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37"/>
  </p:notesMasterIdLst>
  <p:sldIdLst>
    <p:sldId id="256" r:id="rId3"/>
    <p:sldId id="260" r:id="rId4"/>
    <p:sldId id="257" r:id="rId5"/>
    <p:sldId id="312" r:id="rId6"/>
    <p:sldId id="261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258" r:id="rId15"/>
    <p:sldId id="320" r:id="rId16"/>
    <p:sldId id="262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271" r:id="rId35"/>
    <p:sldId id="311" r:id="rId36"/>
  </p:sldIdLst>
  <p:sldSz cx="9144000" cy="5143500" type="screen16x9"/>
  <p:notesSz cx="6858000" cy="9144000"/>
  <p:embeddedFontLst>
    <p:embeddedFont>
      <p:font typeface="Anaheim" panose="020B0604020202020204" charset="0"/>
      <p:regular r:id="rId38"/>
    </p:embeddedFont>
    <p:embeddedFont>
      <p:font typeface="Bebas Neue" panose="020B0604020202020204" charset="0"/>
      <p:regular r:id="rId39"/>
    </p:embeddedFont>
    <p:embeddedFont>
      <p:font typeface="Bookman Old Style" panose="02050604050505020204" pitchFamily="18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  <p:embeddedFont>
      <p:font typeface="Golos Text" panose="020B0604020202020204" charset="0"/>
      <p:regular r:id="rId52"/>
      <p:bold r:id="rId53"/>
    </p:embeddedFont>
    <p:embeddedFont>
      <p:font typeface="Montserrat" panose="00000500000000000000" pitchFamily="2" charset="0"/>
      <p:regular r:id="rId54"/>
      <p:bold r:id="rId55"/>
      <p:italic r:id="rId56"/>
      <p:boldItalic r:id="rId57"/>
    </p:embeddedFont>
    <p:embeddedFont>
      <p:font typeface="Nunito Light" pitchFamily="2" charset="0"/>
      <p:regular r:id="rId58"/>
      <p:italic r:id="rId59"/>
    </p:embeddedFont>
    <p:embeddedFont>
      <p:font typeface="Proxima Nova" panose="020B0604020202020204" charset="0"/>
      <p:regular r:id="rId60"/>
      <p:bold r:id="rId61"/>
      <p:italic r:id="rId62"/>
      <p:boldItalic r:id="rId63"/>
    </p:embeddedFont>
    <p:embeddedFont>
      <p:font typeface="Wingdings 2" panose="05020102010507070707" pitchFamily="18" charset="2"/>
      <p:regular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A97FD0-40CB-4D85-83B9-C3C33394C50B}">
  <a:tblStyle styleId="{C2A97FD0-40CB-4D85-83B9-C3C33394C5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8" autoAdjust="0"/>
  </p:normalViewPr>
  <p:slideViewPr>
    <p:cSldViewPr snapToGrid="0">
      <p:cViewPr varScale="1">
        <p:scale>
          <a:sx n="77" d="100"/>
          <a:sy n="77" d="100"/>
        </p:scale>
        <p:origin x="9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font" Target="fonts/font26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2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font" Target="fonts/font27.fntdata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81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80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499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45bb65991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45bb65991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075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715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870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451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67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656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832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614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966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7128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450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743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834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18609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99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737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710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119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0" name="Google Shape;11010;g244d4ed1fdd_0_2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1" name="Google Shape;11011;g244d4ed1fdd_0_22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41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56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469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87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44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17538"/>
            <a:ext cx="4502400" cy="20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440963"/>
            <a:ext cx="45024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/>
          <p:nvPr/>
        </p:nvSpPr>
        <p:spPr>
          <a:xfrm>
            <a:off x="125" y="0"/>
            <a:ext cx="9144000" cy="30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4"/>
          <p:cNvSpPr/>
          <p:nvPr/>
        </p:nvSpPr>
        <p:spPr>
          <a:xfrm>
            <a:off x="125" y="4838100"/>
            <a:ext cx="9144000" cy="30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046275" y="2417813"/>
            <a:ext cx="4384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046275" y="1520401"/>
            <a:ext cx="1062600" cy="9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046275" y="3333713"/>
            <a:ext cx="4384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13225" y="1179788"/>
            <a:ext cx="42948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713225" y="1854263"/>
            <a:ext cx="4294800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2000250" y="1702875"/>
            <a:ext cx="5143500" cy="124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2000250" y="2943675"/>
            <a:ext cx="51435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1754167" y="1666395"/>
            <a:ext cx="25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2"/>
          </p:nvPr>
        </p:nvSpPr>
        <p:spPr>
          <a:xfrm>
            <a:off x="1754163" y="2788724"/>
            <a:ext cx="25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1754167" y="4036148"/>
            <a:ext cx="25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4"/>
          </p:nvPr>
        </p:nvSpPr>
        <p:spPr>
          <a:xfrm>
            <a:off x="5819588" y="2788730"/>
            <a:ext cx="25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5819591" y="1666397"/>
            <a:ext cx="25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5819591" y="4036171"/>
            <a:ext cx="250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815213" y="1500901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8" hasCustomPrompt="1"/>
          </p:nvPr>
        </p:nvSpPr>
        <p:spPr>
          <a:xfrm>
            <a:off x="815213" y="3870049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9" hasCustomPrompt="1"/>
          </p:nvPr>
        </p:nvSpPr>
        <p:spPr>
          <a:xfrm>
            <a:off x="815213" y="2641826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7413" y="1500901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4" hasCustomPrompt="1"/>
          </p:nvPr>
        </p:nvSpPr>
        <p:spPr>
          <a:xfrm>
            <a:off x="4887538" y="3870049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5" hasCustomPrompt="1"/>
          </p:nvPr>
        </p:nvSpPr>
        <p:spPr>
          <a:xfrm>
            <a:off x="4887538" y="2641826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6"/>
          </p:nvPr>
        </p:nvSpPr>
        <p:spPr>
          <a:xfrm>
            <a:off x="1754167" y="1332025"/>
            <a:ext cx="250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7"/>
          </p:nvPr>
        </p:nvSpPr>
        <p:spPr>
          <a:xfrm>
            <a:off x="1754163" y="2454354"/>
            <a:ext cx="250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8"/>
          </p:nvPr>
        </p:nvSpPr>
        <p:spPr>
          <a:xfrm>
            <a:off x="5819591" y="1332025"/>
            <a:ext cx="250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9"/>
          </p:nvPr>
        </p:nvSpPr>
        <p:spPr>
          <a:xfrm>
            <a:off x="1754167" y="3701259"/>
            <a:ext cx="250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0"/>
          </p:nvPr>
        </p:nvSpPr>
        <p:spPr>
          <a:xfrm>
            <a:off x="5819588" y="2454358"/>
            <a:ext cx="250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21"/>
          </p:nvPr>
        </p:nvSpPr>
        <p:spPr>
          <a:xfrm>
            <a:off x="5819591" y="3701268"/>
            <a:ext cx="25092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4693437" y="1807025"/>
            <a:ext cx="3531300" cy="19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2"/>
          </p:nvPr>
        </p:nvSpPr>
        <p:spPr>
          <a:xfrm>
            <a:off x="919263" y="1807025"/>
            <a:ext cx="3531300" cy="19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5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/>
          <p:nvPr/>
        </p:nvSpPr>
        <p:spPr>
          <a:xfrm>
            <a:off x="125" y="504345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3"/>
          <p:cNvSpPr/>
          <p:nvPr/>
        </p:nvSpPr>
        <p:spPr>
          <a:xfrm>
            <a:off x="125" y="0"/>
            <a:ext cx="9144000" cy="1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8" r:id="rId6"/>
    <p:sldLayoutId id="2147483659" r:id="rId7"/>
    <p:sldLayoutId id="2147483671" r:id="rId8"/>
    <p:sldLayoutId id="2147483679" r:id="rId9"/>
    <p:sldLayoutId id="214748368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ctrTitle"/>
          </p:nvPr>
        </p:nvSpPr>
        <p:spPr>
          <a:xfrm>
            <a:off x="713225" y="1317538"/>
            <a:ext cx="4502400" cy="20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Workshop: </a:t>
            </a:r>
            <a:endParaRPr sz="4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000" dirty="0"/>
              <a:t>Teknik </a:t>
            </a:r>
            <a:r>
              <a:rPr lang="en-ID" sz="3000" dirty="0" err="1"/>
              <a:t>Penyusunan</a:t>
            </a:r>
            <a:r>
              <a:rPr lang="en-ID" sz="3000" dirty="0"/>
              <a:t> </a:t>
            </a:r>
            <a:r>
              <a:rPr lang="en-ID" sz="3000" dirty="0" err="1"/>
              <a:t>Peraturan</a:t>
            </a:r>
            <a:endParaRPr lang="en-ID" sz="3000" dirty="0"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713225" y="3440963"/>
            <a:ext cx="45024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Ilham Yuli Isdiyanto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dirty="0" err="1"/>
              <a:t>Disampaikan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Workshop </a:t>
            </a:r>
            <a:r>
              <a:rPr lang="en-ID" sz="1200" dirty="0" err="1"/>
              <a:t>Penyusunan</a:t>
            </a:r>
            <a:r>
              <a:rPr lang="en-ID" sz="1200" dirty="0"/>
              <a:t> Dasar Hukum </a:t>
            </a:r>
            <a:r>
              <a:rPr lang="en-ID" sz="1200" dirty="0" err="1"/>
              <a:t>Implementasi</a:t>
            </a:r>
            <a:r>
              <a:rPr lang="en-ID" sz="1200" dirty="0"/>
              <a:t> MBKM </a:t>
            </a:r>
            <a:r>
              <a:rPr lang="en-ID" sz="1200" dirty="0" err="1"/>
              <a:t>Kampus</a:t>
            </a:r>
            <a:r>
              <a:rPr lang="en-ID" sz="1200" dirty="0"/>
              <a:t> Merdeka-</a:t>
            </a:r>
            <a:r>
              <a:rPr lang="en-ID" sz="1200" dirty="0" err="1"/>
              <a:t>Sarjana</a:t>
            </a:r>
            <a:r>
              <a:rPr lang="en-ID" sz="1200" dirty="0"/>
              <a:t> Rakyat STPMD “APMD” Yogyakarta pada </a:t>
            </a:r>
            <a:r>
              <a:rPr lang="en-ID" sz="1200" dirty="0" err="1"/>
              <a:t>Selasa</a:t>
            </a:r>
            <a:r>
              <a:rPr lang="en-ID" sz="1200" dirty="0"/>
              <a:t>, 11 </a:t>
            </a:r>
            <a:r>
              <a:rPr lang="en-ID" sz="1200" dirty="0" err="1"/>
              <a:t>Juli</a:t>
            </a:r>
            <a:r>
              <a:rPr lang="en-ID" sz="1200" dirty="0"/>
              <a:t> 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</p:txBody>
      </p:sp>
      <p:cxnSp>
        <p:nvCxnSpPr>
          <p:cNvPr id="269" name="Google Shape;269;p38"/>
          <p:cNvCxnSpPr/>
          <p:nvPr/>
        </p:nvCxnSpPr>
        <p:spPr>
          <a:xfrm>
            <a:off x="713225" y="1206788"/>
            <a:ext cx="587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04C48D6-1E62-4607-9870-274E2473B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34" y="851268"/>
            <a:ext cx="3440963" cy="34409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>
            <a:spLocks noGrp="1"/>
          </p:cNvSpPr>
          <p:nvPr>
            <p:ph type="subTitle" idx="2"/>
          </p:nvPr>
        </p:nvSpPr>
        <p:spPr>
          <a:xfrm>
            <a:off x="557162" y="721253"/>
            <a:ext cx="7504737" cy="2698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d-ID" sz="1400" dirty="0" err="1"/>
              <a:t>Ciri-ciri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bahasa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Peraturan</a:t>
            </a:r>
            <a:r>
              <a:rPr lang="en-US" altLang="id-ID" sz="1400" dirty="0"/>
              <a:t> antara lain: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514350" indent="-250825">
              <a:buClrTx/>
              <a:buFont typeface="Wingdings 2" panose="05020102010507070707" pitchFamily="18" charset="2"/>
              <a:buAutoNum type="alphaLcPeriod"/>
              <a:defRPr/>
            </a:pPr>
            <a:r>
              <a:rPr lang="en-US" sz="1400" dirty="0" err="1"/>
              <a:t>lugas</a:t>
            </a:r>
            <a:r>
              <a:rPr lang="en-US" sz="1400" dirty="0"/>
              <a:t> dan </a:t>
            </a:r>
            <a:r>
              <a:rPr lang="en-US" sz="1400" dirty="0" err="1"/>
              <a:t>pasti</a:t>
            </a:r>
            <a:r>
              <a:rPr lang="en-US" sz="1400" dirty="0"/>
              <a:t> untuk </a:t>
            </a:r>
            <a:r>
              <a:rPr lang="en-US" sz="1400" dirty="0" err="1"/>
              <a:t>menghindari</a:t>
            </a:r>
            <a:r>
              <a:rPr lang="en-US" sz="1400" dirty="0"/>
              <a:t> </a:t>
            </a:r>
            <a:r>
              <a:rPr lang="en-US" sz="1400" dirty="0" err="1"/>
              <a:t>kesamaan</a:t>
            </a:r>
            <a:r>
              <a:rPr lang="en-US" sz="1400" dirty="0"/>
              <a:t> arti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kerancuan</a:t>
            </a:r>
            <a:r>
              <a:rPr lang="en-US" sz="1400" dirty="0"/>
              <a:t>;</a:t>
            </a:r>
          </a:p>
          <a:p>
            <a:pPr marL="514350" indent="-250825">
              <a:buClrTx/>
              <a:buFont typeface="Wingdings 2" panose="05020102010507070707" pitchFamily="18" charset="2"/>
              <a:buAutoNum type="alphaLcPeriod"/>
              <a:defRPr/>
            </a:pPr>
            <a:r>
              <a:rPr lang="en-US" sz="1400" dirty="0" err="1"/>
              <a:t>bercorak</a:t>
            </a:r>
            <a:r>
              <a:rPr lang="en-US" sz="1400" dirty="0"/>
              <a:t> </a:t>
            </a:r>
            <a:r>
              <a:rPr lang="en-US" sz="1400" dirty="0" err="1"/>
              <a:t>hemat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kata yang </a:t>
            </a:r>
            <a:r>
              <a:rPr lang="en-US" sz="1400" dirty="0" err="1"/>
              <a:t>diperlukan</a:t>
            </a:r>
            <a:r>
              <a:rPr lang="en-US" sz="1400" dirty="0"/>
              <a:t> yang </a:t>
            </a:r>
            <a:r>
              <a:rPr lang="en-US" sz="1400" dirty="0" err="1"/>
              <a:t>dipakai</a:t>
            </a:r>
            <a:r>
              <a:rPr lang="en-US" sz="1400" dirty="0"/>
              <a:t>;</a:t>
            </a:r>
          </a:p>
          <a:p>
            <a:pPr marL="514350" indent="-250825">
              <a:buClrTx/>
              <a:buFont typeface="Wingdings 2" panose="05020102010507070707" pitchFamily="18" charset="2"/>
              <a:buAutoNum type="alphaLcPeriod"/>
              <a:defRPr/>
            </a:pPr>
            <a:r>
              <a:rPr lang="en-US" sz="1400" dirty="0" err="1"/>
              <a:t>objektif</a:t>
            </a:r>
            <a:r>
              <a:rPr lang="en-US" sz="1400" dirty="0"/>
              <a:t> dan </a:t>
            </a:r>
            <a:r>
              <a:rPr lang="en-US" sz="1400" dirty="0" err="1"/>
              <a:t>menekan</a:t>
            </a:r>
            <a:r>
              <a:rPr lang="en-US" sz="1400" dirty="0"/>
              <a:t> rasa </a:t>
            </a:r>
            <a:r>
              <a:rPr lang="en-US" sz="1400" dirty="0" err="1"/>
              <a:t>subjektif</a:t>
            </a:r>
            <a:r>
              <a:rPr lang="en-US" sz="1400" dirty="0"/>
              <a:t> (tidak </a:t>
            </a:r>
            <a:r>
              <a:rPr lang="en-US" sz="1400" dirty="0" err="1"/>
              <a:t>emosi</a:t>
            </a:r>
            <a:r>
              <a:rPr lang="en-US" sz="1400" dirty="0"/>
              <a:t> dalam </a:t>
            </a:r>
            <a:r>
              <a:rPr lang="en-US" sz="1400" dirty="0" err="1"/>
              <a:t>mengungkapkan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maksud</a:t>
            </a:r>
            <a:r>
              <a:rPr lang="en-US" sz="1400" dirty="0"/>
              <a:t>);</a:t>
            </a:r>
          </a:p>
          <a:p>
            <a:pPr marL="514350" indent="-250825">
              <a:buClrTx/>
              <a:buFont typeface="Wingdings 2" panose="05020102010507070707" pitchFamily="18" charset="2"/>
              <a:buAutoNum type="alphaLcPeriod"/>
              <a:defRPr/>
            </a:pPr>
            <a:r>
              <a:rPr lang="en-US" sz="1400" dirty="0" err="1"/>
              <a:t>membakukan</a:t>
            </a:r>
            <a:r>
              <a:rPr lang="en-US" sz="1400" dirty="0"/>
              <a:t> </a:t>
            </a:r>
            <a:r>
              <a:rPr lang="en-US" sz="1400" dirty="0" err="1"/>
              <a:t>makna</a:t>
            </a:r>
            <a:r>
              <a:rPr lang="en-US" sz="1400" dirty="0"/>
              <a:t> kata, </a:t>
            </a:r>
            <a:r>
              <a:rPr lang="en-US" sz="1400" dirty="0" err="1"/>
              <a:t>ungkapan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istilah</a:t>
            </a:r>
            <a:r>
              <a:rPr lang="en-US" sz="1400" dirty="0"/>
              <a:t> yang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konsisten</a:t>
            </a:r>
            <a:r>
              <a:rPr lang="en-US" sz="1400" dirty="0"/>
              <a:t>;</a:t>
            </a:r>
          </a:p>
          <a:p>
            <a:pPr marL="514350" indent="-250825">
              <a:buClrTx/>
              <a:buFont typeface="Wingdings 2" panose="05020102010507070707" pitchFamily="18" charset="2"/>
              <a:buAutoNum type="alphaLcPeriod"/>
              <a:defRPr/>
            </a:pP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definisi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batasan</a:t>
            </a:r>
            <a:r>
              <a:rPr lang="en-US" sz="1400" dirty="0"/>
              <a:t> </a:t>
            </a:r>
            <a:r>
              <a:rPr lang="en-US" sz="1400" dirty="0" err="1"/>
              <a:t>pengertian</a:t>
            </a:r>
            <a:r>
              <a:rPr lang="en-US" sz="1400" dirty="0"/>
              <a:t> 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cermat</a:t>
            </a:r>
            <a:r>
              <a:rPr lang="en-US" sz="1400" dirty="0"/>
              <a:t>; </a:t>
            </a:r>
          </a:p>
          <a:p>
            <a:pPr marL="514350" indent="-250825">
              <a:buClrTx/>
              <a:buFont typeface="Wingdings 2" panose="05020102010507070707" pitchFamily="18" charset="2"/>
              <a:buAutoNum type="alphaLcPeriod"/>
              <a:defRPr/>
            </a:pPr>
            <a:r>
              <a:rPr lang="en-US" sz="1400" dirty="0" err="1"/>
              <a:t>penulisan</a:t>
            </a:r>
            <a:r>
              <a:rPr lang="en-US" sz="1400" dirty="0"/>
              <a:t> kata yang </a:t>
            </a:r>
            <a:r>
              <a:rPr lang="en-US" sz="1400" dirty="0" err="1"/>
              <a:t>bermakna</a:t>
            </a:r>
            <a:r>
              <a:rPr lang="en-US" sz="1400" dirty="0"/>
              <a:t>  </a:t>
            </a:r>
            <a:r>
              <a:rPr lang="en-US" sz="1400" dirty="0" err="1"/>
              <a:t>tunggal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jamak</a:t>
            </a:r>
            <a:r>
              <a:rPr lang="en-US" sz="1400" dirty="0"/>
              <a:t> </a:t>
            </a:r>
            <a:r>
              <a:rPr lang="en-US" sz="1400" dirty="0" err="1"/>
              <a:t>selalu</a:t>
            </a:r>
            <a:r>
              <a:rPr lang="en-US" sz="1400" dirty="0"/>
              <a:t> </a:t>
            </a:r>
            <a:r>
              <a:rPr lang="en-US" sz="1400" dirty="0" err="1"/>
              <a:t>dirumuskan</a:t>
            </a:r>
            <a:r>
              <a:rPr lang="en-US" sz="1400" dirty="0"/>
              <a:t> dalam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tunggal</a:t>
            </a:r>
            <a:r>
              <a:rPr lang="en-US" sz="1400" dirty="0"/>
              <a:t>; dan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err="1"/>
              <a:t>Contoh</a:t>
            </a:r>
            <a:r>
              <a:rPr lang="en-US" sz="1400" dirty="0"/>
              <a:t>:  </a:t>
            </a:r>
            <a:r>
              <a:rPr lang="en-US" sz="1400" dirty="0" err="1"/>
              <a:t>buku-buku</a:t>
            </a:r>
            <a:r>
              <a:rPr lang="en-US" sz="1400" dirty="0"/>
              <a:t> </a:t>
            </a:r>
            <a:r>
              <a:rPr lang="en-US" sz="1400" dirty="0" err="1"/>
              <a:t>ditulis</a:t>
            </a:r>
            <a:r>
              <a:rPr lang="en-US" sz="1400" dirty="0"/>
              <a:t> </a:t>
            </a:r>
            <a:r>
              <a:rPr lang="en-US" sz="1400" dirty="0" err="1"/>
              <a:t>buku</a:t>
            </a:r>
            <a:r>
              <a:rPr lang="en-US" sz="1400" dirty="0"/>
              <a:t>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1400" dirty="0"/>
              <a:t>	</a:t>
            </a:r>
            <a:r>
              <a:rPr lang="en-US" dirty="0"/>
              <a:t>         </a:t>
            </a:r>
            <a:r>
              <a:rPr lang="en-US" sz="1400" dirty="0"/>
              <a:t> murid-murid </a:t>
            </a:r>
            <a:r>
              <a:rPr lang="en-US" sz="1400" dirty="0" err="1"/>
              <a:t>ditulis</a:t>
            </a:r>
            <a:r>
              <a:rPr lang="en-US" sz="1400" dirty="0"/>
              <a:t> murid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549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4046275" y="2417813"/>
            <a:ext cx="4596684" cy="1289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d-ID" sz="3200" dirty="0"/>
              <a:t>PENGELOMPOKKAN MATERI MUATAN</a:t>
            </a:r>
            <a:endParaRPr sz="3200" dirty="0"/>
          </a:p>
        </p:txBody>
      </p:sp>
      <p:sp>
        <p:nvSpPr>
          <p:cNvPr id="339" name="Google Shape;339;p42"/>
          <p:cNvSpPr txBox="1">
            <a:spLocks noGrp="1"/>
          </p:cNvSpPr>
          <p:nvPr>
            <p:ph type="title" idx="2"/>
          </p:nvPr>
        </p:nvSpPr>
        <p:spPr>
          <a:xfrm>
            <a:off x="4046274" y="1520401"/>
            <a:ext cx="1364969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cxnSp>
        <p:nvCxnSpPr>
          <p:cNvPr id="361" name="Google Shape;361;p42"/>
          <p:cNvCxnSpPr/>
          <p:nvPr/>
        </p:nvCxnSpPr>
        <p:spPr>
          <a:xfrm>
            <a:off x="4150525" y="1434925"/>
            <a:ext cx="587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DEFB65B-D79D-4AFA-9A01-80E61D443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82" y="677029"/>
            <a:ext cx="3657143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>
            <a:spLocks noGrp="1"/>
          </p:cNvSpPr>
          <p:nvPr>
            <p:ph type="subTitle" idx="2"/>
          </p:nvPr>
        </p:nvSpPr>
        <p:spPr>
          <a:xfrm>
            <a:off x="557162" y="721253"/>
            <a:ext cx="7504737" cy="2698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id-ID" sz="1400" dirty="0" err="1"/>
              <a:t>Pengelompokkan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materi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muatan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Peraturan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dapat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disusun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secara</a:t>
            </a:r>
            <a:r>
              <a:rPr lang="en-US" altLang="id-ID" sz="1400" dirty="0"/>
              <a:t> </a:t>
            </a:r>
            <a:r>
              <a:rPr lang="en-US" altLang="id-ID" sz="1400" dirty="0" err="1"/>
              <a:t>sistematis</a:t>
            </a:r>
            <a:r>
              <a:rPr lang="en-US" altLang="id-ID" sz="1400" dirty="0"/>
              <a:t> dalam </a:t>
            </a:r>
            <a:r>
              <a:rPr lang="en-US" altLang="id-ID" sz="1400" dirty="0" err="1"/>
              <a:t>buku</a:t>
            </a:r>
            <a:r>
              <a:rPr lang="en-US" altLang="id-ID" sz="1400" dirty="0"/>
              <a:t>, </a:t>
            </a:r>
            <a:r>
              <a:rPr lang="en-US" altLang="id-ID" sz="1400" dirty="0" err="1"/>
              <a:t>bab</a:t>
            </a:r>
            <a:r>
              <a:rPr lang="en-US" altLang="id-ID" sz="1400" dirty="0"/>
              <a:t>, </a:t>
            </a:r>
            <a:r>
              <a:rPr lang="en-US" altLang="id-ID" sz="1400" dirty="0" err="1"/>
              <a:t>bagian</a:t>
            </a:r>
            <a:r>
              <a:rPr lang="en-US" altLang="id-ID" sz="1400" dirty="0"/>
              <a:t>, dan </a:t>
            </a:r>
            <a:r>
              <a:rPr lang="en-US" altLang="id-ID" sz="1400" dirty="0" err="1"/>
              <a:t>paragraf</a:t>
            </a:r>
            <a:r>
              <a:rPr lang="en-US" altLang="id-ID" sz="1400" dirty="0"/>
              <a:t>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id-ID" sz="14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altLang="id-ID" sz="300" dirty="0"/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n-US" altLang="id-ID" sz="1400" dirty="0"/>
              <a:t>Jika </a:t>
            </a:r>
            <a:r>
              <a:rPr lang="en-US" altLang="id-ID" sz="1400" dirty="0" err="1"/>
              <a:t>Peraturan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mempunyai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materi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muatan</a:t>
            </a:r>
            <a:r>
              <a:rPr lang="en-US" altLang="id-ID" sz="1400" dirty="0"/>
              <a:t> yang </a:t>
            </a:r>
            <a:r>
              <a:rPr lang="en-US" altLang="id-ID" sz="1400" dirty="0" err="1"/>
              <a:t>ruang</a:t>
            </a:r>
            <a:r>
              <a:rPr lang="en-US" altLang="id-ID" sz="1400" dirty="0"/>
              <a:t> </a:t>
            </a:r>
            <a:r>
              <a:rPr lang="en-US" altLang="id-ID" sz="1400" dirty="0" err="1"/>
              <a:t>lingkupnya</a:t>
            </a:r>
            <a:r>
              <a:rPr lang="en-US" altLang="id-ID" sz="1400" dirty="0"/>
              <a:t> sangat </a:t>
            </a:r>
            <a:r>
              <a:rPr lang="en-US" altLang="id-ID" sz="1400" dirty="0" err="1"/>
              <a:t>luas</a:t>
            </a:r>
            <a:r>
              <a:rPr lang="en-US" altLang="id-ID" sz="1400" dirty="0"/>
              <a:t> dan </a:t>
            </a:r>
            <a:r>
              <a:rPr lang="en-US" altLang="id-ID" sz="1400" dirty="0" err="1"/>
              <a:t>mempunyai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banyak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pasal</a:t>
            </a:r>
            <a:r>
              <a:rPr lang="en-US" altLang="id-ID" sz="1400" dirty="0"/>
              <a:t>, </a:t>
            </a:r>
            <a:r>
              <a:rPr lang="en-US" altLang="id-ID" sz="1400" dirty="0" err="1"/>
              <a:t>pasal</a:t>
            </a:r>
            <a:r>
              <a:rPr lang="en-US" altLang="id-ID" sz="1400" dirty="0"/>
              <a:t> </a:t>
            </a:r>
            <a:r>
              <a:rPr lang="en-US" altLang="id-ID" sz="1400" dirty="0" err="1"/>
              <a:t>atau</a:t>
            </a:r>
            <a:r>
              <a:rPr lang="en-US" altLang="id-ID" sz="1400" dirty="0"/>
              <a:t> </a:t>
            </a:r>
            <a:r>
              <a:rPr lang="en-US" altLang="id-ID" sz="1400" dirty="0" err="1"/>
              <a:t>beberapa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pasal</a:t>
            </a:r>
            <a:r>
              <a:rPr lang="en-US" altLang="id-ID" sz="1400" dirty="0"/>
              <a:t> </a:t>
            </a:r>
            <a:r>
              <a:rPr lang="en-US" altLang="id-ID" sz="1400" dirty="0" err="1"/>
              <a:t>tersebut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dapat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dikelompokkan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menjadi</a:t>
            </a:r>
            <a:r>
              <a:rPr lang="en-US" altLang="id-ID" sz="1400" dirty="0"/>
              <a:t>: </a:t>
            </a:r>
            <a:r>
              <a:rPr lang="en-US" altLang="id-ID" sz="1400" dirty="0" err="1"/>
              <a:t>buku</a:t>
            </a:r>
            <a:r>
              <a:rPr lang="en-US" altLang="id-ID" sz="1400" dirty="0"/>
              <a:t> (</a:t>
            </a:r>
            <a:r>
              <a:rPr lang="en-US" altLang="id-ID" sz="1400" dirty="0" err="1"/>
              <a:t>jika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merupakan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kodifikasi</a:t>
            </a:r>
            <a:r>
              <a:rPr lang="en-US" altLang="id-ID" sz="1400" dirty="0"/>
              <a:t>), </a:t>
            </a:r>
            <a:r>
              <a:rPr lang="en-US" altLang="id-ID" sz="1400" dirty="0" err="1"/>
              <a:t>bab</a:t>
            </a:r>
            <a:r>
              <a:rPr lang="en-US" altLang="id-ID" sz="1400" dirty="0"/>
              <a:t>, </a:t>
            </a:r>
            <a:r>
              <a:rPr lang="en-US" altLang="id-ID" sz="1400" dirty="0" err="1"/>
              <a:t>bagian</a:t>
            </a:r>
            <a:r>
              <a:rPr lang="en-US" altLang="id-ID" sz="1400" dirty="0"/>
              <a:t>, dan </a:t>
            </a:r>
            <a:r>
              <a:rPr lang="en-US" altLang="id-ID" sz="1400" dirty="0" err="1"/>
              <a:t>paragraf</a:t>
            </a:r>
            <a:r>
              <a:rPr lang="en-US" altLang="id-ID" sz="1200" dirty="0"/>
              <a:t>.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en-US" altLang="id-ID" sz="12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altLang="id-ID" sz="3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id-ID" sz="1400" dirty="0" err="1"/>
              <a:t>Pengelompokkan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materi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muatan</a:t>
            </a:r>
            <a:r>
              <a:rPr lang="en-US" altLang="id-ID" sz="1400" dirty="0"/>
              <a:t> dalam </a:t>
            </a:r>
            <a:r>
              <a:rPr lang="en-US" altLang="id-ID" sz="1400" dirty="0" err="1"/>
              <a:t>buku</a:t>
            </a:r>
            <a:r>
              <a:rPr lang="en-US" altLang="id-ID" sz="1400" dirty="0"/>
              <a:t>, </a:t>
            </a:r>
            <a:r>
              <a:rPr lang="en-US" altLang="id-ID" sz="1400" dirty="0" err="1"/>
              <a:t>bab</a:t>
            </a:r>
            <a:r>
              <a:rPr lang="en-US" altLang="id-ID" sz="1400" dirty="0"/>
              <a:t>, </a:t>
            </a:r>
            <a:r>
              <a:rPr lang="en-US" altLang="id-ID" sz="1400" dirty="0" err="1"/>
              <a:t>bagian</a:t>
            </a:r>
            <a:r>
              <a:rPr lang="en-US" altLang="id-ID" sz="1400" dirty="0"/>
              <a:t>, dan </a:t>
            </a:r>
            <a:r>
              <a:rPr lang="en-US" altLang="id-ID" sz="1400" dirty="0" err="1"/>
              <a:t>paragraf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dilakukan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atas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dasar</a:t>
            </a:r>
            <a:r>
              <a:rPr lang="en-US" altLang="id-ID" sz="1400" dirty="0"/>
              <a:t> </a:t>
            </a:r>
            <a:r>
              <a:rPr lang="en-US" altLang="id-ID" sz="1400" dirty="0" err="1"/>
              <a:t>kesamaan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materi</a:t>
            </a:r>
            <a:r>
              <a:rPr lang="en-US" altLang="id-ID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33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90CEA14C-A299-40B0-97DA-6587C371144B}"/>
              </a:ext>
            </a:extLst>
          </p:cNvPr>
          <p:cNvSpPr txBox="1"/>
          <p:nvPr/>
        </p:nvSpPr>
        <p:spPr>
          <a:xfrm>
            <a:off x="713985" y="789140"/>
            <a:ext cx="737783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id-ID" sz="2400" dirty="0"/>
              <a:t>BUKU KETIGA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id-ID" sz="2400" dirty="0"/>
              <a:t>UNIT PENGEMBANG PENDIDIKAN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id-ID" sz="1800" dirty="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id-ID" sz="2400" dirty="0"/>
              <a:t>BAB I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id-ID" sz="2400" dirty="0"/>
              <a:t>STRUKTUR ORGANISASI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id-ID" sz="1800" dirty="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id-ID" sz="2400" dirty="0"/>
              <a:t>Bagian </a:t>
            </a:r>
            <a:r>
              <a:rPr lang="en-US" altLang="id-ID" sz="2400" dirty="0" err="1"/>
              <a:t>Kesatu</a:t>
            </a:r>
            <a:endParaRPr lang="en-US" altLang="id-ID" sz="2400" dirty="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id-ID" sz="2400" dirty="0" err="1"/>
              <a:t>Kepala</a:t>
            </a:r>
            <a:endParaRPr lang="en-US" altLang="id-ID" sz="2400" dirty="0"/>
          </a:p>
          <a:p>
            <a:pPr algn="ctr">
              <a:buFont typeface="Wingdings 2" panose="05020102010507070707" pitchFamily="18" charset="2"/>
              <a:buNone/>
            </a:pPr>
            <a:endParaRPr lang="en-US" altLang="id-ID" sz="1800" dirty="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id-ID" sz="2400" dirty="0" err="1"/>
              <a:t>Paragraf</a:t>
            </a:r>
            <a:r>
              <a:rPr lang="en-US" altLang="id-ID" sz="2400" dirty="0"/>
              <a:t> 1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id-ID" sz="2400" dirty="0" err="1"/>
              <a:t>Kepala</a:t>
            </a:r>
            <a:r>
              <a:rPr lang="en-US" altLang="id-ID" sz="2400" dirty="0"/>
              <a:t>, Wakil </a:t>
            </a:r>
            <a:r>
              <a:rPr lang="en-US" altLang="id-ID" sz="2400" dirty="0" err="1"/>
              <a:t>Ketua</a:t>
            </a:r>
            <a:r>
              <a:rPr lang="en-US" altLang="id-ID" sz="2400" dirty="0"/>
              <a:t>, dan </a:t>
            </a:r>
            <a:r>
              <a:rPr lang="en-US" altLang="id-ID" sz="2400" dirty="0" err="1"/>
              <a:t>Anggota</a:t>
            </a:r>
            <a:endParaRPr lang="en-US" altLang="id-ID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4046275" y="2417813"/>
            <a:ext cx="4596684" cy="1289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d-ID" sz="4400" dirty="0"/>
              <a:t>ISI PERATURAN</a:t>
            </a:r>
            <a:endParaRPr sz="4400" dirty="0"/>
          </a:p>
        </p:txBody>
      </p:sp>
      <p:sp>
        <p:nvSpPr>
          <p:cNvPr id="339" name="Google Shape;339;p42"/>
          <p:cNvSpPr txBox="1">
            <a:spLocks noGrp="1"/>
          </p:cNvSpPr>
          <p:nvPr>
            <p:ph type="title" idx="2"/>
          </p:nvPr>
        </p:nvSpPr>
        <p:spPr>
          <a:xfrm>
            <a:off x="4046274" y="1520401"/>
            <a:ext cx="1364969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cxnSp>
        <p:nvCxnSpPr>
          <p:cNvPr id="361" name="Google Shape;361;p42"/>
          <p:cNvCxnSpPr/>
          <p:nvPr/>
        </p:nvCxnSpPr>
        <p:spPr>
          <a:xfrm>
            <a:off x="4150525" y="1434925"/>
            <a:ext cx="587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20DA17A-1F4A-484D-B655-600C9D60C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01" y="924386"/>
            <a:ext cx="3162430" cy="316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503383"/>
            <a:ext cx="42948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Pasal</a:t>
            </a:r>
            <a:r>
              <a:rPr lang="en" dirty="0"/>
              <a:t> 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1403326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Font typeface="Wingdings 2" panose="05020102010507070707" pitchFamily="18" charset="2"/>
              <a:buNone/>
            </a:pPr>
            <a:r>
              <a:rPr lang="sv-SE" altLang="id-ID" sz="1400" dirty="0"/>
              <a:t>Pasal merupakan satuan aturan dalam Peraturan yang memuat satu norma dan dirumuskan dalam satu kalimat yang disusun secara singkat, jelas, dan lugas.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sv-SE" altLang="id-ID" sz="400" dirty="0"/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n-US" altLang="id-ID" sz="1400" dirty="0"/>
              <a:t> </a:t>
            </a:r>
            <a:r>
              <a:rPr lang="en-US" altLang="id-ID" sz="1400" dirty="0" err="1"/>
              <a:t>Materi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muatan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Peraturan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lebih</a:t>
            </a:r>
            <a:r>
              <a:rPr lang="en-US" altLang="id-ID" sz="1400" dirty="0"/>
              <a:t> </a:t>
            </a:r>
            <a:r>
              <a:rPr lang="en-US" altLang="id-ID" sz="1400" dirty="0" err="1"/>
              <a:t>baik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dirumuskan</a:t>
            </a:r>
            <a:r>
              <a:rPr lang="en-US" altLang="id-ID" sz="1400" dirty="0"/>
              <a:t> dalam </a:t>
            </a:r>
            <a:r>
              <a:rPr lang="en-US" altLang="id-ID" sz="1400" dirty="0" err="1"/>
              <a:t>banyak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pasal</a:t>
            </a:r>
            <a:r>
              <a:rPr lang="en-US" altLang="id-ID" sz="1400" dirty="0"/>
              <a:t> yang </a:t>
            </a:r>
            <a:r>
              <a:rPr lang="en-US" altLang="id-ID" sz="1400" dirty="0" err="1"/>
              <a:t>singkat</a:t>
            </a:r>
            <a:r>
              <a:rPr lang="en-US" altLang="id-ID" sz="1400" dirty="0"/>
              <a:t> dan </a:t>
            </a:r>
            <a:r>
              <a:rPr lang="en-US" altLang="id-ID" sz="1400" dirty="0" err="1"/>
              <a:t>jelas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daripada</a:t>
            </a:r>
            <a:r>
              <a:rPr lang="en-US" altLang="id-ID" sz="1400" dirty="0"/>
              <a:t> ke dalam </a:t>
            </a:r>
            <a:r>
              <a:rPr lang="en-US" altLang="id-ID" sz="1400" dirty="0" err="1"/>
              <a:t>beberapa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pasal</a:t>
            </a:r>
            <a:r>
              <a:rPr lang="en-US" altLang="id-ID" sz="1400" dirty="0"/>
              <a:t> yang masing-masing </a:t>
            </a:r>
            <a:r>
              <a:rPr lang="en-US" altLang="id-ID" sz="1400" dirty="0" err="1"/>
              <a:t>pasal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memuat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banyak</a:t>
            </a:r>
            <a:r>
              <a:rPr lang="en-US" altLang="id-ID" sz="1400" dirty="0"/>
              <a:t> </a:t>
            </a:r>
            <a:r>
              <a:rPr lang="en-US" altLang="id-ID" sz="1400" dirty="0" err="1"/>
              <a:t>ayat</a:t>
            </a:r>
            <a:r>
              <a:rPr lang="en-US" altLang="id-ID" sz="1400" dirty="0"/>
              <a:t>, </a:t>
            </a:r>
            <a:r>
              <a:rPr lang="en-US" altLang="id-ID" sz="1400" dirty="0" err="1"/>
              <a:t>kecuali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jika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materi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muatan</a:t>
            </a:r>
            <a:r>
              <a:rPr lang="en-US" altLang="id-ID" sz="1400" dirty="0"/>
              <a:t> yang </a:t>
            </a:r>
            <a:r>
              <a:rPr lang="en-US" altLang="id-ID" sz="1400" dirty="0" err="1"/>
              <a:t>menjadi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isi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pasal</a:t>
            </a:r>
            <a:r>
              <a:rPr lang="en-US" altLang="id-ID" sz="1400" dirty="0"/>
              <a:t> itu </a:t>
            </a:r>
            <a:r>
              <a:rPr lang="en-US" altLang="id-ID" sz="1400" dirty="0" err="1"/>
              <a:t>merupakan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satu</a:t>
            </a:r>
            <a:r>
              <a:rPr lang="en-US" altLang="id-ID" sz="1400" dirty="0"/>
              <a:t> </a:t>
            </a:r>
            <a:r>
              <a:rPr lang="en-US" altLang="id-ID" sz="1400" dirty="0" err="1"/>
              <a:t>rangkaian</a:t>
            </a:r>
            <a:r>
              <a:rPr lang="en-US" altLang="id-ID" sz="1400" dirty="0"/>
              <a:t> yang tidak </a:t>
            </a:r>
            <a:r>
              <a:rPr lang="en-US" altLang="id-ID" sz="1400" dirty="0" err="1"/>
              <a:t>dapat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dipisahkan</a:t>
            </a:r>
            <a:r>
              <a:rPr lang="en-US" altLang="id-ID" sz="1400" dirty="0"/>
              <a:t> (untuk </a:t>
            </a:r>
            <a:r>
              <a:rPr lang="en-US" altLang="id-ID" sz="1400" dirty="0" err="1"/>
              <a:t>menghindari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hal</a:t>
            </a:r>
            <a:r>
              <a:rPr lang="en-US" altLang="id-ID" sz="1400" dirty="0"/>
              <a:t> </a:t>
            </a:r>
            <a:r>
              <a:rPr lang="en-US" altLang="id-ID" sz="1400" dirty="0" err="1"/>
              <a:t>tersebut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gunakan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teknik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pengacuan</a:t>
            </a:r>
            <a:r>
              <a:rPr lang="en-US" altLang="id-ID" sz="1400" dirty="0"/>
              <a:t> dalam </a:t>
            </a:r>
            <a:r>
              <a:rPr lang="en-US" altLang="id-ID" sz="1400" dirty="0" err="1"/>
              <a:t>menyusun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suatu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Pasal</a:t>
            </a:r>
            <a:r>
              <a:rPr lang="en-US" altLang="id-ID" sz="1400" dirty="0"/>
              <a:t>).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en-US" altLang="id-ID" sz="400" dirty="0"/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n-US" altLang="id-ID" sz="1400" dirty="0" err="1"/>
              <a:t>Pasal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diberi</a:t>
            </a:r>
            <a:r>
              <a:rPr lang="en-US" altLang="id-ID" sz="1400" dirty="0"/>
              <a:t> nomor </a:t>
            </a:r>
            <a:r>
              <a:rPr lang="en-US" altLang="id-ID" sz="1400" dirty="0" err="1"/>
              <a:t>urut</a:t>
            </a:r>
            <a:r>
              <a:rPr lang="en-US" altLang="id-ID" sz="1400" dirty="0"/>
              <a:t> dengan </a:t>
            </a:r>
            <a:r>
              <a:rPr lang="en-US" altLang="id-ID" sz="1400" dirty="0" err="1"/>
              <a:t>angka</a:t>
            </a:r>
            <a:r>
              <a:rPr lang="en-US" altLang="id-ID" sz="1400" dirty="0"/>
              <a:t> Arab dan </a:t>
            </a:r>
            <a:r>
              <a:rPr lang="en-US" altLang="id-ID" sz="1400" dirty="0" err="1"/>
              <a:t>huruf</a:t>
            </a:r>
            <a:r>
              <a:rPr lang="en-US" altLang="id-ID" sz="1400" dirty="0"/>
              <a:t> </a:t>
            </a:r>
            <a:r>
              <a:rPr lang="en-US" altLang="id-ID" sz="1400" dirty="0" err="1"/>
              <a:t>awal</a:t>
            </a:r>
            <a:r>
              <a:rPr lang="en-US" altLang="id-ID" sz="1400" dirty="0"/>
              <a:t> kata </a:t>
            </a:r>
            <a:r>
              <a:rPr lang="en-US" altLang="id-ID" sz="1400" dirty="0" err="1"/>
              <a:t>pasal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ditulis</a:t>
            </a:r>
            <a:r>
              <a:rPr lang="en-US" altLang="id-ID" sz="1400" dirty="0"/>
              <a:t> dengan </a:t>
            </a:r>
            <a:r>
              <a:rPr lang="en-US" altLang="id-ID" sz="1400" dirty="0" err="1"/>
              <a:t>huruf</a:t>
            </a:r>
            <a:r>
              <a:rPr lang="en-US" altLang="id-ID" sz="1400" dirty="0"/>
              <a:t> </a:t>
            </a:r>
            <a:r>
              <a:rPr lang="en-US" altLang="id-ID" sz="1400" dirty="0" err="1"/>
              <a:t>kapital</a:t>
            </a:r>
            <a:r>
              <a:rPr lang="en-US" altLang="id-ID" sz="14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42948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Ayat</a:t>
            </a:r>
            <a:r>
              <a:rPr lang="en" dirty="0"/>
              <a:t> 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964915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pt-BR" sz="1400" dirty="0"/>
              <a:t>Pasal dapat dirinci ke dalam beberapa ayat</a:t>
            </a:r>
            <a:r>
              <a:rPr lang="sv-SE" sz="1400" dirty="0"/>
              <a:t>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sv-SE" sz="600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1400" dirty="0"/>
              <a:t>Ayat </a:t>
            </a:r>
            <a:r>
              <a:rPr lang="en-US" sz="1400" dirty="0" err="1"/>
              <a:t>diberi</a:t>
            </a:r>
            <a:r>
              <a:rPr lang="en-US" sz="1400" dirty="0"/>
              <a:t> nomor </a:t>
            </a:r>
            <a:r>
              <a:rPr lang="en-US" sz="1400" dirty="0" err="1"/>
              <a:t>urut</a:t>
            </a:r>
            <a:r>
              <a:rPr lang="en-US" sz="1400" dirty="0"/>
              <a:t> dengan </a:t>
            </a:r>
            <a:r>
              <a:rPr lang="en-US" sz="1400" dirty="0" err="1"/>
              <a:t>angka</a:t>
            </a:r>
            <a:r>
              <a:rPr lang="en-US" sz="1400" dirty="0"/>
              <a:t> Arab </a:t>
            </a:r>
            <a:r>
              <a:rPr lang="en-US" sz="1400" dirty="0" err="1"/>
              <a:t>diantara</a:t>
            </a:r>
            <a:r>
              <a:rPr lang="en-US" sz="1400" dirty="0"/>
              <a:t> </a:t>
            </a:r>
            <a:r>
              <a:rPr lang="en-US" sz="1400" dirty="0" err="1"/>
              <a:t>tanda</a:t>
            </a:r>
            <a:r>
              <a:rPr lang="en-US" sz="1400" dirty="0"/>
              <a:t> </a:t>
            </a:r>
            <a:r>
              <a:rPr lang="en-US" sz="1400" dirty="0" err="1"/>
              <a:t>baca</a:t>
            </a:r>
            <a:r>
              <a:rPr lang="en-US" sz="1400" dirty="0"/>
              <a:t> </a:t>
            </a:r>
            <a:r>
              <a:rPr lang="en-US" sz="1400" dirty="0" err="1"/>
              <a:t>kurung</a:t>
            </a:r>
            <a:r>
              <a:rPr lang="en-US" sz="1400" dirty="0"/>
              <a:t> 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diakhiri</a:t>
            </a:r>
            <a:r>
              <a:rPr lang="en-US" sz="1400" dirty="0"/>
              <a:t> </a:t>
            </a:r>
            <a:r>
              <a:rPr lang="en-US" sz="1400" dirty="0" err="1"/>
              <a:t>tanda</a:t>
            </a:r>
            <a:r>
              <a:rPr lang="en-US" sz="1400" dirty="0"/>
              <a:t> </a:t>
            </a:r>
            <a:r>
              <a:rPr lang="en-US" sz="1400" dirty="0" err="1"/>
              <a:t>baca</a:t>
            </a:r>
            <a:r>
              <a:rPr lang="en-US" sz="1400" dirty="0"/>
              <a:t> </a:t>
            </a:r>
            <a:r>
              <a:rPr lang="en-US" sz="1400" dirty="0" err="1"/>
              <a:t>titik</a:t>
            </a:r>
            <a:r>
              <a:rPr lang="en-US" sz="1400" dirty="0"/>
              <a:t>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600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1400" dirty="0"/>
              <a:t>Satu </a:t>
            </a:r>
            <a:r>
              <a:rPr lang="en-US" sz="1400" dirty="0" err="1"/>
              <a:t>ayat</a:t>
            </a:r>
            <a:r>
              <a:rPr lang="en-US" sz="1400" dirty="0"/>
              <a:t> </a:t>
            </a:r>
            <a:r>
              <a:rPr lang="en-US" sz="1400" dirty="0" err="1"/>
              <a:t>hendaknya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memuat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norma</a:t>
            </a:r>
            <a:r>
              <a:rPr lang="en-US" sz="1400" dirty="0"/>
              <a:t> yang </a:t>
            </a:r>
            <a:r>
              <a:rPr lang="en-US" sz="1400" dirty="0" err="1"/>
              <a:t>dirumuskan</a:t>
            </a:r>
            <a:r>
              <a:rPr lang="en-US" sz="1400" dirty="0"/>
              <a:t> dalam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kalimat</a:t>
            </a:r>
            <a:r>
              <a:rPr lang="en-US" sz="1400" dirty="0"/>
              <a:t> </a:t>
            </a:r>
            <a:r>
              <a:rPr lang="en-US" sz="1400" dirty="0" err="1"/>
              <a:t>utuh</a:t>
            </a:r>
            <a:r>
              <a:rPr lang="en-US" sz="1400" dirty="0"/>
              <a:t>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600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1400" dirty="0" err="1"/>
              <a:t>Huruf</a:t>
            </a:r>
            <a:r>
              <a:rPr lang="en-US" sz="1400" dirty="0"/>
              <a:t> </a:t>
            </a:r>
            <a:r>
              <a:rPr lang="en-US" sz="1400" dirty="0" err="1"/>
              <a:t>awal</a:t>
            </a:r>
            <a:r>
              <a:rPr lang="en-US" sz="1400" dirty="0"/>
              <a:t> kata </a:t>
            </a:r>
            <a:r>
              <a:rPr lang="en-US" sz="1400" dirty="0" err="1"/>
              <a:t>ayat</a:t>
            </a:r>
            <a:r>
              <a:rPr lang="en-US" sz="1400" dirty="0"/>
              <a:t> yang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acuan</a:t>
            </a:r>
            <a:r>
              <a:rPr lang="en-US" sz="1400" dirty="0"/>
              <a:t> </a:t>
            </a:r>
            <a:r>
              <a:rPr lang="en-US" sz="1400" dirty="0" err="1"/>
              <a:t>ditulis</a:t>
            </a:r>
            <a:r>
              <a:rPr lang="en-US" sz="1400" dirty="0"/>
              <a:t> dengan </a:t>
            </a:r>
            <a:r>
              <a:rPr lang="en-US" sz="1400" dirty="0" err="1"/>
              <a:t>huruf</a:t>
            </a:r>
            <a:r>
              <a:rPr lang="en-US" sz="1400" dirty="0"/>
              <a:t> </a:t>
            </a:r>
            <a:r>
              <a:rPr lang="en-US" sz="1400" dirty="0" err="1"/>
              <a:t>kecil</a:t>
            </a:r>
            <a:endParaRPr lang="en-US" sz="1400" dirty="0"/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sz="1800" dirty="0"/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sz="1800" dirty="0" err="1"/>
              <a:t>Contoh</a:t>
            </a:r>
            <a:r>
              <a:rPr lang="en-US" sz="1800" dirty="0"/>
              <a:t>: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en-US" sz="1400" dirty="0" err="1"/>
              <a:t>Pasal</a:t>
            </a:r>
            <a:r>
              <a:rPr lang="en-US" sz="1400" dirty="0"/>
              <a:t> 8</a:t>
            </a:r>
          </a:p>
          <a:p>
            <a:pPr marL="457200" indent="-457200" algn="just">
              <a:buClrTx/>
              <a:buFont typeface="Wingdings 2" panose="05020102010507070707" pitchFamily="18" charset="2"/>
              <a:buAutoNum type="arabicParenBoth"/>
              <a:defRPr/>
            </a:pPr>
            <a:r>
              <a:rPr lang="en-US" sz="1400" dirty="0" err="1"/>
              <a:t>Pendanaan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Pusat </a:t>
            </a:r>
            <a:r>
              <a:rPr lang="en-US" sz="1400" dirty="0" err="1"/>
              <a:t>Pengembangan</a:t>
            </a:r>
            <a:r>
              <a:rPr lang="en-US" sz="1400" dirty="0"/>
              <a:t> Pendidikan </a:t>
            </a:r>
            <a:r>
              <a:rPr lang="en-US" sz="1400" dirty="0" err="1"/>
              <a:t>bersumber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anggaran</a:t>
            </a:r>
            <a:r>
              <a:rPr lang="en-US" sz="1400" dirty="0"/>
              <a:t> Universitas.</a:t>
            </a:r>
          </a:p>
          <a:p>
            <a:pPr marL="457200" indent="-457200" algn="just">
              <a:buClrTx/>
              <a:buFont typeface="Wingdings 2" panose="05020102010507070707" pitchFamily="18" charset="2"/>
              <a:buAutoNum type="arabicParenBoth"/>
              <a:defRPr/>
            </a:pPr>
            <a:r>
              <a:rPr lang="en-US" sz="1400" dirty="0" err="1"/>
              <a:t>Pendanaan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Pusat </a:t>
            </a:r>
            <a:r>
              <a:rPr lang="en-US" sz="1400" dirty="0" err="1"/>
              <a:t>Pengembangan</a:t>
            </a:r>
            <a:r>
              <a:rPr lang="en-US" sz="1400" dirty="0"/>
              <a:t> Pendidikan </a:t>
            </a:r>
            <a:r>
              <a:rPr lang="en-US" sz="1400" b="1" dirty="0" err="1"/>
              <a:t>sebagaimana</a:t>
            </a:r>
            <a:r>
              <a:rPr lang="en-US" sz="1400" b="1" dirty="0"/>
              <a:t> </a:t>
            </a:r>
            <a:r>
              <a:rPr lang="en-US" sz="1400" b="1" dirty="0" err="1"/>
              <a:t>dimaksud</a:t>
            </a:r>
            <a:r>
              <a:rPr lang="en-US" sz="1400" b="1" dirty="0"/>
              <a:t> pada </a:t>
            </a:r>
            <a:r>
              <a:rPr lang="en-US" sz="1400" b="1" dirty="0" err="1"/>
              <a:t>ayat</a:t>
            </a:r>
            <a:r>
              <a:rPr lang="en-US" sz="1400" b="1" dirty="0"/>
              <a:t> (1) </a:t>
            </a:r>
            <a:r>
              <a:rPr lang="en-US" sz="1400" dirty="0" err="1"/>
              <a:t>dilaksanakan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dengan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keuangan</a:t>
            </a:r>
            <a:r>
              <a:rPr lang="en-US" sz="1400" dirty="0"/>
              <a:t> dan </a:t>
            </a:r>
            <a:r>
              <a:rPr lang="en-US" sz="1400" dirty="0" err="1"/>
              <a:t>penganggaran</a:t>
            </a:r>
            <a:r>
              <a:rPr lang="en-US" sz="1400" dirty="0"/>
              <a:t> Universitas.</a:t>
            </a:r>
          </a:p>
        </p:txBody>
      </p:sp>
    </p:spTree>
    <p:extLst>
      <p:ext uri="{BB962C8B-B14F-4D97-AF65-F5344CB8AC3E}">
        <p14:creationId xmlns:p14="http://schemas.microsoft.com/office/powerpoint/2010/main" val="1237754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42948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Tabulasi</a:t>
            </a:r>
            <a:r>
              <a:rPr lang="en" dirty="0"/>
              <a:t> 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964915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dirty="0"/>
              <a:t>Jika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,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 dalam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dengan </a:t>
            </a:r>
            <a:r>
              <a:rPr lang="en-US" dirty="0" err="1"/>
              <a:t>rincian</a:t>
            </a:r>
            <a:r>
              <a:rPr lang="en-US" dirty="0"/>
              <a:t>,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 dalam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tabulasi</a:t>
            </a:r>
            <a:r>
              <a:rPr lang="en-US" dirty="0"/>
              <a:t>.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en-US" dirty="0" err="1"/>
              <a:t>Pasal</a:t>
            </a:r>
            <a:r>
              <a:rPr lang="en-US" dirty="0"/>
              <a:t> 8</a:t>
            </a:r>
          </a:p>
          <a:p>
            <a:pPr marL="457200" indent="-457200" algn="just">
              <a:buClrTx/>
              <a:buFont typeface="Wingdings 2" panose="05020102010507070707" pitchFamily="18" charset="2"/>
              <a:buAutoNum type="arabicParenBoth"/>
              <a:defRPr/>
            </a:pPr>
            <a:r>
              <a:rPr lang="en-US" dirty="0"/>
              <a:t>Pusat </a:t>
            </a:r>
            <a:r>
              <a:rPr lang="en-US" dirty="0" err="1"/>
              <a:t>Pengembangan</a:t>
            </a:r>
            <a:r>
              <a:rPr lang="en-US" dirty="0"/>
              <a:t> Pendidikan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rektor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</a:t>
            </a:r>
          </a:p>
          <a:p>
            <a:pPr marL="822960" indent="-365760" algn="just">
              <a:buClrTx/>
              <a:buFont typeface="Wingdings 2" panose="05020102010507070707" pitchFamily="18" charset="2"/>
              <a:buAutoNum type="alphaLcPeriod"/>
              <a:defRPr/>
            </a:pP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;</a:t>
            </a:r>
          </a:p>
          <a:p>
            <a:pPr marL="822960" indent="-365760" algn="just">
              <a:buClrTx/>
              <a:buFont typeface="Wingdings 2" panose="05020102010507070707" pitchFamily="18" charset="2"/>
              <a:buAutoNum type="alphaLcPeriod"/>
              <a:defRPr/>
            </a:pP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; dan</a:t>
            </a:r>
          </a:p>
          <a:p>
            <a:pPr marL="822960" indent="-365760" algn="just">
              <a:buClrTx/>
              <a:buFont typeface="Wingdings 2" panose="05020102010507070707" pitchFamily="18" charset="2"/>
              <a:buAutoNum type="alphaLcPeriod"/>
              <a:defRPr/>
            </a:pP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.</a:t>
            </a:r>
          </a:p>
          <a:p>
            <a:pPr marL="457200" indent="-457200" algn="just">
              <a:buClrTx/>
              <a:buFont typeface="Wingdings 2" panose="05020102010507070707" pitchFamily="18" charset="2"/>
              <a:buNone/>
              <a:defRPr/>
            </a:pPr>
            <a:r>
              <a:rPr lang="en-US" dirty="0"/>
              <a:t>(2)	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Rektor</a:t>
            </a:r>
            <a:r>
              <a:rPr lang="en-US" dirty="0"/>
              <a:t>.</a:t>
            </a:r>
          </a:p>
          <a:p>
            <a:pPr marL="457200" indent="-457200" algn="just">
              <a:buClrTx/>
              <a:buFont typeface="Wingdings 2" panose="05020102010507070707" pitchFamily="18" charset="2"/>
              <a:buNone/>
              <a:defRPr/>
            </a:pPr>
            <a:endParaRPr lang="en-US" sz="1100" dirty="0"/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1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42948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Tabulasi</a:t>
            </a:r>
            <a:r>
              <a:rPr lang="en" dirty="0"/>
              <a:t> 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802002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>
              <a:buClrTx/>
              <a:buFont typeface="Calibri" panose="020F0502020204030204" pitchFamily="34" charset="0"/>
              <a:buAutoNum type="alphaLcPeriod"/>
            </a:pPr>
            <a:r>
              <a:rPr lang="en-US" altLang="id-ID" sz="1300" dirty="0" err="1"/>
              <a:t>setiap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menggunakan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huruf</a:t>
            </a:r>
            <a:r>
              <a:rPr lang="en-US" altLang="id-ID" sz="1300" dirty="0"/>
              <a:t> abjad </a:t>
            </a:r>
            <a:r>
              <a:rPr lang="en-US" altLang="id-ID" sz="1300" dirty="0" err="1"/>
              <a:t>kecil</a:t>
            </a:r>
            <a:r>
              <a:rPr lang="en-US" altLang="id-ID" sz="1300" dirty="0"/>
              <a:t> dan </a:t>
            </a:r>
            <a:r>
              <a:rPr lang="en-US" altLang="id-ID" sz="1300" dirty="0" err="1"/>
              <a:t>diberi</a:t>
            </a:r>
            <a:r>
              <a:rPr lang="en-US" altLang="id-ID" sz="1300" dirty="0"/>
              <a:t> </a:t>
            </a:r>
            <a:r>
              <a:rPr lang="en-US" altLang="id-ID" sz="1300" dirty="0" err="1"/>
              <a:t>tanda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baca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titik</a:t>
            </a:r>
            <a:r>
              <a:rPr lang="en-US" altLang="id-ID" sz="1300" dirty="0"/>
              <a:t>; </a:t>
            </a:r>
          </a:p>
          <a:p>
            <a:pPr marL="514350" indent="-514350">
              <a:buClrTx/>
              <a:buFont typeface="Calibri" panose="020F0502020204030204" pitchFamily="34" charset="0"/>
              <a:buAutoNum type="alphaLcPeriod"/>
            </a:pPr>
            <a:r>
              <a:rPr lang="en-US" altLang="id-ID" sz="1300" dirty="0" err="1"/>
              <a:t>setiap</a:t>
            </a:r>
            <a:r>
              <a:rPr lang="en-US" altLang="id-ID" sz="1300" dirty="0"/>
              <a:t> </a:t>
            </a:r>
            <a:r>
              <a:rPr lang="en-US" altLang="id-ID" sz="1300" dirty="0" err="1"/>
              <a:t>frasa</a:t>
            </a:r>
            <a:r>
              <a:rPr lang="en-US" altLang="id-ID" sz="1300" dirty="0"/>
              <a:t> dalam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diawali</a:t>
            </a:r>
            <a:r>
              <a:rPr lang="en-US" altLang="id-ID" sz="1300" dirty="0"/>
              <a:t> dengan </a:t>
            </a:r>
            <a:r>
              <a:rPr lang="en-US" altLang="id-ID" sz="1300" dirty="0" err="1"/>
              <a:t>huruf</a:t>
            </a:r>
            <a:r>
              <a:rPr lang="en-US" altLang="id-ID" sz="1300" dirty="0"/>
              <a:t> </a:t>
            </a:r>
            <a:r>
              <a:rPr lang="en-US" altLang="id-ID" sz="1300" dirty="0" err="1"/>
              <a:t>kecil</a:t>
            </a:r>
            <a:r>
              <a:rPr lang="en-US" altLang="id-ID" sz="1300" dirty="0"/>
              <a:t>; </a:t>
            </a:r>
          </a:p>
          <a:p>
            <a:pPr marL="514350" indent="-514350">
              <a:buClrTx/>
              <a:buFont typeface="Calibri" panose="020F0502020204030204" pitchFamily="34" charset="0"/>
              <a:buAutoNum type="alphaLcPeriod"/>
            </a:pPr>
            <a:r>
              <a:rPr lang="en-US" altLang="id-ID" sz="1300" dirty="0" err="1"/>
              <a:t>Setiap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diakhiri</a:t>
            </a:r>
            <a:r>
              <a:rPr lang="en-US" altLang="id-ID" sz="1300" dirty="0"/>
              <a:t> dengan </a:t>
            </a:r>
            <a:r>
              <a:rPr lang="en-US" altLang="id-ID" sz="1300" dirty="0" err="1"/>
              <a:t>tanda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baca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titik</a:t>
            </a:r>
            <a:r>
              <a:rPr lang="en-US" altLang="id-ID" sz="1300" dirty="0"/>
              <a:t> </a:t>
            </a:r>
            <a:r>
              <a:rPr lang="en-US" altLang="id-ID" sz="1300" dirty="0" err="1"/>
              <a:t>koma</a:t>
            </a:r>
            <a:r>
              <a:rPr lang="en-US" altLang="id-ID" sz="1300" dirty="0"/>
              <a:t>; </a:t>
            </a:r>
          </a:p>
          <a:p>
            <a:pPr marL="514350" indent="-514350">
              <a:buClrTx/>
              <a:buFont typeface="Calibri" panose="020F0502020204030204" pitchFamily="34" charset="0"/>
              <a:buAutoNum type="alphaLcPeriod"/>
            </a:pPr>
            <a:r>
              <a:rPr lang="en-US" altLang="id-ID" sz="1300" dirty="0"/>
              <a:t>di </a:t>
            </a:r>
            <a:r>
              <a:rPr lang="en-US" altLang="id-ID" sz="1300" dirty="0" err="1"/>
              <a:t>belakang</a:t>
            </a:r>
            <a:r>
              <a:rPr lang="en-US" altLang="id-ID" sz="1300" dirty="0"/>
              <a:t> 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 yang  </a:t>
            </a:r>
            <a:r>
              <a:rPr lang="en-US" altLang="id-ID" sz="1300" dirty="0" err="1"/>
              <a:t>masih</a:t>
            </a:r>
            <a:r>
              <a:rPr lang="en-US" altLang="id-ID" sz="1300" dirty="0"/>
              <a:t> </a:t>
            </a:r>
            <a:r>
              <a:rPr lang="en-US" altLang="id-ID" sz="1300" dirty="0" err="1"/>
              <a:t>mempunyai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lebih</a:t>
            </a:r>
            <a:r>
              <a:rPr lang="en-US" altLang="id-ID" sz="1300" dirty="0"/>
              <a:t> </a:t>
            </a:r>
            <a:r>
              <a:rPr lang="en-US" altLang="id-ID" sz="1300" dirty="0" err="1"/>
              <a:t>lanjut</a:t>
            </a:r>
            <a:r>
              <a:rPr lang="en-US" altLang="id-ID" sz="1300" dirty="0"/>
              <a:t> </a:t>
            </a:r>
            <a:r>
              <a:rPr lang="en-US" altLang="id-ID" sz="1300" dirty="0" err="1"/>
              <a:t>diberi</a:t>
            </a:r>
            <a:r>
              <a:rPr lang="en-US" altLang="id-ID" sz="1300" dirty="0"/>
              <a:t> </a:t>
            </a:r>
            <a:r>
              <a:rPr lang="en-US" altLang="id-ID" sz="1300" dirty="0" err="1"/>
              <a:t>tanda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baca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titik</a:t>
            </a:r>
            <a:r>
              <a:rPr lang="en-US" altLang="id-ID" sz="1300" dirty="0"/>
              <a:t> </a:t>
            </a:r>
            <a:r>
              <a:rPr lang="en-US" altLang="id-ID" sz="1300" dirty="0" err="1"/>
              <a:t>dua</a:t>
            </a:r>
            <a:r>
              <a:rPr lang="en-US" altLang="id-ID" sz="1300" dirty="0"/>
              <a:t>; </a:t>
            </a:r>
          </a:p>
          <a:p>
            <a:pPr marL="514350" indent="-514350">
              <a:buClrTx/>
              <a:buFont typeface="Calibri" panose="020F0502020204030204" pitchFamily="34" charset="0"/>
              <a:buAutoNum type="alphaLcPeriod"/>
            </a:pPr>
            <a:r>
              <a:rPr lang="en-US" altLang="id-ID" sz="1300" dirty="0" err="1"/>
              <a:t>pembagian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(dengan </a:t>
            </a:r>
            <a:r>
              <a:rPr lang="en-US" altLang="id-ID" sz="1300" dirty="0" err="1"/>
              <a:t>urutan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makin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kecil</a:t>
            </a:r>
            <a:r>
              <a:rPr lang="en-US" altLang="id-ID" sz="1300" dirty="0"/>
              <a:t>) </a:t>
            </a:r>
            <a:r>
              <a:rPr lang="en-US" altLang="id-ID" sz="1300" dirty="0" err="1"/>
              <a:t>ditulis</a:t>
            </a:r>
            <a:r>
              <a:rPr lang="en-US" altLang="id-ID" sz="1300" dirty="0"/>
              <a:t> dengan </a:t>
            </a:r>
            <a:r>
              <a:rPr lang="en-US" altLang="id-ID" sz="1300" dirty="0" err="1"/>
              <a:t>huruf</a:t>
            </a:r>
            <a:r>
              <a:rPr lang="en-US" altLang="id-ID" sz="1300" dirty="0"/>
              <a:t> abjad </a:t>
            </a:r>
            <a:r>
              <a:rPr lang="en-US" altLang="id-ID" sz="1300" dirty="0" err="1"/>
              <a:t>kecil</a:t>
            </a:r>
            <a:r>
              <a:rPr lang="en-US" altLang="id-ID" sz="1300" dirty="0"/>
              <a:t> yang </a:t>
            </a:r>
            <a:r>
              <a:rPr lang="en-US" altLang="id-ID" sz="1300" dirty="0" err="1"/>
              <a:t>diikuti</a:t>
            </a:r>
            <a:r>
              <a:rPr lang="en-US" altLang="id-ID" sz="1300" dirty="0"/>
              <a:t> dengan </a:t>
            </a:r>
            <a:r>
              <a:rPr lang="en-US" altLang="id-ID" sz="1300" dirty="0" err="1"/>
              <a:t>tanda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baca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titik</a:t>
            </a:r>
            <a:r>
              <a:rPr lang="en-US" altLang="id-ID" sz="1300" dirty="0"/>
              <a:t>; </a:t>
            </a:r>
            <a:r>
              <a:rPr lang="en-US" altLang="id-ID" sz="1300" dirty="0" err="1"/>
              <a:t>angka</a:t>
            </a:r>
            <a:r>
              <a:rPr lang="en-US" altLang="id-ID" sz="1300" dirty="0"/>
              <a:t> Arab </a:t>
            </a:r>
            <a:r>
              <a:rPr lang="en-US" altLang="id-ID" sz="1300" dirty="0" err="1"/>
              <a:t>diikuti</a:t>
            </a:r>
            <a:r>
              <a:rPr lang="en-US" altLang="id-ID" sz="1300" dirty="0"/>
              <a:t> dengan </a:t>
            </a:r>
            <a:r>
              <a:rPr lang="en-US" altLang="id-ID" sz="1300" dirty="0" err="1"/>
              <a:t>tanda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baca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titik</a:t>
            </a:r>
            <a:r>
              <a:rPr lang="en-US" altLang="id-ID" sz="1300" dirty="0"/>
              <a:t>; abjad </a:t>
            </a:r>
            <a:r>
              <a:rPr lang="en-US" altLang="id-ID" sz="1300" dirty="0" err="1"/>
              <a:t>kecil</a:t>
            </a:r>
            <a:r>
              <a:rPr lang="en-US" altLang="id-ID" sz="1300" dirty="0"/>
              <a:t> dengan </a:t>
            </a:r>
            <a:r>
              <a:rPr lang="en-US" altLang="id-ID" sz="1300" dirty="0" err="1"/>
              <a:t>tanda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baca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kurung</a:t>
            </a:r>
            <a:r>
              <a:rPr lang="en-US" altLang="id-ID" sz="1300" dirty="0"/>
              <a:t> </a:t>
            </a:r>
            <a:r>
              <a:rPr lang="en-US" altLang="id-ID" sz="1300" dirty="0" err="1"/>
              <a:t>tutup</a:t>
            </a:r>
            <a:r>
              <a:rPr lang="en-US" altLang="id-ID" sz="1300" dirty="0"/>
              <a:t>; </a:t>
            </a:r>
            <a:r>
              <a:rPr lang="en-US" altLang="id-ID" sz="1300" dirty="0" err="1"/>
              <a:t>angka</a:t>
            </a:r>
            <a:r>
              <a:rPr lang="en-US" altLang="id-ID" sz="1300" dirty="0"/>
              <a:t> Arab dengan </a:t>
            </a:r>
            <a:r>
              <a:rPr lang="en-US" altLang="id-ID" sz="1300" dirty="0" err="1"/>
              <a:t>tanda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baca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kurung</a:t>
            </a:r>
            <a:r>
              <a:rPr lang="en-US" altLang="id-ID" sz="1300" dirty="0"/>
              <a:t> </a:t>
            </a:r>
            <a:r>
              <a:rPr lang="en-US" altLang="id-ID" sz="1300" dirty="0" err="1"/>
              <a:t>tutup</a:t>
            </a:r>
            <a:r>
              <a:rPr lang="en-US" altLang="id-ID" sz="1300" dirty="0"/>
              <a:t>; dan </a:t>
            </a:r>
          </a:p>
          <a:p>
            <a:pPr marL="514350" indent="-514350">
              <a:buClrTx/>
              <a:buFont typeface="Calibri" panose="020F0502020204030204" pitchFamily="34" charset="0"/>
              <a:buAutoNum type="alphaLcPeriod"/>
            </a:pPr>
            <a:r>
              <a:rPr lang="en-US" altLang="id-ID" sz="1300" dirty="0" err="1"/>
              <a:t>pembagian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tidak </a:t>
            </a:r>
            <a:r>
              <a:rPr lang="en-US" altLang="id-ID" sz="1300" dirty="0" err="1"/>
              <a:t>melebihi</a:t>
            </a:r>
            <a:r>
              <a:rPr lang="en-US" altLang="id-ID" sz="1300" dirty="0"/>
              <a:t> </a:t>
            </a:r>
            <a:r>
              <a:rPr lang="en-US" altLang="id-ID" sz="1300" b="1" dirty="0"/>
              <a:t>4 (</a:t>
            </a:r>
            <a:r>
              <a:rPr lang="en-US" altLang="id-ID" sz="1300" b="1" dirty="0" err="1"/>
              <a:t>empat</a:t>
            </a:r>
            <a:r>
              <a:rPr lang="en-US" altLang="id-ID" sz="1300" b="1" dirty="0"/>
              <a:t>) </a:t>
            </a:r>
            <a:r>
              <a:rPr lang="en-US" altLang="id-ID" sz="1300" b="1" dirty="0" err="1"/>
              <a:t>tingkat</a:t>
            </a:r>
            <a:r>
              <a:rPr lang="en-US" altLang="id-ID" sz="1300" dirty="0"/>
              <a:t>. Jika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melebihi</a:t>
            </a:r>
            <a:r>
              <a:rPr lang="en-US" altLang="id-ID" sz="1300" dirty="0"/>
              <a:t> 4 (</a:t>
            </a:r>
            <a:r>
              <a:rPr lang="en-US" altLang="id-ID" sz="1300" dirty="0" err="1"/>
              <a:t>empat</a:t>
            </a:r>
            <a:r>
              <a:rPr lang="en-US" altLang="id-ID" sz="1300" dirty="0"/>
              <a:t>) </a:t>
            </a:r>
            <a:r>
              <a:rPr lang="en-US" altLang="id-ID" sz="1300" dirty="0" err="1"/>
              <a:t>tingkat</a:t>
            </a:r>
            <a:r>
              <a:rPr lang="en-US" altLang="id-ID" sz="1300" dirty="0"/>
              <a:t>, </a:t>
            </a:r>
            <a:r>
              <a:rPr lang="en-US" altLang="id-ID" sz="1300" dirty="0" err="1"/>
              <a:t>pasal</a:t>
            </a:r>
            <a:r>
              <a:rPr lang="en-US" altLang="id-ID" sz="1300" dirty="0"/>
              <a:t> yang </a:t>
            </a:r>
            <a:r>
              <a:rPr lang="en-US" altLang="id-ID" sz="1300" dirty="0" err="1"/>
              <a:t>bersangkutan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dibagi</a:t>
            </a:r>
            <a:r>
              <a:rPr lang="en-US" altLang="id-ID" sz="1300" dirty="0"/>
              <a:t> ke dalam </a:t>
            </a:r>
            <a:r>
              <a:rPr lang="en-US" altLang="id-ID" sz="1300" dirty="0" err="1"/>
              <a:t>pasal</a:t>
            </a:r>
            <a:r>
              <a:rPr lang="en-US" altLang="id-ID" sz="1300" dirty="0"/>
              <a:t> </a:t>
            </a:r>
            <a:r>
              <a:rPr lang="en-US" altLang="id-ID" sz="1300" dirty="0" err="1"/>
              <a:t>atau</a:t>
            </a:r>
            <a:r>
              <a:rPr lang="en-US" altLang="id-ID" sz="1300" dirty="0"/>
              <a:t> </a:t>
            </a:r>
            <a:r>
              <a:rPr lang="en-US" altLang="id-ID" sz="1300" dirty="0" err="1"/>
              <a:t>ayat</a:t>
            </a:r>
            <a:r>
              <a:rPr lang="en-US" altLang="id-ID" sz="1300" dirty="0"/>
              <a:t> lain.</a:t>
            </a:r>
          </a:p>
          <a:p>
            <a:pPr marL="514350" indent="-514350">
              <a:buClrTx/>
              <a:buFont typeface="Calibri" panose="020F0502020204030204" pitchFamily="34" charset="0"/>
              <a:buAutoNum type="alphaLcPeriod"/>
            </a:pPr>
            <a:r>
              <a:rPr lang="en-US" altLang="id-ID" sz="1300" dirty="0"/>
              <a:t>Jika </a:t>
            </a:r>
            <a:r>
              <a:rPr lang="en-US" altLang="id-ID" sz="1300" dirty="0" err="1"/>
              <a:t>unsur</a:t>
            </a:r>
            <a:r>
              <a:rPr lang="en-US" altLang="id-ID" sz="1300" dirty="0"/>
              <a:t> </a:t>
            </a:r>
            <a:r>
              <a:rPr lang="en-US" altLang="id-ID" sz="1300" dirty="0" err="1"/>
              <a:t>atau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dalam </a:t>
            </a:r>
            <a:r>
              <a:rPr lang="en-US" altLang="id-ID" sz="1300" dirty="0" err="1"/>
              <a:t>tabulasi</a:t>
            </a:r>
            <a:r>
              <a:rPr lang="en-US" altLang="id-ID" sz="1300" dirty="0"/>
              <a:t> </a:t>
            </a:r>
            <a:r>
              <a:rPr lang="en-US" altLang="id-ID" sz="1300" dirty="0" err="1"/>
              <a:t>dimaksudkan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sebagai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kumulatif</a:t>
            </a:r>
            <a:r>
              <a:rPr lang="en-US" altLang="id-ID" sz="1300" dirty="0"/>
              <a:t>, </a:t>
            </a:r>
            <a:r>
              <a:rPr lang="en-US" altLang="id-ID" sz="1300" dirty="0" err="1"/>
              <a:t>ditambahkan</a:t>
            </a:r>
            <a:r>
              <a:rPr lang="en-US" altLang="id-ID" sz="1300" dirty="0"/>
              <a:t> kata </a:t>
            </a:r>
            <a:r>
              <a:rPr lang="en-US" altLang="id-ID" sz="1300" b="1" dirty="0"/>
              <a:t>dan</a:t>
            </a:r>
            <a:r>
              <a:rPr lang="en-US" altLang="id-ID" sz="1300" dirty="0"/>
              <a:t> yang </a:t>
            </a:r>
            <a:r>
              <a:rPr lang="en-US" altLang="id-ID" sz="1300" dirty="0" err="1"/>
              <a:t>diletakkan</a:t>
            </a:r>
            <a:r>
              <a:rPr lang="en-US" altLang="id-ID" sz="1300" dirty="0"/>
              <a:t> di </a:t>
            </a:r>
            <a:r>
              <a:rPr lang="en-US" altLang="id-ID" sz="1300" dirty="0" err="1"/>
              <a:t>belakang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kedua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dari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terakhir</a:t>
            </a:r>
            <a:r>
              <a:rPr lang="en-US" altLang="id-ID" sz="1300" dirty="0"/>
              <a:t>.</a:t>
            </a:r>
          </a:p>
          <a:p>
            <a:pPr marL="514350" indent="-514350">
              <a:buClrTx/>
              <a:buFont typeface="Calibri" panose="020F0502020204030204" pitchFamily="34" charset="0"/>
              <a:buAutoNum type="alphaLcPeriod"/>
            </a:pPr>
            <a:r>
              <a:rPr lang="en-US" altLang="id-ID" sz="1300" dirty="0"/>
              <a:t>Jika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dalam </a:t>
            </a:r>
            <a:r>
              <a:rPr lang="en-US" altLang="id-ID" sz="1300" dirty="0" err="1"/>
              <a:t>tabulasi</a:t>
            </a:r>
            <a:r>
              <a:rPr lang="en-US" altLang="id-ID" sz="1300" dirty="0"/>
              <a:t> </a:t>
            </a:r>
            <a:r>
              <a:rPr lang="en-US" altLang="id-ID" sz="1300" dirty="0" err="1"/>
              <a:t>dimaksudkan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sebagai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alternatif</a:t>
            </a:r>
            <a:r>
              <a:rPr lang="en-US" altLang="id-ID" sz="1300" dirty="0"/>
              <a:t> </a:t>
            </a:r>
            <a:r>
              <a:rPr lang="en-US" altLang="id-ID" sz="1300" dirty="0" err="1"/>
              <a:t>ditambahkan</a:t>
            </a:r>
            <a:r>
              <a:rPr lang="en-US" altLang="id-ID" sz="1300" dirty="0"/>
              <a:t> kata </a:t>
            </a:r>
            <a:r>
              <a:rPr lang="en-US" altLang="id-ID" sz="1300" b="1" dirty="0" err="1"/>
              <a:t>atau</a:t>
            </a:r>
            <a:r>
              <a:rPr lang="en-US" altLang="id-ID" sz="1300" dirty="0"/>
              <a:t> yang di </a:t>
            </a:r>
            <a:r>
              <a:rPr lang="en-US" altLang="id-ID" sz="1300" dirty="0" err="1"/>
              <a:t>letakkan</a:t>
            </a:r>
            <a:r>
              <a:rPr lang="en-US" altLang="id-ID" sz="1300" dirty="0"/>
              <a:t> di </a:t>
            </a:r>
            <a:r>
              <a:rPr lang="en-US" altLang="id-ID" sz="1300" dirty="0" err="1"/>
              <a:t>belakang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kedua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dari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terakhir</a:t>
            </a:r>
            <a:r>
              <a:rPr lang="en-US" altLang="id-ID" sz="1300" dirty="0"/>
              <a:t>.</a:t>
            </a:r>
          </a:p>
          <a:p>
            <a:pPr marL="514350" indent="-514350">
              <a:buClrTx/>
              <a:buFont typeface="Calibri" panose="020F0502020204030204" pitchFamily="34" charset="0"/>
              <a:buAutoNum type="alphaLcPeriod"/>
            </a:pPr>
            <a:r>
              <a:rPr lang="en-US" altLang="id-ID" sz="1300" dirty="0"/>
              <a:t>Jika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dalam </a:t>
            </a:r>
            <a:r>
              <a:rPr lang="en-US" altLang="id-ID" sz="1300" dirty="0" err="1"/>
              <a:t>tabulasi</a:t>
            </a:r>
            <a:r>
              <a:rPr lang="en-US" altLang="id-ID" sz="1300" dirty="0"/>
              <a:t> </a:t>
            </a:r>
            <a:r>
              <a:rPr lang="en-US" altLang="id-ID" sz="1300" dirty="0" err="1"/>
              <a:t>dimaksudkan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sebagai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kumulatif</a:t>
            </a:r>
            <a:r>
              <a:rPr lang="en-US" altLang="id-ID" sz="1300" dirty="0"/>
              <a:t> dan </a:t>
            </a:r>
            <a:r>
              <a:rPr lang="en-US" altLang="id-ID" sz="1300" dirty="0" err="1"/>
              <a:t>alternatif</a:t>
            </a:r>
            <a:r>
              <a:rPr lang="en-US" altLang="id-ID" sz="1300" dirty="0"/>
              <a:t>, </a:t>
            </a:r>
            <a:r>
              <a:rPr lang="en-US" altLang="id-ID" sz="1300" dirty="0" err="1"/>
              <a:t>ditambahkan</a:t>
            </a:r>
            <a:r>
              <a:rPr lang="en-US" altLang="id-ID" sz="1300" dirty="0"/>
              <a:t> kata </a:t>
            </a:r>
            <a:r>
              <a:rPr lang="en-US" altLang="id-ID" sz="1300" b="1" dirty="0"/>
              <a:t>dan/</a:t>
            </a:r>
            <a:r>
              <a:rPr lang="en-US" altLang="id-ID" sz="1300" b="1" dirty="0" err="1"/>
              <a:t>atau</a:t>
            </a:r>
            <a:r>
              <a:rPr lang="en-US" altLang="id-ID" sz="1300" b="1" dirty="0"/>
              <a:t> </a:t>
            </a:r>
            <a:r>
              <a:rPr lang="en-US" altLang="id-ID" sz="1300" dirty="0"/>
              <a:t>yang </a:t>
            </a:r>
            <a:r>
              <a:rPr lang="en-US" altLang="id-ID" sz="1300" dirty="0" err="1"/>
              <a:t>diletakkan</a:t>
            </a:r>
            <a:r>
              <a:rPr lang="en-US" altLang="id-ID" sz="1300" dirty="0"/>
              <a:t> di </a:t>
            </a:r>
            <a:r>
              <a:rPr lang="en-US" altLang="id-ID" sz="1300" dirty="0" err="1"/>
              <a:t>belakang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kedua</a:t>
            </a:r>
            <a:r>
              <a:rPr lang="en-US" altLang="id-ID" sz="1300" dirty="0"/>
              <a:t> </a:t>
            </a:r>
            <a:r>
              <a:rPr lang="en-US" altLang="id-ID" sz="1300" dirty="0" err="1"/>
              <a:t>dari</a:t>
            </a:r>
            <a:r>
              <a:rPr lang="en-US" altLang="id-ID" sz="1300" dirty="0"/>
              <a:t> </a:t>
            </a:r>
            <a:r>
              <a:rPr lang="en-US" altLang="id-ID" sz="1300" dirty="0" err="1"/>
              <a:t>rincian</a:t>
            </a:r>
            <a:r>
              <a:rPr lang="en-US" altLang="id-ID" sz="1300" dirty="0"/>
              <a:t> </a:t>
            </a:r>
            <a:r>
              <a:rPr lang="en-US" altLang="id-ID" sz="1300" dirty="0" err="1"/>
              <a:t>terakhir</a:t>
            </a:r>
            <a:r>
              <a:rPr lang="en-US" altLang="id-ID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623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42948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" dirty="0"/>
              <a:t> 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802002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en-US" sz="1400" dirty="0" err="1"/>
              <a:t>Pasal</a:t>
            </a:r>
            <a:r>
              <a:rPr lang="en-US" sz="1400" dirty="0"/>
              <a:t> 8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nl-NL" sz="1400" dirty="0"/>
              <a:t>… . </a:t>
            </a:r>
          </a:p>
          <a:p>
            <a:pPr marL="457200" indent="-457200">
              <a:buClrTx/>
              <a:buFont typeface="Wingdings 2" panose="05020102010507070707" pitchFamily="18" charset="2"/>
              <a:buAutoNum type="arabicParenBoth"/>
              <a:defRPr/>
            </a:pPr>
            <a:r>
              <a:rPr lang="nl-NL" sz="1400" dirty="0"/>
              <a:t>… . </a:t>
            </a:r>
          </a:p>
          <a:p>
            <a:pPr marL="457200" indent="-457200">
              <a:buClrTx/>
              <a:buFont typeface="Wingdings 2" panose="05020102010507070707" pitchFamily="18" charset="2"/>
              <a:buAutoNum type="arabicParenBoth"/>
              <a:defRPr/>
            </a:pPr>
            <a:r>
              <a:rPr lang="nl-NL" sz="1400" dirty="0"/>
              <a:t>…:  </a:t>
            </a:r>
          </a:p>
          <a:p>
            <a:pPr marL="457200" indent="-457200">
              <a:buClrTx/>
              <a:buFont typeface="Wingdings 2" panose="05020102010507070707" pitchFamily="18" charset="2"/>
              <a:buNone/>
              <a:defRPr/>
            </a:pPr>
            <a:r>
              <a:rPr lang="nl-NL" sz="1400" dirty="0"/>
              <a:t>	a. …;</a:t>
            </a:r>
          </a:p>
          <a:p>
            <a:pPr marL="457200" indent="-457200">
              <a:buClrTx/>
              <a:buFont typeface="Wingdings 2" panose="05020102010507070707" pitchFamily="18" charset="2"/>
              <a:buNone/>
              <a:defRPr/>
            </a:pPr>
            <a:r>
              <a:rPr lang="nl-NL" sz="1400" dirty="0"/>
              <a:t>	b. …; (dan, atau, dan/atau)</a:t>
            </a:r>
          </a:p>
          <a:p>
            <a:pPr marL="457200" indent="-457200">
              <a:buClrTx/>
              <a:buFont typeface="Wingdings 2" panose="05020102010507070707" pitchFamily="18" charset="2"/>
              <a:buNone/>
              <a:defRPr/>
            </a:pPr>
            <a:r>
              <a:rPr lang="nl-NL" sz="1400" dirty="0"/>
              <a:t>	c. …:  </a:t>
            </a:r>
          </a:p>
          <a:p>
            <a:pPr marL="640080" indent="0">
              <a:buClrTx/>
              <a:buFont typeface="Wingdings 2" panose="05020102010507070707" pitchFamily="18" charset="2"/>
              <a:buAutoNum type="arabicPeriod"/>
              <a:defRPr/>
            </a:pPr>
            <a:r>
              <a:rPr lang="nl-NL" sz="1400" dirty="0"/>
              <a:t> …;</a:t>
            </a:r>
          </a:p>
          <a:p>
            <a:pPr marL="640080" indent="0">
              <a:buClrTx/>
              <a:buFont typeface="Wingdings 2" panose="05020102010507070707" pitchFamily="18" charset="2"/>
              <a:buAutoNum type="arabicPeriod"/>
              <a:defRPr/>
            </a:pPr>
            <a:r>
              <a:rPr lang="nl-NL" sz="1400" dirty="0"/>
              <a:t> …; (dan, atau, dan/atau)</a:t>
            </a:r>
          </a:p>
          <a:p>
            <a:pPr marL="640080" indent="0">
              <a:buClrTx/>
              <a:buFont typeface="Wingdings 2" panose="05020102010507070707" pitchFamily="18" charset="2"/>
              <a:buAutoNum type="arabicPeriod"/>
              <a:defRPr/>
            </a:pPr>
            <a:r>
              <a:rPr lang="nl-NL" sz="1400" dirty="0"/>
              <a:t> …: </a:t>
            </a:r>
          </a:p>
          <a:p>
            <a:pPr marL="822960" indent="0">
              <a:buClrTx/>
              <a:buFont typeface="Wingdings 2" panose="05020102010507070707" pitchFamily="18" charset="2"/>
              <a:buNone/>
              <a:defRPr/>
            </a:pPr>
            <a:r>
              <a:rPr lang="nl-NL" sz="1400" dirty="0"/>
              <a:t>a)…; </a:t>
            </a:r>
          </a:p>
          <a:p>
            <a:pPr marL="822960" indent="0">
              <a:buClrTx/>
              <a:buFont typeface="Wingdings 2" panose="05020102010507070707" pitchFamily="18" charset="2"/>
              <a:buAutoNum type="alphaLcParenR" startAt="2"/>
              <a:defRPr/>
            </a:pPr>
            <a:r>
              <a:rPr lang="nl-NL" sz="1400" dirty="0"/>
              <a:t>…; (dan, atau, dan/atau) </a:t>
            </a:r>
          </a:p>
          <a:p>
            <a:pPr marL="822960" indent="0">
              <a:buClrTx/>
              <a:buFont typeface="Wingdings 2" panose="05020102010507070707" pitchFamily="18" charset="2"/>
              <a:buAutoNum type="alphaLcParenR" startAt="2"/>
              <a:defRPr/>
            </a:pPr>
            <a:r>
              <a:rPr lang="nl-NL" sz="1400" dirty="0"/>
              <a:t>… :</a:t>
            </a:r>
          </a:p>
          <a:p>
            <a:pPr marL="1348740" indent="0">
              <a:buClrTx/>
              <a:buFont typeface="Wingdings 2" panose="05020102010507070707" pitchFamily="18" charset="2"/>
              <a:buAutoNum type="arabicParenR"/>
              <a:defRPr/>
            </a:pPr>
            <a:r>
              <a:rPr lang="nl-NL" sz="1400" dirty="0"/>
              <a:t>…; </a:t>
            </a:r>
          </a:p>
          <a:p>
            <a:pPr marL="1348740" indent="0">
              <a:buClrTx/>
              <a:buFont typeface="Wingdings 2" panose="05020102010507070707" pitchFamily="18" charset="2"/>
              <a:buAutoNum type="arabicParenR"/>
              <a:defRPr/>
            </a:pPr>
            <a:r>
              <a:rPr lang="nl-NL" sz="1400" dirty="0"/>
              <a:t>…; (dan, atau, dan/atau) </a:t>
            </a:r>
          </a:p>
          <a:p>
            <a:pPr marL="1348740" indent="0">
              <a:buClrTx/>
              <a:buFont typeface="Wingdings 2" panose="05020102010507070707" pitchFamily="18" charset="2"/>
              <a:buAutoNum type="arabicParenR"/>
              <a:defRPr/>
            </a:pPr>
            <a:r>
              <a:rPr lang="nl-NL" sz="1400" dirty="0"/>
              <a:t>… . </a:t>
            </a:r>
            <a:endParaRPr lang="en-US" sz="1400" dirty="0"/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sz="1400" dirty="0"/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939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4046275" y="2417813"/>
            <a:ext cx="43845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Sistematika</a:t>
            </a:r>
            <a:endParaRPr dirty="0"/>
          </a:p>
        </p:txBody>
      </p:sp>
      <p:sp>
        <p:nvSpPr>
          <p:cNvPr id="339" name="Google Shape;339;p42"/>
          <p:cNvSpPr txBox="1">
            <a:spLocks noGrp="1"/>
          </p:cNvSpPr>
          <p:nvPr>
            <p:ph type="title" idx="2"/>
          </p:nvPr>
        </p:nvSpPr>
        <p:spPr>
          <a:xfrm>
            <a:off x="4046275" y="1520401"/>
            <a:ext cx="10626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361" name="Google Shape;361;p42"/>
          <p:cNvCxnSpPr/>
          <p:nvPr/>
        </p:nvCxnSpPr>
        <p:spPr>
          <a:xfrm>
            <a:off x="4150525" y="1434925"/>
            <a:ext cx="587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5D734DE-ABD5-4F25-B8B7-D4D4892C9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34" y="1273555"/>
            <a:ext cx="3064977" cy="22885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4046275" y="2417813"/>
            <a:ext cx="4596684" cy="8640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d-ID" sz="4400" dirty="0" err="1"/>
              <a:t>Penormaan</a:t>
            </a:r>
            <a:endParaRPr sz="4400" dirty="0"/>
          </a:p>
        </p:txBody>
      </p:sp>
      <p:sp>
        <p:nvSpPr>
          <p:cNvPr id="339" name="Google Shape;339;p42"/>
          <p:cNvSpPr txBox="1">
            <a:spLocks noGrp="1"/>
          </p:cNvSpPr>
          <p:nvPr>
            <p:ph type="title" idx="2"/>
          </p:nvPr>
        </p:nvSpPr>
        <p:spPr>
          <a:xfrm>
            <a:off x="4046274" y="1520401"/>
            <a:ext cx="1364969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cxnSp>
        <p:nvCxnSpPr>
          <p:cNvPr id="361" name="Google Shape;361;p42"/>
          <p:cNvCxnSpPr/>
          <p:nvPr/>
        </p:nvCxnSpPr>
        <p:spPr>
          <a:xfrm>
            <a:off x="4150525" y="1434925"/>
            <a:ext cx="587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A0FA3DB-AF55-4D96-9549-4B2A6AC13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19"/>
          <a:stretch/>
        </p:blipFill>
        <p:spPr>
          <a:xfrm>
            <a:off x="644795" y="985200"/>
            <a:ext cx="3150592" cy="26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40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42948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Penormaan</a:t>
            </a:r>
            <a:r>
              <a:rPr lang="en" dirty="0"/>
              <a:t> </a:t>
            </a:r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4E7681A-6959-4AE0-9D01-E58EE74FF017}"/>
              </a:ext>
            </a:extLst>
          </p:cNvPr>
          <p:cNvSpPr txBox="1">
            <a:spLocks noGrp="1" noRot="1" noChangeArrowheads="1"/>
          </p:cNvSpPr>
          <p:nvPr>
            <p:ph type="subTitle" idx="1"/>
          </p:nvPr>
        </p:nvSpPr>
        <p:spPr bwMode="auto">
          <a:xfrm>
            <a:off x="550863" y="801688"/>
            <a:ext cx="772953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n-US" sz="2800" dirty="0" err="1">
                <a:latin typeface="+mn-lt"/>
                <a:cs typeface="Arial" charset="0"/>
              </a:rPr>
              <a:t>Wajib</a:t>
            </a:r>
            <a:r>
              <a:rPr lang="en-US" sz="2800" dirty="0">
                <a:latin typeface="+mn-lt"/>
                <a:cs typeface="Arial" charset="0"/>
              </a:rPr>
              <a:t>;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n-US" sz="2800" dirty="0">
                <a:latin typeface="+mn-lt"/>
                <a:cs typeface="Arial" charset="0"/>
              </a:rPr>
              <a:t>Harus; 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n-US" sz="2800" dirty="0" err="1">
                <a:latin typeface="+mn-lt"/>
                <a:cs typeface="Arial" charset="0"/>
              </a:rPr>
              <a:t>Dapat</a:t>
            </a:r>
            <a:r>
              <a:rPr lang="en-US" sz="2800" dirty="0">
                <a:latin typeface="+mn-lt"/>
                <a:cs typeface="Arial" charset="0"/>
              </a:rPr>
              <a:t>;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n-US" sz="2800" dirty="0" err="1">
                <a:latin typeface="+mn-lt"/>
                <a:cs typeface="Arial" charset="0"/>
              </a:rPr>
              <a:t>Bebas</a:t>
            </a:r>
            <a:r>
              <a:rPr lang="en-US" sz="2800" dirty="0">
                <a:latin typeface="+mn-lt"/>
                <a:cs typeface="Arial" charset="0"/>
              </a:rPr>
              <a:t>;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n-US" sz="2800" dirty="0" err="1">
                <a:latin typeface="+mn-lt"/>
                <a:cs typeface="Arial" charset="0"/>
              </a:rPr>
              <a:t>Dilarang</a:t>
            </a:r>
            <a:r>
              <a:rPr lang="en-US" sz="2800" dirty="0">
                <a:latin typeface="+mn-lt"/>
                <a:cs typeface="Arial" charset="0"/>
              </a:rPr>
              <a:t>; 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409C9297-BFE5-4391-B730-824BB66B4836}"/>
              </a:ext>
            </a:extLst>
          </p:cNvPr>
          <p:cNvSpPr>
            <a:spLocks/>
          </p:cNvSpPr>
          <p:nvPr/>
        </p:nvSpPr>
        <p:spPr bwMode="auto">
          <a:xfrm>
            <a:off x="2532345" y="1116904"/>
            <a:ext cx="533400" cy="2362200"/>
          </a:xfrm>
          <a:prstGeom prst="rightBrace">
            <a:avLst>
              <a:gd name="adj1" fmla="val 45536"/>
              <a:gd name="adj2" fmla="val 5060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8A24023-A724-4C56-B199-1897B0B5B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2130479"/>
            <a:ext cx="2622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Arial" charset="0"/>
              </a:rPr>
              <a:t>+ KATA KERJA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8345D874-FE80-4D2C-86C0-02283AB67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647" y="2078092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1800">
              <a:latin typeface="Calibri" panose="020F0502020204030204" pitchFamily="34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D6B02F0-AAA6-4B62-BFD7-FE4023AD9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884" y="2130479"/>
            <a:ext cx="1042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000" b="1">
                <a:latin typeface="Calibri" panose="020F0502020204030204" pitchFamily="34" charset="0"/>
              </a:rPr>
              <a:t>AKIBAT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000" b="1">
                <a:latin typeface="Calibri" panose="020F0502020204030204" pitchFamily="34" charset="0"/>
              </a:rPr>
              <a:t>HUKUM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A18FE20F-40ED-433C-B5B2-FBD4EE600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084" y="2928589"/>
            <a:ext cx="990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1800">
              <a:latin typeface="Calibri" panose="020F050202020403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3B13F30-D0A4-42A6-A999-2D2A32009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609" y="3724327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 dirty="0">
                <a:latin typeface="Calibri" panose="020F0502020204030204" pitchFamily="34" charset="0"/>
              </a:rPr>
              <a:t>SANKSI</a:t>
            </a:r>
          </a:p>
        </p:txBody>
      </p:sp>
    </p:spTree>
    <p:extLst>
      <p:ext uri="{BB962C8B-B14F-4D97-AF65-F5344CB8AC3E}">
        <p14:creationId xmlns:p14="http://schemas.microsoft.com/office/powerpoint/2010/main" val="3681664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42948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Penormaan</a:t>
            </a:r>
            <a:r>
              <a:rPr lang="en" dirty="0"/>
              <a:t> 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964915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dirty="0"/>
              <a:t>Untuk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 yang </a:t>
            </a:r>
            <a:r>
              <a:rPr lang="en-US" dirty="0" err="1"/>
              <a:t>telah</a:t>
            </a:r>
            <a:r>
              <a:rPr lang="en-US" dirty="0"/>
              <a:t>  </a:t>
            </a:r>
            <a:r>
              <a:rPr lang="en-US" dirty="0" err="1"/>
              <a:t>ditetapkan</a:t>
            </a:r>
            <a:r>
              <a:rPr lang="en-US" dirty="0"/>
              <a:t>, </a:t>
            </a:r>
            <a:r>
              <a:rPr lang="en-US" dirty="0" err="1"/>
              <a:t>gunakan</a:t>
            </a:r>
            <a:r>
              <a:rPr lang="en-US" dirty="0"/>
              <a:t>  kata </a:t>
            </a:r>
            <a:r>
              <a:rPr lang="en-US" dirty="0" err="1"/>
              <a:t>wajib</a:t>
            </a:r>
            <a:r>
              <a:rPr lang="en-US" dirty="0"/>
              <a:t>. Jika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tidak </a:t>
            </a:r>
            <a:r>
              <a:rPr lang="en-US" dirty="0" err="1"/>
              <a:t>dipenuhi</a:t>
            </a:r>
            <a:r>
              <a:rPr lang="en-US" dirty="0"/>
              <a:t>, yang </a:t>
            </a:r>
            <a:r>
              <a:rPr lang="en-US" dirty="0" err="1"/>
              <a:t>bersangkutan</a:t>
            </a:r>
            <a:r>
              <a:rPr lang="en-US" dirty="0"/>
              <a:t>  </a:t>
            </a:r>
            <a:r>
              <a:rPr lang="en-US" dirty="0" err="1"/>
              <a:t>dijatuhi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dirty="0"/>
              <a:t>Untuk </a:t>
            </a:r>
            <a:r>
              <a:rPr lang="en-US" dirty="0" err="1"/>
              <a:t>menyatakan</a:t>
            </a:r>
            <a:r>
              <a:rPr lang="en-US" dirty="0"/>
              <a:t> 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gunakan</a:t>
            </a:r>
            <a:r>
              <a:rPr lang="en-US" dirty="0"/>
              <a:t> kata </a:t>
            </a:r>
            <a:r>
              <a:rPr lang="en-US" dirty="0" err="1"/>
              <a:t>harus</a:t>
            </a:r>
            <a:r>
              <a:rPr lang="en-US" dirty="0"/>
              <a:t>. Jika </a:t>
            </a:r>
            <a:r>
              <a:rPr lang="en-US" dirty="0" err="1"/>
              <a:t>keharusan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tidak </a:t>
            </a:r>
            <a:r>
              <a:rPr lang="en-US" dirty="0" err="1"/>
              <a:t>dipenuhi</a:t>
            </a:r>
            <a:r>
              <a:rPr lang="en-US" dirty="0"/>
              <a:t>, yang </a:t>
            </a:r>
            <a:r>
              <a:rPr lang="en-US" dirty="0" err="1"/>
              <a:t>bersangkutan</a:t>
            </a:r>
            <a:r>
              <a:rPr lang="en-US" dirty="0"/>
              <a:t> tidak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seandainya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sv-SE" dirty="0"/>
              <a:t>Untuk menyatakan  adanya larangan, gunakan kata dilarang.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75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572486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Penormaan</a:t>
            </a:r>
            <a:r>
              <a:rPr lang="en-ID" dirty="0"/>
              <a:t> </a:t>
            </a:r>
            <a:r>
              <a:rPr lang="en-ID" dirty="0" err="1"/>
              <a:t>Bersanksi</a:t>
            </a:r>
            <a:r>
              <a:rPr lang="en" dirty="0"/>
              <a:t> </a:t>
            </a:r>
            <a:endParaRPr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4607450-9B59-4DA2-AFEC-BF1A4CE7F103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846122" y="1895475"/>
            <a:ext cx="1857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n-US" sz="2400" dirty="0" err="1">
                <a:latin typeface="+mn-lt"/>
                <a:cs typeface="Arial" charset="0"/>
              </a:rPr>
              <a:t>Wajib</a:t>
            </a:r>
            <a:r>
              <a:rPr lang="en-US" sz="2400" dirty="0">
                <a:latin typeface="+mn-lt"/>
                <a:cs typeface="Arial" charset="0"/>
              </a:rPr>
              <a:t>;</a:t>
            </a:r>
          </a:p>
          <a:p>
            <a:pPr marL="365125" indent="-255588">
              <a:spcBef>
                <a:spcPts val="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n-US" sz="2400" dirty="0" err="1">
                <a:latin typeface="+mn-lt"/>
                <a:cs typeface="Arial" charset="0"/>
              </a:rPr>
              <a:t>Dilarang</a:t>
            </a:r>
            <a:r>
              <a:rPr lang="en-US" sz="2400" dirty="0">
                <a:latin typeface="+mn-lt"/>
                <a:cs typeface="Arial" charset="0"/>
              </a:rPr>
              <a:t>;</a:t>
            </a:r>
            <a:r>
              <a:rPr lang="en-US" sz="2800" dirty="0">
                <a:latin typeface="+mn-lt"/>
                <a:cs typeface="Arial" charset="0"/>
              </a:rPr>
              <a:t> 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2C4CCD8E-659B-4187-857F-C1D86802B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697" y="2109787"/>
            <a:ext cx="2622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Arial" charset="0"/>
              </a:rPr>
              <a:t>+ KATA KERJA</a:t>
            </a: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EEFD6228-46C2-4C20-B36B-B9803599F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022" y="1919287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1800">
              <a:latin typeface="Calibri" panose="020F050202020403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FBEE8D4-AAAA-4B12-91AE-39F2AF381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509" y="1966912"/>
            <a:ext cx="1042988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000" b="1">
                <a:latin typeface="Calibri" panose="020F0502020204030204" pitchFamily="34" charset="0"/>
              </a:rPr>
              <a:t>AKIBAT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000" b="1">
                <a:latin typeface="Calibri" panose="020F0502020204030204" pitchFamily="34" charset="0"/>
              </a:rPr>
              <a:t>HUKUM</a:t>
            </a:r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DE75C0F0-CA12-4458-9CEC-7E0C8546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809" y="2967037"/>
            <a:ext cx="990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altLang="id-ID" sz="1800">
              <a:latin typeface="Calibri" panose="020F050202020403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ABB0149D-B0EF-4B11-9C83-60CA0652D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809" y="3895725"/>
            <a:ext cx="1108075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400" b="1">
                <a:latin typeface="Calibri" panose="020F0502020204030204" pitchFamily="34" charset="0"/>
              </a:rPr>
              <a:t>SANKSI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3BF95EC0-0B9F-4F34-87A3-EC8B35B5A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97" y="1966912"/>
            <a:ext cx="10414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000" b="1">
                <a:latin typeface="Calibri" panose="020F0502020204030204" pitchFamily="34" charset="0"/>
              </a:rPr>
              <a:t>SUBYEK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2000" b="1">
                <a:latin typeface="Calibri" panose="020F0502020204030204" pitchFamily="34" charset="0"/>
              </a:rPr>
              <a:t>HUKUM</a:t>
            </a:r>
          </a:p>
        </p:txBody>
      </p:sp>
      <p:sp>
        <p:nvSpPr>
          <p:cNvPr id="21" name="Plus 12">
            <a:extLst>
              <a:ext uri="{FF2B5EF4-FFF2-40B4-BE49-F238E27FC236}">
                <a16:creationId xmlns:a16="http://schemas.microsoft.com/office/drawing/2014/main" id="{B6968F4D-7CAA-434E-B733-C030217414BB}"/>
              </a:ext>
            </a:extLst>
          </p:cNvPr>
          <p:cNvSpPr/>
          <p:nvPr/>
        </p:nvSpPr>
        <p:spPr>
          <a:xfrm>
            <a:off x="1488934" y="2109787"/>
            <a:ext cx="357188" cy="42862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82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42948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Sanksi</a:t>
            </a:r>
            <a:r>
              <a:rPr lang="en" dirty="0"/>
              <a:t> 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964915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dirty="0" err="1"/>
              <a:t>Sanksi</a:t>
            </a:r>
            <a:r>
              <a:rPr lang="en-US" dirty="0"/>
              <a:t> dalam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Keperdataan</a:t>
            </a:r>
            <a:r>
              <a:rPr lang="en-US" dirty="0"/>
              <a:t> (yang </a:t>
            </a:r>
            <a:r>
              <a:rPr lang="en-US" dirty="0" err="1"/>
              <a:t>dirumuskan</a:t>
            </a:r>
            <a:r>
              <a:rPr lang="en-US" dirty="0"/>
              <a:t> di dalam </a:t>
            </a:r>
            <a:r>
              <a:rPr lang="en-US" dirty="0" err="1"/>
              <a:t>Pasal</a:t>
            </a:r>
            <a:r>
              <a:rPr lang="en-US" dirty="0"/>
              <a:t> yang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“</a:t>
            </a:r>
            <a:r>
              <a:rPr lang="en-US" dirty="0" err="1"/>
              <a:t>wajib</a:t>
            </a:r>
            <a:r>
              <a:rPr lang="en-US" dirty="0"/>
              <a:t>” </a:t>
            </a:r>
            <a:r>
              <a:rPr lang="en-US" dirty="0" err="1"/>
              <a:t>atau</a:t>
            </a:r>
            <a:r>
              <a:rPr lang="en-US" dirty="0"/>
              <a:t> “</a:t>
            </a:r>
            <a:r>
              <a:rPr lang="en-US" dirty="0" err="1"/>
              <a:t>dilarang</a:t>
            </a:r>
            <a:r>
              <a:rPr lang="en-US" dirty="0"/>
              <a:t>”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(yang </a:t>
            </a:r>
            <a:r>
              <a:rPr lang="en-US" dirty="0" err="1"/>
              <a:t>dirumuskan</a:t>
            </a:r>
            <a:r>
              <a:rPr lang="en-US" dirty="0"/>
              <a:t> di dalam Bab </a:t>
            </a:r>
            <a:r>
              <a:rPr lang="en-US" dirty="0" err="1"/>
              <a:t>tersendiri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Bab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)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03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5349372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Administratif</a:t>
            </a:r>
            <a:r>
              <a:rPr lang="en" dirty="0"/>
              <a:t> 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964915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dirty="0" err="1"/>
              <a:t>Substansi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keperdataan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(</a:t>
            </a:r>
            <a:r>
              <a:rPr lang="en-US" dirty="0" err="1"/>
              <a:t>pasal</a:t>
            </a:r>
            <a:r>
              <a:rPr lang="en-US" dirty="0"/>
              <a:t>) dengan </a:t>
            </a:r>
            <a:r>
              <a:rPr lang="en-US" dirty="0" err="1"/>
              <a:t>norma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keperdataan</a:t>
            </a:r>
            <a:r>
              <a:rPr lang="en-US" dirty="0"/>
              <a:t>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dirty="0"/>
              <a:t>Jika </a:t>
            </a:r>
            <a:r>
              <a:rPr lang="en-US" dirty="0" err="1"/>
              <a:t>norma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keperdataan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,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keperdataan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 dalam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(</a:t>
            </a:r>
            <a:r>
              <a:rPr lang="en-US" dirty="0" err="1"/>
              <a:t>pasal</a:t>
            </a:r>
            <a:r>
              <a:rPr lang="en-US" dirty="0"/>
              <a:t>) </a:t>
            </a:r>
            <a:r>
              <a:rPr lang="en-US" dirty="0" err="1"/>
              <a:t>tersebut</a:t>
            </a:r>
            <a:r>
              <a:rPr lang="en-US" dirty="0"/>
              <a:t>. Dengan </a:t>
            </a:r>
            <a:r>
              <a:rPr lang="en-US" dirty="0" err="1"/>
              <a:t>demikian</a:t>
            </a:r>
            <a:r>
              <a:rPr lang="en-US" dirty="0"/>
              <a:t> tidak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yang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,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perdata</a:t>
            </a:r>
            <a:r>
              <a:rPr lang="en-US" dirty="0"/>
              <a:t>, dan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dalam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bab.</a:t>
            </a:r>
            <a:endParaRPr lang="en-US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, antara lain, </a:t>
            </a:r>
            <a:r>
              <a:rPr lang="en-US" dirty="0" err="1"/>
              <a:t>pencabutan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, </a:t>
            </a:r>
            <a:r>
              <a:rPr lang="en-US" dirty="0" err="1"/>
              <a:t>pembubaran</a:t>
            </a:r>
            <a:r>
              <a:rPr lang="en-US" dirty="0"/>
              <a:t>, </a:t>
            </a:r>
            <a:r>
              <a:rPr lang="en-US" dirty="0" err="1"/>
              <a:t>pengawasan</a:t>
            </a:r>
            <a:r>
              <a:rPr lang="en-US" dirty="0"/>
              <a:t>, </a:t>
            </a:r>
            <a:r>
              <a:rPr lang="en-US" dirty="0" err="1"/>
              <a:t>pemberhentian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, </a:t>
            </a:r>
            <a:r>
              <a:rPr lang="en-US" dirty="0" err="1"/>
              <a:t>denda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paksa</a:t>
            </a:r>
            <a:r>
              <a:rPr lang="en-US" dirty="0"/>
              <a:t> </a:t>
            </a:r>
            <a:r>
              <a:rPr lang="en-US" dirty="0" err="1"/>
              <a:t>polisional</a:t>
            </a:r>
            <a:r>
              <a:rPr lang="en-US" dirty="0"/>
              <a:t>.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keperdataan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, antara lain, </a:t>
            </a:r>
            <a:r>
              <a:rPr lang="en-US" dirty="0" err="1"/>
              <a:t>ganti</a:t>
            </a:r>
            <a:r>
              <a:rPr lang="en-US" dirty="0"/>
              <a:t> kerugian.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9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5349372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Administratif</a:t>
            </a:r>
            <a:r>
              <a:rPr lang="en" dirty="0"/>
              <a:t> 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964915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dirty="0" err="1"/>
              <a:t>Artinya</a:t>
            </a:r>
            <a:r>
              <a:rPr lang="en-US" dirty="0"/>
              <a:t>, tidak </a:t>
            </a:r>
            <a:r>
              <a:rPr lang="en-US" dirty="0" err="1"/>
              <a:t>ada</a:t>
            </a:r>
            <a:r>
              <a:rPr lang="en-US" dirty="0"/>
              <a:t> Bab </a:t>
            </a:r>
            <a:r>
              <a:rPr lang="en-US" dirty="0" err="1"/>
              <a:t>tersendiri</a:t>
            </a:r>
            <a:r>
              <a:rPr lang="en-US" dirty="0"/>
              <a:t> yang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“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”.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 dalam </a:t>
            </a:r>
            <a:r>
              <a:rPr lang="en-US" dirty="0" err="1"/>
              <a:t>Pasal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“</a:t>
            </a:r>
            <a:r>
              <a:rPr lang="en-US" dirty="0" err="1"/>
              <a:t>wajib</a:t>
            </a:r>
            <a:r>
              <a:rPr lang="en-US" dirty="0"/>
              <a:t>” </a:t>
            </a:r>
            <a:r>
              <a:rPr lang="en-US" dirty="0" err="1"/>
              <a:t>atau</a:t>
            </a:r>
            <a:r>
              <a:rPr lang="en-US" dirty="0"/>
              <a:t> “</a:t>
            </a:r>
            <a:r>
              <a:rPr lang="en-US" dirty="0" err="1"/>
              <a:t>dilarang</a:t>
            </a:r>
            <a:r>
              <a:rPr lang="en-US" dirty="0"/>
              <a:t>”. </a:t>
            </a:r>
            <a:r>
              <a:rPr lang="en-US" dirty="0" err="1"/>
              <a:t>Dapat</a:t>
            </a:r>
            <a:r>
              <a:rPr lang="en-US" dirty="0"/>
              <a:t> juga </a:t>
            </a:r>
            <a:r>
              <a:rPr lang="en-US" dirty="0" err="1"/>
              <a:t>dirumuskan</a:t>
            </a:r>
            <a:r>
              <a:rPr lang="en-US" dirty="0"/>
              <a:t> dalam </a:t>
            </a:r>
            <a:r>
              <a:rPr lang="en-US" dirty="0" err="1"/>
              <a:t>Pasal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Bab, Bagian,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yang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perkualiahan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.</a:t>
            </a:r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en-US" dirty="0"/>
              <a:t>Jika belum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(1),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dengan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.</a:t>
            </a:r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pada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dikenai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: </a:t>
            </a:r>
          </a:p>
          <a:p>
            <a:pPr marL="714375" indent="-450850" algn="just">
              <a:buFont typeface="+mj-lt"/>
              <a:buAutoNum type="alphaLcPeriod"/>
              <a:defRPr/>
            </a:pPr>
            <a:r>
              <a:rPr lang="en-US" dirty="0" err="1"/>
              <a:t>teguran</a:t>
            </a:r>
            <a:r>
              <a:rPr lang="en-US" dirty="0"/>
              <a:t> </a:t>
            </a:r>
            <a:r>
              <a:rPr lang="en-US" dirty="0" err="1"/>
              <a:t>lisan</a:t>
            </a:r>
            <a:r>
              <a:rPr lang="en-US" dirty="0"/>
              <a:t>; dan/</a:t>
            </a:r>
            <a:r>
              <a:rPr lang="en-US" dirty="0" err="1"/>
              <a:t>atau</a:t>
            </a:r>
            <a:r>
              <a:rPr lang="en-US" dirty="0"/>
              <a:t> </a:t>
            </a:r>
          </a:p>
          <a:p>
            <a:pPr marL="714375" indent="-450850" algn="just">
              <a:buFont typeface="+mj-lt"/>
              <a:buAutoNum type="alphaLcPeriod"/>
              <a:defRPr/>
            </a:pPr>
            <a:r>
              <a:rPr lang="en-US" dirty="0" err="1"/>
              <a:t>teguran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71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5349372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Pendelegasian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964915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mendelegasikan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0" indent="0" algn="just">
              <a:buNone/>
              <a:defRPr/>
            </a:pPr>
            <a:r>
              <a:rPr lang="en-US" altLang="id-ID" dirty="0" err="1"/>
              <a:t>Pendelegasian</a:t>
            </a:r>
            <a:r>
              <a:rPr lang="en-US" altLang="id-ID" dirty="0"/>
              <a:t> </a:t>
            </a:r>
            <a:r>
              <a:rPr lang="en-US" altLang="id-ID" dirty="0" err="1"/>
              <a:t>kewenangan</a:t>
            </a:r>
            <a:r>
              <a:rPr lang="en-US" altLang="id-ID" dirty="0"/>
              <a:t> </a:t>
            </a:r>
            <a:r>
              <a:rPr lang="en-US" altLang="id-ID" dirty="0" err="1"/>
              <a:t>mengatur</a:t>
            </a:r>
            <a:r>
              <a:rPr lang="en-US" altLang="id-ID" dirty="0"/>
              <a:t> </a:t>
            </a:r>
            <a:r>
              <a:rPr lang="en-US" altLang="id-ID" dirty="0" err="1"/>
              <a:t>harus</a:t>
            </a:r>
            <a:r>
              <a:rPr lang="en-US" altLang="id-ID" dirty="0"/>
              <a:t> </a:t>
            </a:r>
            <a:r>
              <a:rPr lang="en-US" altLang="id-ID" dirty="0" err="1"/>
              <a:t>menyebut</a:t>
            </a:r>
            <a:r>
              <a:rPr lang="en-US" altLang="id-ID" dirty="0"/>
              <a:t> dengan </a:t>
            </a:r>
            <a:r>
              <a:rPr lang="en-US" altLang="id-ID" dirty="0" err="1"/>
              <a:t>tegas</a:t>
            </a:r>
            <a:r>
              <a:rPr lang="en-US" altLang="id-ID" dirty="0"/>
              <a:t>: a. </a:t>
            </a:r>
            <a:r>
              <a:rPr lang="en-US" altLang="id-ID" dirty="0" err="1"/>
              <a:t>ruang</a:t>
            </a:r>
            <a:r>
              <a:rPr lang="en-US" altLang="id-ID" dirty="0"/>
              <a:t> </a:t>
            </a:r>
            <a:r>
              <a:rPr lang="en-US" altLang="id-ID" dirty="0" err="1"/>
              <a:t>lingkup</a:t>
            </a:r>
            <a:r>
              <a:rPr lang="en-US" altLang="id-ID" dirty="0"/>
              <a:t> </a:t>
            </a:r>
            <a:r>
              <a:rPr lang="en-US" altLang="id-ID" dirty="0" err="1"/>
              <a:t>materi</a:t>
            </a:r>
            <a:r>
              <a:rPr lang="en-US" altLang="id-ID" dirty="0"/>
              <a:t> </a:t>
            </a:r>
            <a:r>
              <a:rPr lang="en-US" altLang="id-ID" dirty="0" err="1"/>
              <a:t>muatan</a:t>
            </a:r>
            <a:r>
              <a:rPr lang="en-US" altLang="id-ID" dirty="0"/>
              <a:t> yang </a:t>
            </a:r>
            <a:r>
              <a:rPr lang="en-US" altLang="id-ID" dirty="0" err="1"/>
              <a:t>diatur</a:t>
            </a:r>
            <a:r>
              <a:rPr lang="en-US" altLang="id-ID" dirty="0"/>
              <a:t>; dan b. </a:t>
            </a:r>
            <a:r>
              <a:rPr lang="en-US" altLang="id-ID" dirty="0" err="1"/>
              <a:t>jenis</a:t>
            </a:r>
            <a:r>
              <a:rPr lang="en-US" altLang="id-ID" dirty="0"/>
              <a:t> </a:t>
            </a:r>
            <a:r>
              <a:rPr lang="en-US" altLang="id-ID" dirty="0" err="1"/>
              <a:t>Peraturan</a:t>
            </a:r>
            <a:r>
              <a:rPr lang="en-US" altLang="id-ID" dirty="0"/>
              <a:t>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altLang="id-ID" sz="1400" i="1" dirty="0"/>
              <a:t>Untuk itu di dalam Universitas </a:t>
            </a:r>
            <a:r>
              <a:rPr lang="en-US" altLang="id-ID" sz="1400" i="1" dirty="0" err="1"/>
              <a:t>harus</a:t>
            </a:r>
            <a:r>
              <a:rPr lang="en-US" altLang="id-ID" sz="1400" i="1" dirty="0"/>
              <a:t> </a:t>
            </a:r>
            <a:r>
              <a:rPr lang="en-US" altLang="id-ID" sz="1400" i="1" dirty="0" err="1"/>
              <a:t>ditentukan</a:t>
            </a:r>
            <a:r>
              <a:rPr lang="en-US" altLang="id-ID" sz="1400" i="1" dirty="0"/>
              <a:t> </a:t>
            </a:r>
            <a:r>
              <a:rPr lang="en-US" altLang="id-ID" sz="1400" i="1" dirty="0" err="1"/>
              <a:t>terlebih</a:t>
            </a:r>
            <a:r>
              <a:rPr lang="en-US" altLang="id-ID" sz="1400" i="1" dirty="0"/>
              <a:t> </a:t>
            </a:r>
            <a:r>
              <a:rPr lang="en-US" altLang="id-ID" sz="1400" i="1" dirty="0" err="1"/>
              <a:t>dahulu</a:t>
            </a:r>
            <a:r>
              <a:rPr lang="en-US" altLang="id-ID" sz="1400" i="1" dirty="0"/>
              <a:t> </a:t>
            </a:r>
            <a:r>
              <a:rPr lang="en-US" altLang="id-ID" sz="1400" i="1" dirty="0" err="1"/>
              <a:t>Hierarki</a:t>
            </a:r>
            <a:r>
              <a:rPr lang="en-US" altLang="id-ID" sz="1400" i="1" dirty="0"/>
              <a:t> </a:t>
            </a:r>
            <a:r>
              <a:rPr lang="en-US" altLang="id-ID" sz="1400" i="1" dirty="0" err="1"/>
              <a:t>Peraturan</a:t>
            </a:r>
            <a:r>
              <a:rPr lang="en-US" altLang="id-ID" sz="1400" i="1" dirty="0"/>
              <a:t> yang </a:t>
            </a:r>
            <a:r>
              <a:rPr lang="en-US" altLang="id-ID" sz="1400" i="1" dirty="0" err="1"/>
              <a:t>berlaku</a:t>
            </a:r>
            <a:r>
              <a:rPr lang="en-US" altLang="id-ID" sz="1400" i="1" dirty="0"/>
              <a:t> di </a:t>
            </a:r>
            <a:r>
              <a:rPr lang="en-US" altLang="id-ID" sz="1400" i="1" dirty="0" err="1"/>
              <a:t>lingkup</a:t>
            </a:r>
            <a:r>
              <a:rPr lang="en-US" altLang="id-ID" sz="1400" i="1" dirty="0"/>
              <a:t> Universitas </a:t>
            </a:r>
            <a:r>
              <a:rPr lang="en-US" altLang="id-ID" sz="1400" i="1" dirty="0" err="1"/>
              <a:t>tersebut</a:t>
            </a:r>
            <a:endParaRPr lang="en-US" altLang="id-ID" sz="1400" i="1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i="1" dirty="0"/>
          </a:p>
          <a:p>
            <a:pPr marL="0" indent="0" algn="just">
              <a:buNone/>
              <a:defRPr/>
            </a:pPr>
            <a:r>
              <a:rPr lang="en-US" altLang="id-ID" dirty="0"/>
              <a:t>Jika </a:t>
            </a:r>
            <a:r>
              <a:rPr lang="en-US" altLang="id-ID" dirty="0" err="1"/>
              <a:t>materi</a:t>
            </a:r>
            <a:r>
              <a:rPr lang="en-US" altLang="id-ID" dirty="0"/>
              <a:t> </a:t>
            </a:r>
            <a:r>
              <a:rPr lang="en-US" altLang="id-ID" dirty="0" err="1"/>
              <a:t>muatan</a:t>
            </a:r>
            <a:r>
              <a:rPr lang="en-US" altLang="id-ID" dirty="0"/>
              <a:t> yang </a:t>
            </a:r>
            <a:r>
              <a:rPr lang="en-US" altLang="id-ID" dirty="0" err="1"/>
              <a:t>didelegasikan</a:t>
            </a:r>
            <a:r>
              <a:rPr lang="en-US" altLang="id-ID" dirty="0"/>
              <a:t> </a:t>
            </a:r>
            <a:r>
              <a:rPr lang="en-US" altLang="id-ID" dirty="0" err="1"/>
              <a:t>sebagian</a:t>
            </a:r>
            <a:r>
              <a:rPr lang="en-US" altLang="id-ID" dirty="0"/>
              <a:t> sudah </a:t>
            </a:r>
            <a:r>
              <a:rPr lang="en-US" altLang="id-ID" dirty="0" err="1"/>
              <a:t>diatur</a:t>
            </a:r>
            <a:r>
              <a:rPr lang="en-US" altLang="id-ID" dirty="0"/>
              <a:t> </a:t>
            </a:r>
            <a:r>
              <a:rPr lang="en-US" altLang="id-ID" dirty="0" err="1"/>
              <a:t>pokokpokoknya</a:t>
            </a:r>
            <a:r>
              <a:rPr lang="en-US" altLang="id-ID" dirty="0"/>
              <a:t> di dalam </a:t>
            </a:r>
            <a:r>
              <a:rPr lang="en-US" altLang="id-ID" dirty="0" err="1"/>
              <a:t>Peraturan</a:t>
            </a:r>
            <a:r>
              <a:rPr lang="en-US" altLang="id-ID" dirty="0"/>
              <a:t> yang </a:t>
            </a:r>
            <a:r>
              <a:rPr lang="en-US" altLang="id-ID" dirty="0" err="1"/>
              <a:t>mendelegasikan</a:t>
            </a:r>
            <a:r>
              <a:rPr lang="en-US" altLang="id-ID" dirty="0"/>
              <a:t> </a:t>
            </a:r>
            <a:r>
              <a:rPr lang="en-US" altLang="id-ID" dirty="0" err="1"/>
              <a:t>tetapi</a:t>
            </a:r>
            <a:r>
              <a:rPr lang="en-US" altLang="id-ID" dirty="0"/>
              <a:t> </a:t>
            </a:r>
            <a:r>
              <a:rPr lang="en-US" altLang="id-ID" dirty="0" err="1"/>
              <a:t>materi</a:t>
            </a:r>
            <a:r>
              <a:rPr lang="en-US" altLang="id-ID" dirty="0"/>
              <a:t> </a:t>
            </a:r>
            <a:r>
              <a:rPr lang="en-US" altLang="id-ID" dirty="0" err="1"/>
              <a:t>muatan</a:t>
            </a:r>
            <a:r>
              <a:rPr lang="en-US" altLang="id-ID" dirty="0"/>
              <a:t> itu </a:t>
            </a:r>
            <a:r>
              <a:rPr lang="en-US" altLang="id-ID" dirty="0" err="1"/>
              <a:t>harus</a:t>
            </a:r>
            <a:r>
              <a:rPr lang="en-US" altLang="id-ID" dirty="0"/>
              <a:t> </a:t>
            </a:r>
            <a:r>
              <a:rPr lang="en-US" altLang="id-ID" dirty="0" err="1"/>
              <a:t>diatur</a:t>
            </a:r>
            <a:r>
              <a:rPr lang="en-US" altLang="id-ID" dirty="0"/>
              <a:t> </a:t>
            </a:r>
            <a:r>
              <a:rPr lang="en-US" altLang="id-ID" dirty="0" err="1"/>
              <a:t>hanya</a:t>
            </a:r>
            <a:r>
              <a:rPr lang="en-US" altLang="id-ID" dirty="0"/>
              <a:t> di dalam </a:t>
            </a:r>
            <a:r>
              <a:rPr lang="en-US" altLang="id-ID" dirty="0" err="1"/>
              <a:t>Peraturan</a:t>
            </a:r>
            <a:r>
              <a:rPr lang="en-US" altLang="id-ID" dirty="0"/>
              <a:t> yang </a:t>
            </a:r>
            <a:r>
              <a:rPr lang="en-US" altLang="id-ID" dirty="0" err="1"/>
              <a:t>didelegasikan</a:t>
            </a:r>
            <a:r>
              <a:rPr lang="en-US" altLang="id-ID" dirty="0"/>
              <a:t> dan tidak </a:t>
            </a:r>
            <a:r>
              <a:rPr lang="en-US" altLang="id-ID" dirty="0" err="1"/>
              <a:t>boleh</a:t>
            </a:r>
            <a:r>
              <a:rPr lang="en-US" altLang="id-ID" dirty="0"/>
              <a:t> </a:t>
            </a:r>
            <a:r>
              <a:rPr lang="en-US" altLang="id-ID" dirty="0" err="1"/>
              <a:t>didelegasikan</a:t>
            </a:r>
            <a:r>
              <a:rPr lang="en-US" altLang="id-ID" dirty="0"/>
              <a:t> </a:t>
            </a:r>
            <a:r>
              <a:rPr lang="en-US" altLang="id-ID" dirty="0" err="1"/>
              <a:t>lebih</a:t>
            </a:r>
            <a:r>
              <a:rPr lang="en-US" altLang="id-ID" dirty="0"/>
              <a:t> </a:t>
            </a:r>
            <a:r>
              <a:rPr lang="en-US" altLang="id-ID" dirty="0" err="1"/>
              <a:t>lanjut</a:t>
            </a:r>
            <a:r>
              <a:rPr lang="en-US" altLang="id-ID" dirty="0"/>
              <a:t> ke </a:t>
            </a:r>
            <a:r>
              <a:rPr lang="en-US" altLang="id-ID" dirty="0" err="1"/>
              <a:t>Peraturan</a:t>
            </a:r>
            <a:r>
              <a:rPr lang="en-US" altLang="id-ID" dirty="0"/>
              <a:t> yang </a:t>
            </a:r>
            <a:r>
              <a:rPr lang="en-US" altLang="id-ID" dirty="0" err="1"/>
              <a:t>lebih</a:t>
            </a:r>
            <a:r>
              <a:rPr lang="en-US" altLang="id-ID" dirty="0"/>
              <a:t> </a:t>
            </a:r>
            <a:r>
              <a:rPr lang="en-US" altLang="id-ID" dirty="0" err="1"/>
              <a:t>rendah</a:t>
            </a:r>
            <a:r>
              <a:rPr lang="en-US" altLang="id-ID" dirty="0"/>
              <a:t> (</a:t>
            </a:r>
            <a:r>
              <a:rPr lang="en-US" altLang="id-ID" dirty="0" err="1"/>
              <a:t>subdelegasi</a:t>
            </a:r>
            <a:r>
              <a:rPr lang="en-US" altLang="id-ID" dirty="0"/>
              <a:t>), </a:t>
            </a:r>
            <a:r>
              <a:rPr lang="en-US" altLang="id-ID" dirty="0" err="1"/>
              <a:t>gunakan</a:t>
            </a:r>
            <a:r>
              <a:rPr lang="en-US" altLang="id-ID" dirty="0"/>
              <a:t> </a:t>
            </a:r>
            <a:r>
              <a:rPr lang="en-US" altLang="id-ID" dirty="0" err="1"/>
              <a:t>kalimat</a:t>
            </a:r>
            <a:r>
              <a:rPr lang="en-US" altLang="id-ID" dirty="0"/>
              <a:t> </a:t>
            </a:r>
            <a:r>
              <a:rPr lang="en-US" altLang="id-ID" dirty="0" err="1"/>
              <a:t>Ketentuan</a:t>
            </a:r>
            <a:r>
              <a:rPr lang="en-US" altLang="id-ID" dirty="0"/>
              <a:t> </a:t>
            </a:r>
            <a:r>
              <a:rPr lang="en-US" altLang="id-ID" dirty="0" err="1"/>
              <a:t>lebih</a:t>
            </a:r>
            <a:r>
              <a:rPr lang="en-US" altLang="id-ID" dirty="0"/>
              <a:t> </a:t>
            </a:r>
            <a:r>
              <a:rPr lang="en-US" altLang="id-ID" dirty="0" err="1"/>
              <a:t>lanjut</a:t>
            </a:r>
            <a:r>
              <a:rPr lang="en-US" altLang="id-ID" dirty="0"/>
              <a:t> </a:t>
            </a:r>
            <a:r>
              <a:rPr lang="en-US" altLang="id-ID" dirty="0" err="1"/>
              <a:t>mengenai</a:t>
            </a:r>
            <a:r>
              <a:rPr lang="en-US" altLang="id-ID" dirty="0"/>
              <a:t> … </a:t>
            </a:r>
            <a:r>
              <a:rPr lang="en-US" altLang="id-ID" dirty="0" err="1"/>
              <a:t>diatur</a:t>
            </a:r>
            <a:r>
              <a:rPr lang="en-US" altLang="id-ID" dirty="0"/>
              <a:t> dengan … 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81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5349372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Pendelegasian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964915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id-ID" sz="1400" dirty="0"/>
              <a:t>Jika </a:t>
            </a:r>
            <a:r>
              <a:rPr lang="en-US" altLang="id-ID" sz="1400" dirty="0" err="1"/>
              <a:t>materi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muatan</a:t>
            </a:r>
            <a:r>
              <a:rPr lang="en-US" altLang="id-ID" sz="1400" dirty="0"/>
              <a:t> yang </a:t>
            </a:r>
            <a:r>
              <a:rPr lang="en-US" altLang="id-ID" sz="1400" dirty="0" err="1"/>
              <a:t>didelegasikan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sebagian</a:t>
            </a:r>
            <a:r>
              <a:rPr lang="en-US" altLang="id-ID" sz="1400" dirty="0"/>
              <a:t> sudah  </a:t>
            </a:r>
            <a:r>
              <a:rPr lang="en-US" altLang="id-ID" sz="1400" dirty="0" err="1"/>
              <a:t>atau</a:t>
            </a:r>
            <a:r>
              <a:rPr lang="en-US" altLang="id-ID" sz="1400" dirty="0"/>
              <a:t> sama </a:t>
            </a:r>
            <a:r>
              <a:rPr lang="en-US" altLang="id-ID" sz="1400" dirty="0" err="1"/>
              <a:t>sekali</a:t>
            </a:r>
            <a:r>
              <a:rPr lang="en-US" altLang="id-ID" sz="1400" dirty="0"/>
              <a:t> belum </a:t>
            </a:r>
            <a:r>
              <a:rPr lang="en-US" altLang="id-ID" sz="1400" dirty="0" err="1"/>
              <a:t>diatur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pokok-pokoknya</a:t>
            </a:r>
            <a:r>
              <a:rPr lang="en-US" altLang="id-ID" sz="1400" dirty="0"/>
              <a:t> di dalam </a:t>
            </a:r>
            <a:r>
              <a:rPr lang="en-US" altLang="id-ID" sz="1400" dirty="0" err="1"/>
              <a:t>Peraturan</a:t>
            </a:r>
            <a:r>
              <a:rPr lang="en-US" altLang="id-ID" sz="1400" dirty="0"/>
              <a:t> yang </a:t>
            </a:r>
            <a:r>
              <a:rPr lang="en-US" altLang="id-ID" sz="1400" dirty="0" err="1"/>
              <a:t>mendelegasikan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tetapi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materi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muatan</a:t>
            </a:r>
            <a:r>
              <a:rPr lang="en-US" altLang="id-ID" sz="1400" dirty="0"/>
              <a:t> itu </a:t>
            </a:r>
            <a:r>
              <a:rPr lang="en-US" altLang="id-ID" sz="1400" dirty="0" err="1"/>
              <a:t>harus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diatur</a:t>
            </a:r>
            <a:r>
              <a:rPr lang="en-US" altLang="id-ID" sz="1400" dirty="0"/>
              <a:t> </a:t>
            </a:r>
            <a:r>
              <a:rPr lang="en-US" altLang="id-ID" sz="1400" dirty="0" err="1"/>
              <a:t>hanya</a:t>
            </a:r>
            <a:r>
              <a:rPr lang="en-US" altLang="id-ID" sz="1400" dirty="0"/>
              <a:t> di dalam </a:t>
            </a:r>
            <a:r>
              <a:rPr lang="en-US" altLang="id-ID" sz="1400" dirty="0" err="1"/>
              <a:t>Peraturan</a:t>
            </a:r>
            <a:r>
              <a:rPr lang="en-US" altLang="id-ID" sz="1400" dirty="0"/>
              <a:t> yang </a:t>
            </a:r>
            <a:r>
              <a:rPr lang="en-US" altLang="id-ID" sz="1400" dirty="0" err="1"/>
              <a:t>didelegasikan</a:t>
            </a:r>
            <a:r>
              <a:rPr lang="en-US" altLang="id-ID" sz="1400" dirty="0"/>
              <a:t> dan tidak </a:t>
            </a:r>
            <a:r>
              <a:rPr lang="en-US" altLang="id-ID" sz="1400" dirty="0" err="1"/>
              <a:t>boleh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didelegasikan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lebih</a:t>
            </a:r>
            <a:r>
              <a:rPr lang="en-US" altLang="id-ID" sz="1400" dirty="0"/>
              <a:t> </a:t>
            </a:r>
            <a:r>
              <a:rPr lang="en-US" altLang="id-ID" sz="1400" dirty="0" err="1"/>
              <a:t>lanjut</a:t>
            </a:r>
            <a:r>
              <a:rPr lang="en-US" altLang="id-ID" sz="1400" dirty="0"/>
              <a:t> ke </a:t>
            </a:r>
            <a:r>
              <a:rPr lang="en-US" altLang="id-ID" sz="1400" dirty="0" err="1"/>
              <a:t>Peraturan</a:t>
            </a:r>
            <a:r>
              <a:rPr lang="en-US" altLang="id-ID" sz="1400" dirty="0"/>
              <a:t> yang </a:t>
            </a:r>
            <a:r>
              <a:rPr lang="en-US" altLang="id-ID" sz="1400" dirty="0" err="1"/>
              <a:t>lebih</a:t>
            </a:r>
            <a:r>
              <a:rPr lang="en-US" altLang="id-ID" sz="1400" dirty="0"/>
              <a:t> </a:t>
            </a:r>
            <a:r>
              <a:rPr lang="en-US" altLang="id-ID" sz="1400" dirty="0" err="1"/>
              <a:t>rendah</a:t>
            </a:r>
            <a:r>
              <a:rPr lang="en-US" altLang="id-ID" sz="1400" dirty="0"/>
              <a:t> (</a:t>
            </a:r>
            <a:r>
              <a:rPr lang="en-US" altLang="id-ID" sz="1400" dirty="0" err="1"/>
              <a:t>subdelegasi</a:t>
            </a:r>
            <a:r>
              <a:rPr lang="en-US" altLang="id-ID" sz="1400" dirty="0"/>
              <a:t>), </a:t>
            </a:r>
            <a:r>
              <a:rPr lang="en-US" altLang="id-ID" sz="1400" dirty="0" err="1"/>
              <a:t>gunakan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kalimat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Ketentuan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lebih</a:t>
            </a:r>
            <a:r>
              <a:rPr lang="en-US" altLang="id-ID" sz="1400" dirty="0"/>
              <a:t> </a:t>
            </a:r>
            <a:r>
              <a:rPr lang="en-US" altLang="id-ID" sz="1400" dirty="0" err="1"/>
              <a:t>lanjut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mengenai</a:t>
            </a:r>
            <a:r>
              <a:rPr lang="en-US" altLang="id-ID" sz="1400" dirty="0"/>
              <a:t> … </a:t>
            </a:r>
            <a:r>
              <a:rPr lang="en-US" altLang="id-ID" sz="1400" dirty="0" err="1"/>
              <a:t>diatur</a:t>
            </a:r>
            <a:r>
              <a:rPr lang="en-US" altLang="id-ID" sz="1400" dirty="0"/>
              <a:t> dengan … 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id-ID" sz="1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id-ID" sz="1400" dirty="0"/>
              <a:t>Jika </a:t>
            </a:r>
            <a:r>
              <a:rPr lang="en-US" altLang="id-ID" sz="1400" dirty="0" err="1"/>
              <a:t>pengaturan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materi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muatan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tersebut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dibolehkan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didelegasikan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lebih</a:t>
            </a:r>
            <a:r>
              <a:rPr lang="en-US" altLang="id-ID" sz="1400" dirty="0"/>
              <a:t> </a:t>
            </a:r>
            <a:r>
              <a:rPr lang="en-US" altLang="id-ID" sz="1400" dirty="0" err="1"/>
              <a:t>lanjut</a:t>
            </a:r>
            <a:r>
              <a:rPr lang="en-US" altLang="id-ID" sz="1400" dirty="0"/>
              <a:t> (</a:t>
            </a:r>
            <a:r>
              <a:rPr lang="en-US" altLang="id-ID" sz="1400" dirty="0" err="1"/>
              <a:t>subdelegasi</a:t>
            </a:r>
            <a:r>
              <a:rPr lang="en-US" altLang="id-ID" sz="1400" dirty="0"/>
              <a:t>), </a:t>
            </a:r>
            <a:r>
              <a:rPr lang="en-US" altLang="id-ID" sz="1400" dirty="0" err="1"/>
              <a:t>gunakan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kalimat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Ketentuan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lebih</a:t>
            </a:r>
            <a:r>
              <a:rPr lang="en-US" altLang="id-ID" sz="1400" dirty="0"/>
              <a:t> </a:t>
            </a:r>
            <a:r>
              <a:rPr lang="en-US" altLang="id-ID" sz="1400" dirty="0" err="1"/>
              <a:t>lanjut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mengenai</a:t>
            </a:r>
            <a:r>
              <a:rPr lang="en-US" altLang="id-ID" sz="1400" dirty="0"/>
              <a:t> … </a:t>
            </a:r>
            <a:r>
              <a:rPr lang="en-US" altLang="id-ID" sz="1400" dirty="0" err="1"/>
              <a:t>diatur</a:t>
            </a:r>
            <a:r>
              <a:rPr lang="en-US" altLang="id-ID" sz="1400" dirty="0"/>
              <a:t> dengan </a:t>
            </a:r>
            <a:r>
              <a:rPr lang="en-US" altLang="id-ID" sz="1400" dirty="0" err="1"/>
              <a:t>atau</a:t>
            </a:r>
            <a:r>
              <a:rPr lang="en-US" altLang="id-ID" sz="1400" dirty="0"/>
              <a:t> </a:t>
            </a:r>
            <a:r>
              <a:rPr lang="en-US" altLang="id-ID" sz="1400" dirty="0" err="1"/>
              <a:t>berdasarkan</a:t>
            </a:r>
            <a:r>
              <a:rPr lang="en-US" altLang="id-ID" sz="1400" dirty="0"/>
              <a:t> … 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id-ID" sz="14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id-ID" sz="1400" dirty="0"/>
              <a:t>Jika </a:t>
            </a:r>
            <a:r>
              <a:rPr lang="en-US" altLang="id-ID" sz="1400" dirty="0" err="1"/>
              <a:t>terdapat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beberapa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materi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muatan</a:t>
            </a:r>
            <a:r>
              <a:rPr lang="en-US" altLang="id-ID" sz="1400" dirty="0"/>
              <a:t> yang </a:t>
            </a:r>
            <a:r>
              <a:rPr lang="en-US" altLang="id-ID" sz="1400" dirty="0" err="1"/>
              <a:t>didelegasikan</a:t>
            </a:r>
            <a:r>
              <a:rPr lang="en-US" altLang="id-ID" sz="1400" dirty="0"/>
              <a:t> dan </a:t>
            </a:r>
            <a:r>
              <a:rPr lang="en-US" altLang="id-ID" sz="1400" dirty="0" err="1"/>
              <a:t>materi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muatan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tersebut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tercantum</a:t>
            </a:r>
            <a:r>
              <a:rPr lang="en-US" altLang="id-ID" sz="1400" dirty="0"/>
              <a:t>  dalam </a:t>
            </a:r>
            <a:r>
              <a:rPr lang="en-US" altLang="id-ID" sz="1400" dirty="0" err="1"/>
              <a:t>beberapa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pasal</a:t>
            </a:r>
            <a:r>
              <a:rPr lang="en-US" altLang="id-ID" sz="1400" dirty="0"/>
              <a:t> </a:t>
            </a:r>
            <a:r>
              <a:rPr lang="en-US" altLang="id-ID" sz="1400" dirty="0" err="1"/>
              <a:t>atau</a:t>
            </a:r>
            <a:r>
              <a:rPr lang="en-US" altLang="id-ID" sz="1400" dirty="0"/>
              <a:t> </a:t>
            </a:r>
            <a:r>
              <a:rPr lang="en-US" altLang="id-ID" sz="1400" dirty="0" err="1"/>
              <a:t>ayat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tetapi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akan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didelegasikan</a:t>
            </a:r>
            <a:r>
              <a:rPr lang="en-US" altLang="id-ID" sz="1400" dirty="0"/>
              <a:t> dalam </a:t>
            </a:r>
            <a:r>
              <a:rPr lang="en-US" altLang="id-ID" sz="1400" dirty="0" err="1"/>
              <a:t>suatu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Peraturan</a:t>
            </a:r>
            <a:r>
              <a:rPr lang="en-US" altLang="id-ID" sz="1400" dirty="0"/>
              <a:t>, </a:t>
            </a:r>
            <a:r>
              <a:rPr lang="en-US" altLang="id-ID" sz="1400" dirty="0" err="1"/>
              <a:t>gunakan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kalimat</a:t>
            </a:r>
            <a:r>
              <a:rPr lang="en-US" altLang="id-ID" sz="1400" dirty="0"/>
              <a:t> “</a:t>
            </a:r>
            <a:r>
              <a:rPr lang="en-US" altLang="id-ID" sz="1400" dirty="0" err="1"/>
              <a:t>Ketentuan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mengenai</a:t>
            </a:r>
            <a:r>
              <a:rPr lang="en-US" altLang="id-ID" sz="1400" dirty="0"/>
              <a:t> … </a:t>
            </a:r>
            <a:r>
              <a:rPr lang="en-US" altLang="id-ID" sz="1400" dirty="0" err="1"/>
              <a:t>diatur</a:t>
            </a:r>
            <a:r>
              <a:rPr lang="en-US" altLang="id-ID" sz="1400" dirty="0"/>
              <a:t> dalam ….”</a:t>
            </a:r>
          </a:p>
        </p:txBody>
      </p:sp>
    </p:spTree>
    <p:extLst>
      <p:ext uri="{BB962C8B-B14F-4D97-AF65-F5344CB8AC3E}">
        <p14:creationId xmlns:p14="http://schemas.microsoft.com/office/powerpoint/2010/main" val="179438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5349372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Pendelegasian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964915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en-US" sz="1400" dirty="0"/>
              <a:t> Dalam </a:t>
            </a:r>
            <a:r>
              <a:rPr lang="en-US" sz="1400" dirty="0" err="1"/>
              <a:t>pendelegasian</a:t>
            </a:r>
            <a:r>
              <a:rPr lang="en-US" sz="1400" dirty="0"/>
              <a:t> </a:t>
            </a:r>
            <a:r>
              <a:rPr lang="en-US" sz="1400" dirty="0" err="1"/>
              <a:t>kewenangan</a:t>
            </a:r>
            <a:r>
              <a:rPr lang="en-US" sz="1400" dirty="0"/>
              <a:t> </a:t>
            </a:r>
            <a:r>
              <a:rPr lang="en-US" sz="1400" dirty="0" err="1"/>
              <a:t>mengatur</a:t>
            </a:r>
            <a:r>
              <a:rPr lang="en-US" sz="1400" dirty="0"/>
              <a:t> tidak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b="1" dirty="0" err="1"/>
              <a:t>delegasi</a:t>
            </a:r>
            <a:r>
              <a:rPr lang="en-US" sz="1400" b="1" dirty="0"/>
              <a:t> </a:t>
            </a:r>
            <a:r>
              <a:rPr lang="en-US" sz="1400" b="1" dirty="0" err="1"/>
              <a:t>blangko</a:t>
            </a:r>
            <a:endParaRPr lang="en-US" sz="1400" b="1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1400" dirty="0"/>
              <a:t>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1400" dirty="0" err="1"/>
              <a:t>Contoh</a:t>
            </a:r>
            <a:r>
              <a:rPr lang="en-US" sz="1400" dirty="0"/>
              <a:t> 1: 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en-US" sz="1400" dirty="0" err="1"/>
              <a:t>Pasal</a:t>
            </a:r>
            <a:r>
              <a:rPr lang="en-US" sz="1400" dirty="0"/>
              <a:t> … </a:t>
            </a:r>
          </a:p>
          <a:p>
            <a:pPr indent="0" algn="just">
              <a:buFont typeface="Wingdings 2" panose="05020102010507070707" pitchFamily="18" charset="2"/>
              <a:buNone/>
              <a:defRPr/>
            </a:pPr>
            <a:r>
              <a:rPr lang="en-US" sz="1400" dirty="0"/>
              <a:t>Hal-</a:t>
            </a:r>
            <a:r>
              <a:rPr lang="en-US" sz="1400" dirty="0" err="1"/>
              <a:t>hal</a:t>
            </a:r>
            <a:r>
              <a:rPr lang="en-US" sz="1400" dirty="0"/>
              <a:t> yang belum </a:t>
            </a:r>
            <a:r>
              <a:rPr lang="en-US" sz="1400" dirty="0" err="1"/>
              <a:t>cukup</a:t>
            </a:r>
            <a:r>
              <a:rPr lang="en-US" sz="1400" dirty="0"/>
              <a:t> </a:t>
            </a:r>
            <a:r>
              <a:rPr lang="en-US" sz="1400" dirty="0" err="1"/>
              <a:t>diatur</a:t>
            </a:r>
            <a:r>
              <a:rPr lang="en-US" sz="1400" dirty="0"/>
              <a:t> dalam </a:t>
            </a:r>
            <a:r>
              <a:rPr lang="en-US" sz="1400" dirty="0" err="1"/>
              <a:t>Undang-Undang</a:t>
            </a:r>
            <a:r>
              <a:rPr lang="en-US" sz="1400" dirty="0"/>
              <a:t> ini, </a:t>
            </a:r>
            <a:r>
              <a:rPr lang="en-US" sz="1400" dirty="0" err="1"/>
              <a:t>diatur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lanjut</a:t>
            </a:r>
            <a:r>
              <a:rPr lang="en-US" sz="1400" dirty="0"/>
              <a:t> dengan </a:t>
            </a: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.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1400" dirty="0"/>
              <a:t>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14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1400" dirty="0"/>
              <a:t> </a:t>
            </a:r>
            <a:r>
              <a:rPr lang="en-US" sz="1400" dirty="0" err="1"/>
              <a:t>Contoh</a:t>
            </a:r>
            <a:r>
              <a:rPr lang="en-US" sz="1400" dirty="0"/>
              <a:t> 2: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en-US" sz="1400" dirty="0"/>
              <a:t> </a:t>
            </a:r>
            <a:r>
              <a:rPr lang="en-US" sz="1400" dirty="0" err="1"/>
              <a:t>Pasal</a:t>
            </a:r>
            <a:r>
              <a:rPr lang="en-US" sz="1400" dirty="0"/>
              <a:t> 24</a:t>
            </a:r>
          </a:p>
          <a:p>
            <a:pPr indent="0" algn="just">
              <a:buFont typeface="Wingdings 2" panose="05020102010507070707" pitchFamily="18" charset="2"/>
              <a:buNone/>
              <a:defRPr/>
            </a:pPr>
            <a:r>
              <a:rPr lang="en-US" sz="1400" dirty="0"/>
              <a:t>Hal-</a:t>
            </a:r>
            <a:r>
              <a:rPr lang="en-US" sz="1400" dirty="0" err="1"/>
              <a:t>hal</a:t>
            </a:r>
            <a:r>
              <a:rPr lang="en-US" sz="1400" dirty="0"/>
              <a:t> yang belum </a:t>
            </a:r>
            <a:r>
              <a:rPr lang="en-US" sz="1400" dirty="0" err="1"/>
              <a:t>diatur</a:t>
            </a:r>
            <a:r>
              <a:rPr lang="en-US" sz="1400" dirty="0"/>
              <a:t> dalam </a:t>
            </a:r>
            <a:r>
              <a:rPr lang="en-US" sz="1400" dirty="0" err="1"/>
              <a:t>Peraturan</a:t>
            </a:r>
            <a:r>
              <a:rPr lang="en-US" sz="1400" dirty="0"/>
              <a:t> ini </a:t>
            </a:r>
            <a:r>
              <a:rPr lang="en-US" sz="1400" dirty="0" err="1"/>
              <a:t>sepanjang</a:t>
            </a:r>
            <a:r>
              <a:rPr lang="en-US" sz="1400" dirty="0"/>
              <a:t> </a:t>
            </a:r>
            <a:r>
              <a:rPr lang="en-US" sz="1400" dirty="0" err="1"/>
              <a:t>pengaturan</a:t>
            </a:r>
            <a:r>
              <a:rPr lang="en-US" sz="1400" dirty="0"/>
              <a:t> </a:t>
            </a:r>
            <a:r>
              <a:rPr lang="en-US" sz="1400" dirty="0" err="1"/>
              <a:t>pelaksanaannya</a:t>
            </a:r>
            <a:r>
              <a:rPr lang="en-US" sz="1400" dirty="0"/>
              <a:t>, </a:t>
            </a:r>
            <a:r>
              <a:rPr lang="en-US" sz="1400" dirty="0" err="1"/>
              <a:t>diatur</a:t>
            </a:r>
            <a:r>
              <a:rPr lang="en-US" sz="1400" dirty="0"/>
              <a:t> dengan </a:t>
            </a: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Senat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7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body" idx="1"/>
          </p:nvPr>
        </p:nvSpPr>
        <p:spPr>
          <a:xfrm>
            <a:off x="823214" y="488515"/>
            <a:ext cx="8320785" cy="7047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 </a:t>
            </a:r>
            <a:r>
              <a:rPr lang="en-ID" sz="1600" b="1" dirty="0"/>
              <a:t>LAMBANG</a:t>
            </a:r>
            <a:endParaRPr lang="en-ID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1. </a:t>
            </a:r>
            <a:r>
              <a:rPr lang="en-ID" dirty="0" err="1"/>
              <a:t>Judul</a:t>
            </a:r>
            <a:r>
              <a:rPr lang="en-ID" dirty="0"/>
              <a:t>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2. </a:t>
            </a:r>
            <a:r>
              <a:rPr lang="en-ID" dirty="0" err="1"/>
              <a:t>Pembukaan</a:t>
            </a:r>
            <a:r>
              <a:rPr lang="en-ID" dirty="0"/>
              <a:t>;</a:t>
            </a:r>
          </a:p>
          <a:p>
            <a:pPr marL="450850" lvl="0" indent="-276225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/>
              <a:t>Jabatan</a:t>
            </a:r>
            <a:r>
              <a:rPr lang="en-ID" dirty="0"/>
              <a:t> </a:t>
            </a:r>
            <a:r>
              <a:rPr lang="en-ID" dirty="0" err="1"/>
              <a:t>Pembentuk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;</a:t>
            </a:r>
          </a:p>
          <a:p>
            <a:pPr marL="450850" lvl="0" indent="-276225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/>
              <a:t>Konsiderans</a:t>
            </a:r>
            <a:r>
              <a:rPr lang="en-ID" dirty="0"/>
              <a:t>;</a:t>
            </a:r>
          </a:p>
          <a:p>
            <a:pPr marL="450850" lvl="0" indent="-276225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/>
              <a:t>Dasar Hukum; dan</a:t>
            </a:r>
          </a:p>
          <a:p>
            <a:pPr marL="450850" lvl="0" indent="-276225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/>
              <a:t>Diktum</a:t>
            </a:r>
            <a:r>
              <a:rPr lang="en-ID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3. </a:t>
            </a:r>
            <a:r>
              <a:rPr lang="en-ID" dirty="0" err="1"/>
              <a:t>Batang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;</a:t>
            </a:r>
          </a:p>
          <a:p>
            <a:pPr marL="450850" lvl="0" indent="-276225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;</a:t>
            </a:r>
          </a:p>
          <a:p>
            <a:pPr marL="450850" lvl="0" indent="-276225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Pokok</a:t>
            </a:r>
            <a:r>
              <a:rPr lang="en-ID" dirty="0"/>
              <a:t> yang </a:t>
            </a:r>
            <a:r>
              <a:rPr lang="en-ID" dirty="0" err="1"/>
              <a:t>Diatur</a:t>
            </a:r>
            <a:r>
              <a:rPr lang="en-ID" dirty="0"/>
              <a:t>;</a:t>
            </a:r>
          </a:p>
          <a:p>
            <a:pPr marL="450850" lvl="0" indent="-276225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Peralihan</a:t>
            </a:r>
            <a:r>
              <a:rPr lang="en-ID" dirty="0"/>
              <a:t> (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); dan</a:t>
            </a:r>
          </a:p>
          <a:p>
            <a:pPr marL="450850" lvl="0" indent="-276225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Penutup</a:t>
            </a:r>
            <a:r>
              <a:rPr lang="en-ID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4. </a:t>
            </a:r>
            <a:r>
              <a:rPr lang="en-ID" dirty="0" err="1"/>
              <a:t>Penutup</a:t>
            </a:r>
            <a:r>
              <a:rPr lang="en-ID" dirty="0"/>
              <a:t>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5. </a:t>
            </a:r>
            <a:r>
              <a:rPr lang="en-ID" dirty="0" err="1"/>
              <a:t>Penjelasan</a:t>
            </a:r>
            <a:r>
              <a:rPr lang="en-ID" dirty="0"/>
              <a:t>; dan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6. Lampiran.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5349372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Penutup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964915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1400" dirty="0" err="1"/>
              <a:t>Ketentuan</a:t>
            </a:r>
            <a:r>
              <a:rPr lang="en-US" sz="1400" dirty="0"/>
              <a:t> </a:t>
            </a:r>
            <a:r>
              <a:rPr lang="en-US" sz="1400" dirty="0" err="1"/>
              <a:t>Penutup</a:t>
            </a:r>
            <a:r>
              <a:rPr lang="en-US" sz="1400" dirty="0"/>
              <a:t> </a:t>
            </a:r>
            <a:r>
              <a:rPr lang="en-US" sz="1400" dirty="0" err="1"/>
              <a:t>ditempatkan</a:t>
            </a:r>
            <a:r>
              <a:rPr lang="en-US" sz="1400" dirty="0"/>
              <a:t> dalam </a:t>
            </a:r>
            <a:r>
              <a:rPr lang="en-US" sz="1400" dirty="0" err="1"/>
              <a:t>bab</a:t>
            </a:r>
            <a:r>
              <a:rPr lang="en-US" sz="1400" dirty="0"/>
              <a:t> </a:t>
            </a:r>
            <a:r>
              <a:rPr lang="en-US" sz="1400" dirty="0" err="1"/>
              <a:t>terakhir</a:t>
            </a:r>
            <a:r>
              <a:rPr lang="en-US" sz="1400" dirty="0"/>
              <a:t>. Jika tidak </a:t>
            </a:r>
            <a:r>
              <a:rPr lang="en-US" sz="1400" dirty="0" err="1"/>
              <a:t>diadakan</a:t>
            </a:r>
            <a:r>
              <a:rPr lang="en-US" sz="1400" dirty="0"/>
              <a:t> </a:t>
            </a:r>
            <a:r>
              <a:rPr lang="en-US" sz="1400" dirty="0" err="1"/>
              <a:t>pengelompokan</a:t>
            </a:r>
            <a:r>
              <a:rPr lang="en-US" sz="1400" dirty="0"/>
              <a:t> </a:t>
            </a:r>
            <a:r>
              <a:rPr lang="en-US" sz="1400" dirty="0" err="1"/>
              <a:t>bab</a:t>
            </a:r>
            <a:r>
              <a:rPr lang="en-US" sz="1400" dirty="0"/>
              <a:t>, </a:t>
            </a:r>
            <a:r>
              <a:rPr lang="en-US" sz="1400" dirty="0" err="1"/>
              <a:t>Ketentuan</a:t>
            </a:r>
            <a:r>
              <a:rPr lang="en-US" sz="1400" dirty="0"/>
              <a:t> </a:t>
            </a:r>
            <a:r>
              <a:rPr lang="en-US" sz="1400" dirty="0" err="1"/>
              <a:t>Penutup</a:t>
            </a:r>
            <a:r>
              <a:rPr lang="en-US" sz="1400" dirty="0"/>
              <a:t> </a:t>
            </a:r>
            <a:r>
              <a:rPr lang="en-US" sz="1400" dirty="0" err="1"/>
              <a:t>ditempatkan</a:t>
            </a:r>
            <a:r>
              <a:rPr lang="en-US" sz="1400" dirty="0"/>
              <a:t> dalam </a:t>
            </a:r>
            <a:r>
              <a:rPr lang="en-US" sz="1400" dirty="0" err="1"/>
              <a:t>pasal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pasal</a:t>
            </a:r>
            <a:r>
              <a:rPr lang="en-US" sz="1400" dirty="0"/>
              <a:t> </a:t>
            </a:r>
            <a:r>
              <a:rPr lang="en-US" sz="1400" dirty="0" err="1"/>
              <a:t>terakhir</a:t>
            </a:r>
            <a:endParaRPr lang="en-US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400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1400" dirty="0"/>
              <a:t>Pada </a:t>
            </a:r>
            <a:r>
              <a:rPr lang="en-US" sz="1400" dirty="0" err="1"/>
              <a:t>umumnya</a:t>
            </a:r>
            <a:r>
              <a:rPr lang="en-US" sz="1400" dirty="0"/>
              <a:t> </a:t>
            </a:r>
            <a:r>
              <a:rPr lang="en-US" sz="1400" dirty="0" err="1"/>
              <a:t>Ketentuan</a:t>
            </a:r>
            <a:r>
              <a:rPr lang="en-US" sz="1400" dirty="0"/>
              <a:t> </a:t>
            </a:r>
            <a:r>
              <a:rPr lang="en-US" sz="1400" dirty="0" err="1"/>
              <a:t>Penutup</a:t>
            </a:r>
            <a:r>
              <a:rPr lang="en-US" sz="1400" dirty="0"/>
              <a:t> </a:t>
            </a:r>
            <a:r>
              <a:rPr lang="en-US" sz="1400" dirty="0" err="1"/>
              <a:t>memuat</a:t>
            </a:r>
            <a:r>
              <a:rPr lang="en-US" sz="1400" dirty="0"/>
              <a:t> </a:t>
            </a:r>
            <a:r>
              <a:rPr lang="en-US" sz="1400" dirty="0" err="1"/>
              <a:t>ketentuan</a:t>
            </a:r>
            <a:r>
              <a:rPr lang="en-US" sz="1400" dirty="0"/>
              <a:t> </a:t>
            </a:r>
            <a:r>
              <a:rPr lang="en-US" sz="1400" dirty="0" err="1"/>
              <a:t>mengenai</a:t>
            </a:r>
            <a:r>
              <a:rPr lang="en-US" sz="1400" dirty="0"/>
              <a:t>:</a:t>
            </a:r>
          </a:p>
          <a:p>
            <a:pPr marL="342900" indent="-342900" algn="just">
              <a:buFont typeface="+mj-lt"/>
              <a:buAutoNum type="alphaLcPeriod"/>
              <a:defRPr/>
            </a:pPr>
            <a:r>
              <a:rPr lang="en-US" sz="1400" dirty="0" err="1"/>
              <a:t>penunjukan</a:t>
            </a:r>
            <a:r>
              <a:rPr lang="en-US" sz="1400" dirty="0"/>
              <a:t> organ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alat</a:t>
            </a:r>
            <a:r>
              <a:rPr lang="en-US" sz="1400" dirty="0"/>
              <a:t> </a:t>
            </a:r>
            <a:r>
              <a:rPr lang="en-US" sz="1400" dirty="0" err="1"/>
              <a:t>kelengkapan</a:t>
            </a:r>
            <a:r>
              <a:rPr lang="en-US" sz="1400" dirty="0"/>
              <a:t> yang </a:t>
            </a:r>
            <a:r>
              <a:rPr lang="en-US" sz="1400" dirty="0" err="1"/>
              <a:t>melaksanakan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;</a:t>
            </a:r>
          </a:p>
          <a:p>
            <a:pPr marL="342900" indent="-342900" algn="just">
              <a:buFont typeface="+mj-lt"/>
              <a:buAutoNum type="alphaLcPeriod"/>
              <a:defRPr/>
            </a:pPr>
            <a:r>
              <a:rPr lang="en-US" sz="1400" dirty="0" err="1"/>
              <a:t>nama</a:t>
            </a:r>
            <a:r>
              <a:rPr lang="en-US" sz="1400" dirty="0"/>
              <a:t> </a:t>
            </a:r>
            <a:r>
              <a:rPr lang="en-US" sz="1400" dirty="0" err="1"/>
              <a:t>singkat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;</a:t>
            </a:r>
          </a:p>
          <a:p>
            <a:pPr marL="342900" indent="-342900" algn="just">
              <a:buFont typeface="+mj-lt"/>
              <a:buAutoNum type="alphaLcPeriod"/>
              <a:defRPr/>
            </a:pPr>
            <a:r>
              <a:rPr lang="en-US" sz="1400" dirty="0"/>
              <a:t>status </a:t>
            </a:r>
            <a:r>
              <a:rPr lang="en-US" sz="1400" dirty="0" err="1"/>
              <a:t>Peraturan</a:t>
            </a:r>
            <a:r>
              <a:rPr lang="en-US" sz="1400" dirty="0"/>
              <a:t> yang sudah </a:t>
            </a:r>
            <a:r>
              <a:rPr lang="en-US" sz="1400" dirty="0" err="1"/>
              <a:t>ada</a:t>
            </a:r>
            <a:r>
              <a:rPr lang="en-US" sz="1400" dirty="0"/>
              <a:t>; dan</a:t>
            </a:r>
          </a:p>
          <a:p>
            <a:pPr marL="342900" indent="-342900" algn="just">
              <a:buFont typeface="+mj-lt"/>
              <a:buAutoNum type="alphaLcPeriod"/>
              <a:defRPr/>
            </a:pP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mulai</a:t>
            </a:r>
            <a:r>
              <a:rPr lang="en-US" sz="1400" dirty="0"/>
              <a:t> </a:t>
            </a:r>
            <a:r>
              <a:rPr lang="en-US" sz="1400" dirty="0" err="1"/>
              <a:t>berlaku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5911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5349372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Contoh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964915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sz="1400" dirty="0" err="1"/>
              <a:t>Pasal</a:t>
            </a:r>
            <a:r>
              <a:rPr lang="en-US" sz="1400" dirty="0"/>
              <a:t> …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1400" dirty="0"/>
              <a:t>Pada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Undang-Undang</a:t>
            </a:r>
            <a:r>
              <a:rPr lang="en-US" sz="1400" dirty="0"/>
              <a:t> ini </a:t>
            </a:r>
            <a:r>
              <a:rPr lang="en-US" sz="1400" dirty="0" err="1"/>
              <a:t>mulai</a:t>
            </a:r>
            <a:r>
              <a:rPr lang="en-US" sz="1400" dirty="0"/>
              <a:t> </a:t>
            </a:r>
            <a:r>
              <a:rPr lang="en-US" sz="1400" dirty="0" err="1"/>
              <a:t>berlaku</a:t>
            </a:r>
            <a:r>
              <a:rPr lang="en-US" sz="1400" dirty="0"/>
              <a:t>, </a:t>
            </a:r>
            <a:r>
              <a:rPr lang="en-US" sz="1400" dirty="0" err="1"/>
              <a:t>Undang-Undang</a:t>
            </a:r>
            <a:r>
              <a:rPr lang="en-US" sz="1400" dirty="0"/>
              <a:t> Nomor 22 </a:t>
            </a:r>
            <a:r>
              <a:rPr lang="en-US" sz="1400" dirty="0" err="1"/>
              <a:t>Tahun</a:t>
            </a:r>
            <a:r>
              <a:rPr lang="en-US" sz="1400" dirty="0"/>
              <a:t> 2003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Susunan</a:t>
            </a:r>
            <a:r>
              <a:rPr lang="en-US" sz="1400" dirty="0"/>
              <a:t> dan </a:t>
            </a:r>
            <a:r>
              <a:rPr lang="en-US" sz="1400" dirty="0" err="1"/>
              <a:t>Kedudukan</a:t>
            </a:r>
            <a:r>
              <a:rPr lang="en-US" sz="1400" dirty="0"/>
              <a:t> </a:t>
            </a:r>
            <a:r>
              <a:rPr lang="en-US" sz="1400" dirty="0" err="1"/>
              <a:t>Majelis</a:t>
            </a:r>
            <a:r>
              <a:rPr lang="en-US" sz="1400" dirty="0"/>
              <a:t> </a:t>
            </a:r>
            <a:r>
              <a:rPr lang="en-US" sz="1400" dirty="0" err="1"/>
              <a:t>Permusyawaratan</a:t>
            </a:r>
            <a:r>
              <a:rPr lang="en-US" sz="1400" dirty="0"/>
              <a:t> Rakyat, Dewan </a:t>
            </a:r>
            <a:r>
              <a:rPr lang="en-US" sz="1400" dirty="0" err="1"/>
              <a:t>Perwakilan</a:t>
            </a:r>
            <a:r>
              <a:rPr lang="en-US" sz="1400" dirty="0"/>
              <a:t> Rakyat, Dewan  </a:t>
            </a:r>
            <a:r>
              <a:rPr lang="en-US" sz="1400" dirty="0" err="1"/>
              <a:t>Perwakilan</a:t>
            </a:r>
            <a:r>
              <a:rPr lang="en-US" sz="1400" dirty="0"/>
              <a:t> Daerah, dan Dewan </a:t>
            </a:r>
            <a:r>
              <a:rPr lang="en-US" sz="1400" dirty="0" err="1"/>
              <a:t>Perwakilan</a:t>
            </a:r>
            <a:r>
              <a:rPr lang="en-US" sz="1400" dirty="0"/>
              <a:t> Rakyat Daerah (</a:t>
            </a:r>
            <a:r>
              <a:rPr lang="en-US" sz="1400" dirty="0" err="1"/>
              <a:t>Lembaran</a:t>
            </a:r>
            <a:r>
              <a:rPr lang="en-US" sz="1400" dirty="0"/>
              <a:t> Negara </a:t>
            </a:r>
            <a:r>
              <a:rPr lang="en-US" sz="1400" dirty="0" err="1"/>
              <a:t>Republik</a:t>
            </a:r>
            <a:r>
              <a:rPr lang="en-US" sz="1400" dirty="0"/>
              <a:t> Indonesia </a:t>
            </a:r>
            <a:r>
              <a:rPr lang="en-US" sz="1400" dirty="0" err="1"/>
              <a:t>Tahun</a:t>
            </a:r>
            <a:r>
              <a:rPr lang="en-US" sz="1400" dirty="0"/>
              <a:t> 2003 Nomor 92, </a:t>
            </a:r>
            <a:r>
              <a:rPr lang="en-US" sz="1400" dirty="0" err="1"/>
              <a:t>Tambahan</a:t>
            </a:r>
            <a:r>
              <a:rPr lang="en-US" sz="1400" dirty="0"/>
              <a:t> </a:t>
            </a:r>
            <a:r>
              <a:rPr lang="en-US" sz="1400" dirty="0" err="1"/>
              <a:t>Lembaran</a:t>
            </a:r>
            <a:r>
              <a:rPr lang="en-US" sz="1400" dirty="0"/>
              <a:t> Negara </a:t>
            </a:r>
            <a:r>
              <a:rPr lang="en-US" sz="1400" dirty="0" err="1"/>
              <a:t>Republik</a:t>
            </a:r>
            <a:r>
              <a:rPr lang="en-US" sz="1400" dirty="0"/>
              <a:t> Indonesia Nomor 4310), </a:t>
            </a:r>
            <a:r>
              <a:rPr lang="en-US" sz="1400" dirty="0" err="1"/>
              <a:t>dicabut</a:t>
            </a:r>
            <a:r>
              <a:rPr lang="en-US" sz="1400" dirty="0"/>
              <a:t> dan </a:t>
            </a:r>
            <a:r>
              <a:rPr lang="en-US" sz="1400" dirty="0" err="1"/>
              <a:t>dinyatakan</a:t>
            </a:r>
            <a:r>
              <a:rPr lang="en-US" sz="1400" dirty="0"/>
              <a:t> tidak </a:t>
            </a:r>
            <a:r>
              <a:rPr lang="en-US" sz="1400" dirty="0" err="1"/>
              <a:t>berlaku</a:t>
            </a:r>
            <a:r>
              <a:rPr lang="en-US" sz="1400" dirty="0"/>
              <a:t>.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en-US" sz="1400" dirty="0" err="1"/>
              <a:t>Pasal</a:t>
            </a:r>
            <a:r>
              <a:rPr lang="en-US" sz="1400" dirty="0"/>
              <a:t> … </a:t>
            </a:r>
            <a:endParaRPr lang="nl-NL" sz="1400" dirty="0"/>
          </a:p>
          <a:p>
            <a:pPr marL="0" indent="0" algn="just">
              <a:buClrTx/>
              <a:buFont typeface="Georgia" panose="02040502050405020303" pitchFamily="18" charset="0"/>
              <a:buNone/>
              <a:defRPr/>
            </a:pPr>
            <a:r>
              <a:rPr lang="nl-NL" sz="1400" dirty="0"/>
              <a:t>Undang-Undang ini mulai berlaku pada tanggal diundangkan. </a:t>
            </a:r>
          </a:p>
          <a:p>
            <a:pPr algn="ctr">
              <a:buFont typeface="Georgia" panose="02040502050405020303" pitchFamily="18" charset="0"/>
              <a:buNone/>
              <a:defRPr/>
            </a:pPr>
            <a:endParaRPr lang="en-US" dirty="0"/>
          </a:p>
          <a:p>
            <a:pPr algn="ctr">
              <a:buFont typeface="Georgia" panose="02040502050405020303" pitchFamily="18" charset="0"/>
              <a:buNone/>
              <a:defRPr/>
            </a:pPr>
            <a:r>
              <a:rPr lang="en-US" sz="1400" dirty="0" err="1"/>
              <a:t>Pasal</a:t>
            </a:r>
            <a:r>
              <a:rPr lang="en-US" sz="1400" dirty="0"/>
              <a:t> … </a:t>
            </a:r>
            <a:endParaRPr lang="nl-NL" sz="1400" dirty="0"/>
          </a:p>
          <a:p>
            <a:pPr marL="0" indent="0" algn="just">
              <a:buClrTx/>
              <a:buFont typeface="Georgia" panose="02040502050405020303" pitchFamily="18" charset="0"/>
              <a:buNone/>
              <a:defRPr/>
            </a:pPr>
            <a:r>
              <a:rPr lang="nl-NL" sz="1400" dirty="0"/>
              <a:t>Undang-Undang ini mulai berlaku setelah 1 (satu) tahun terhitung sejak tanggal diundangkan. </a:t>
            </a:r>
          </a:p>
          <a:p>
            <a:pPr algn="ctr">
              <a:buFont typeface="Georgia" panose="02040502050405020303" pitchFamily="18" charset="0"/>
              <a:buNone/>
              <a:defRPr/>
            </a:pPr>
            <a:r>
              <a:rPr lang="en-US" sz="1400" dirty="0" err="1"/>
              <a:t>Pasal</a:t>
            </a:r>
            <a:r>
              <a:rPr lang="en-US" sz="1400" dirty="0"/>
              <a:t> … </a:t>
            </a:r>
            <a:endParaRPr lang="nl-NL" sz="1400" dirty="0"/>
          </a:p>
          <a:p>
            <a:pPr marL="0" indent="0" algn="just">
              <a:buClrTx/>
              <a:buFont typeface="Georgia" panose="02040502050405020303" pitchFamily="18" charset="0"/>
              <a:buNone/>
              <a:defRPr/>
            </a:pPr>
            <a:r>
              <a:rPr lang="en-US" sz="1400" dirty="0" err="1"/>
              <a:t>Undang-Undang</a:t>
            </a:r>
            <a:r>
              <a:rPr lang="en-US" sz="1400" dirty="0"/>
              <a:t> ini </a:t>
            </a:r>
            <a:r>
              <a:rPr lang="en-US" sz="1400" dirty="0" err="1"/>
              <a:t>mulai</a:t>
            </a:r>
            <a:r>
              <a:rPr lang="en-US" sz="1400" dirty="0"/>
              <a:t> </a:t>
            </a:r>
            <a:r>
              <a:rPr lang="en-US" sz="1400" dirty="0" err="1"/>
              <a:t>berlaku</a:t>
            </a:r>
            <a:r>
              <a:rPr lang="en-US" sz="1400" dirty="0"/>
              <a:t> pada </a:t>
            </a:r>
            <a:r>
              <a:rPr lang="en-US" sz="1400" dirty="0" err="1"/>
              <a:t>tanggal</a:t>
            </a:r>
            <a:r>
              <a:rPr lang="en-US" sz="1400" dirty="0"/>
              <a:t> 17 </a:t>
            </a:r>
            <a:r>
              <a:rPr lang="en-US" sz="1400" dirty="0" err="1"/>
              <a:t>Agustus</a:t>
            </a:r>
            <a:r>
              <a:rPr lang="en-US" sz="1400" dirty="0"/>
              <a:t> 2011.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400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1400" dirty="0"/>
              <a:t> 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9349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 txBox="1">
            <a:spLocks noGrp="1"/>
          </p:cNvSpPr>
          <p:nvPr>
            <p:ph type="title"/>
          </p:nvPr>
        </p:nvSpPr>
        <p:spPr>
          <a:xfrm>
            <a:off x="550387" y="127602"/>
            <a:ext cx="5349372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Penutup</a:t>
            </a:r>
            <a:endParaRPr dirty="0"/>
          </a:p>
        </p:txBody>
      </p:sp>
      <p:sp>
        <p:nvSpPr>
          <p:cNvPr id="374" name="Google Shape;374;p44"/>
          <p:cNvSpPr txBox="1">
            <a:spLocks noGrp="1"/>
          </p:cNvSpPr>
          <p:nvPr>
            <p:ph type="subTitle" idx="1"/>
          </p:nvPr>
        </p:nvSpPr>
        <p:spPr>
          <a:xfrm>
            <a:off x="550387" y="964915"/>
            <a:ext cx="7729317" cy="2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US" sz="1400" dirty="0" err="1"/>
              <a:t>Penutup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bagian</a:t>
            </a:r>
            <a:r>
              <a:rPr lang="en-US" sz="1400" dirty="0"/>
              <a:t> </a:t>
            </a:r>
            <a:r>
              <a:rPr lang="en-US" sz="1400" dirty="0" err="1"/>
              <a:t>akhir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 yang </a:t>
            </a:r>
            <a:r>
              <a:rPr lang="en-US" sz="1400" dirty="0" err="1"/>
              <a:t>memuat</a:t>
            </a:r>
            <a:r>
              <a:rPr lang="en-US" sz="1400" dirty="0"/>
              <a:t>:</a:t>
            </a:r>
          </a:p>
          <a:p>
            <a:pPr marL="342900" indent="-342900" algn="just">
              <a:buFont typeface="+mj-lt"/>
              <a:buAutoNum type="alphaLcPeriod"/>
              <a:defRPr/>
            </a:pPr>
            <a:r>
              <a:rPr lang="en-US" sz="1400" dirty="0" err="1"/>
              <a:t>rumusan</a:t>
            </a:r>
            <a:r>
              <a:rPr lang="en-US" sz="1400" dirty="0"/>
              <a:t> </a:t>
            </a:r>
            <a:r>
              <a:rPr lang="en-US" sz="1400" dirty="0" err="1"/>
              <a:t>perintah</a:t>
            </a:r>
            <a:r>
              <a:rPr lang="en-US" sz="1400" dirty="0"/>
              <a:t> </a:t>
            </a:r>
            <a:r>
              <a:rPr lang="en-US" sz="1400" dirty="0" err="1"/>
              <a:t>pengundangan</a:t>
            </a:r>
            <a:r>
              <a:rPr lang="en-US" sz="1400" dirty="0"/>
              <a:t>;</a:t>
            </a:r>
          </a:p>
          <a:p>
            <a:pPr marL="342900" indent="-342900" algn="just">
              <a:buFont typeface="+mj-lt"/>
              <a:buAutoNum type="alphaLcPeriod"/>
              <a:defRPr/>
            </a:pPr>
            <a:r>
              <a:rPr lang="en-US" sz="1400" dirty="0" err="1"/>
              <a:t>penandatanganan</a:t>
            </a:r>
            <a:r>
              <a:rPr lang="en-US" sz="1400" dirty="0"/>
              <a:t> </a:t>
            </a:r>
            <a:r>
              <a:rPr lang="en-US" sz="1400" dirty="0" err="1"/>
              <a:t>pengesahan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penetapan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;</a:t>
            </a:r>
          </a:p>
          <a:p>
            <a:pPr marL="342900" indent="-342900" algn="just">
              <a:buFont typeface="+mj-lt"/>
              <a:buAutoNum type="alphaLcPeriod"/>
              <a:defRPr/>
            </a:pPr>
            <a:r>
              <a:rPr lang="en-US" sz="1400" dirty="0" err="1"/>
              <a:t>pengundangan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Penetapan</a:t>
            </a:r>
            <a:r>
              <a:rPr lang="en-US" sz="1400" dirty="0"/>
              <a:t> </a:t>
            </a:r>
            <a:r>
              <a:rPr lang="en-US" sz="1400" dirty="0" err="1"/>
              <a:t>Peraturan</a:t>
            </a:r>
            <a:r>
              <a:rPr lang="en-US" sz="1400" dirty="0"/>
              <a:t>; dan</a:t>
            </a:r>
          </a:p>
          <a:p>
            <a:pPr marL="342900" indent="-342900" algn="just">
              <a:buFont typeface="+mj-lt"/>
              <a:buAutoNum type="alphaLcPeriod"/>
              <a:defRPr/>
            </a:pPr>
            <a:r>
              <a:rPr lang="en-US" sz="1400" dirty="0" err="1"/>
              <a:t>akhir</a:t>
            </a:r>
            <a:r>
              <a:rPr lang="en-US" sz="1400" dirty="0"/>
              <a:t> </a:t>
            </a:r>
            <a:r>
              <a:rPr lang="en-US" sz="1400" dirty="0" err="1"/>
              <a:t>bagian</a:t>
            </a:r>
            <a:r>
              <a:rPr lang="en-US" sz="1400" dirty="0"/>
              <a:t> </a:t>
            </a:r>
            <a:r>
              <a:rPr lang="en-US" sz="1400" dirty="0" err="1"/>
              <a:t>penutup</a:t>
            </a:r>
            <a:r>
              <a:rPr lang="en-US" sz="1400" dirty="0"/>
              <a:t>. </a:t>
            </a:r>
          </a:p>
          <a:p>
            <a:pPr marL="342900" indent="-342900" algn="just">
              <a:buFont typeface="+mj-lt"/>
              <a:buAutoNum type="alphaLcPeriod"/>
              <a:defRPr/>
            </a:pPr>
            <a:endParaRPr lang="en-US" dirty="0"/>
          </a:p>
          <a:p>
            <a:pPr marL="0" indent="0" algn="just">
              <a:buNone/>
              <a:defRPr/>
            </a:pPr>
            <a:r>
              <a:rPr lang="en-US" sz="1400" dirty="0" err="1"/>
              <a:t>Rumusan</a:t>
            </a:r>
            <a:r>
              <a:rPr lang="en-US" sz="1400" dirty="0"/>
              <a:t> </a:t>
            </a:r>
            <a:r>
              <a:rPr lang="en-US" sz="1400" dirty="0" err="1"/>
              <a:t>tempat</a:t>
            </a:r>
            <a:r>
              <a:rPr lang="en-US" sz="1400" dirty="0"/>
              <a:t> dan </a:t>
            </a:r>
            <a:r>
              <a:rPr lang="en-US" sz="1400" dirty="0" err="1"/>
              <a:t>tanggal</a:t>
            </a:r>
            <a:r>
              <a:rPr lang="en-US" sz="1400" dirty="0"/>
              <a:t> </a:t>
            </a:r>
            <a:r>
              <a:rPr lang="en-US" sz="1400" dirty="0" err="1"/>
              <a:t>pengesahan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penetapan</a:t>
            </a:r>
            <a:r>
              <a:rPr lang="en-US" sz="1400" dirty="0"/>
              <a:t> </a:t>
            </a:r>
            <a:r>
              <a:rPr lang="en-US" sz="1400" dirty="0" err="1"/>
              <a:t>diletakkan</a:t>
            </a:r>
            <a:r>
              <a:rPr lang="en-US" sz="1400" dirty="0"/>
              <a:t> di </a:t>
            </a:r>
            <a:r>
              <a:rPr lang="en-US" sz="1400" dirty="0" err="1"/>
              <a:t>sebelah</a:t>
            </a:r>
            <a:r>
              <a:rPr lang="en-US" sz="1400" dirty="0"/>
              <a:t> </a:t>
            </a:r>
            <a:r>
              <a:rPr lang="en-US" sz="1400" dirty="0" err="1"/>
              <a:t>kanan</a:t>
            </a:r>
            <a:r>
              <a:rPr lang="en-US" sz="1400" dirty="0"/>
              <a:t>.</a:t>
            </a:r>
          </a:p>
          <a:p>
            <a:pPr marL="0" indent="0" algn="just">
              <a:buNone/>
              <a:defRPr/>
            </a:pPr>
            <a:endParaRPr lang="en-US" sz="1400" dirty="0"/>
          </a:p>
          <a:p>
            <a:pPr marL="0" indent="0" algn="just">
              <a:buNone/>
              <a:defRPr/>
            </a:pPr>
            <a:r>
              <a:rPr lang="en-US" sz="1400" dirty="0"/>
              <a:t>Nama </a:t>
            </a:r>
            <a:r>
              <a:rPr lang="en-US" sz="1400" dirty="0" err="1"/>
              <a:t>jabatan</a:t>
            </a:r>
            <a:r>
              <a:rPr lang="en-US" sz="1400" dirty="0"/>
              <a:t> dan </a:t>
            </a:r>
            <a:r>
              <a:rPr lang="en-US" sz="1400" dirty="0" err="1"/>
              <a:t>nama</a:t>
            </a:r>
            <a:r>
              <a:rPr lang="en-US" sz="1400" dirty="0"/>
              <a:t> </a:t>
            </a:r>
            <a:r>
              <a:rPr lang="en-US" sz="1400" dirty="0" err="1"/>
              <a:t>pejabat</a:t>
            </a:r>
            <a:r>
              <a:rPr lang="en-US" sz="1400" dirty="0"/>
              <a:t> </a:t>
            </a:r>
            <a:r>
              <a:rPr lang="en-US" sz="1400" dirty="0" err="1"/>
              <a:t>ditulis</a:t>
            </a:r>
            <a:r>
              <a:rPr lang="en-US" sz="1400" dirty="0"/>
              <a:t> dengan </a:t>
            </a:r>
            <a:r>
              <a:rPr lang="en-US" sz="1400" dirty="0" err="1"/>
              <a:t>huruf</a:t>
            </a:r>
            <a:r>
              <a:rPr lang="en-US" sz="1400" dirty="0"/>
              <a:t> </a:t>
            </a:r>
            <a:r>
              <a:rPr lang="en-US" sz="1400" dirty="0" err="1"/>
              <a:t>kapital</a:t>
            </a:r>
            <a:r>
              <a:rPr lang="en-US" sz="1400" dirty="0"/>
              <a:t>. Pada </a:t>
            </a:r>
            <a:r>
              <a:rPr lang="en-US" sz="1400" dirty="0" err="1"/>
              <a:t>akhir</a:t>
            </a:r>
            <a:r>
              <a:rPr lang="en-US" sz="1400" dirty="0"/>
              <a:t> </a:t>
            </a:r>
            <a:r>
              <a:rPr lang="en-US" sz="1400" dirty="0" err="1"/>
              <a:t>nama</a:t>
            </a:r>
            <a:r>
              <a:rPr lang="en-US" sz="1400" dirty="0"/>
              <a:t> </a:t>
            </a:r>
            <a:r>
              <a:rPr lang="en-US" sz="1400" dirty="0" err="1"/>
              <a:t>jabatan</a:t>
            </a:r>
            <a:r>
              <a:rPr lang="en-US" sz="1400" dirty="0"/>
              <a:t> </a:t>
            </a:r>
            <a:r>
              <a:rPr lang="en-US" sz="1400" dirty="0" err="1"/>
              <a:t>diberi</a:t>
            </a:r>
            <a:r>
              <a:rPr lang="en-US" sz="1400" dirty="0"/>
              <a:t> </a:t>
            </a:r>
            <a:r>
              <a:rPr lang="en-US" sz="1400" dirty="0" err="1"/>
              <a:t>tanda</a:t>
            </a:r>
            <a:r>
              <a:rPr lang="en-US" sz="1400" dirty="0"/>
              <a:t> </a:t>
            </a:r>
            <a:r>
              <a:rPr lang="en-US" sz="1400" dirty="0" err="1"/>
              <a:t>baca</a:t>
            </a:r>
            <a:r>
              <a:rPr lang="en-US" sz="1400" dirty="0"/>
              <a:t> </a:t>
            </a:r>
            <a:r>
              <a:rPr lang="en-US" sz="1400" dirty="0" err="1"/>
              <a:t>koma</a:t>
            </a:r>
            <a:r>
              <a:rPr lang="en-US" sz="1400" dirty="0"/>
              <a:t>.</a:t>
            </a:r>
          </a:p>
          <a:p>
            <a:pPr marL="0" indent="0" algn="just">
              <a:buNone/>
              <a:defRPr/>
            </a:pPr>
            <a:endParaRPr lang="en-US" sz="1400" dirty="0"/>
          </a:p>
          <a:p>
            <a:pPr marL="0" indent="0" algn="just">
              <a:buNone/>
              <a:defRPr/>
            </a:pPr>
            <a:endParaRPr lang="en-US" sz="1400" dirty="0"/>
          </a:p>
          <a:p>
            <a:pPr marL="0" indent="0" algn="just">
              <a:buNone/>
              <a:defRPr/>
            </a:pPr>
            <a:endParaRPr lang="en-US" sz="1400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2116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BB0EE358-002F-49C5-ADFC-5E26DDEEBA62}"/>
              </a:ext>
            </a:extLst>
          </p:cNvPr>
          <p:cNvSpPr txBox="1">
            <a:spLocks/>
          </p:cNvSpPr>
          <p:nvPr/>
        </p:nvSpPr>
        <p:spPr bwMode="auto">
          <a:xfrm>
            <a:off x="457200" y="992014"/>
            <a:ext cx="8229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Contoh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Penetapan</a:t>
            </a:r>
            <a:r>
              <a:rPr lang="id-ID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(selain Undang-Undang)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5B5E9F87-247F-435A-A0CB-97B30E3BC3E4}"/>
              </a:ext>
            </a:extLst>
          </p:cNvPr>
          <p:cNvSpPr txBox="1">
            <a:spLocks/>
          </p:cNvSpPr>
          <p:nvPr/>
        </p:nvSpPr>
        <p:spPr bwMode="auto">
          <a:xfrm>
            <a:off x="4314825" y="2135992"/>
            <a:ext cx="45720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spcAft>
                <a:spcPts val="600"/>
              </a:spcAft>
              <a:buSzPct val="95000"/>
            </a:pPr>
            <a:r>
              <a:rPr lang="en-US" altLang="id-ID" sz="1600" dirty="0" err="1">
                <a:latin typeface="Bookman Old Style" panose="02050604050505020204" pitchFamily="18" charset="0"/>
              </a:rPr>
              <a:t>Ditetapkan</a:t>
            </a:r>
            <a:r>
              <a:rPr lang="en-US" altLang="id-ID" sz="1600" dirty="0">
                <a:latin typeface="Bookman Old Style" panose="02050604050505020204" pitchFamily="18" charset="0"/>
              </a:rPr>
              <a:t> di Kota Yogyakarta</a:t>
            </a:r>
          </a:p>
          <a:p>
            <a:pPr algn="just" eaLnBrk="1" hangingPunct="1">
              <a:spcBef>
                <a:spcPct val="20000"/>
              </a:spcBef>
              <a:spcAft>
                <a:spcPts val="600"/>
              </a:spcAft>
              <a:buSzPct val="95000"/>
            </a:pPr>
            <a:r>
              <a:rPr lang="en-US" altLang="id-ID" sz="1600" dirty="0">
                <a:latin typeface="Bookman Old Style" panose="02050604050505020204" pitchFamily="18" charset="0"/>
              </a:rPr>
              <a:t>Pada </a:t>
            </a:r>
            <a:r>
              <a:rPr lang="en-US" altLang="id-ID" sz="1600" dirty="0" err="1">
                <a:latin typeface="Bookman Old Style" panose="02050604050505020204" pitchFamily="18" charset="0"/>
              </a:rPr>
              <a:t>tanggal</a:t>
            </a:r>
            <a:r>
              <a:rPr lang="en-US" altLang="id-ID" sz="1600" dirty="0">
                <a:latin typeface="Bookman Old Style" panose="02050604050505020204" pitchFamily="18" charset="0"/>
              </a:rPr>
              <a:t> …</a:t>
            </a:r>
          </a:p>
          <a:p>
            <a:pPr algn="just" eaLnBrk="1" hangingPunct="1">
              <a:spcBef>
                <a:spcPct val="20000"/>
              </a:spcBef>
              <a:spcAft>
                <a:spcPts val="600"/>
              </a:spcAft>
              <a:buSzPct val="95000"/>
            </a:pPr>
            <a:r>
              <a:rPr lang="en-US" altLang="id-ID" sz="1600" dirty="0" err="1">
                <a:latin typeface="Bookman Old Style" panose="02050604050505020204" pitchFamily="18" charset="0"/>
              </a:rPr>
              <a:t>Ketua</a:t>
            </a:r>
            <a:r>
              <a:rPr lang="en-US" altLang="id-ID" sz="1600" dirty="0">
                <a:latin typeface="Bookman Old Style" panose="02050604050505020204" pitchFamily="18" charset="0"/>
              </a:rPr>
              <a:t> ………….,</a:t>
            </a:r>
          </a:p>
          <a:p>
            <a:pPr algn="just" eaLnBrk="1" hangingPunct="1">
              <a:spcBef>
                <a:spcPct val="20000"/>
              </a:spcBef>
              <a:spcAft>
                <a:spcPts val="600"/>
              </a:spcAft>
              <a:buSzPct val="95000"/>
            </a:pPr>
            <a:r>
              <a:rPr lang="en-US" altLang="id-ID" sz="1600" dirty="0">
                <a:latin typeface="Bookman Old Style" panose="02050604050505020204" pitchFamily="18" charset="0"/>
              </a:rPr>
              <a:t>           </a:t>
            </a:r>
            <a:r>
              <a:rPr lang="id-ID" altLang="id-ID" sz="1600" dirty="0">
                <a:latin typeface="Bookman Old Style" panose="02050604050505020204" pitchFamily="18" charset="0"/>
              </a:rPr>
              <a:t>	</a:t>
            </a:r>
            <a:r>
              <a:rPr lang="en-US" altLang="id-ID" sz="1600" dirty="0" err="1">
                <a:latin typeface="Bookman Old Style" panose="02050604050505020204" pitchFamily="18" charset="0"/>
              </a:rPr>
              <a:t>tanda</a:t>
            </a:r>
            <a:r>
              <a:rPr lang="en-US" altLang="id-ID" sz="1600" dirty="0">
                <a:latin typeface="Bookman Old Style" panose="02050604050505020204" pitchFamily="18" charset="0"/>
              </a:rPr>
              <a:t> </a:t>
            </a:r>
            <a:r>
              <a:rPr lang="en-US" altLang="id-ID" sz="1600" dirty="0" err="1">
                <a:latin typeface="Bookman Old Style" panose="02050604050505020204" pitchFamily="18" charset="0"/>
              </a:rPr>
              <a:t>tangan</a:t>
            </a:r>
            <a:endParaRPr lang="en-US" altLang="id-ID" sz="1600" dirty="0">
              <a:latin typeface="Bookman Old Style" panose="02050604050505020204" pitchFamily="18" charset="0"/>
            </a:endParaRPr>
          </a:p>
          <a:p>
            <a:pPr algn="just" eaLnBrk="1" hangingPunct="1">
              <a:spcBef>
                <a:spcPct val="20000"/>
              </a:spcBef>
              <a:spcAft>
                <a:spcPts val="600"/>
              </a:spcAft>
              <a:buSzPct val="95000"/>
            </a:pPr>
            <a:r>
              <a:rPr lang="en-US" altLang="id-ID" sz="1600" dirty="0">
                <a:latin typeface="Bookman Old Style" panose="02050604050505020204" pitchFamily="18" charset="0"/>
              </a:rPr>
              <a:t> </a:t>
            </a:r>
            <a:r>
              <a:rPr lang="id-ID" altLang="id-ID" sz="1600" dirty="0">
                <a:latin typeface="Bookman Old Style" panose="02050604050505020204" pitchFamily="18" charset="0"/>
              </a:rPr>
              <a:t>	      </a:t>
            </a:r>
            <a:r>
              <a:rPr lang="en-US" altLang="id-ID" sz="1600" dirty="0">
                <a:latin typeface="Bookman Old Style" panose="02050604050505020204" pitchFamily="18" charset="0"/>
              </a:rPr>
              <a:t>……………….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BB9A57-D051-4121-A338-C3AA01B31B0C}"/>
              </a:ext>
            </a:extLst>
          </p:cNvPr>
          <p:cNvSpPr txBox="1"/>
          <p:nvPr/>
        </p:nvSpPr>
        <p:spPr>
          <a:xfrm>
            <a:off x="2915136" y="2248584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TERIMAKASIH</a:t>
            </a:r>
            <a:endParaRPr lang="en-ID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4046275" y="2417812"/>
            <a:ext cx="4384500" cy="14402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Ketentuan Umum</a:t>
            </a:r>
            <a:endParaRPr dirty="0"/>
          </a:p>
        </p:txBody>
      </p:sp>
      <p:sp>
        <p:nvSpPr>
          <p:cNvPr id="339" name="Google Shape;339;p42"/>
          <p:cNvSpPr txBox="1">
            <a:spLocks noGrp="1"/>
          </p:cNvSpPr>
          <p:nvPr>
            <p:ph type="title" idx="2"/>
          </p:nvPr>
        </p:nvSpPr>
        <p:spPr>
          <a:xfrm>
            <a:off x="4046274" y="1520401"/>
            <a:ext cx="1364969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361" name="Google Shape;361;p42"/>
          <p:cNvCxnSpPr/>
          <p:nvPr/>
        </p:nvCxnSpPr>
        <p:spPr>
          <a:xfrm>
            <a:off x="4150525" y="1434925"/>
            <a:ext cx="587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3A06B40-5E22-4222-881E-6D4221AD5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00" y="1484968"/>
            <a:ext cx="3117987" cy="23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2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>
            <a:spLocks noGrp="1"/>
          </p:cNvSpPr>
          <p:nvPr>
            <p:ph type="subTitle" idx="2"/>
          </p:nvPr>
        </p:nvSpPr>
        <p:spPr>
          <a:xfrm>
            <a:off x="694948" y="676405"/>
            <a:ext cx="7504737" cy="2698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memuat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 </a:t>
            </a:r>
            <a:r>
              <a:rPr lang="en-ID" dirty="0" err="1"/>
              <a:t>berisi</a:t>
            </a:r>
            <a:r>
              <a:rPr lang="en-ID" dirty="0"/>
              <a:t>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/>
              <a:t>batasan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definisi</a:t>
            </a:r>
            <a:r>
              <a:rPr lang="en-ID" dirty="0"/>
              <a:t>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/>
              <a:t>singkatan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akronim</a:t>
            </a:r>
            <a:r>
              <a:rPr lang="en-ID" dirty="0"/>
              <a:t> yang </a:t>
            </a:r>
            <a:r>
              <a:rPr lang="en-ID" dirty="0" err="1"/>
              <a:t>dituangkan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batasan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definisi</a:t>
            </a:r>
            <a:r>
              <a:rPr lang="en-ID" dirty="0"/>
              <a:t>; dan/</a:t>
            </a:r>
            <a:r>
              <a:rPr lang="en-ID" dirty="0" err="1"/>
              <a:t>atau</a:t>
            </a:r>
            <a:endParaRPr lang="en-ID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/>
              <a:t>hal-hal</a:t>
            </a:r>
            <a:r>
              <a:rPr lang="en-ID" dirty="0"/>
              <a:t> lain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</a:t>
            </a:r>
            <a:r>
              <a:rPr lang="en-ID" dirty="0" err="1"/>
              <a:t>berikutnya</a:t>
            </a:r>
            <a:r>
              <a:rPr lang="en-ID" dirty="0"/>
              <a:t>  antara lain </a:t>
            </a:r>
            <a:r>
              <a:rPr lang="en-ID" dirty="0" err="1"/>
              <a:t>ketentuan</a:t>
            </a:r>
            <a:r>
              <a:rPr lang="en-ID" dirty="0"/>
              <a:t> yang </a:t>
            </a:r>
            <a:r>
              <a:rPr lang="en-ID" dirty="0" err="1"/>
              <a:t>mencerminkan</a:t>
            </a:r>
            <a:r>
              <a:rPr lang="en-ID" dirty="0"/>
              <a:t> </a:t>
            </a:r>
            <a:r>
              <a:rPr lang="en-ID" dirty="0" err="1"/>
              <a:t>asas</a:t>
            </a:r>
            <a:r>
              <a:rPr lang="en-ID" dirty="0"/>
              <a:t>, </a:t>
            </a:r>
            <a:r>
              <a:rPr lang="en-ID" dirty="0" err="1"/>
              <a:t>maksud</a:t>
            </a:r>
            <a:r>
              <a:rPr lang="en-ID" dirty="0"/>
              <a:t>, dan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dirumuskan</a:t>
            </a:r>
            <a:r>
              <a:rPr lang="en-ID" dirty="0"/>
              <a:t> </a:t>
            </a:r>
            <a:r>
              <a:rPr lang="en-ID" dirty="0" err="1"/>
              <a:t>tersendiri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bab.</a:t>
            </a:r>
            <a:endParaRPr lang="en-ID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ID" dirty="0"/>
              <a:t>Jika </a:t>
            </a: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memuat</a:t>
            </a:r>
            <a:r>
              <a:rPr lang="en-ID" dirty="0"/>
              <a:t> </a:t>
            </a:r>
            <a:r>
              <a:rPr lang="en-ID" dirty="0" err="1"/>
              <a:t>batasan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definisi</a:t>
            </a:r>
            <a:r>
              <a:rPr lang="en-ID" dirty="0"/>
              <a:t>, </a:t>
            </a:r>
            <a:r>
              <a:rPr lang="en-ID" dirty="0" err="1"/>
              <a:t>singkatan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akronim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masing-masing </a:t>
            </a:r>
            <a:r>
              <a:rPr lang="en-ID" dirty="0" err="1"/>
              <a:t>uraiannya</a:t>
            </a:r>
            <a:r>
              <a:rPr lang="en-ID" dirty="0"/>
              <a:t> </a:t>
            </a:r>
            <a:r>
              <a:rPr lang="en-ID" dirty="0" err="1"/>
              <a:t>diberi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</a:t>
            </a:r>
            <a:r>
              <a:rPr lang="en-ID" dirty="0" err="1"/>
              <a:t>urut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Arab dan </a:t>
            </a:r>
            <a:r>
              <a:rPr lang="en-ID" dirty="0" err="1"/>
              <a:t>diawali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</a:t>
            </a:r>
            <a:r>
              <a:rPr lang="en-ID" dirty="0" err="1"/>
              <a:t>kapital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diakhiri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baca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4046275" y="2417812"/>
            <a:ext cx="4384500" cy="16531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Sumber Kewenangan</a:t>
            </a:r>
            <a:endParaRPr sz="4400" dirty="0"/>
          </a:p>
        </p:txBody>
      </p:sp>
      <p:sp>
        <p:nvSpPr>
          <p:cNvPr id="339" name="Google Shape;339;p42"/>
          <p:cNvSpPr txBox="1">
            <a:spLocks noGrp="1"/>
          </p:cNvSpPr>
          <p:nvPr>
            <p:ph type="title" idx="2"/>
          </p:nvPr>
        </p:nvSpPr>
        <p:spPr>
          <a:xfrm>
            <a:off x="4046274" y="1520401"/>
            <a:ext cx="1364969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361" name="Google Shape;361;p42"/>
          <p:cNvCxnSpPr/>
          <p:nvPr/>
        </p:nvCxnSpPr>
        <p:spPr>
          <a:xfrm>
            <a:off x="4150525" y="1434925"/>
            <a:ext cx="587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2CDC9E5-D2DB-4EA7-AE01-EB3E97AA9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267" y="1434925"/>
            <a:ext cx="2417812" cy="24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2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>
            <a:spLocks noGrp="1"/>
          </p:cNvSpPr>
          <p:nvPr>
            <p:ph type="subTitle" idx="2"/>
          </p:nvPr>
        </p:nvSpPr>
        <p:spPr>
          <a:xfrm>
            <a:off x="682422" y="1222294"/>
            <a:ext cx="7504737" cy="2698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d-ID" sz="1400" dirty="0" err="1"/>
              <a:t>Delegasi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adalah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pelimpahan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kewenangan</a:t>
            </a:r>
            <a:r>
              <a:rPr lang="en-US" altLang="id-ID" sz="1400" dirty="0"/>
              <a:t> untuk </a:t>
            </a:r>
            <a:r>
              <a:rPr lang="en-US" altLang="id-ID" sz="1400" dirty="0" err="1"/>
              <a:t>mengatur</a:t>
            </a:r>
            <a:r>
              <a:rPr lang="en-US" altLang="id-ID" sz="1400" dirty="0"/>
              <a:t> </a:t>
            </a:r>
            <a:r>
              <a:rPr lang="en-US" altLang="id-ID" sz="1400" dirty="0" err="1"/>
              <a:t>lebih</a:t>
            </a:r>
            <a:r>
              <a:rPr lang="en-US" altLang="id-ID" sz="1400" dirty="0"/>
              <a:t> </a:t>
            </a:r>
            <a:r>
              <a:rPr lang="en-US" altLang="id-ID" sz="1400" dirty="0" err="1"/>
              <a:t>lanjut</a:t>
            </a:r>
            <a:r>
              <a:rPr lang="en-US" altLang="id-ID" sz="1400" dirty="0"/>
              <a:t>, dengan </a:t>
            </a:r>
            <a:r>
              <a:rPr lang="en-US" altLang="id-ID" sz="1400" dirty="0" err="1"/>
              <a:t>menunjuk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Pasal</a:t>
            </a:r>
            <a:r>
              <a:rPr lang="en-US" altLang="id-ID" sz="1400" dirty="0"/>
              <a:t>, </a:t>
            </a:r>
            <a:r>
              <a:rPr lang="en-US" altLang="id-ID" sz="1400" dirty="0" err="1"/>
              <a:t>beberapa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Pasal</a:t>
            </a:r>
            <a:r>
              <a:rPr lang="en-US" altLang="id-ID" sz="1400" dirty="0"/>
              <a:t>, dan/</a:t>
            </a:r>
            <a:r>
              <a:rPr lang="en-US" altLang="id-ID" sz="1400" dirty="0" err="1"/>
              <a:t>atau</a:t>
            </a:r>
            <a:r>
              <a:rPr lang="en-US" altLang="id-ID" sz="1400" dirty="0"/>
              <a:t> </a:t>
            </a:r>
            <a:r>
              <a:rPr lang="en-US" altLang="id-ID" sz="1400" dirty="0" err="1"/>
              <a:t>ayat</a:t>
            </a:r>
            <a:r>
              <a:rPr lang="en-US" altLang="id-ID" sz="1400" dirty="0"/>
              <a:t> yang </a:t>
            </a:r>
            <a:r>
              <a:rPr lang="en-US" altLang="id-ID" sz="1400" dirty="0" err="1"/>
              <a:t>memerintahkan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pembentukannya</a:t>
            </a:r>
            <a:r>
              <a:rPr lang="en-US" altLang="id-ID" sz="1400" dirty="0"/>
              <a:t>.</a:t>
            </a:r>
            <a:br>
              <a:rPr lang="en-US" altLang="id-ID" sz="1400" dirty="0"/>
            </a:br>
            <a:br>
              <a:rPr lang="en-US" altLang="id-ID" sz="1400" dirty="0"/>
            </a:br>
            <a:r>
              <a:rPr lang="en-US" altLang="id-ID" sz="1400" dirty="0" err="1"/>
              <a:t>Atribusi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adalah</a:t>
            </a:r>
            <a:r>
              <a:rPr lang="en-US" altLang="id-ID" sz="1400" dirty="0"/>
              <a:t> </a:t>
            </a:r>
            <a:r>
              <a:rPr lang="en-US" altLang="id-ID" sz="1400" dirty="0" err="1"/>
              <a:t>kekuasaan</a:t>
            </a:r>
            <a:r>
              <a:rPr lang="en-US" altLang="id-ID" sz="1400" dirty="0"/>
              <a:t> untuk </a:t>
            </a:r>
            <a:r>
              <a:rPr lang="en-US" altLang="id-ID" sz="1400" dirty="0" err="1"/>
              <a:t>membuat</a:t>
            </a:r>
            <a:r>
              <a:rPr lang="en-US" altLang="id-ID" sz="1400" dirty="0"/>
              <a:t> </a:t>
            </a:r>
            <a:r>
              <a:rPr lang="en-US" altLang="id-ID" sz="1400" dirty="0" err="1"/>
              <a:t>suatu</a:t>
            </a:r>
            <a:r>
              <a:rPr lang="en-US" altLang="id-ID" sz="1400" dirty="0"/>
              <a:t> </a:t>
            </a:r>
            <a:r>
              <a:rPr lang="en-US" altLang="id-ID" sz="1400" dirty="0" err="1"/>
              <a:t>peraturan</a:t>
            </a:r>
            <a:r>
              <a:rPr lang="en-US" altLang="id-ID" sz="1400" dirty="0"/>
              <a:t> yang </a:t>
            </a:r>
            <a:r>
              <a:rPr lang="en-US" altLang="id-ID" sz="1400" dirty="0" err="1"/>
              <a:t>dimiliki</a:t>
            </a:r>
            <a:r>
              <a:rPr lang="en-US" altLang="id-ID" sz="1400" dirty="0"/>
              <a:t> </a:t>
            </a:r>
            <a:r>
              <a:rPr lang="en-US" altLang="id-ID" sz="1400" dirty="0" err="1"/>
              <a:t>berdasarkan</a:t>
            </a:r>
            <a:r>
              <a:rPr lang="en-US" altLang="id-ID" sz="1400" dirty="0"/>
              <a:t> </a:t>
            </a:r>
            <a:r>
              <a:rPr lang="en-US" altLang="id-ID" sz="1400" dirty="0" err="1"/>
              <a:t>kewenangan</a:t>
            </a:r>
            <a:r>
              <a:rPr lang="en-US" altLang="id-ID" sz="1400" dirty="0"/>
              <a:t> yang </a:t>
            </a:r>
            <a:r>
              <a:rPr lang="en-US" altLang="id-ID" sz="1400" dirty="0" err="1"/>
              <a:t>diberikan</a:t>
            </a:r>
            <a:r>
              <a:rPr lang="en-US" altLang="id-ID" sz="1400" dirty="0"/>
              <a:t> oleh </a:t>
            </a:r>
            <a:r>
              <a:rPr lang="en-US" altLang="id-ID" sz="1400" dirty="0" err="1"/>
              <a:t>peraturan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58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4046275" y="2417812"/>
            <a:ext cx="4384500" cy="9852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Bahasa</a:t>
            </a:r>
            <a:endParaRPr sz="4400" dirty="0"/>
          </a:p>
        </p:txBody>
      </p:sp>
      <p:sp>
        <p:nvSpPr>
          <p:cNvPr id="339" name="Google Shape;339;p42"/>
          <p:cNvSpPr txBox="1">
            <a:spLocks noGrp="1"/>
          </p:cNvSpPr>
          <p:nvPr>
            <p:ph type="title" idx="2"/>
          </p:nvPr>
        </p:nvSpPr>
        <p:spPr>
          <a:xfrm>
            <a:off x="4046274" y="1520401"/>
            <a:ext cx="1364969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cxnSp>
        <p:nvCxnSpPr>
          <p:cNvPr id="361" name="Google Shape;361;p42"/>
          <p:cNvCxnSpPr/>
          <p:nvPr/>
        </p:nvCxnSpPr>
        <p:spPr>
          <a:xfrm>
            <a:off x="4150525" y="1434925"/>
            <a:ext cx="587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03E9E31-AF40-49FE-9C9E-F9B1328FD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01"/>
          <a:stretch/>
        </p:blipFill>
        <p:spPr>
          <a:xfrm>
            <a:off x="741802" y="1275161"/>
            <a:ext cx="2908632" cy="22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6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>
            <a:spLocks noGrp="1"/>
          </p:cNvSpPr>
          <p:nvPr>
            <p:ph type="subTitle" idx="2"/>
          </p:nvPr>
        </p:nvSpPr>
        <p:spPr>
          <a:xfrm>
            <a:off x="682422" y="1222294"/>
            <a:ext cx="7504737" cy="2698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d-ID" dirty="0"/>
              <a:t>Bahasa </a:t>
            </a:r>
            <a:r>
              <a:rPr lang="en-US" altLang="id-ID" dirty="0" err="1"/>
              <a:t>Peraturan</a:t>
            </a:r>
            <a:r>
              <a:rPr lang="en-US" altLang="id-ID" dirty="0"/>
              <a:t> pada </a:t>
            </a:r>
            <a:r>
              <a:rPr lang="en-US" altLang="id-ID" dirty="0" err="1"/>
              <a:t>dasarnya</a:t>
            </a:r>
            <a:r>
              <a:rPr lang="en-US" altLang="id-ID" dirty="0"/>
              <a:t> </a:t>
            </a:r>
            <a:r>
              <a:rPr lang="en-US" altLang="id-ID" dirty="0" err="1"/>
              <a:t>tunduk</a:t>
            </a:r>
            <a:r>
              <a:rPr lang="en-US" altLang="id-ID" dirty="0"/>
              <a:t> pada </a:t>
            </a:r>
            <a:r>
              <a:rPr lang="en-US" altLang="id-ID" dirty="0" err="1"/>
              <a:t>kaidah</a:t>
            </a:r>
            <a:r>
              <a:rPr lang="en-US" altLang="id-ID" dirty="0"/>
              <a:t> tata Bahasa Indonesia, </a:t>
            </a:r>
            <a:r>
              <a:rPr lang="en-US" altLang="id-ID" dirty="0" err="1"/>
              <a:t>baik</a:t>
            </a:r>
            <a:r>
              <a:rPr lang="en-US" altLang="id-ID" dirty="0"/>
              <a:t>  </a:t>
            </a:r>
            <a:r>
              <a:rPr lang="en-US" altLang="id-ID" dirty="0" err="1"/>
              <a:t>pembentukan</a:t>
            </a:r>
            <a:r>
              <a:rPr lang="en-US" altLang="id-ID" dirty="0"/>
              <a:t> kata, </a:t>
            </a:r>
            <a:r>
              <a:rPr lang="en-US" altLang="id-ID" dirty="0" err="1"/>
              <a:t>penyusunan</a:t>
            </a:r>
            <a:r>
              <a:rPr lang="en-US" altLang="id-ID" dirty="0"/>
              <a:t> </a:t>
            </a:r>
            <a:r>
              <a:rPr lang="en-US" altLang="id-ID" dirty="0" err="1"/>
              <a:t>kalimat</a:t>
            </a:r>
            <a:r>
              <a:rPr lang="en-US" altLang="id-ID" dirty="0"/>
              <a:t>, </a:t>
            </a:r>
            <a:r>
              <a:rPr lang="en-US" altLang="id-ID" dirty="0" err="1"/>
              <a:t>teknik</a:t>
            </a:r>
            <a:r>
              <a:rPr lang="en-US" altLang="id-ID" dirty="0"/>
              <a:t> </a:t>
            </a:r>
            <a:r>
              <a:rPr lang="en-US" altLang="id-ID" dirty="0" err="1"/>
              <a:t>penulisan</a:t>
            </a:r>
            <a:r>
              <a:rPr lang="en-US" altLang="id-ID" dirty="0"/>
              <a:t>, </a:t>
            </a:r>
            <a:r>
              <a:rPr lang="en-US" altLang="id-ID" dirty="0" err="1"/>
              <a:t>maupun</a:t>
            </a:r>
            <a:r>
              <a:rPr lang="en-US" altLang="id-ID" dirty="0"/>
              <a:t> </a:t>
            </a:r>
            <a:r>
              <a:rPr lang="en-US" altLang="id-ID" dirty="0" err="1"/>
              <a:t>pengejaannya</a:t>
            </a:r>
            <a:r>
              <a:rPr lang="en-US" altLang="id-ID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id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d-ID" dirty="0" err="1"/>
              <a:t>Namun</a:t>
            </a:r>
            <a:r>
              <a:rPr lang="en-US" altLang="id-ID" dirty="0"/>
              <a:t> </a:t>
            </a:r>
            <a:r>
              <a:rPr lang="en-US" altLang="id-ID" dirty="0" err="1"/>
              <a:t>bahasa</a:t>
            </a:r>
            <a:r>
              <a:rPr lang="en-US" altLang="id-ID" dirty="0"/>
              <a:t> </a:t>
            </a:r>
            <a:r>
              <a:rPr lang="en-US" altLang="id-ID" dirty="0" err="1"/>
              <a:t>Peraturan</a:t>
            </a:r>
            <a:r>
              <a:rPr lang="en-US" altLang="id-ID" dirty="0"/>
              <a:t> </a:t>
            </a:r>
            <a:r>
              <a:rPr lang="en-US" altLang="id-ID" dirty="0" err="1"/>
              <a:t>mempunyai</a:t>
            </a:r>
            <a:r>
              <a:rPr lang="en-US" altLang="id-ID" dirty="0"/>
              <a:t> </a:t>
            </a:r>
            <a:r>
              <a:rPr lang="en-US" altLang="id-ID" dirty="0" err="1"/>
              <a:t>corak</a:t>
            </a:r>
            <a:r>
              <a:rPr lang="en-US" altLang="id-ID" dirty="0"/>
              <a:t> </a:t>
            </a:r>
            <a:r>
              <a:rPr lang="en-US" altLang="id-ID" dirty="0" err="1"/>
              <a:t>tersendiri</a:t>
            </a:r>
            <a:r>
              <a:rPr lang="en-US" altLang="id-ID" dirty="0"/>
              <a:t> yang </a:t>
            </a:r>
            <a:r>
              <a:rPr lang="en-US" altLang="id-ID" dirty="0" err="1"/>
              <a:t>bercirikan</a:t>
            </a:r>
            <a:r>
              <a:rPr lang="en-US" altLang="id-ID" dirty="0"/>
              <a:t> </a:t>
            </a:r>
            <a:r>
              <a:rPr lang="en-US" altLang="id-ID" dirty="0" err="1"/>
              <a:t>kejernihan</a:t>
            </a:r>
            <a:r>
              <a:rPr lang="en-US" altLang="id-ID" dirty="0"/>
              <a:t>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dirty="0" err="1"/>
              <a:t>kejelasan</a:t>
            </a:r>
            <a:r>
              <a:rPr lang="en-US" altLang="id-ID" dirty="0"/>
              <a:t> </a:t>
            </a:r>
            <a:r>
              <a:rPr lang="en-US" altLang="id-ID" dirty="0" err="1"/>
              <a:t>pengertian</a:t>
            </a:r>
            <a:r>
              <a:rPr lang="en-US" altLang="id-ID" dirty="0"/>
              <a:t>, </a:t>
            </a:r>
            <a:r>
              <a:rPr lang="en-US" altLang="id-ID" dirty="0" err="1"/>
              <a:t>kelugasan</a:t>
            </a:r>
            <a:r>
              <a:rPr lang="en-US" altLang="id-ID" dirty="0"/>
              <a:t>, </a:t>
            </a:r>
            <a:r>
              <a:rPr lang="en-US" altLang="id-ID" dirty="0" err="1"/>
              <a:t>kebakuan</a:t>
            </a:r>
            <a:r>
              <a:rPr lang="en-US" altLang="id-ID" dirty="0"/>
              <a:t>, </a:t>
            </a:r>
            <a:r>
              <a:rPr lang="en-US" altLang="id-ID" dirty="0" err="1"/>
              <a:t>keserasian</a:t>
            </a:r>
            <a:r>
              <a:rPr lang="en-US" altLang="id-ID" dirty="0"/>
              <a:t>, dan </a:t>
            </a:r>
            <a:r>
              <a:rPr lang="en-US" altLang="id-ID" dirty="0" err="1"/>
              <a:t>ketaatan</a:t>
            </a:r>
            <a:r>
              <a:rPr lang="en-US" altLang="id-ID" dirty="0"/>
              <a:t> </a:t>
            </a:r>
            <a:r>
              <a:rPr lang="en-US" altLang="id-ID" dirty="0" err="1"/>
              <a:t>asas</a:t>
            </a:r>
            <a:r>
              <a:rPr lang="en-US" altLang="id-ID" dirty="0"/>
              <a:t> </a:t>
            </a:r>
            <a:r>
              <a:rPr lang="en-US" altLang="id-ID" dirty="0" err="1"/>
              <a:t>sesuai</a:t>
            </a:r>
            <a:r>
              <a:rPr lang="en-US" altLang="id-ID" dirty="0"/>
              <a:t> dengan </a:t>
            </a:r>
            <a:r>
              <a:rPr lang="en-US" altLang="id-ID" dirty="0" err="1"/>
              <a:t>kebutuhan</a:t>
            </a:r>
            <a:r>
              <a:rPr lang="en-US" altLang="id-ID" dirty="0"/>
              <a:t> </a:t>
            </a:r>
            <a:r>
              <a:rPr lang="en-US" altLang="id-ID" dirty="0" err="1"/>
              <a:t>hukum</a:t>
            </a:r>
            <a:r>
              <a:rPr lang="en-US" altLang="id-ID" dirty="0"/>
              <a:t> </a:t>
            </a:r>
            <a:r>
              <a:rPr lang="en-US" altLang="id-ID" dirty="0" err="1"/>
              <a:t>baik</a:t>
            </a:r>
            <a:r>
              <a:rPr lang="en-US" altLang="id-ID" dirty="0"/>
              <a:t> dalam </a:t>
            </a:r>
            <a:r>
              <a:rPr lang="en-US" altLang="id-ID" dirty="0" err="1"/>
              <a:t>perumusan</a:t>
            </a:r>
            <a:r>
              <a:rPr lang="en-US" altLang="id-ID" dirty="0"/>
              <a:t> </a:t>
            </a:r>
            <a:r>
              <a:rPr lang="en-US" altLang="id-ID" dirty="0" err="1"/>
              <a:t>maupun</a:t>
            </a:r>
            <a:r>
              <a:rPr lang="en-US" altLang="id-ID" dirty="0"/>
              <a:t> </a:t>
            </a:r>
            <a:r>
              <a:rPr lang="en-US" altLang="id-ID" dirty="0" err="1"/>
              <a:t>cara</a:t>
            </a:r>
            <a:r>
              <a:rPr lang="en-US" altLang="id-ID" dirty="0"/>
              <a:t> </a:t>
            </a:r>
            <a:r>
              <a:rPr lang="en-US" altLang="id-ID" dirty="0" err="1"/>
              <a:t>penulisan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343488"/>
      </p:ext>
    </p:extLst>
  </p:cSld>
  <p:clrMapOvr>
    <a:masterClrMapping/>
  </p:clrMapOvr>
</p:sld>
</file>

<file path=ppt/theme/theme1.xml><?xml version="1.0" encoding="utf-8"?>
<a:theme xmlns:a="http://schemas.openxmlformats.org/drawingml/2006/main" name="Executive Branch: Evolution and Duties by Slidesgo">
  <a:themeElements>
    <a:clrScheme name="Simple Light">
      <a:dk1>
        <a:srgbClr val="35463D"/>
      </a:dk1>
      <a:lt1>
        <a:srgbClr val="DEE9E3"/>
      </a:lt1>
      <a:dk2>
        <a:srgbClr val="B5C6BC"/>
      </a:dk2>
      <a:lt2>
        <a:srgbClr val="627C6B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A4F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1906</Words>
  <Application>Microsoft Office PowerPoint</Application>
  <PresentationFormat>On-screen Show (16:9)</PresentationFormat>
  <Paragraphs>243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Montserrat</vt:lpstr>
      <vt:lpstr>Anaheim</vt:lpstr>
      <vt:lpstr>Golos Text</vt:lpstr>
      <vt:lpstr>Bebas Neue</vt:lpstr>
      <vt:lpstr>Bookman Old Style</vt:lpstr>
      <vt:lpstr>Arial</vt:lpstr>
      <vt:lpstr>Nunito Light</vt:lpstr>
      <vt:lpstr>Georgia</vt:lpstr>
      <vt:lpstr>Proxima Nova</vt:lpstr>
      <vt:lpstr>Calibri</vt:lpstr>
      <vt:lpstr>Wingdings 2</vt:lpstr>
      <vt:lpstr>Executive Branch: Evolution and Duties by Slidesgo</vt:lpstr>
      <vt:lpstr>Slidesgo Final Pages</vt:lpstr>
      <vt:lpstr>Workshop:  Teknik Penyusunan Peraturan</vt:lpstr>
      <vt:lpstr>01</vt:lpstr>
      <vt:lpstr>PowerPoint Presentation</vt:lpstr>
      <vt:lpstr>Ketentuan Umum</vt:lpstr>
      <vt:lpstr>PowerPoint Presentation</vt:lpstr>
      <vt:lpstr>Sumber Kewenangan</vt:lpstr>
      <vt:lpstr>PowerPoint Presentation</vt:lpstr>
      <vt:lpstr>Bahasa</vt:lpstr>
      <vt:lpstr>PowerPoint Presentation</vt:lpstr>
      <vt:lpstr>PowerPoint Presentation</vt:lpstr>
      <vt:lpstr>PENGELOMPOKKAN MATERI MUATAN</vt:lpstr>
      <vt:lpstr>PowerPoint Presentation</vt:lpstr>
      <vt:lpstr>PowerPoint Presentation</vt:lpstr>
      <vt:lpstr>ISI PERATURAN</vt:lpstr>
      <vt:lpstr>Pasal </vt:lpstr>
      <vt:lpstr>Ayat </vt:lpstr>
      <vt:lpstr>Tabulasi </vt:lpstr>
      <vt:lpstr>Tabulasi </vt:lpstr>
      <vt:lpstr>Contoh:  </vt:lpstr>
      <vt:lpstr>Penormaan</vt:lpstr>
      <vt:lpstr>Penormaan </vt:lpstr>
      <vt:lpstr>Penormaan </vt:lpstr>
      <vt:lpstr>Penormaan Bersanksi </vt:lpstr>
      <vt:lpstr>Sanksi </vt:lpstr>
      <vt:lpstr>Sanksi Administratif </vt:lpstr>
      <vt:lpstr>Sanksi Administratif </vt:lpstr>
      <vt:lpstr>Pendelegasian</vt:lpstr>
      <vt:lpstr>Pendelegasian</vt:lpstr>
      <vt:lpstr>Pendelegasian</vt:lpstr>
      <vt:lpstr>Ketentuan Penutup</vt:lpstr>
      <vt:lpstr>Contoh</vt:lpstr>
      <vt:lpstr>Penutup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Workshop:  Teknik Penyusunan Peraturan</dc:title>
  <dc:creator>Surface</dc:creator>
  <cp:lastModifiedBy>Ilham Isdiyanto</cp:lastModifiedBy>
  <cp:revision>1</cp:revision>
  <dcterms:modified xsi:type="dcterms:W3CDTF">2023-07-11T00:44:45Z</dcterms:modified>
</cp:coreProperties>
</file>