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60" r:id="rId4"/>
    <p:sldId id="262" r:id="rId5"/>
    <p:sldId id="263" r:id="rId6"/>
    <p:sldId id="264" r:id="rId7"/>
    <p:sldId id="302" r:id="rId8"/>
    <p:sldId id="308" r:id="rId9"/>
    <p:sldId id="266" r:id="rId10"/>
    <p:sldId id="295" r:id="rId11"/>
    <p:sldId id="303" r:id="rId12"/>
    <p:sldId id="309" r:id="rId13"/>
    <p:sldId id="314" r:id="rId14"/>
    <p:sldId id="307" r:id="rId15"/>
    <p:sldId id="315" r:id="rId16"/>
    <p:sldId id="273" r:id="rId17"/>
    <p:sldId id="274" r:id="rId18"/>
    <p:sldId id="311" r:id="rId19"/>
    <p:sldId id="313" r:id="rId20"/>
    <p:sldId id="276" r:id="rId21"/>
  </p:sldIdLst>
  <p:sldSz cx="18288000" cy="10287000"/>
  <p:notesSz cx="7102475" cy="11217275"/>
  <p:embeddedFontLst>
    <p:embeddedFont>
      <p:font typeface="Arial Black" panose="020B0604020202020204" pitchFamily="3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 Classic" panose="020B0604020202020204" pitchFamily="34" charset="0"/>
      <p:regular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Open Sans Bold" panose="020B0806030504020204" pitchFamily="34" charset="0"/>
      <p:regular r:id="rId34"/>
      <p:bold r:id="rId35"/>
    </p:embeddedFont>
    <p:embeddedFont>
      <p:font typeface="Passion One" panose="020B060402020202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09" autoAdjust="0"/>
  </p:normalViewPr>
  <p:slideViewPr>
    <p:cSldViewPr>
      <p:cViewPr varScale="1">
        <p:scale>
          <a:sx n="69" d="100"/>
          <a:sy n="69" d="100"/>
        </p:scale>
        <p:origin x="92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61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61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97BD0-D70A-4083-BC6F-BE86D8C9A7A4}" type="datetimeFigureOut">
              <a:rPr lang="en-ID" smtClean="0"/>
              <a:t>06/06/23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0655300"/>
            <a:ext cx="3078163" cy="561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10655300"/>
            <a:ext cx="3078163" cy="561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8161D-7B96-4BE4-B6B6-78F08471411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61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61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84427-9B45-41EA-858F-E6EC6893D425}" type="datetimeFigureOut">
              <a:rPr lang="en-ID" smtClean="0"/>
              <a:t>06/06/23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5399088"/>
            <a:ext cx="5683250" cy="4416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655300"/>
            <a:ext cx="3078163" cy="561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10655300"/>
            <a:ext cx="3078163" cy="561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82CE3-2759-45EA-BAF2-DACDD05D9ED3}" type="slidenum">
              <a:rPr lang="en-ID" smtClean="0"/>
              <a:t>‹#›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0:notes"/>
          <p:cNvSpPr txBox="1">
            <a:spLocks noGrp="1"/>
          </p:cNvSpPr>
          <p:nvPr>
            <p:ph type="body" idx="1"/>
          </p:nvPr>
        </p:nvSpPr>
        <p:spPr>
          <a:xfrm>
            <a:off x="709613" y="5399088"/>
            <a:ext cx="5683250" cy="4416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21:notes"/>
          <p:cNvSpPr txBox="1">
            <a:spLocks noGrp="1"/>
          </p:cNvSpPr>
          <p:nvPr>
            <p:ph type="body" idx="1"/>
          </p:nvPr>
        </p:nvSpPr>
        <p:spPr>
          <a:xfrm>
            <a:off x="709613" y="5399088"/>
            <a:ext cx="5683250" cy="4416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3:notes"/>
          <p:cNvSpPr txBox="1">
            <a:spLocks noGrp="1"/>
          </p:cNvSpPr>
          <p:nvPr>
            <p:ph type="body" idx="1"/>
          </p:nvPr>
        </p:nvSpPr>
        <p:spPr>
          <a:xfrm>
            <a:off x="709613" y="5399088"/>
            <a:ext cx="5683250" cy="4416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E1A3-8B2D-429D-A5EC-6F7CF5815EC0}" type="datetime1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D5FC-B710-4AA6-AF53-9B6FDFFAFA28}" type="datetime1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DE6A-9A96-4488-AF9F-8458404C18B8}" type="datetime1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B64D3-886A-435F-8C9E-1B2F930C230B}" type="datetime1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CB2B-202F-4AE1-8927-7F4270476003}" type="datetime1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1AA2-4C2C-482F-8172-09717F9F5D02}" type="datetime1">
              <a:rPr lang="en-US" smtClean="0"/>
              <a:t>6/6/23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379E9-8FCC-4FDC-BE45-62A25E464121}" type="datetime1">
              <a:rPr lang="en-US" smtClean="0"/>
              <a:t>6/6/23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BFF4-A35C-4CFA-B4D3-824FEC1CF462}" type="datetime1">
              <a:rPr lang="en-US" smtClean="0"/>
              <a:t>6/6/23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0E9B2-41D5-41A7-A2E1-78155C6CCE0A}" type="datetime1">
              <a:rPr lang="en-US" smtClean="0"/>
              <a:t>6/6/23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1997C-3423-49C1-B438-BA8BC588A1BD}" type="datetime1">
              <a:rPr lang="en-US" smtClean="0"/>
              <a:t>6/6/23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F55BF-5ED0-4F1B-B279-1761B983680A}" type="datetime1">
              <a:rPr lang="en-US" smtClean="0"/>
              <a:t>6/6/23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B55DC-8E26-4011-B5D8-632FC7679CE0}" type="datetime1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5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5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15.svg"/><Relationship Id="rId12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1834" y="0"/>
            <a:ext cx="8186738" cy="571500"/>
            <a:chOff x="0" y="0"/>
            <a:chExt cx="10915650" cy="76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14888" cy="762000"/>
            </a:xfrm>
            <a:custGeom>
              <a:avLst/>
              <a:gdLst/>
              <a:ahLst/>
              <a:cxnLst/>
              <a:rect l="l" t="t" r="r" b="b"/>
              <a:pathLst>
                <a:path w="10914888" h="762000">
                  <a:moveTo>
                    <a:pt x="0" y="762000"/>
                  </a:moveTo>
                  <a:lnTo>
                    <a:pt x="10914888" y="762000"/>
                  </a:lnTo>
                  <a:lnTo>
                    <a:pt x="10914888" y="0"/>
                  </a:lnTo>
                  <a:lnTo>
                    <a:pt x="0" y="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631" b="631"/>
          <a:stretch>
            <a:fillRect/>
          </a:stretch>
        </p:blipFill>
        <p:spPr>
          <a:xfrm>
            <a:off x="0" y="0"/>
            <a:ext cx="12616434" cy="129844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0"/>
            <a:ext cx="12487275" cy="1177290"/>
            <a:chOff x="0" y="0"/>
            <a:chExt cx="16649700" cy="15697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48430" cy="1569720"/>
            </a:xfrm>
            <a:custGeom>
              <a:avLst/>
              <a:gdLst/>
              <a:ahLst/>
              <a:cxnLst/>
              <a:rect l="l" t="t" r="r" b="b"/>
              <a:pathLst>
                <a:path w="16648430" h="1569720">
                  <a:moveTo>
                    <a:pt x="16648430" y="0"/>
                  </a:moveTo>
                  <a:lnTo>
                    <a:pt x="0" y="0"/>
                  </a:lnTo>
                  <a:lnTo>
                    <a:pt x="0" y="1569720"/>
                  </a:lnTo>
                  <a:lnTo>
                    <a:pt x="15966187" y="1569720"/>
                  </a:lnTo>
                  <a:lnTo>
                    <a:pt x="16648430" y="0"/>
                  </a:lnTo>
                  <a:close/>
                </a:path>
              </a:pathLst>
            </a:custGeom>
            <a:solidFill>
              <a:srgbClr val="2B549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3836670" cy="1177290"/>
            <a:chOff x="0" y="0"/>
            <a:chExt cx="5115560" cy="15697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14544" cy="1569720"/>
            </a:xfrm>
            <a:custGeom>
              <a:avLst/>
              <a:gdLst/>
              <a:ahLst/>
              <a:cxnLst/>
              <a:rect l="l" t="t" r="r" b="b"/>
              <a:pathLst>
                <a:path w="5114544" h="1569720">
                  <a:moveTo>
                    <a:pt x="3966845" y="0"/>
                  </a:moveTo>
                  <a:lnTo>
                    <a:pt x="0" y="0"/>
                  </a:lnTo>
                  <a:lnTo>
                    <a:pt x="0" y="1569720"/>
                  </a:lnTo>
                  <a:lnTo>
                    <a:pt x="5114544" y="1569720"/>
                  </a:lnTo>
                  <a:lnTo>
                    <a:pt x="3966845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l="33" r="33"/>
          <a:stretch>
            <a:fillRect/>
          </a:stretch>
        </p:blipFill>
        <p:spPr>
          <a:xfrm>
            <a:off x="192022" y="13716"/>
            <a:ext cx="3006090" cy="110642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0" y="10101834"/>
            <a:ext cx="18288000" cy="185738"/>
            <a:chOff x="0" y="0"/>
            <a:chExt cx="24384000" cy="2476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246888"/>
            </a:xfrm>
            <a:custGeom>
              <a:avLst/>
              <a:gdLst/>
              <a:ahLst/>
              <a:cxnLst/>
              <a:rect l="l" t="t" r="r" b="b"/>
              <a:pathLst>
                <a:path w="24384000" h="246888">
                  <a:moveTo>
                    <a:pt x="24384000" y="0"/>
                  </a:moveTo>
                  <a:lnTo>
                    <a:pt x="0" y="0"/>
                  </a:lnTo>
                  <a:lnTo>
                    <a:pt x="0" y="246888"/>
                  </a:lnTo>
                  <a:lnTo>
                    <a:pt x="24384000" y="246888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8B300"/>
            </a:solidFill>
          </p:spPr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8AB6919-348E-F850-E1EE-FC0E9876F5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1834" y="0"/>
            <a:ext cx="8186738" cy="404812"/>
            <a:chOff x="0" y="0"/>
            <a:chExt cx="10915650" cy="5397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14888" cy="539496"/>
            </a:xfrm>
            <a:custGeom>
              <a:avLst/>
              <a:gdLst/>
              <a:ahLst/>
              <a:cxnLst/>
              <a:rect l="l" t="t" r="r" b="b"/>
              <a:pathLst>
                <a:path w="10914888" h="539496">
                  <a:moveTo>
                    <a:pt x="0" y="539496"/>
                  </a:moveTo>
                  <a:lnTo>
                    <a:pt x="10914888" y="539496"/>
                  </a:lnTo>
                  <a:lnTo>
                    <a:pt x="10914888" y="0"/>
                  </a:lnTo>
                  <a:lnTo>
                    <a:pt x="0" y="0"/>
                  </a:lnTo>
                  <a:lnTo>
                    <a:pt x="0" y="539496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979" b="979"/>
          <a:stretch>
            <a:fillRect/>
          </a:stretch>
        </p:blipFill>
        <p:spPr>
          <a:xfrm>
            <a:off x="0" y="0"/>
            <a:ext cx="12616434" cy="107441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0"/>
            <a:ext cx="12484418" cy="953452"/>
            <a:chOff x="0" y="0"/>
            <a:chExt cx="16645890" cy="12712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45762" cy="1271016"/>
            </a:xfrm>
            <a:custGeom>
              <a:avLst/>
              <a:gdLst/>
              <a:ahLst/>
              <a:cxnLst/>
              <a:rect l="l" t="t" r="r" b="b"/>
              <a:pathLst>
                <a:path w="16645762" h="1271016">
                  <a:moveTo>
                    <a:pt x="16645762" y="0"/>
                  </a:moveTo>
                  <a:lnTo>
                    <a:pt x="0" y="0"/>
                  </a:lnTo>
                  <a:lnTo>
                    <a:pt x="0" y="1271016"/>
                  </a:lnTo>
                  <a:lnTo>
                    <a:pt x="15966187" y="1271016"/>
                  </a:lnTo>
                  <a:lnTo>
                    <a:pt x="16645762" y="0"/>
                  </a:lnTo>
                  <a:close/>
                </a:path>
              </a:pathLst>
            </a:custGeom>
            <a:solidFill>
              <a:srgbClr val="2754A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2457450" cy="956310"/>
            <a:chOff x="0" y="0"/>
            <a:chExt cx="3276600" cy="1275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76600" cy="1274064"/>
            </a:xfrm>
            <a:custGeom>
              <a:avLst/>
              <a:gdLst/>
              <a:ahLst/>
              <a:cxnLst/>
              <a:rect l="l" t="t" r="r" b="b"/>
              <a:pathLst>
                <a:path w="3276600" h="1274064">
                  <a:moveTo>
                    <a:pt x="2558669" y="0"/>
                  </a:moveTo>
                  <a:lnTo>
                    <a:pt x="0" y="0"/>
                  </a:lnTo>
                  <a:lnTo>
                    <a:pt x="0" y="1274064"/>
                  </a:lnTo>
                  <a:lnTo>
                    <a:pt x="3276600" y="1274064"/>
                  </a:lnTo>
                  <a:lnTo>
                    <a:pt x="255866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279" r="279"/>
          <a:stretch>
            <a:fillRect/>
          </a:stretch>
        </p:blipFill>
        <p:spPr>
          <a:xfrm>
            <a:off x="0" y="77722"/>
            <a:ext cx="2075688" cy="77495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0" y="9996676"/>
            <a:ext cx="18288000" cy="290512"/>
            <a:chOff x="0" y="0"/>
            <a:chExt cx="24384000" cy="3873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387096"/>
            </a:xfrm>
            <a:custGeom>
              <a:avLst/>
              <a:gdLst/>
              <a:ahLst/>
              <a:cxnLst/>
              <a:rect l="l" t="t" r="r" b="b"/>
              <a:pathLst>
                <a:path w="24384000" h="387096">
                  <a:moveTo>
                    <a:pt x="24384000" y="0"/>
                  </a:moveTo>
                  <a:lnTo>
                    <a:pt x="0" y="0"/>
                  </a:lnTo>
                  <a:lnTo>
                    <a:pt x="0" y="387096"/>
                  </a:lnTo>
                  <a:lnTo>
                    <a:pt x="24384000" y="387096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5FE611-25DC-A82C-8CC3-76F843AAA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23950"/>
            <a:ext cx="15622618" cy="879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73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1834" y="0"/>
            <a:ext cx="8186738" cy="404812"/>
            <a:chOff x="0" y="0"/>
            <a:chExt cx="10915650" cy="5397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14888" cy="539496"/>
            </a:xfrm>
            <a:custGeom>
              <a:avLst/>
              <a:gdLst/>
              <a:ahLst/>
              <a:cxnLst/>
              <a:rect l="l" t="t" r="r" b="b"/>
              <a:pathLst>
                <a:path w="10914888" h="539496">
                  <a:moveTo>
                    <a:pt x="0" y="539496"/>
                  </a:moveTo>
                  <a:lnTo>
                    <a:pt x="10914888" y="539496"/>
                  </a:lnTo>
                  <a:lnTo>
                    <a:pt x="10914888" y="0"/>
                  </a:lnTo>
                  <a:lnTo>
                    <a:pt x="0" y="0"/>
                  </a:lnTo>
                  <a:lnTo>
                    <a:pt x="0" y="539496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979" b="979"/>
          <a:stretch>
            <a:fillRect/>
          </a:stretch>
        </p:blipFill>
        <p:spPr>
          <a:xfrm>
            <a:off x="0" y="0"/>
            <a:ext cx="12616434" cy="107441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0"/>
            <a:ext cx="12484418" cy="953452"/>
            <a:chOff x="0" y="0"/>
            <a:chExt cx="16645890" cy="12712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45762" cy="1271016"/>
            </a:xfrm>
            <a:custGeom>
              <a:avLst/>
              <a:gdLst/>
              <a:ahLst/>
              <a:cxnLst/>
              <a:rect l="l" t="t" r="r" b="b"/>
              <a:pathLst>
                <a:path w="16645762" h="1271016">
                  <a:moveTo>
                    <a:pt x="16645762" y="0"/>
                  </a:moveTo>
                  <a:lnTo>
                    <a:pt x="0" y="0"/>
                  </a:lnTo>
                  <a:lnTo>
                    <a:pt x="0" y="1271016"/>
                  </a:lnTo>
                  <a:lnTo>
                    <a:pt x="15966187" y="1271016"/>
                  </a:lnTo>
                  <a:lnTo>
                    <a:pt x="16645762" y="0"/>
                  </a:lnTo>
                  <a:close/>
                </a:path>
              </a:pathLst>
            </a:custGeom>
            <a:solidFill>
              <a:srgbClr val="2754A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2457450" cy="956310"/>
            <a:chOff x="0" y="0"/>
            <a:chExt cx="3276600" cy="1275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76600" cy="1274064"/>
            </a:xfrm>
            <a:custGeom>
              <a:avLst/>
              <a:gdLst/>
              <a:ahLst/>
              <a:cxnLst/>
              <a:rect l="l" t="t" r="r" b="b"/>
              <a:pathLst>
                <a:path w="3276600" h="1274064">
                  <a:moveTo>
                    <a:pt x="2558669" y="0"/>
                  </a:moveTo>
                  <a:lnTo>
                    <a:pt x="0" y="0"/>
                  </a:lnTo>
                  <a:lnTo>
                    <a:pt x="0" y="1274064"/>
                  </a:lnTo>
                  <a:lnTo>
                    <a:pt x="3276600" y="1274064"/>
                  </a:lnTo>
                  <a:lnTo>
                    <a:pt x="255866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279" r="279"/>
          <a:stretch>
            <a:fillRect/>
          </a:stretch>
        </p:blipFill>
        <p:spPr>
          <a:xfrm>
            <a:off x="0" y="77722"/>
            <a:ext cx="2075688" cy="77495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0" y="9996676"/>
            <a:ext cx="18288000" cy="290512"/>
            <a:chOff x="0" y="0"/>
            <a:chExt cx="24384000" cy="3873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387096"/>
            </a:xfrm>
            <a:custGeom>
              <a:avLst/>
              <a:gdLst/>
              <a:ahLst/>
              <a:cxnLst/>
              <a:rect l="l" t="t" r="r" b="b"/>
              <a:pathLst>
                <a:path w="24384000" h="387096">
                  <a:moveTo>
                    <a:pt x="24384000" y="0"/>
                  </a:moveTo>
                  <a:lnTo>
                    <a:pt x="0" y="0"/>
                  </a:lnTo>
                  <a:lnTo>
                    <a:pt x="0" y="387096"/>
                  </a:lnTo>
                  <a:lnTo>
                    <a:pt x="24384000" y="387096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423F9365-E154-7E84-CBBB-B35B5BEDB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9881"/>
            <a:ext cx="13563600" cy="795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70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1834" y="0"/>
            <a:ext cx="8186738" cy="404812"/>
            <a:chOff x="0" y="0"/>
            <a:chExt cx="10915650" cy="5397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14888" cy="539496"/>
            </a:xfrm>
            <a:custGeom>
              <a:avLst/>
              <a:gdLst/>
              <a:ahLst/>
              <a:cxnLst/>
              <a:rect l="l" t="t" r="r" b="b"/>
              <a:pathLst>
                <a:path w="10914888" h="539496">
                  <a:moveTo>
                    <a:pt x="0" y="539496"/>
                  </a:moveTo>
                  <a:lnTo>
                    <a:pt x="10914888" y="539496"/>
                  </a:lnTo>
                  <a:lnTo>
                    <a:pt x="10914888" y="0"/>
                  </a:lnTo>
                  <a:lnTo>
                    <a:pt x="0" y="0"/>
                  </a:lnTo>
                  <a:lnTo>
                    <a:pt x="0" y="539496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979" b="979"/>
          <a:stretch>
            <a:fillRect/>
          </a:stretch>
        </p:blipFill>
        <p:spPr>
          <a:xfrm>
            <a:off x="0" y="0"/>
            <a:ext cx="12616434" cy="107441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0"/>
            <a:ext cx="12484418" cy="953452"/>
            <a:chOff x="0" y="0"/>
            <a:chExt cx="16645890" cy="12712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45762" cy="1271016"/>
            </a:xfrm>
            <a:custGeom>
              <a:avLst/>
              <a:gdLst/>
              <a:ahLst/>
              <a:cxnLst/>
              <a:rect l="l" t="t" r="r" b="b"/>
              <a:pathLst>
                <a:path w="16645762" h="1271016">
                  <a:moveTo>
                    <a:pt x="16645762" y="0"/>
                  </a:moveTo>
                  <a:lnTo>
                    <a:pt x="0" y="0"/>
                  </a:lnTo>
                  <a:lnTo>
                    <a:pt x="0" y="1271016"/>
                  </a:lnTo>
                  <a:lnTo>
                    <a:pt x="15966187" y="1271016"/>
                  </a:lnTo>
                  <a:lnTo>
                    <a:pt x="16645762" y="0"/>
                  </a:lnTo>
                  <a:close/>
                </a:path>
              </a:pathLst>
            </a:custGeom>
            <a:solidFill>
              <a:srgbClr val="2754A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2457450" cy="956310"/>
            <a:chOff x="0" y="0"/>
            <a:chExt cx="3276600" cy="1275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76600" cy="1274064"/>
            </a:xfrm>
            <a:custGeom>
              <a:avLst/>
              <a:gdLst/>
              <a:ahLst/>
              <a:cxnLst/>
              <a:rect l="l" t="t" r="r" b="b"/>
              <a:pathLst>
                <a:path w="3276600" h="1274064">
                  <a:moveTo>
                    <a:pt x="2558669" y="0"/>
                  </a:moveTo>
                  <a:lnTo>
                    <a:pt x="0" y="0"/>
                  </a:lnTo>
                  <a:lnTo>
                    <a:pt x="0" y="1274064"/>
                  </a:lnTo>
                  <a:lnTo>
                    <a:pt x="3276600" y="1274064"/>
                  </a:lnTo>
                  <a:lnTo>
                    <a:pt x="255866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279" r="279"/>
          <a:stretch>
            <a:fillRect/>
          </a:stretch>
        </p:blipFill>
        <p:spPr>
          <a:xfrm>
            <a:off x="0" y="77722"/>
            <a:ext cx="2075688" cy="77495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0" y="9996676"/>
            <a:ext cx="18288000" cy="290512"/>
            <a:chOff x="0" y="0"/>
            <a:chExt cx="24384000" cy="3873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387096"/>
            </a:xfrm>
            <a:custGeom>
              <a:avLst/>
              <a:gdLst/>
              <a:ahLst/>
              <a:cxnLst/>
              <a:rect l="l" t="t" r="r" b="b"/>
              <a:pathLst>
                <a:path w="24384000" h="387096">
                  <a:moveTo>
                    <a:pt x="24384000" y="0"/>
                  </a:moveTo>
                  <a:lnTo>
                    <a:pt x="0" y="0"/>
                  </a:lnTo>
                  <a:lnTo>
                    <a:pt x="0" y="387096"/>
                  </a:lnTo>
                  <a:lnTo>
                    <a:pt x="24384000" y="387096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CB91175A-501F-34CA-5899-E50953241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33699"/>
            <a:ext cx="15240000" cy="682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BDC6C44-D530-3626-0FE5-B1DB0C470E15}"/>
              </a:ext>
            </a:extLst>
          </p:cNvPr>
          <p:cNvSpPr/>
          <p:nvPr/>
        </p:nvSpPr>
        <p:spPr>
          <a:xfrm>
            <a:off x="2112941" y="1126895"/>
            <a:ext cx="1406211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PROVINSI DENGAN PENGADUAN KASUS KEKERASAN FISIK/PSIKIS PADA ANAK TAHUN 2022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1306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1834" y="0"/>
            <a:ext cx="8186738" cy="404812"/>
            <a:chOff x="0" y="0"/>
            <a:chExt cx="10915650" cy="5397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14888" cy="539496"/>
            </a:xfrm>
            <a:custGeom>
              <a:avLst/>
              <a:gdLst/>
              <a:ahLst/>
              <a:cxnLst/>
              <a:rect l="l" t="t" r="r" b="b"/>
              <a:pathLst>
                <a:path w="10914888" h="539496">
                  <a:moveTo>
                    <a:pt x="0" y="539496"/>
                  </a:moveTo>
                  <a:lnTo>
                    <a:pt x="10914888" y="539496"/>
                  </a:lnTo>
                  <a:lnTo>
                    <a:pt x="10914888" y="0"/>
                  </a:lnTo>
                  <a:lnTo>
                    <a:pt x="0" y="0"/>
                  </a:lnTo>
                  <a:lnTo>
                    <a:pt x="0" y="539496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979" b="979"/>
          <a:stretch>
            <a:fillRect/>
          </a:stretch>
        </p:blipFill>
        <p:spPr>
          <a:xfrm>
            <a:off x="0" y="0"/>
            <a:ext cx="12616434" cy="107441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0"/>
            <a:ext cx="12484418" cy="953452"/>
            <a:chOff x="0" y="0"/>
            <a:chExt cx="16645890" cy="12712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45762" cy="1271016"/>
            </a:xfrm>
            <a:custGeom>
              <a:avLst/>
              <a:gdLst/>
              <a:ahLst/>
              <a:cxnLst/>
              <a:rect l="l" t="t" r="r" b="b"/>
              <a:pathLst>
                <a:path w="16645762" h="1271016">
                  <a:moveTo>
                    <a:pt x="16645762" y="0"/>
                  </a:moveTo>
                  <a:lnTo>
                    <a:pt x="0" y="0"/>
                  </a:lnTo>
                  <a:lnTo>
                    <a:pt x="0" y="1271016"/>
                  </a:lnTo>
                  <a:lnTo>
                    <a:pt x="15966187" y="1271016"/>
                  </a:lnTo>
                  <a:lnTo>
                    <a:pt x="16645762" y="0"/>
                  </a:lnTo>
                  <a:close/>
                </a:path>
              </a:pathLst>
            </a:custGeom>
            <a:solidFill>
              <a:srgbClr val="2754A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2457450" cy="956310"/>
            <a:chOff x="0" y="0"/>
            <a:chExt cx="3276600" cy="1275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76600" cy="1274064"/>
            </a:xfrm>
            <a:custGeom>
              <a:avLst/>
              <a:gdLst/>
              <a:ahLst/>
              <a:cxnLst/>
              <a:rect l="l" t="t" r="r" b="b"/>
              <a:pathLst>
                <a:path w="3276600" h="1274064">
                  <a:moveTo>
                    <a:pt x="2558669" y="0"/>
                  </a:moveTo>
                  <a:lnTo>
                    <a:pt x="0" y="0"/>
                  </a:lnTo>
                  <a:lnTo>
                    <a:pt x="0" y="1274064"/>
                  </a:lnTo>
                  <a:lnTo>
                    <a:pt x="3276600" y="1274064"/>
                  </a:lnTo>
                  <a:lnTo>
                    <a:pt x="255866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279" r="279"/>
          <a:stretch>
            <a:fillRect/>
          </a:stretch>
        </p:blipFill>
        <p:spPr>
          <a:xfrm>
            <a:off x="0" y="77722"/>
            <a:ext cx="2075688" cy="77495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0" y="9996676"/>
            <a:ext cx="18288000" cy="290512"/>
            <a:chOff x="0" y="0"/>
            <a:chExt cx="24384000" cy="3873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387096"/>
            </a:xfrm>
            <a:custGeom>
              <a:avLst/>
              <a:gdLst/>
              <a:ahLst/>
              <a:cxnLst/>
              <a:rect l="l" t="t" r="r" b="b"/>
              <a:pathLst>
                <a:path w="24384000" h="387096">
                  <a:moveTo>
                    <a:pt x="24384000" y="0"/>
                  </a:moveTo>
                  <a:lnTo>
                    <a:pt x="0" y="0"/>
                  </a:lnTo>
                  <a:lnTo>
                    <a:pt x="0" y="387096"/>
                  </a:lnTo>
                  <a:lnTo>
                    <a:pt x="24384000" y="387096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1172337F-0F19-9FE5-A3BB-17DE89EDA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590138"/>
            <a:ext cx="13106400" cy="789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939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1834" y="0"/>
            <a:ext cx="8186738" cy="404812"/>
            <a:chOff x="0" y="0"/>
            <a:chExt cx="10915650" cy="5397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14888" cy="539496"/>
            </a:xfrm>
            <a:custGeom>
              <a:avLst/>
              <a:gdLst/>
              <a:ahLst/>
              <a:cxnLst/>
              <a:rect l="l" t="t" r="r" b="b"/>
              <a:pathLst>
                <a:path w="10914888" h="539496">
                  <a:moveTo>
                    <a:pt x="0" y="539496"/>
                  </a:moveTo>
                  <a:lnTo>
                    <a:pt x="10914888" y="539496"/>
                  </a:lnTo>
                  <a:lnTo>
                    <a:pt x="10914888" y="0"/>
                  </a:lnTo>
                  <a:lnTo>
                    <a:pt x="0" y="0"/>
                  </a:lnTo>
                  <a:lnTo>
                    <a:pt x="0" y="539496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979" b="979"/>
          <a:stretch>
            <a:fillRect/>
          </a:stretch>
        </p:blipFill>
        <p:spPr>
          <a:xfrm>
            <a:off x="0" y="0"/>
            <a:ext cx="12616434" cy="107441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0"/>
            <a:ext cx="12484418" cy="953452"/>
            <a:chOff x="0" y="0"/>
            <a:chExt cx="16645890" cy="12712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45762" cy="1271016"/>
            </a:xfrm>
            <a:custGeom>
              <a:avLst/>
              <a:gdLst/>
              <a:ahLst/>
              <a:cxnLst/>
              <a:rect l="l" t="t" r="r" b="b"/>
              <a:pathLst>
                <a:path w="16645762" h="1271016">
                  <a:moveTo>
                    <a:pt x="16645762" y="0"/>
                  </a:moveTo>
                  <a:lnTo>
                    <a:pt x="0" y="0"/>
                  </a:lnTo>
                  <a:lnTo>
                    <a:pt x="0" y="1271016"/>
                  </a:lnTo>
                  <a:lnTo>
                    <a:pt x="15966187" y="1271016"/>
                  </a:lnTo>
                  <a:lnTo>
                    <a:pt x="16645762" y="0"/>
                  </a:lnTo>
                  <a:close/>
                </a:path>
              </a:pathLst>
            </a:custGeom>
            <a:solidFill>
              <a:srgbClr val="2754A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2457450" cy="956310"/>
            <a:chOff x="0" y="0"/>
            <a:chExt cx="3276600" cy="1275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76600" cy="1274064"/>
            </a:xfrm>
            <a:custGeom>
              <a:avLst/>
              <a:gdLst/>
              <a:ahLst/>
              <a:cxnLst/>
              <a:rect l="l" t="t" r="r" b="b"/>
              <a:pathLst>
                <a:path w="3276600" h="1274064">
                  <a:moveTo>
                    <a:pt x="2558669" y="0"/>
                  </a:moveTo>
                  <a:lnTo>
                    <a:pt x="0" y="0"/>
                  </a:lnTo>
                  <a:lnTo>
                    <a:pt x="0" y="1274064"/>
                  </a:lnTo>
                  <a:lnTo>
                    <a:pt x="3276600" y="1274064"/>
                  </a:lnTo>
                  <a:lnTo>
                    <a:pt x="255866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279" r="279"/>
          <a:stretch>
            <a:fillRect/>
          </a:stretch>
        </p:blipFill>
        <p:spPr>
          <a:xfrm>
            <a:off x="0" y="77722"/>
            <a:ext cx="2075688" cy="77495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0" y="9996676"/>
            <a:ext cx="18288000" cy="290512"/>
            <a:chOff x="0" y="0"/>
            <a:chExt cx="24384000" cy="3873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387096"/>
            </a:xfrm>
            <a:custGeom>
              <a:avLst/>
              <a:gdLst/>
              <a:ahLst/>
              <a:cxnLst/>
              <a:rect l="l" t="t" r="r" b="b"/>
              <a:pathLst>
                <a:path w="24384000" h="387096">
                  <a:moveTo>
                    <a:pt x="24384000" y="0"/>
                  </a:moveTo>
                  <a:lnTo>
                    <a:pt x="0" y="0"/>
                  </a:lnTo>
                  <a:lnTo>
                    <a:pt x="0" y="387096"/>
                  </a:lnTo>
                  <a:lnTo>
                    <a:pt x="24384000" y="387096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ADF8F557-8905-276F-771D-689D042FE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085" y="2628900"/>
            <a:ext cx="12893830" cy="699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0C9A4B-5982-8DFA-7A80-8071C21DBC4C}"/>
              </a:ext>
            </a:extLst>
          </p:cNvPr>
          <p:cNvSpPr txBox="1"/>
          <p:nvPr/>
        </p:nvSpPr>
        <p:spPr>
          <a:xfrm>
            <a:off x="2971800" y="1288621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PROVINSI DENGAN PENGADUAN KASUS KEKERASAN SEKSUAL PADA ANAK TAHUN 2022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0791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1834" y="0"/>
            <a:ext cx="8186738" cy="404812"/>
            <a:chOff x="0" y="0"/>
            <a:chExt cx="10915650" cy="5397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14888" cy="539496"/>
            </a:xfrm>
            <a:custGeom>
              <a:avLst/>
              <a:gdLst/>
              <a:ahLst/>
              <a:cxnLst/>
              <a:rect l="l" t="t" r="r" b="b"/>
              <a:pathLst>
                <a:path w="10914888" h="539496">
                  <a:moveTo>
                    <a:pt x="0" y="539496"/>
                  </a:moveTo>
                  <a:lnTo>
                    <a:pt x="10914888" y="539496"/>
                  </a:lnTo>
                  <a:lnTo>
                    <a:pt x="10914888" y="0"/>
                  </a:lnTo>
                  <a:lnTo>
                    <a:pt x="0" y="0"/>
                  </a:lnTo>
                  <a:lnTo>
                    <a:pt x="0" y="539496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979" b="979"/>
          <a:stretch>
            <a:fillRect/>
          </a:stretch>
        </p:blipFill>
        <p:spPr>
          <a:xfrm>
            <a:off x="0" y="0"/>
            <a:ext cx="12616434" cy="107441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0"/>
            <a:ext cx="12484418" cy="953452"/>
            <a:chOff x="0" y="0"/>
            <a:chExt cx="16645890" cy="12712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45762" cy="1271016"/>
            </a:xfrm>
            <a:custGeom>
              <a:avLst/>
              <a:gdLst/>
              <a:ahLst/>
              <a:cxnLst/>
              <a:rect l="l" t="t" r="r" b="b"/>
              <a:pathLst>
                <a:path w="16645762" h="1271016">
                  <a:moveTo>
                    <a:pt x="16645762" y="0"/>
                  </a:moveTo>
                  <a:lnTo>
                    <a:pt x="0" y="0"/>
                  </a:lnTo>
                  <a:lnTo>
                    <a:pt x="0" y="1271016"/>
                  </a:lnTo>
                  <a:lnTo>
                    <a:pt x="15966187" y="1271016"/>
                  </a:lnTo>
                  <a:lnTo>
                    <a:pt x="16645762" y="0"/>
                  </a:lnTo>
                  <a:close/>
                </a:path>
              </a:pathLst>
            </a:custGeom>
            <a:solidFill>
              <a:srgbClr val="2754A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2457450" cy="956310"/>
            <a:chOff x="0" y="0"/>
            <a:chExt cx="3276600" cy="1275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76600" cy="1274064"/>
            </a:xfrm>
            <a:custGeom>
              <a:avLst/>
              <a:gdLst/>
              <a:ahLst/>
              <a:cxnLst/>
              <a:rect l="l" t="t" r="r" b="b"/>
              <a:pathLst>
                <a:path w="3276600" h="1274064">
                  <a:moveTo>
                    <a:pt x="2558669" y="0"/>
                  </a:moveTo>
                  <a:lnTo>
                    <a:pt x="0" y="0"/>
                  </a:lnTo>
                  <a:lnTo>
                    <a:pt x="0" y="1274064"/>
                  </a:lnTo>
                  <a:lnTo>
                    <a:pt x="3276600" y="1274064"/>
                  </a:lnTo>
                  <a:lnTo>
                    <a:pt x="255866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279" r="279"/>
          <a:stretch>
            <a:fillRect/>
          </a:stretch>
        </p:blipFill>
        <p:spPr>
          <a:xfrm>
            <a:off x="0" y="77722"/>
            <a:ext cx="2075688" cy="77495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0" y="9996676"/>
            <a:ext cx="18288000" cy="290512"/>
            <a:chOff x="0" y="0"/>
            <a:chExt cx="24384000" cy="3873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387096"/>
            </a:xfrm>
            <a:custGeom>
              <a:avLst/>
              <a:gdLst/>
              <a:ahLst/>
              <a:cxnLst/>
              <a:rect l="l" t="t" r="r" b="b"/>
              <a:pathLst>
                <a:path w="24384000" h="387096">
                  <a:moveTo>
                    <a:pt x="24384000" y="0"/>
                  </a:moveTo>
                  <a:lnTo>
                    <a:pt x="0" y="0"/>
                  </a:lnTo>
                  <a:lnTo>
                    <a:pt x="0" y="387096"/>
                  </a:lnTo>
                  <a:lnTo>
                    <a:pt x="24384000" y="387096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9BD61DD-A9D4-FD90-E2BA-359981CCC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235655"/>
            <a:ext cx="11582399" cy="821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89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0"/>
          <p:cNvSpPr/>
          <p:nvPr/>
        </p:nvSpPr>
        <p:spPr>
          <a:xfrm>
            <a:off x="10101834" y="0"/>
            <a:ext cx="8186166" cy="404622"/>
          </a:xfrm>
          <a:custGeom>
            <a:avLst/>
            <a:gdLst/>
            <a:ahLst/>
            <a:cxnLst/>
            <a:rect l="l" t="t" r="r" b="b"/>
            <a:pathLst>
              <a:path w="10914888" h="539496" extrusionOk="0">
                <a:moveTo>
                  <a:pt x="0" y="539496"/>
                </a:moveTo>
                <a:lnTo>
                  <a:pt x="10914888" y="539496"/>
                </a:lnTo>
                <a:lnTo>
                  <a:pt x="10914888" y="0"/>
                </a:lnTo>
                <a:lnTo>
                  <a:pt x="0" y="0"/>
                </a:lnTo>
                <a:lnTo>
                  <a:pt x="0" y="539496"/>
                </a:lnTo>
                <a:close/>
              </a:path>
            </a:pathLst>
          </a:custGeom>
          <a:solidFill>
            <a:srgbClr val="FBB300"/>
          </a:solidFill>
          <a:ln>
            <a:noFill/>
          </a:ln>
        </p:spPr>
      </p:sp>
      <p:pic>
        <p:nvPicPr>
          <p:cNvPr id="551" name="Google Shape;551;p30"/>
          <p:cNvPicPr preferRelativeResize="0"/>
          <p:nvPr/>
        </p:nvPicPr>
        <p:blipFill rotWithShape="1">
          <a:blip r:embed="rId3">
            <a:alphaModFix/>
          </a:blip>
          <a:srcRect t="979" b="978"/>
          <a:stretch/>
        </p:blipFill>
        <p:spPr>
          <a:xfrm>
            <a:off x="0" y="0"/>
            <a:ext cx="12616434" cy="1074418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30"/>
          <p:cNvSpPr/>
          <p:nvPr/>
        </p:nvSpPr>
        <p:spPr>
          <a:xfrm>
            <a:off x="0" y="0"/>
            <a:ext cx="12484322" cy="953262"/>
          </a:xfrm>
          <a:custGeom>
            <a:avLst/>
            <a:gdLst/>
            <a:ahLst/>
            <a:cxnLst/>
            <a:rect l="l" t="t" r="r" b="b"/>
            <a:pathLst>
              <a:path w="16645762" h="1271016" extrusionOk="0">
                <a:moveTo>
                  <a:pt x="16645762" y="0"/>
                </a:moveTo>
                <a:lnTo>
                  <a:pt x="0" y="0"/>
                </a:lnTo>
                <a:lnTo>
                  <a:pt x="0" y="1271016"/>
                </a:lnTo>
                <a:lnTo>
                  <a:pt x="15966187" y="1271016"/>
                </a:lnTo>
                <a:lnTo>
                  <a:pt x="16645762" y="0"/>
                </a:lnTo>
                <a:close/>
              </a:path>
            </a:pathLst>
          </a:custGeom>
          <a:solidFill>
            <a:srgbClr val="2754A3"/>
          </a:solidFill>
          <a:ln>
            <a:noFill/>
          </a:ln>
        </p:spPr>
      </p:sp>
      <p:sp>
        <p:nvSpPr>
          <p:cNvPr id="553" name="Google Shape;553;p30"/>
          <p:cNvSpPr/>
          <p:nvPr/>
        </p:nvSpPr>
        <p:spPr>
          <a:xfrm>
            <a:off x="0" y="0"/>
            <a:ext cx="2457450" cy="955548"/>
          </a:xfrm>
          <a:custGeom>
            <a:avLst/>
            <a:gdLst/>
            <a:ahLst/>
            <a:cxnLst/>
            <a:rect l="l" t="t" r="r" b="b"/>
            <a:pathLst>
              <a:path w="3276600" h="1274064" extrusionOk="0">
                <a:moveTo>
                  <a:pt x="2558669" y="0"/>
                </a:moveTo>
                <a:lnTo>
                  <a:pt x="0" y="0"/>
                </a:lnTo>
                <a:lnTo>
                  <a:pt x="0" y="1274064"/>
                </a:lnTo>
                <a:lnTo>
                  <a:pt x="3276600" y="1274064"/>
                </a:lnTo>
                <a:lnTo>
                  <a:pt x="25586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54" name="Google Shape;554;p30"/>
          <p:cNvPicPr preferRelativeResize="0"/>
          <p:nvPr/>
        </p:nvPicPr>
        <p:blipFill rotWithShape="1">
          <a:blip r:embed="rId4">
            <a:alphaModFix/>
          </a:blip>
          <a:srcRect l="278" r="278"/>
          <a:stretch/>
        </p:blipFill>
        <p:spPr>
          <a:xfrm>
            <a:off x="0" y="77722"/>
            <a:ext cx="2075688" cy="774952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30"/>
          <p:cNvSpPr/>
          <p:nvPr/>
        </p:nvSpPr>
        <p:spPr>
          <a:xfrm>
            <a:off x="0" y="9996676"/>
            <a:ext cx="18288000" cy="290322"/>
          </a:xfrm>
          <a:custGeom>
            <a:avLst/>
            <a:gdLst/>
            <a:ahLst/>
            <a:cxnLst/>
            <a:rect l="l" t="t" r="r" b="b"/>
            <a:pathLst>
              <a:path w="24384000" h="387096" extrusionOk="0">
                <a:moveTo>
                  <a:pt x="24384000" y="0"/>
                </a:moveTo>
                <a:lnTo>
                  <a:pt x="0" y="0"/>
                </a:lnTo>
                <a:lnTo>
                  <a:pt x="0" y="387096"/>
                </a:lnTo>
                <a:lnTo>
                  <a:pt x="24384000" y="387096"/>
                </a:lnTo>
                <a:lnTo>
                  <a:pt x="24384000" y="0"/>
                </a:lnTo>
                <a:close/>
              </a:path>
            </a:pathLst>
          </a:custGeom>
          <a:solidFill>
            <a:srgbClr val="FBB300"/>
          </a:solidFill>
          <a:ln>
            <a:noFill/>
          </a:ln>
        </p:spPr>
      </p:sp>
      <p:sp>
        <p:nvSpPr>
          <p:cNvPr id="556" name="Google Shape;556;p30"/>
          <p:cNvSpPr/>
          <p:nvPr/>
        </p:nvSpPr>
        <p:spPr>
          <a:xfrm>
            <a:off x="2880793" y="1239896"/>
            <a:ext cx="13164312" cy="107441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0"/>
          <p:cNvSpPr txBox="1"/>
          <p:nvPr/>
        </p:nvSpPr>
        <p:spPr>
          <a:xfrm>
            <a:off x="4601424" y="1424740"/>
            <a:ext cx="10302000" cy="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PEMENUHAN HAK ANAK KORBAN: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Penanganan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,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Pelindungan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, dan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Pemulihan</a:t>
            </a:r>
            <a:endParaRPr sz="3200" b="1" i="0" u="none" strike="noStrike" cap="none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58" name="Google Shape;558;p30"/>
          <p:cNvSpPr txBox="1"/>
          <p:nvPr/>
        </p:nvSpPr>
        <p:spPr>
          <a:xfrm>
            <a:off x="4627167" y="4993872"/>
            <a:ext cx="3362100" cy="835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25" rIns="0" bIns="0" anchor="t" anchorCtr="0">
            <a:spAutoFit/>
          </a:bodyPr>
          <a:lstStyle/>
          <a:p>
            <a:pPr marL="4234" marR="1693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Penyediaan</a:t>
            </a:r>
            <a:r>
              <a:rPr lang="en-US" b="1" i="0" u="none" strike="noStrike" cap="none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informasi</a:t>
            </a:r>
            <a:r>
              <a:rPr lang="en-US" b="1" i="0" u="none" strike="noStrike" cap="none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mengenai</a:t>
            </a:r>
            <a:r>
              <a:rPr lang="en-US" b="1" i="0" u="none" strike="noStrike" cap="none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hak</a:t>
            </a:r>
            <a:r>
              <a:rPr lang="en-US" b="1" i="0" u="none" strike="noStrike" cap="none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dan  </a:t>
            </a: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fasilitas</a:t>
            </a:r>
            <a:r>
              <a:rPr lang="en-US" b="1" i="0" u="none" strike="noStrike" cap="none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Perlindungan</a:t>
            </a:r>
            <a:endParaRPr b="1" i="0" u="none" strike="noStrike" cap="none" dirty="0">
              <a:solidFill>
                <a:srgbClr val="24406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59" name="Google Shape;559;p30"/>
          <p:cNvSpPr txBox="1"/>
          <p:nvPr/>
        </p:nvSpPr>
        <p:spPr>
          <a:xfrm>
            <a:off x="9034747" y="5094021"/>
            <a:ext cx="3705258" cy="835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25" rIns="0" bIns="0" anchor="t" anchorCtr="0">
            <a:spAutoFit/>
          </a:bodyPr>
          <a:lstStyle/>
          <a:p>
            <a:pPr marL="4234" marR="1693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Penyediaan</a:t>
            </a:r>
            <a:r>
              <a:rPr lang="en-US" b="1" i="0" u="none" strike="noStrike" cap="none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akses</a:t>
            </a:r>
            <a:r>
              <a:rPr lang="en-US" b="1" i="0" u="none" strike="noStrike" cap="none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terhadap</a:t>
            </a:r>
            <a:r>
              <a:rPr lang="en-US" b="1" i="0" u="none" strike="noStrike" cap="none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informasi</a:t>
            </a:r>
            <a:r>
              <a:rPr lang="en-US" b="1" i="0" u="none" strike="noStrike" cap="none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penyelenggaraan</a:t>
            </a:r>
            <a:r>
              <a:rPr lang="en-US" b="1" i="0" u="none" strike="noStrike" cap="none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Perlindungan</a:t>
            </a:r>
            <a:endParaRPr b="1" i="0" u="none" strike="noStrike" cap="none" dirty="0">
              <a:solidFill>
                <a:srgbClr val="24406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60" name="Google Shape;560;p30"/>
          <p:cNvSpPr txBox="1"/>
          <p:nvPr/>
        </p:nvSpPr>
        <p:spPr>
          <a:xfrm>
            <a:off x="13524093" y="4977710"/>
            <a:ext cx="3895500" cy="1112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25" rIns="0" bIns="0" anchor="t" anchorCtr="0">
            <a:spAutoFit/>
          </a:bodyPr>
          <a:lstStyle/>
          <a:p>
            <a:pPr marL="4234" marR="1693" lvl="0" indent="422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Perlindungan</a:t>
            </a:r>
            <a:r>
              <a:rPr lang="en-US" b="1" i="0" u="none" strike="noStrike" cap="none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dari</a:t>
            </a:r>
            <a:r>
              <a:rPr lang="en-US" b="1" i="0" u="none" strike="noStrike" cap="none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ancaman</a:t>
            </a:r>
            <a:r>
              <a:rPr lang="en-US" b="1" i="0" u="none" strike="noStrike" cap="none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atau</a:t>
            </a:r>
            <a:r>
              <a:rPr lang="en-US" b="1" i="0" u="none" strike="noStrike" cap="none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kekerasan</a:t>
            </a:r>
            <a:r>
              <a:rPr lang="en-US" b="1" i="0" u="none" strike="noStrike" cap="none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pelaku</a:t>
            </a:r>
            <a:r>
              <a:rPr lang="en-US" b="1" i="0" u="none" strike="noStrike" cap="none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dan </a:t>
            </a: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pihak</a:t>
            </a:r>
            <a:r>
              <a:rPr lang="en-US" b="1" i="0" u="none" strike="noStrike" cap="none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lain  </a:t>
            </a: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serta</a:t>
            </a:r>
            <a:r>
              <a:rPr lang="en-US" b="1" i="0" u="none" strike="noStrike" cap="none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berulangnya</a:t>
            </a:r>
            <a:r>
              <a:rPr lang="en-US" b="1" i="0" u="none" strike="noStrike" cap="none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kekerasan</a:t>
            </a:r>
            <a:endParaRPr b="1" i="0" u="none" strike="noStrike" cap="none" dirty="0">
              <a:solidFill>
                <a:srgbClr val="24406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61" name="Google Shape;561;p30"/>
          <p:cNvSpPr txBox="1"/>
          <p:nvPr/>
        </p:nvSpPr>
        <p:spPr>
          <a:xfrm>
            <a:off x="992457" y="7884449"/>
            <a:ext cx="2294100" cy="835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25" rIns="0" bIns="0" anchor="t" anchorCtr="0">
            <a:spAutoFit/>
          </a:bodyPr>
          <a:lstStyle/>
          <a:p>
            <a:pPr marL="4234" marR="1693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Perlindungan</a:t>
            </a:r>
            <a:r>
              <a:rPr lang="en-US" b="1" i="0" u="none" strike="noStrike" cap="none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atas</a:t>
            </a:r>
            <a:r>
              <a:rPr lang="en-US" b="1" i="0" u="none" strike="noStrike" cap="none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kerahasiaan</a:t>
            </a:r>
            <a:r>
              <a:rPr lang="en-US" b="1" i="0" u="none" strike="noStrike" cap="none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en-US" b="1" i="0" u="none" strike="noStrike" cap="none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identitas</a:t>
            </a:r>
            <a:endParaRPr b="1" i="0" u="none" strike="noStrike" cap="none" dirty="0">
              <a:solidFill>
                <a:srgbClr val="24406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62" name="Google Shape;562;p30"/>
          <p:cNvSpPr txBox="1"/>
          <p:nvPr/>
        </p:nvSpPr>
        <p:spPr>
          <a:xfrm>
            <a:off x="868407" y="4828960"/>
            <a:ext cx="25422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325" rIns="0" bIns="0" anchor="t" anchorCtr="0">
            <a:spAutoFit/>
          </a:bodyPr>
          <a:lstStyle/>
          <a:p>
            <a:pPr marL="4234" marR="30694" lvl="0" indent="0" algn="ctr" rtl="0">
              <a:lnSpc>
                <a:spcPct val="108312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KLUSTER HAK:  HAK </a:t>
            </a:r>
            <a:endParaRPr b="1" dirty="0">
              <a:latin typeface="Arial Black"/>
              <a:ea typeface="Arial Black"/>
              <a:cs typeface="Arial Black"/>
              <a:sym typeface="Arial Black"/>
            </a:endParaRPr>
          </a:p>
          <a:p>
            <a:pPr marL="4234" marR="30694" lvl="0" indent="0" algn="ctr" rtl="0">
              <a:lnSpc>
                <a:spcPct val="108312"/>
              </a:lnSpc>
              <a:spcBef>
                <a:spcPts val="247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ATAS PE</a:t>
            </a:r>
            <a:r>
              <a:rPr lang="en-US" sz="16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R</a:t>
            </a:r>
            <a:r>
              <a:rPr lang="en-US" sz="1600" b="1" i="0" u="none" strike="noStrike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LINDUNGAN</a:t>
            </a:r>
            <a:endParaRPr b="1" dirty="0"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563" name="Google Shape;563;p30"/>
          <p:cNvGrpSpPr/>
          <p:nvPr/>
        </p:nvGrpSpPr>
        <p:grpSpPr>
          <a:xfrm>
            <a:off x="868453" y="3518339"/>
            <a:ext cx="2542154" cy="1061554"/>
            <a:chOff x="707136" y="675131"/>
            <a:chExt cx="4450080" cy="1607820"/>
          </a:xfrm>
        </p:grpSpPr>
        <p:sp>
          <p:nvSpPr>
            <p:cNvPr id="564" name="Google Shape;564;p30"/>
            <p:cNvSpPr/>
            <p:nvPr/>
          </p:nvSpPr>
          <p:spPr>
            <a:xfrm>
              <a:off x="707136" y="675131"/>
              <a:ext cx="4450080" cy="1607820"/>
            </a:xfrm>
            <a:custGeom>
              <a:avLst/>
              <a:gdLst/>
              <a:ahLst/>
              <a:cxnLst/>
              <a:rect l="l" t="t" r="r" b="b"/>
              <a:pathLst>
                <a:path w="4450080" h="1607820" extrusionOk="0">
                  <a:moveTo>
                    <a:pt x="4450080" y="0"/>
                  </a:moveTo>
                  <a:lnTo>
                    <a:pt x="0" y="0"/>
                  </a:lnTo>
                  <a:lnTo>
                    <a:pt x="0" y="1607820"/>
                  </a:lnTo>
                  <a:lnTo>
                    <a:pt x="4450080" y="1607820"/>
                  </a:lnTo>
                  <a:lnTo>
                    <a:pt x="4450080" y="0"/>
                  </a:lnTo>
                  <a:close/>
                </a:path>
              </a:pathLst>
            </a:custGeom>
            <a:solidFill>
              <a:srgbClr val="92951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5" name="Google Shape;565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07136" y="752855"/>
              <a:ext cx="4450080" cy="14356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6" name="Google Shape;566;p30"/>
          <p:cNvSpPr txBox="1"/>
          <p:nvPr/>
        </p:nvSpPr>
        <p:spPr>
          <a:xfrm>
            <a:off x="4799496" y="7895060"/>
            <a:ext cx="3017441" cy="1112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25" rIns="0" bIns="0" anchor="t" anchorCtr="0">
            <a:spAutoFit/>
          </a:bodyPr>
          <a:lstStyle/>
          <a:p>
            <a:pPr marL="4234" marR="1693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Perlindungan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dari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sikap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dan 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perilaku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aparat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penegak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hukum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yang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merendahkan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 Korban</a:t>
            </a:r>
            <a:endParaRPr b="1" dirty="0">
              <a:solidFill>
                <a:srgbClr val="24406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67" name="Google Shape;567;p30"/>
          <p:cNvSpPr txBox="1"/>
          <p:nvPr/>
        </p:nvSpPr>
        <p:spPr>
          <a:xfrm>
            <a:off x="8977253" y="7925768"/>
            <a:ext cx="3705257" cy="1112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25" rIns="0" bIns="0" anchor="t" anchorCtr="0">
            <a:spAutoFit/>
          </a:bodyPr>
          <a:lstStyle/>
          <a:p>
            <a:pPr marL="4234" marR="1693" lvl="0" indent="-423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Perlindungan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dari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kehilangan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pekerjaan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,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mutasi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pekerjaan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,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pendidikan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,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atau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akses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politik</a:t>
            </a:r>
            <a:endParaRPr b="1" dirty="0">
              <a:solidFill>
                <a:srgbClr val="24406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68" name="Google Shape;568;p30"/>
          <p:cNvSpPr txBox="1"/>
          <p:nvPr/>
        </p:nvSpPr>
        <p:spPr>
          <a:xfrm>
            <a:off x="13335000" y="7884449"/>
            <a:ext cx="4568632" cy="138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25" rIns="0" bIns="0" anchor="t" anchorCtr="0">
            <a:spAutoFit/>
          </a:bodyPr>
          <a:lstStyle/>
          <a:p>
            <a:pPr marL="4022" marR="1693" lvl="0" indent="847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Perlindungan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Korban dan/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atau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pelapor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dari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tuntutan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pidana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atau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gugatan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perdata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atas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Tindak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Pidana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Kekerasan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Seksual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yang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telah</a:t>
            </a:r>
            <a:r>
              <a:rPr lang="en-US" b="1" dirty="0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b="1" dirty="0" err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dilaporkan</a:t>
            </a:r>
            <a:endParaRPr b="1" dirty="0">
              <a:solidFill>
                <a:srgbClr val="24406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69" name="Google Shape;569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23925" y="3474930"/>
            <a:ext cx="1368584" cy="144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54647" y="3567248"/>
            <a:ext cx="1665459" cy="1341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2737" y="6330080"/>
            <a:ext cx="1305901" cy="1333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15482" y="6203158"/>
            <a:ext cx="1185470" cy="1397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3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752424" y="6433542"/>
            <a:ext cx="2025017" cy="133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836453" y="3634090"/>
            <a:ext cx="1208652" cy="123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5093629" y="6295604"/>
            <a:ext cx="756428" cy="1497879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30"/>
          <p:cNvSpPr txBox="1"/>
          <p:nvPr/>
        </p:nvSpPr>
        <p:spPr>
          <a:xfrm>
            <a:off x="2913775" y="2538142"/>
            <a:ext cx="12725400" cy="99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200" b="1" i="0" u="none" strike="noStrike" cap="none" dirty="0">
                <a:solidFill>
                  <a:srgbClr val="253138"/>
                </a:solidFill>
                <a:latin typeface="Arial Black"/>
                <a:ea typeface="Arial Black"/>
                <a:cs typeface="Arial Black"/>
                <a:sym typeface="Arial Black"/>
              </a:rPr>
              <a:t>PEMENUHAN HAK KORBAN MERUPAKAN KEWAJIBAN NEGARA DAN DILAKSANAKAN SESUAI DENGAN KONDISI DAN KEBUTUHAN KORBAN</a:t>
            </a:r>
            <a:endParaRPr sz="1200" b="1" dirty="0">
              <a:solidFill>
                <a:srgbClr val="253138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1"/>
          <p:cNvSpPr/>
          <p:nvPr/>
        </p:nvSpPr>
        <p:spPr>
          <a:xfrm>
            <a:off x="10101834" y="0"/>
            <a:ext cx="8186166" cy="404622"/>
          </a:xfrm>
          <a:custGeom>
            <a:avLst/>
            <a:gdLst/>
            <a:ahLst/>
            <a:cxnLst/>
            <a:rect l="l" t="t" r="r" b="b"/>
            <a:pathLst>
              <a:path w="10914888" h="539496" extrusionOk="0">
                <a:moveTo>
                  <a:pt x="0" y="539496"/>
                </a:moveTo>
                <a:lnTo>
                  <a:pt x="10914888" y="539496"/>
                </a:lnTo>
                <a:lnTo>
                  <a:pt x="10914888" y="0"/>
                </a:lnTo>
                <a:lnTo>
                  <a:pt x="0" y="0"/>
                </a:lnTo>
                <a:lnTo>
                  <a:pt x="0" y="539496"/>
                </a:lnTo>
                <a:close/>
              </a:path>
            </a:pathLst>
          </a:custGeom>
          <a:solidFill>
            <a:srgbClr val="FBB300"/>
          </a:solidFill>
          <a:ln>
            <a:noFill/>
          </a:ln>
        </p:spPr>
      </p:sp>
      <p:pic>
        <p:nvPicPr>
          <p:cNvPr id="582" name="Google Shape;582;p31"/>
          <p:cNvPicPr preferRelativeResize="0"/>
          <p:nvPr/>
        </p:nvPicPr>
        <p:blipFill rotWithShape="1">
          <a:blip r:embed="rId3">
            <a:alphaModFix/>
          </a:blip>
          <a:srcRect t="979" b="978"/>
          <a:stretch/>
        </p:blipFill>
        <p:spPr>
          <a:xfrm>
            <a:off x="0" y="0"/>
            <a:ext cx="12616434" cy="1074418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31"/>
          <p:cNvSpPr/>
          <p:nvPr/>
        </p:nvSpPr>
        <p:spPr>
          <a:xfrm>
            <a:off x="0" y="0"/>
            <a:ext cx="12484322" cy="953262"/>
          </a:xfrm>
          <a:custGeom>
            <a:avLst/>
            <a:gdLst/>
            <a:ahLst/>
            <a:cxnLst/>
            <a:rect l="l" t="t" r="r" b="b"/>
            <a:pathLst>
              <a:path w="16645762" h="1271016" extrusionOk="0">
                <a:moveTo>
                  <a:pt x="16645762" y="0"/>
                </a:moveTo>
                <a:lnTo>
                  <a:pt x="0" y="0"/>
                </a:lnTo>
                <a:lnTo>
                  <a:pt x="0" y="1271016"/>
                </a:lnTo>
                <a:lnTo>
                  <a:pt x="15966187" y="1271016"/>
                </a:lnTo>
                <a:lnTo>
                  <a:pt x="16645762" y="0"/>
                </a:lnTo>
                <a:close/>
              </a:path>
            </a:pathLst>
          </a:custGeom>
          <a:solidFill>
            <a:srgbClr val="2754A3"/>
          </a:solidFill>
          <a:ln>
            <a:noFill/>
          </a:ln>
        </p:spPr>
      </p:sp>
      <p:sp>
        <p:nvSpPr>
          <p:cNvPr id="584" name="Google Shape;584;p31"/>
          <p:cNvSpPr/>
          <p:nvPr/>
        </p:nvSpPr>
        <p:spPr>
          <a:xfrm>
            <a:off x="0" y="0"/>
            <a:ext cx="2457450" cy="955548"/>
          </a:xfrm>
          <a:custGeom>
            <a:avLst/>
            <a:gdLst/>
            <a:ahLst/>
            <a:cxnLst/>
            <a:rect l="l" t="t" r="r" b="b"/>
            <a:pathLst>
              <a:path w="3276600" h="1274064" extrusionOk="0">
                <a:moveTo>
                  <a:pt x="2558669" y="0"/>
                </a:moveTo>
                <a:lnTo>
                  <a:pt x="0" y="0"/>
                </a:lnTo>
                <a:lnTo>
                  <a:pt x="0" y="1274064"/>
                </a:lnTo>
                <a:lnTo>
                  <a:pt x="3276600" y="1274064"/>
                </a:lnTo>
                <a:lnTo>
                  <a:pt x="25586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85" name="Google Shape;585;p31"/>
          <p:cNvPicPr preferRelativeResize="0"/>
          <p:nvPr/>
        </p:nvPicPr>
        <p:blipFill rotWithShape="1">
          <a:blip r:embed="rId4">
            <a:alphaModFix/>
          </a:blip>
          <a:srcRect l="278" r="278"/>
          <a:stretch/>
        </p:blipFill>
        <p:spPr>
          <a:xfrm>
            <a:off x="0" y="77722"/>
            <a:ext cx="2075688" cy="774952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31"/>
          <p:cNvSpPr/>
          <p:nvPr/>
        </p:nvSpPr>
        <p:spPr>
          <a:xfrm>
            <a:off x="0" y="9996676"/>
            <a:ext cx="18288000" cy="290322"/>
          </a:xfrm>
          <a:custGeom>
            <a:avLst/>
            <a:gdLst/>
            <a:ahLst/>
            <a:cxnLst/>
            <a:rect l="l" t="t" r="r" b="b"/>
            <a:pathLst>
              <a:path w="24384000" h="387096" extrusionOk="0">
                <a:moveTo>
                  <a:pt x="24384000" y="0"/>
                </a:moveTo>
                <a:lnTo>
                  <a:pt x="0" y="0"/>
                </a:lnTo>
                <a:lnTo>
                  <a:pt x="0" y="387096"/>
                </a:lnTo>
                <a:lnTo>
                  <a:pt x="24384000" y="387096"/>
                </a:lnTo>
                <a:lnTo>
                  <a:pt x="24384000" y="0"/>
                </a:lnTo>
                <a:close/>
              </a:path>
            </a:pathLst>
          </a:custGeom>
          <a:solidFill>
            <a:srgbClr val="FBB300"/>
          </a:solidFill>
          <a:ln>
            <a:noFill/>
          </a:ln>
        </p:spPr>
      </p:sp>
      <p:sp>
        <p:nvSpPr>
          <p:cNvPr id="587" name="Google Shape;587;p31"/>
          <p:cNvSpPr/>
          <p:nvPr/>
        </p:nvSpPr>
        <p:spPr>
          <a:xfrm>
            <a:off x="2437104" y="1654031"/>
            <a:ext cx="13164312" cy="107441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31"/>
          <p:cNvSpPr txBox="1"/>
          <p:nvPr/>
        </p:nvSpPr>
        <p:spPr>
          <a:xfrm>
            <a:off x="4180795" y="1836405"/>
            <a:ext cx="10302126" cy="81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PEMENUHAN HAK ANAK KORBAN: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Penanganan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,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Pelindungan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, dan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Pemulihan</a:t>
            </a:r>
            <a:endParaRPr sz="3200" b="1" i="0" u="none" strike="noStrike" cap="none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589" name="Google Shape;589;p31"/>
          <p:cNvGrpSpPr/>
          <p:nvPr/>
        </p:nvGrpSpPr>
        <p:grpSpPr>
          <a:xfrm>
            <a:off x="8548544" y="6497576"/>
            <a:ext cx="1455250" cy="1383811"/>
            <a:chOff x="7837169" y="5852142"/>
            <a:chExt cx="2520950" cy="2174003"/>
          </a:xfrm>
        </p:grpSpPr>
        <p:sp>
          <p:nvSpPr>
            <p:cNvPr id="590" name="Google Shape;590;p31"/>
            <p:cNvSpPr/>
            <p:nvPr/>
          </p:nvSpPr>
          <p:spPr>
            <a:xfrm>
              <a:off x="8200643" y="5969507"/>
              <a:ext cx="1842770" cy="1842770"/>
            </a:xfrm>
            <a:custGeom>
              <a:avLst/>
              <a:gdLst/>
              <a:ahLst/>
              <a:cxnLst/>
              <a:rect l="l" t="t" r="r" b="b"/>
              <a:pathLst>
                <a:path w="1842770" h="1842770" extrusionOk="0">
                  <a:moveTo>
                    <a:pt x="921257" y="0"/>
                  </a:moveTo>
                  <a:lnTo>
                    <a:pt x="873853" y="1198"/>
                  </a:lnTo>
                  <a:lnTo>
                    <a:pt x="827070" y="4756"/>
                  </a:lnTo>
                  <a:lnTo>
                    <a:pt x="780967" y="10615"/>
                  </a:lnTo>
                  <a:lnTo>
                    <a:pt x="735602" y="18718"/>
                  </a:lnTo>
                  <a:lnTo>
                    <a:pt x="691032" y="29005"/>
                  </a:lnTo>
                  <a:lnTo>
                    <a:pt x="647316" y="41420"/>
                  </a:lnTo>
                  <a:lnTo>
                    <a:pt x="604512" y="55905"/>
                  </a:lnTo>
                  <a:lnTo>
                    <a:pt x="562677" y="72401"/>
                  </a:lnTo>
                  <a:lnTo>
                    <a:pt x="521869" y="90851"/>
                  </a:lnTo>
                  <a:lnTo>
                    <a:pt x="482147" y="111197"/>
                  </a:lnTo>
                  <a:lnTo>
                    <a:pt x="443567" y="133381"/>
                  </a:lnTo>
                  <a:lnTo>
                    <a:pt x="406189" y="157345"/>
                  </a:lnTo>
                  <a:lnTo>
                    <a:pt x="370069" y="183031"/>
                  </a:lnTo>
                  <a:lnTo>
                    <a:pt x="335266" y="210381"/>
                  </a:lnTo>
                  <a:lnTo>
                    <a:pt x="301838" y="239338"/>
                  </a:lnTo>
                  <a:lnTo>
                    <a:pt x="269843" y="269843"/>
                  </a:lnTo>
                  <a:lnTo>
                    <a:pt x="239338" y="301838"/>
                  </a:lnTo>
                  <a:lnTo>
                    <a:pt x="210381" y="335266"/>
                  </a:lnTo>
                  <a:lnTo>
                    <a:pt x="183031" y="370069"/>
                  </a:lnTo>
                  <a:lnTo>
                    <a:pt x="157345" y="406189"/>
                  </a:lnTo>
                  <a:lnTo>
                    <a:pt x="133381" y="443567"/>
                  </a:lnTo>
                  <a:lnTo>
                    <a:pt x="111197" y="482147"/>
                  </a:lnTo>
                  <a:lnTo>
                    <a:pt x="90851" y="521869"/>
                  </a:lnTo>
                  <a:lnTo>
                    <a:pt x="72401" y="562677"/>
                  </a:lnTo>
                  <a:lnTo>
                    <a:pt x="55905" y="604512"/>
                  </a:lnTo>
                  <a:lnTo>
                    <a:pt x="41420" y="647316"/>
                  </a:lnTo>
                  <a:lnTo>
                    <a:pt x="29005" y="691032"/>
                  </a:lnTo>
                  <a:lnTo>
                    <a:pt x="18718" y="735602"/>
                  </a:lnTo>
                  <a:lnTo>
                    <a:pt x="10615" y="780967"/>
                  </a:lnTo>
                  <a:lnTo>
                    <a:pt x="4756" y="827070"/>
                  </a:lnTo>
                  <a:lnTo>
                    <a:pt x="1198" y="873853"/>
                  </a:lnTo>
                  <a:lnTo>
                    <a:pt x="0" y="921257"/>
                  </a:lnTo>
                  <a:lnTo>
                    <a:pt x="1198" y="968662"/>
                  </a:lnTo>
                  <a:lnTo>
                    <a:pt x="4756" y="1015445"/>
                  </a:lnTo>
                  <a:lnTo>
                    <a:pt x="10615" y="1061548"/>
                  </a:lnTo>
                  <a:lnTo>
                    <a:pt x="18718" y="1106913"/>
                  </a:lnTo>
                  <a:lnTo>
                    <a:pt x="29005" y="1151483"/>
                  </a:lnTo>
                  <a:lnTo>
                    <a:pt x="41420" y="1195199"/>
                  </a:lnTo>
                  <a:lnTo>
                    <a:pt x="55905" y="1238003"/>
                  </a:lnTo>
                  <a:lnTo>
                    <a:pt x="72401" y="1279838"/>
                  </a:lnTo>
                  <a:lnTo>
                    <a:pt x="90851" y="1320646"/>
                  </a:lnTo>
                  <a:lnTo>
                    <a:pt x="111197" y="1360368"/>
                  </a:lnTo>
                  <a:lnTo>
                    <a:pt x="133381" y="1398948"/>
                  </a:lnTo>
                  <a:lnTo>
                    <a:pt x="157345" y="1436326"/>
                  </a:lnTo>
                  <a:lnTo>
                    <a:pt x="183031" y="1472446"/>
                  </a:lnTo>
                  <a:lnTo>
                    <a:pt x="210381" y="1507249"/>
                  </a:lnTo>
                  <a:lnTo>
                    <a:pt x="239338" y="1540677"/>
                  </a:lnTo>
                  <a:lnTo>
                    <a:pt x="269843" y="1572672"/>
                  </a:lnTo>
                  <a:lnTo>
                    <a:pt x="301838" y="1603177"/>
                  </a:lnTo>
                  <a:lnTo>
                    <a:pt x="335266" y="1632134"/>
                  </a:lnTo>
                  <a:lnTo>
                    <a:pt x="370069" y="1659484"/>
                  </a:lnTo>
                  <a:lnTo>
                    <a:pt x="406189" y="1685170"/>
                  </a:lnTo>
                  <a:lnTo>
                    <a:pt x="443567" y="1709134"/>
                  </a:lnTo>
                  <a:lnTo>
                    <a:pt x="482147" y="1731318"/>
                  </a:lnTo>
                  <a:lnTo>
                    <a:pt x="521869" y="1751664"/>
                  </a:lnTo>
                  <a:lnTo>
                    <a:pt x="562677" y="1770114"/>
                  </a:lnTo>
                  <a:lnTo>
                    <a:pt x="604512" y="1786610"/>
                  </a:lnTo>
                  <a:lnTo>
                    <a:pt x="647316" y="1801095"/>
                  </a:lnTo>
                  <a:lnTo>
                    <a:pt x="691032" y="1813510"/>
                  </a:lnTo>
                  <a:lnTo>
                    <a:pt x="735602" y="1823797"/>
                  </a:lnTo>
                  <a:lnTo>
                    <a:pt x="780967" y="1831900"/>
                  </a:lnTo>
                  <a:lnTo>
                    <a:pt x="827070" y="1837759"/>
                  </a:lnTo>
                  <a:lnTo>
                    <a:pt x="873853" y="1841317"/>
                  </a:lnTo>
                  <a:lnTo>
                    <a:pt x="921257" y="1842515"/>
                  </a:lnTo>
                  <a:lnTo>
                    <a:pt x="968662" y="1841317"/>
                  </a:lnTo>
                  <a:lnTo>
                    <a:pt x="1015445" y="1837759"/>
                  </a:lnTo>
                  <a:lnTo>
                    <a:pt x="1061548" y="1831900"/>
                  </a:lnTo>
                  <a:lnTo>
                    <a:pt x="1106913" y="1823797"/>
                  </a:lnTo>
                  <a:lnTo>
                    <a:pt x="1151483" y="1813510"/>
                  </a:lnTo>
                  <a:lnTo>
                    <a:pt x="1195199" y="1801095"/>
                  </a:lnTo>
                  <a:lnTo>
                    <a:pt x="1238003" y="1786610"/>
                  </a:lnTo>
                  <a:lnTo>
                    <a:pt x="1279838" y="1770114"/>
                  </a:lnTo>
                  <a:lnTo>
                    <a:pt x="1320646" y="1751664"/>
                  </a:lnTo>
                  <a:lnTo>
                    <a:pt x="1360368" y="1731318"/>
                  </a:lnTo>
                  <a:lnTo>
                    <a:pt x="1398948" y="1709134"/>
                  </a:lnTo>
                  <a:lnTo>
                    <a:pt x="1436326" y="1685170"/>
                  </a:lnTo>
                  <a:lnTo>
                    <a:pt x="1472446" y="1659484"/>
                  </a:lnTo>
                  <a:lnTo>
                    <a:pt x="1507249" y="1632134"/>
                  </a:lnTo>
                  <a:lnTo>
                    <a:pt x="1540677" y="1603177"/>
                  </a:lnTo>
                  <a:lnTo>
                    <a:pt x="1572672" y="1572672"/>
                  </a:lnTo>
                  <a:lnTo>
                    <a:pt x="1603177" y="1540677"/>
                  </a:lnTo>
                  <a:lnTo>
                    <a:pt x="1632134" y="1507249"/>
                  </a:lnTo>
                  <a:lnTo>
                    <a:pt x="1659484" y="1472446"/>
                  </a:lnTo>
                  <a:lnTo>
                    <a:pt x="1685170" y="1436326"/>
                  </a:lnTo>
                  <a:lnTo>
                    <a:pt x="1709134" y="1398948"/>
                  </a:lnTo>
                  <a:lnTo>
                    <a:pt x="1731318" y="1360368"/>
                  </a:lnTo>
                  <a:lnTo>
                    <a:pt x="1751664" y="1320646"/>
                  </a:lnTo>
                  <a:lnTo>
                    <a:pt x="1770114" y="1279838"/>
                  </a:lnTo>
                  <a:lnTo>
                    <a:pt x="1786610" y="1238003"/>
                  </a:lnTo>
                  <a:lnTo>
                    <a:pt x="1801095" y="1195199"/>
                  </a:lnTo>
                  <a:lnTo>
                    <a:pt x="1813510" y="1151483"/>
                  </a:lnTo>
                  <a:lnTo>
                    <a:pt x="1823797" y="1106913"/>
                  </a:lnTo>
                  <a:lnTo>
                    <a:pt x="1831900" y="1061548"/>
                  </a:lnTo>
                  <a:lnTo>
                    <a:pt x="1837759" y="1015445"/>
                  </a:lnTo>
                  <a:lnTo>
                    <a:pt x="1841317" y="968662"/>
                  </a:lnTo>
                  <a:lnTo>
                    <a:pt x="1842515" y="921257"/>
                  </a:lnTo>
                  <a:lnTo>
                    <a:pt x="1841317" y="873853"/>
                  </a:lnTo>
                  <a:lnTo>
                    <a:pt x="1837759" y="827070"/>
                  </a:lnTo>
                  <a:lnTo>
                    <a:pt x="1831900" y="780967"/>
                  </a:lnTo>
                  <a:lnTo>
                    <a:pt x="1823797" y="735602"/>
                  </a:lnTo>
                  <a:lnTo>
                    <a:pt x="1813510" y="691032"/>
                  </a:lnTo>
                  <a:lnTo>
                    <a:pt x="1801095" y="647316"/>
                  </a:lnTo>
                  <a:lnTo>
                    <a:pt x="1786610" y="604512"/>
                  </a:lnTo>
                  <a:lnTo>
                    <a:pt x="1770114" y="562677"/>
                  </a:lnTo>
                  <a:lnTo>
                    <a:pt x="1751664" y="521869"/>
                  </a:lnTo>
                  <a:lnTo>
                    <a:pt x="1731318" y="482147"/>
                  </a:lnTo>
                  <a:lnTo>
                    <a:pt x="1709134" y="443567"/>
                  </a:lnTo>
                  <a:lnTo>
                    <a:pt x="1685170" y="406189"/>
                  </a:lnTo>
                  <a:lnTo>
                    <a:pt x="1659484" y="370069"/>
                  </a:lnTo>
                  <a:lnTo>
                    <a:pt x="1632134" y="335266"/>
                  </a:lnTo>
                  <a:lnTo>
                    <a:pt x="1603177" y="301838"/>
                  </a:lnTo>
                  <a:lnTo>
                    <a:pt x="1572672" y="269843"/>
                  </a:lnTo>
                  <a:lnTo>
                    <a:pt x="1540677" y="239338"/>
                  </a:lnTo>
                  <a:lnTo>
                    <a:pt x="1507249" y="210381"/>
                  </a:lnTo>
                  <a:lnTo>
                    <a:pt x="1472446" y="183031"/>
                  </a:lnTo>
                  <a:lnTo>
                    <a:pt x="1436326" y="157345"/>
                  </a:lnTo>
                  <a:lnTo>
                    <a:pt x="1398948" y="133381"/>
                  </a:lnTo>
                  <a:lnTo>
                    <a:pt x="1360368" y="111197"/>
                  </a:lnTo>
                  <a:lnTo>
                    <a:pt x="1320646" y="90851"/>
                  </a:lnTo>
                  <a:lnTo>
                    <a:pt x="1279838" y="72401"/>
                  </a:lnTo>
                  <a:lnTo>
                    <a:pt x="1238003" y="55905"/>
                  </a:lnTo>
                  <a:lnTo>
                    <a:pt x="1195199" y="41420"/>
                  </a:lnTo>
                  <a:lnTo>
                    <a:pt x="1151483" y="29005"/>
                  </a:lnTo>
                  <a:lnTo>
                    <a:pt x="1106913" y="18718"/>
                  </a:lnTo>
                  <a:lnTo>
                    <a:pt x="1061548" y="10615"/>
                  </a:lnTo>
                  <a:lnTo>
                    <a:pt x="1015445" y="4756"/>
                  </a:lnTo>
                  <a:lnTo>
                    <a:pt x="968662" y="1198"/>
                  </a:lnTo>
                  <a:lnTo>
                    <a:pt x="921257" y="0"/>
                  </a:lnTo>
                  <a:close/>
                </a:path>
              </a:pathLst>
            </a:custGeom>
            <a:solidFill>
              <a:srgbClr val="C3D59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1" name="Google Shape;591;p3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54454" y="5852142"/>
              <a:ext cx="2390266" cy="21732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2" name="Google Shape;592;p31"/>
            <p:cNvSpPr/>
            <p:nvPr/>
          </p:nvSpPr>
          <p:spPr>
            <a:xfrm>
              <a:off x="7837169" y="8026145"/>
              <a:ext cx="2520950" cy="0"/>
            </a:xfrm>
            <a:custGeom>
              <a:avLst/>
              <a:gdLst/>
              <a:ahLst/>
              <a:cxnLst/>
              <a:rect l="l" t="t" r="r" b="b"/>
              <a:pathLst>
                <a:path w="2520950" h="120000" extrusionOk="0">
                  <a:moveTo>
                    <a:pt x="0" y="0"/>
                  </a:moveTo>
                  <a:lnTo>
                    <a:pt x="2520823" y="0"/>
                  </a:lnTo>
                </a:path>
              </a:pathLst>
            </a:custGeom>
            <a:noFill/>
            <a:ln w="19050" cap="flat" cmpd="sng">
              <a:solidFill>
                <a:srgbClr val="676B7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3" name="Google Shape;593;p31"/>
          <p:cNvSpPr txBox="1"/>
          <p:nvPr/>
        </p:nvSpPr>
        <p:spPr>
          <a:xfrm>
            <a:off x="2521184" y="8170929"/>
            <a:ext cx="29718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25" rIns="0" bIns="0" anchor="t" anchorCtr="0">
            <a:spAutoFit/>
          </a:bodyPr>
          <a:lstStyle/>
          <a:p>
            <a:pPr marL="0" marR="1693" lvl="0" indent="423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REHABILITASI MEDIS</a:t>
            </a:r>
            <a:endParaRPr sz="2400" b="1">
              <a:solidFill>
                <a:srgbClr val="24406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594" name="Google Shape;594;p31"/>
          <p:cNvGrpSpPr/>
          <p:nvPr/>
        </p:nvGrpSpPr>
        <p:grpSpPr>
          <a:xfrm>
            <a:off x="3366935" y="6451219"/>
            <a:ext cx="1227921" cy="1467142"/>
            <a:chOff x="1163171" y="5841033"/>
            <a:chExt cx="2127144" cy="2304918"/>
          </a:xfrm>
        </p:grpSpPr>
        <p:pic>
          <p:nvPicPr>
            <p:cNvPr id="595" name="Google Shape;595;p3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63171" y="5841033"/>
              <a:ext cx="2127144" cy="22332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6" name="Google Shape;596;p31"/>
            <p:cNvSpPr/>
            <p:nvPr/>
          </p:nvSpPr>
          <p:spPr>
            <a:xfrm>
              <a:off x="1190112" y="8075698"/>
              <a:ext cx="2034539" cy="0"/>
            </a:xfrm>
            <a:custGeom>
              <a:avLst/>
              <a:gdLst/>
              <a:ahLst/>
              <a:cxnLst/>
              <a:rect l="l" t="t" r="r" b="b"/>
              <a:pathLst>
                <a:path w="2034539" h="120000" extrusionOk="0">
                  <a:moveTo>
                    <a:pt x="2034090" y="0"/>
                  </a:moveTo>
                  <a:lnTo>
                    <a:pt x="0" y="0"/>
                  </a:lnTo>
                  <a:lnTo>
                    <a:pt x="2034090" y="0"/>
                  </a:lnTo>
                  <a:close/>
                </a:path>
              </a:pathLst>
            </a:custGeom>
            <a:solidFill>
              <a:srgbClr val="25313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7" name="Google Shape;597;p3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93203" y="6204033"/>
              <a:ext cx="1655943" cy="19419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3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97052" y="7914796"/>
              <a:ext cx="197158" cy="961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9" name="Google Shape;599;p31"/>
            <p:cNvSpPr/>
            <p:nvPr/>
          </p:nvSpPr>
          <p:spPr>
            <a:xfrm>
              <a:off x="2245131" y="7911134"/>
              <a:ext cx="53975" cy="46990"/>
            </a:xfrm>
            <a:custGeom>
              <a:avLst/>
              <a:gdLst/>
              <a:ahLst/>
              <a:cxnLst/>
              <a:rect l="l" t="t" r="r" b="b"/>
              <a:pathLst>
                <a:path w="53975" h="46990" extrusionOk="0">
                  <a:moveTo>
                    <a:pt x="13982" y="46672"/>
                  </a:moveTo>
                  <a:lnTo>
                    <a:pt x="13512" y="41389"/>
                  </a:lnTo>
                  <a:lnTo>
                    <a:pt x="9182" y="37528"/>
                  </a:lnTo>
                  <a:lnTo>
                    <a:pt x="4813" y="33210"/>
                  </a:lnTo>
                  <a:lnTo>
                    <a:pt x="0" y="33210"/>
                  </a:lnTo>
                  <a:lnTo>
                    <a:pt x="0" y="35128"/>
                  </a:lnTo>
                  <a:lnTo>
                    <a:pt x="3365" y="36576"/>
                  </a:lnTo>
                  <a:lnTo>
                    <a:pt x="6769" y="39941"/>
                  </a:lnTo>
                  <a:lnTo>
                    <a:pt x="10617" y="43307"/>
                  </a:lnTo>
                  <a:lnTo>
                    <a:pt x="12065" y="46672"/>
                  </a:lnTo>
                  <a:lnTo>
                    <a:pt x="13030" y="46672"/>
                  </a:lnTo>
                  <a:lnTo>
                    <a:pt x="13982" y="46672"/>
                  </a:lnTo>
                  <a:close/>
                </a:path>
                <a:path w="53975" h="46990" extrusionOk="0">
                  <a:moveTo>
                    <a:pt x="33223" y="28867"/>
                  </a:moveTo>
                  <a:lnTo>
                    <a:pt x="31775" y="23101"/>
                  </a:lnTo>
                  <a:lnTo>
                    <a:pt x="26009" y="19723"/>
                  </a:lnTo>
                  <a:lnTo>
                    <a:pt x="20726" y="16840"/>
                  </a:lnTo>
                  <a:lnTo>
                    <a:pt x="14947" y="18288"/>
                  </a:lnTo>
                  <a:lnTo>
                    <a:pt x="15430" y="19253"/>
                  </a:lnTo>
                  <a:lnTo>
                    <a:pt x="15430" y="20205"/>
                  </a:lnTo>
                  <a:lnTo>
                    <a:pt x="20243" y="20205"/>
                  </a:lnTo>
                  <a:lnTo>
                    <a:pt x="24561" y="23101"/>
                  </a:lnTo>
                  <a:lnTo>
                    <a:pt x="29375" y="25501"/>
                  </a:lnTo>
                  <a:lnTo>
                    <a:pt x="31305" y="29349"/>
                  </a:lnTo>
                  <a:lnTo>
                    <a:pt x="32258" y="28867"/>
                  </a:lnTo>
                  <a:lnTo>
                    <a:pt x="33223" y="28867"/>
                  </a:lnTo>
                  <a:close/>
                </a:path>
                <a:path w="53975" h="46990" extrusionOk="0">
                  <a:moveTo>
                    <a:pt x="53416" y="7696"/>
                  </a:moveTo>
                  <a:lnTo>
                    <a:pt x="50050" y="2882"/>
                  </a:lnTo>
                  <a:lnTo>
                    <a:pt x="43319" y="1447"/>
                  </a:lnTo>
                  <a:lnTo>
                    <a:pt x="36106" y="0"/>
                  </a:lnTo>
                  <a:lnTo>
                    <a:pt x="31305" y="3365"/>
                  </a:lnTo>
                  <a:lnTo>
                    <a:pt x="31775" y="3848"/>
                  </a:lnTo>
                  <a:lnTo>
                    <a:pt x="32258" y="4813"/>
                  </a:lnTo>
                  <a:lnTo>
                    <a:pt x="36588" y="3365"/>
                  </a:lnTo>
                  <a:lnTo>
                    <a:pt x="42354" y="4813"/>
                  </a:lnTo>
                  <a:lnTo>
                    <a:pt x="48133" y="5778"/>
                  </a:lnTo>
                  <a:lnTo>
                    <a:pt x="51498" y="9144"/>
                  </a:lnTo>
                  <a:lnTo>
                    <a:pt x="52463" y="8178"/>
                  </a:lnTo>
                  <a:lnTo>
                    <a:pt x="53416" y="7696"/>
                  </a:lnTo>
                  <a:close/>
                </a:path>
              </a:pathLst>
            </a:custGeom>
            <a:solidFill>
              <a:srgbClr val="25313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2262009" y="6767791"/>
              <a:ext cx="579120" cy="767080"/>
            </a:xfrm>
            <a:custGeom>
              <a:avLst/>
              <a:gdLst/>
              <a:ahLst/>
              <a:cxnLst/>
              <a:rect l="l" t="t" r="r" b="b"/>
              <a:pathLst>
                <a:path w="579119" h="767079" extrusionOk="0">
                  <a:moveTo>
                    <a:pt x="555612" y="672642"/>
                  </a:moveTo>
                  <a:lnTo>
                    <a:pt x="553720" y="676097"/>
                  </a:lnTo>
                  <a:lnTo>
                    <a:pt x="552907" y="678726"/>
                  </a:lnTo>
                  <a:lnTo>
                    <a:pt x="554443" y="675551"/>
                  </a:lnTo>
                  <a:lnTo>
                    <a:pt x="555612" y="672642"/>
                  </a:lnTo>
                  <a:close/>
                </a:path>
                <a:path w="579119" h="767079" extrusionOk="0">
                  <a:moveTo>
                    <a:pt x="578612" y="199250"/>
                  </a:moveTo>
                  <a:lnTo>
                    <a:pt x="578243" y="97726"/>
                  </a:lnTo>
                  <a:lnTo>
                    <a:pt x="564388" y="59309"/>
                  </a:lnTo>
                  <a:lnTo>
                    <a:pt x="539521" y="28282"/>
                  </a:lnTo>
                  <a:lnTo>
                    <a:pt x="505117" y="0"/>
                  </a:lnTo>
                  <a:lnTo>
                    <a:pt x="376682" y="24574"/>
                  </a:lnTo>
                  <a:lnTo>
                    <a:pt x="331152" y="92722"/>
                  </a:lnTo>
                  <a:lnTo>
                    <a:pt x="296113" y="152260"/>
                  </a:lnTo>
                  <a:lnTo>
                    <a:pt x="272288" y="205981"/>
                  </a:lnTo>
                  <a:lnTo>
                    <a:pt x="263639" y="296926"/>
                  </a:lnTo>
                  <a:lnTo>
                    <a:pt x="258013" y="350850"/>
                  </a:lnTo>
                  <a:lnTo>
                    <a:pt x="242227" y="448030"/>
                  </a:lnTo>
                  <a:lnTo>
                    <a:pt x="237147" y="486511"/>
                  </a:lnTo>
                  <a:lnTo>
                    <a:pt x="234022" y="498665"/>
                  </a:lnTo>
                  <a:lnTo>
                    <a:pt x="227291" y="508749"/>
                  </a:lnTo>
                  <a:lnTo>
                    <a:pt x="217665" y="516140"/>
                  </a:lnTo>
                  <a:lnTo>
                    <a:pt x="205892" y="520179"/>
                  </a:lnTo>
                  <a:lnTo>
                    <a:pt x="102463" y="537057"/>
                  </a:lnTo>
                  <a:lnTo>
                    <a:pt x="71628" y="526567"/>
                  </a:lnTo>
                  <a:lnTo>
                    <a:pt x="39497" y="530479"/>
                  </a:lnTo>
                  <a:lnTo>
                    <a:pt x="13233" y="543331"/>
                  </a:lnTo>
                  <a:lnTo>
                    <a:pt x="0" y="559663"/>
                  </a:lnTo>
                  <a:lnTo>
                    <a:pt x="6273" y="576135"/>
                  </a:lnTo>
                  <a:lnTo>
                    <a:pt x="25717" y="590804"/>
                  </a:lnTo>
                  <a:lnTo>
                    <a:pt x="46253" y="601319"/>
                  </a:lnTo>
                  <a:lnTo>
                    <a:pt x="55778" y="605345"/>
                  </a:lnTo>
                  <a:lnTo>
                    <a:pt x="61175" y="610920"/>
                  </a:lnTo>
                  <a:lnTo>
                    <a:pt x="74726" y="628281"/>
                  </a:lnTo>
                  <a:lnTo>
                    <a:pt x="92532" y="658355"/>
                  </a:lnTo>
                  <a:lnTo>
                    <a:pt x="110642" y="702106"/>
                  </a:lnTo>
                  <a:lnTo>
                    <a:pt x="136334" y="740791"/>
                  </a:lnTo>
                  <a:lnTo>
                    <a:pt x="170827" y="759764"/>
                  </a:lnTo>
                  <a:lnTo>
                    <a:pt x="201079" y="766025"/>
                  </a:lnTo>
                  <a:lnTo>
                    <a:pt x="214058" y="766559"/>
                  </a:lnTo>
                  <a:lnTo>
                    <a:pt x="402170" y="766559"/>
                  </a:lnTo>
                  <a:lnTo>
                    <a:pt x="448525" y="760183"/>
                  </a:lnTo>
                  <a:lnTo>
                    <a:pt x="490829" y="741895"/>
                  </a:lnTo>
                  <a:lnTo>
                    <a:pt x="526796" y="712978"/>
                  </a:lnTo>
                  <a:lnTo>
                    <a:pt x="554202" y="674649"/>
                  </a:lnTo>
                  <a:lnTo>
                    <a:pt x="563600" y="630631"/>
                  </a:lnTo>
                  <a:lnTo>
                    <a:pt x="564121" y="584454"/>
                  </a:lnTo>
                  <a:lnTo>
                    <a:pt x="560768" y="548005"/>
                  </a:lnTo>
                  <a:lnTo>
                    <a:pt x="558533" y="533209"/>
                  </a:lnTo>
                  <a:lnTo>
                    <a:pt x="571449" y="345224"/>
                  </a:lnTo>
                  <a:lnTo>
                    <a:pt x="578612" y="19925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1" name="Google Shape;601;p3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620223" y="7183712"/>
              <a:ext cx="197158" cy="149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2" name="Google Shape;602;p3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461654" y="7039219"/>
              <a:ext cx="65920" cy="245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3" name="Google Shape;603;p31"/>
            <p:cNvSpPr/>
            <p:nvPr/>
          </p:nvSpPr>
          <p:spPr>
            <a:xfrm>
              <a:off x="2648314" y="6822503"/>
              <a:ext cx="193040" cy="485140"/>
            </a:xfrm>
            <a:custGeom>
              <a:avLst/>
              <a:gdLst/>
              <a:ahLst/>
              <a:cxnLst/>
              <a:rect l="l" t="t" r="r" b="b"/>
              <a:pathLst>
                <a:path w="193039" h="485140" extrusionOk="0">
                  <a:moveTo>
                    <a:pt x="118867" y="0"/>
                  </a:moveTo>
                  <a:lnTo>
                    <a:pt x="70264" y="27534"/>
                  </a:lnTo>
                  <a:lnTo>
                    <a:pt x="52648" y="65055"/>
                  </a:lnTo>
                  <a:lnTo>
                    <a:pt x="38681" y="125095"/>
                  </a:lnTo>
                  <a:lnTo>
                    <a:pt x="31737" y="212387"/>
                  </a:lnTo>
                  <a:lnTo>
                    <a:pt x="25486" y="344214"/>
                  </a:lnTo>
                  <a:lnTo>
                    <a:pt x="30295" y="363453"/>
                  </a:lnTo>
                  <a:lnTo>
                    <a:pt x="24614" y="363506"/>
                  </a:lnTo>
                  <a:lnTo>
                    <a:pt x="12983" y="365683"/>
                  </a:lnTo>
                  <a:lnTo>
                    <a:pt x="2434" y="371925"/>
                  </a:lnTo>
                  <a:lnTo>
                    <a:pt x="0" y="384175"/>
                  </a:lnTo>
                  <a:lnTo>
                    <a:pt x="2795" y="396598"/>
                  </a:lnTo>
                  <a:lnTo>
                    <a:pt x="21909" y="455008"/>
                  </a:lnTo>
                  <a:lnTo>
                    <a:pt x="59023" y="484633"/>
                  </a:lnTo>
                  <a:lnTo>
                    <a:pt x="79384" y="480410"/>
                  </a:lnTo>
                  <a:lnTo>
                    <a:pt x="116120" y="460017"/>
                  </a:lnTo>
                  <a:lnTo>
                    <a:pt x="146611" y="421812"/>
                  </a:lnTo>
                  <a:lnTo>
                    <a:pt x="152250" y="396598"/>
                  </a:lnTo>
                  <a:lnTo>
                    <a:pt x="152172" y="377009"/>
                  </a:lnTo>
                  <a:lnTo>
                    <a:pt x="151075" y="369225"/>
                  </a:lnTo>
                  <a:lnTo>
                    <a:pt x="161173" y="364896"/>
                  </a:lnTo>
                  <a:lnTo>
                    <a:pt x="165020" y="338923"/>
                  </a:lnTo>
                  <a:lnTo>
                    <a:pt x="163096" y="332671"/>
                  </a:lnTo>
                  <a:lnTo>
                    <a:pt x="165779" y="330228"/>
                  </a:lnTo>
                  <a:lnTo>
                    <a:pt x="171572" y="323592"/>
                  </a:lnTo>
                  <a:lnTo>
                    <a:pt x="177094" y="313800"/>
                  </a:lnTo>
                  <a:lnTo>
                    <a:pt x="178965" y="301888"/>
                  </a:lnTo>
                  <a:lnTo>
                    <a:pt x="178004" y="284533"/>
                  </a:lnTo>
                  <a:lnTo>
                    <a:pt x="175118" y="279723"/>
                  </a:lnTo>
                  <a:lnTo>
                    <a:pt x="192430" y="143087"/>
                  </a:lnTo>
                  <a:lnTo>
                    <a:pt x="188823" y="101397"/>
                  </a:lnTo>
                  <a:lnTo>
                    <a:pt x="169348" y="33345"/>
                  </a:lnTo>
                  <a:lnTo>
                    <a:pt x="135787" y="2983"/>
                  </a:lnTo>
                  <a:lnTo>
                    <a:pt x="118867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2648305" y="6816724"/>
              <a:ext cx="187325" cy="494030"/>
            </a:xfrm>
            <a:custGeom>
              <a:avLst/>
              <a:gdLst/>
              <a:ahLst/>
              <a:cxnLst/>
              <a:rect l="l" t="t" r="r" b="b"/>
              <a:pathLst>
                <a:path w="187325" h="494029" extrusionOk="0">
                  <a:moveTo>
                    <a:pt x="183172" y="180060"/>
                  </a:moveTo>
                  <a:lnTo>
                    <a:pt x="178485" y="229349"/>
                  </a:lnTo>
                  <a:lnTo>
                    <a:pt x="175780" y="271132"/>
                  </a:lnTo>
                  <a:lnTo>
                    <a:pt x="175602" y="281597"/>
                  </a:lnTo>
                  <a:lnTo>
                    <a:pt x="175818" y="291376"/>
                  </a:lnTo>
                  <a:lnTo>
                    <a:pt x="177012" y="307187"/>
                  </a:lnTo>
                  <a:lnTo>
                    <a:pt x="177050" y="314883"/>
                  </a:lnTo>
                  <a:lnTo>
                    <a:pt x="174155" y="328358"/>
                  </a:lnTo>
                  <a:lnTo>
                    <a:pt x="170789" y="335089"/>
                  </a:lnTo>
                  <a:lnTo>
                    <a:pt x="164541" y="338937"/>
                  </a:lnTo>
                  <a:lnTo>
                    <a:pt x="163576" y="339420"/>
                  </a:lnTo>
                  <a:lnTo>
                    <a:pt x="164058" y="340385"/>
                  </a:lnTo>
                  <a:lnTo>
                    <a:pt x="166636" y="349643"/>
                  </a:lnTo>
                  <a:lnTo>
                    <a:pt x="165201" y="359676"/>
                  </a:lnTo>
                  <a:lnTo>
                    <a:pt x="160070" y="368719"/>
                  </a:lnTo>
                  <a:lnTo>
                    <a:pt x="151561" y="375005"/>
                  </a:lnTo>
                  <a:lnTo>
                    <a:pt x="150596" y="375488"/>
                  </a:lnTo>
                  <a:lnTo>
                    <a:pt x="151079" y="376453"/>
                  </a:lnTo>
                  <a:lnTo>
                    <a:pt x="153492" y="396214"/>
                  </a:lnTo>
                  <a:lnTo>
                    <a:pt x="153504" y="397179"/>
                  </a:lnTo>
                  <a:lnTo>
                    <a:pt x="150418" y="417791"/>
                  </a:lnTo>
                  <a:lnTo>
                    <a:pt x="128473" y="455853"/>
                  </a:lnTo>
                  <a:lnTo>
                    <a:pt x="90449" y="481863"/>
                  </a:lnTo>
                  <a:lnTo>
                    <a:pt x="60147" y="491007"/>
                  </a:lnTo>
                  <a:lnTo>
                    <a:pt x="52463" y="489077"/>
                  </a:lnTo>
                  <a:lnTo>
                    <a:pt x="49085" y="487159"/>
                  </a:lnTo>
                  <a:lnTo>
                    <a:pt x="45720" y="484746"/>
                  </a:lnTo>
                  <a:lnTo>
                    <a:pt x="39116" y="479463"/>
                  </a:lnTo>
                  <a:lnTo>
                    <a:pt x="38938" y="479323"/>
                  </a:lnTo>
                  <a:lnTo>
                    <a:pt x="38798" y="478980"/>
                  </a:lnTo>
                  <a:lnTo>
                    <a:pt x="30251" y="458254"/>
                  </a:lnTo>
                  <a:lnTo>
                    <a:pt x="12788" y="416585"/>
                  </a:lnTo>
                  <a:lnTo>
                    <a:pt x="4533" y="396697"/>
                  </a:lnTo>
                  <a:lnTo>
                    <a:pt x="4330" y="396214"/>
                  </a:lnTo>
                  <a:lnTo>
                    <a:pt x="4330" y="396697"/>
                  </a:lnTo>
                  <a:lnTo>
                    <a:pt x="3848" y="391883"/>
                  </a:lnTo>
                  <a:lnTo>
                    <a:pt x="31038" y="369112"/>
                  </a:lnTo>
                  <a:lnTo>
                    <a:pt x="35153" y="369862"/>
                  </a:lnTo>
                  <a:lnTo>
                    <a:pt x="36068" y="370687"/>
                  </a:lnTo>
                  <a:lnTo>
                    <a:pt x="36372" y="370078"/>
                  </a:lnTo>
                  <a:lnTo>
                    <a:pt x="37033" y="370205"/>
                  </a:lnTo>
                  <a:lnTo>
                    <a:pt x="44767" y="372605"/>
                  </a:lnTo>
                  <a:lnTo>
                    <a:pt x="38036" y="368274"/>
                  </a:lnTo>
                  <a:lnTo>
                    <a:pt x="25895" y="339902"/>
                  </a:lnTo>
                  <a:lnTo>
                    <a:pt x="25920" y="335089"/>
                  </a:lnTo>
                  <a:lnTo>
                    <a:pt x="28917" y="289598"/>
                  </a:lnTo>
                  <a:lnTo>
                    <a:pt x="33782" y="240550"/>
                  </a:lnTo>
                  <a:lnTo>
                    <a:pt x="38658" y="197827"/>
                  </a:lnTo>
                  <a:lnTo>
                    <a:pt x="49085" y="123825"/>
                  </a:lnTo>
                  <a:lnTo>
                    <a:pt x="51015" y="112763"/>
                  </a:lnTo>
                  <a:lnTo>
                    <a:pt x="51498" y="109397"/>
                  </a:lnTo>
                  <a:lnTo>
                    <a:pt x="51498" y="107950"/>
                  </a:lnTo>
                  <a:lnTo>
                    <a:pt x="51981" y="106502"/>
                  </a:lnTo>
                  <a:lnTo>
                    <a:pt x="51981" y="104101"/>
                  </a:lnTo>
                  <a:lnTo>
                    <a:pt x="51498" y="104584"/>
                  </a:lnTo>
                  <a:lnTo>
                    <a:pt x="51498" y="105549"/>
                  </a:lnTo>
                  <a:lnTo>
                    <a:pt x="51015" y="106502"/>
                  </a:lnTo>
                  <a:lnTo>
                    <a:pt x="51015" y="107950"/>
                  </a:lnTo>
                  <a:lnTo>
                    <a:pt x="50533" y="109397"/>
                  </a:lnTo>
                  <a:lnTo>
                    <a:pt x="50050" y="112763"/>
                  </a:lnTo>
                  <a:lnTo>
                    <a:pt x="49085" y="117563"/>
                  </a:lnTo>
                  <a:lnTo>
                    <a:pt x="47650" y="123825"/>
                  </a:lnTo>
                  <a:lnTo>
                    <a:pt x="45758" y="134645"/>
                  </a:lnTo>
                  <a:lnTo>
                    <a:pt x="38874" y="180060"/>
                  </a:lnTo>
                  <a:lnTo>
                    <a:pt x="33909" y="218338"/>
                  </a:lnTo>
                  <a:lnTo>
                    <a:pt x="28854" y="264350"/>
                  </a:lnTo>
                  <a:lnTo>
                    <a:pt x="27495" y="276796"/>
                  </a:lnTo>
                  <a:lnTo>
                    <a:pt x="24041" y="316331"/>
                  </a:lnTo>
                  <a:lnTo>
                    <a:pt x="23088" y="344703"/>
                  </a:lnTo>
                  <a:lnTo>
                    <a:pt x="24028" y="351815"/>
                  </a:lnTo>
                  <a:lnTo>
                    <a:pt x="26327" y="358952"/>
                  </a:lnTo>
                  <a:lnTo>
                    <a:pt x="30251" y="365467"/>
                  </a:lnTo>
                  <a:lnTo>
                    <a:pt x="32994" y="367931"/>
                  </a:lnTo>
                  <a:lnTo>
                    <a:pt x="30403" y="367398"/>
                  </a:lnTo>
                  <a:lnTo>
                    <a:pt x="0" y="387997"/>
                  </a:lnTo>
                  <a:lnTo>
                    <a:pt x="482" y="392849"/>
                  </a:lnTo>
                  <a:lnTo>
                    <a:pt x="965" y="397179"/>
                  </a:lnTo>
                  <a:lnTo>
                    <a:pt x="9664" y="418033"/>
                  </a:lnTo>
                  <a:lnTo>
                    <a:pt x="35585" y="480428"/>
                  </a:lnTo>
                  <a:lnTo>
                    <a:pt x="35585" y="480910"/>
                  </a:lnTo>
                  <a:lnTo>
                    <a:pt x="38036" y="482828"/>
                  </a:lnTo>
                  <a:lnTo>
                    <a:pt x="42837" y="486676"/>
                  </a:lnTo>
                  <a:lnTo>
                    <a:pt x="46202" y="489077"/>
                  </a:lnTo>
                  <a:lnTo>
                    <a:pt x="50050" y="491490"/>
                  </a:lnTo>
                  <a:lnTo>
                    <a:pt x="54381" y="492442"/>
                  </a:lnTo>
                  <a:lnTo>
                    <a:pt x="58229" y="493890"/>
                  </a:lnTo>
                  <a:lnTo>
                    <a:pt x="63042" y="492925"/>
                  </a:lnTo>
                  <a:lnTo>
                    <a:pt x="66878" y="491972"/>
                  </a:lnTo>
                  <a:lnTo>
                    <a:pt x="70967" y="491007"/>
                  </a:lnTo>
                  <a:lnTo>
                    <a:pt x="111074" y="472401"/>
                  </a:lnTo>
                  <a:lnTo>
                    <a:pt x="142773" y="438772"/>
                  </a:lnTo>
                  <a:lnTo>
                    <a:pt x="154622" y="397179"/>
                  </a:lnTo>
                  <a:lnTo>
                    <a:pt x="154686" y="396214"/>
                  </a:lnTo>
                  <a:lnTo>
                    <a:pt x="152222" y="376936"/>
                  </a:lnTo>
                  <a:lnTo>
                    <a:pt x="152158" y="376466"/>
                  </a:lnTo>
                  <a:lnTo>
                    <a:pt x="153441" y="375488"/>
                  </a:lnTo>
                  <a:lnTo>
                    <a:pt x="160693" y="369912"/>
                  </a:lnTo>
                  <a:lnTo>
                    <a:pt x="166230" y="360095"/>
                  </a:lnTo>
                  <a:lnTo>
                    <a:pt x="167728" y="349643"/>
                  </a:lnTo>
                  <a:lnTo>
                    <a:pt x="167741" y="349034"/>
                  </a:lnTo>
                  <a:lnTo>
                    <a:pt x="165417" y="340385"/>
                  </a:lnTo>
                  <a:lnTo>
                    <a:pt x="165277" y="339902"/>
                  </a:lnTo>
                  <a:lnTo>
                    <a:pt x="166789" y="338937"/>
                  </a:lnTo>
                  <a:lnTo>
                    <a:pt x="171272" y="336054"/>
                  </a:lnTo>
                  <a:lnTo>
                    <a:pt x="175120" y="328841"/>
                  </a:lnTo>
                  <a:lnTo>
                    <a:pt x="176568" y="321627"/>
                  </a:lnTo>
                  <a:lnTo>
                    <a:pt x="178485" y="314401"/>
                  </a:lnTo>
                  <a:lnTo>
                    <a:pt x="178003" y="307187"/>
                  </a:lnTo>
                  <a:lnTo>
                    <a:pt x="177520" y="300418"/>
                  </a:lnTo>
                  <a:lnTo>
                    <a:pt x="176847" y="291376"/>
                  </a:lnTo>
                  <a:lnTo>
                    <a:pt x="176758" y="289598"/>
                  </a:lnTo>
                  <a:lnTo>
                    <a:pt x="176580" y="281597"/>
                  </a:lnTo>
                  <a:lnTo>
                    <a:pt x="176707" y="271132"/>
                  </a:lnTo>
                  <a:lnTo>
                    <a:pt x="177050" y="261937"/>
                  </a:lnTo>
                  <a:lnTo>
                    <a:pt x="180225" y="213499"/>
                  </a:lnTo>
                  <a:lnTo>
                    <a:pt x="182448" y="187604"/>
                  </a:lnTo>
                  <a:lnTo>
                    <a:pt x="183172" y="180060"/>
                  </a:lnTo>
                  <a:close/>
                </a:path>
                <a:path w="187325" h="494029" extrusionOk="0">
                  <a:moveTo>
                    <a:pt x="186182" y="145986"/>
                  </a:moveTo>
                  <a:lnTo>
                    <a:pt x="185699" y="146951"/>
                  </a:lnTo>
                  <a:lnTo>
                    <a:pt x="186182" y="148628"/>
                  </a:lnTo>
                  <a:lnTo>
                    <a:pt x="186182" y="145986"/>
                  </a:lnTo>
                  <a:close/>
                </a:path>
                <a:path w="187325" h="494029" extrusionOk="0">
                  <a:moveTo>
                    <a:pt x="186664" y="150317"/>
                  </a:moveTo>
                  <a:lnTo>
                    <a:pt x="186182" y="148628"/>
                  </a:lnTo>
                  <a:lnTo>
                    <a:pt x="186182" y="151752"/>
                  </a:lnTo>
                  <a:lnTo>
                    <a:pt x="185699" y="155130"/>
                  </a:lnTo>
                  <a:lnTo>
                    <a:pt x="185115" y="160896"/>
                  </a:lnTo>
                  <a:lnTo>
                    <a:pt x="184416" y="167589"/>
                  </a:lnTo>
                  <a:lnTo>
                    <a:pt x="183172" y="180060"/>
                  </a:lnTo>
                  <a:lnTo>
                    <a:pt x="185699" y="156565"/>
                  </a:lnTo>
                  <a:lnTo>
                    <a:pt x="186182" y="152717"/>
                  </a:lnTo>
                  <a:lnTo>
                    <a:pt x="186664" y="150317"/>
                  </a:lnTo>
                  <a:close/>
                </a:path>
                <a:path w="187325" h="494029" extrusionOk="0">
                  <a:moveTo>
                    <a:pt x="187147" y="47345"/>
                  </a:moveTo>
                  <a:lnTo>
                    <a:pt x="186664" y="44945"/>
                  </a:lnTo>
                  <a:lnTo>
                    <a:pt x="186182" y="40576"/>
                  </a:lnTo>
                  <a:lnTo>
                    <a:pt x="183781" y="33845"/>
                  </a:lnTo>
                  <a:lnTo>
                    <a:pt x="151815" y="3022"/>
                  </a:lnTo>
                  <a:lnTo>
                    <a:pt x="134378" y="0"/>
                  </a:lnTo>
                  <a:lnTo>
                    <a:pt x="125107" y="647"/>
                  </a:lnTo>
                  <a:lnTo>
                    <a:pt x="86880" y="18910"/>
                  </a:lnTo>
                  <a:lnTo>
                    <a:pt x="66878" y="48310"/>
                  </a:lnTo>
                  <a:lnTo>
                    <a:pt x="63042" y="56007"/>
                  </a:lnTo>
                  <a:lnTo>
                    <a:pt x="62077" y="58407"/>
                  </a:lnTo>
                  <a:lnTo>
                    <a:pt x="62560" y="58889"/>
                  </a:lnTo>
                  <a:lnTo>
                    <a:pt x="63512" y="56489"/>
                  </a:lnTo>
                  <a:lnTo>
                    <a:pt x="65925" y="52641"/>
                  </a:lnTo>
                  <a:lnTo>
                    <a:pt x="88112" y="20485"/>
                  </a:lnTo>
                  <a:lnTo>
                    <a:pt x="125107" y="3060"/>
                  </a:lnTo>
                  <a:lnTo>
                    <a:pt x="133807" y="2400"/>
                  </a:lnTo>
                  <a:lnTo>
                    <a:pt x="142367" y="3175"/>
                  </a:lnTo>
                  <a:lnTo>
                    <a:pt x="177050" y="28067"/>
                  </a:lnTo>
                  <a:lnTo>
                    <a:pt x="185699" y="51676"/>
                  </a:lnTo>
                  <a:lnTo>
                    <a:pt x="186182" y="51676"/>
                  </a:lnTo>
                  <a:lnTo>
                    <a:pt x="186182" y="51193"/>
                  </a:lnTo>
                  <a:lnTo>
                    <a:pt x="187147" y="50228"/>
                  </a:lnTo>
                  <a:lnTo>
                    <a:pt x="187147" y="47345"/>
                  </a:lnTo>
                  <a:close/>
                </a:path>
              </a:pathLst>
            </a:custGeom>
            <a:solidFill>
              <a:srgbClr val="25313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5" name="Google Shape;605;p3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677928" y="7178902"/>
              <a:ext cx="86557" cy="72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6" name="Google Shape;606;p31"/>
            <p:cNvSpPr/>
            <p:nvPr/>
          </p:nvSpPr>
          <p:spPr>
            <a:xfrm>
              <a:off x="2331732" y="7154697"/>
              <a:ext cx="482600" cy="196215"/>
            </a:xfrm>
            <a:custGeom>
              <a:avLst/>
              <a:gdLst/>
              <a:ahLst/>
              <a:cxnLst/>
              <a:rect l="l" t="t" r="r" b="b"/>
              <a:pathLst>
                <a:path w="482600" h="196215" extrusionOk="0">
                  <a:moveTo>
                    <a:pt x="302628" y="180924"/>
                  </a:moveTo>
                  <a:lnTo>
                    <a:pt x="301663" y="180924"/>
                  </a:lnTo>
                  <a:lnTo>
                    <a:pt x="300228" y="181406"/>
                  </a:lnTo>
                  <a:lnTo>
                    <a:pt x="298297" y="181406"/>
                  </a:lnTo>
                  <a:lnTo>
                    <a:pt x="295414" y="181889"/>
                  </a:lnTo>
                  <a:lnTo>
                    <a:pt x="291566" y="181889"/>
                  </a:lnTo>
                  <a:lnTo>
                    <a:pt x="268566" y="183172"/>
                  </a:lnTo>
                  <a:lnTo>
                    <a:pt x="151549" y="191033"/>
                  </a:lnTo>
                  <a:lnTo>
                    <a:pt x="120992" y="192417"/>
                  </a:lnTo>
                  <a:lnTo>
                    <a:pt x="92506" y="193078"/>
                  </a:lnTo>
                  <a:lnTo>
                    <a:pt x="66725" y="193192"/>
                  </a:lnTo>
                  <a:lnTo>
                    <a:pt x="34645" y="192874"/>
                  </a:lnTo>
                  <a:lnTo>
                    <a:pt x="11582" y="192468"/>
                  </a:lnTo>
                  <a:lnTo>
                    <a:pt x="0" y="192468"/>
                  </a:lnTo>
                  <a:lnTo>
                    <a:pt x="965" y="192951"/>
                  </a:lnTo>
                  <a:lnTo>
                    <a:pt x="7734" y="192951"/>
                  </a:lnTo>
                  <a:lnTo>
                    <a:pt x="11582" y="193433"/>
                  </a:lnTo>
                  <a:lnTo>
                    <a:pt x="17970" y="193789"/>
                  </a:lnTo>
                  <a:lnTo>
                    <a:pt x="34366" y="194513"/>
                  </a:lnTo>
                  <a:lnTo>
                    <a:pt x="66725" y="195465"/>
                  </a:lnTo>
                  <a:lnTo>
                    <a:pt x="92506" y="195656"/>
                  </a:lnTo>
                  <a:lnTo>
                    <a:pt x="120992" y="195211"/>
                  </a:lnTo>
                  <a:lnTo>
                    <a:pt x="151549" y="193916"/>
                  </a:lnTo>
                  <a:lnTo>
                    <a:pt x="162915" y="193192"/>
                  </a:lnTo>
                  <a:lnTo>
                    <a:pt x="182333" y="191960"/>
                  </a:lnTo>
                  <a:lnTo>
                    <a:pt x="258826" y="185737"/>
                  </a:lnTo>
                  <a:lnTo>
                    <a:pt x="276961" y="183934"/>
                  </a:lnTo>
                  <a:lnTo>
                    <a:pt x="284492" y="183299"/>
                  </a:lnTo>
                  <a:lnTo>
                    <a:pt x="291084" y="182854"/>
                  </a:lnTo>
                  <a:lnTo>
                    <a:pt x="294449" y="182372"/>
                  </a:lnTo>
                  <a:lnTo>
                    <a:pt x="297345" y="181889"/>
                  </a:lnTo>
                  <a:lnTo>
                    <a:pt x="301663" y="181889"/>
                  </a:lnTo>
                  <a:lnTo>
                    <a:pt x="302628" y="181406"/>
                  </a:lnTo>
                  <a:lnTo>
                    <a:pt x="302628" y="180924"/>
                  </a:lnTo>
                  <a:close/>
                </a:path>
                <a:path w="482600" h="196215" extrusionOk="0">
                  <a:moveTo>
                    <a:pt x="419036" y="60159"/>
                  </a:moveTo>
                  <a:lnTo>
                    <a:pt x="418566" y="55359"/>
                  </a:lnTo>
                  <a:lnTo>
                    <a:pt x="412305" y="50990"/>
                  </a:lnTo>
                  <a:lnTo>
                    <a:pt x="407581" y="47205"/>
                  </a:lnTo>
                  <a:lnTo>
                    <a:pt x="371614" y="34455"/>
                  </a:lnTo>
                  <a:lnTo>
                    <a:pt x="352933" y="31445"/>
                  </a:lnTo>
                  <a:lnTo>
                    <a:pt x="351193" y="30784"/>
                  </a:lnTo>
                  <a:lnTo>
                    <a:pt x="351193" y="31216"/>
                  </a:lnTo>
                  <a:lnTo>
                    <a:pt x="347345" y="30784"/>
                  </a:lnTo>
                  <a:lnTo>
                    <a:pt x="347345" y="31750"/>
                  </a:lnTo>
                  <a:lnTo>
                    <a:pt x="351675" y="32232"/>
                  </a:lnTo>
                  <a:lnTo>
                    <a:pt x="352971" y="32499"/>
                  </a:lnTo>
                  <a:lnTo>
                    <a:pt x="353314" y="32727"/>
                  </a:lnTo>
                  <a:lnTo>
                    <a:pt x="359448" y="36436"/>
                  </a:lnTo>
                  <a:lnTo>
                    <a:pt x="393611" y="68872"/>
                  </a:lnTo>
                  <a:lnTo>
                    <a:pt x="397713" y="74904"/>
                  </a:lnTo>
                  <a:lnTo>
                    <a:pt x="399326" y="77000"/>
                  </a:lnTo>
                  <a:lnTo>
                    <a:pt x="372872" y="42811"/>
                  </a:lnTo>
                  <a:lnTo>
                    <a:pt x="357060" y="33324"/>
                  </a:lnTo>
                  <a:lnTo>
                    <a:pt x="364769" y="34861"/>
                  </a:lnTo>
                  <a:lnTo>
                    <a:pt x="407098" y="48120"/>
                  </a:lnTo>
                  <a:lnTo>
                    <a:pt x="418566" y="60159"/>
                  </a:lnTo>
                  <a:lnTo>
                    <a:pt x="419036" y="60159"/>
                  </a:lnTo>
                  <a:close/>
                </a:path>
                <a:path w="482600" h="196215" extrusionOk="0">
                  <a:moveTo>
                    <a:pt x="482079" y="0"/>
                  </a:moveTo>
                  <a:lnTo>
                    <a:pt x="479933" y="520"/>
                  </a:lnTo>
                  <a:lnTo>
                    <a:pt x="474624" y="2705"/>
                  </a:lnTo>
                  <a:lnTo>
                    <a:pt x="466788" y="5346"/>
                  </a:lnTo>
                  <a:lnTo>
                    <a:pt x="457073" y="7213"/>
                  </a:lnTo>
                  <a:lnTo>
                    <a:pt x="449859" y="8178"/>
                  </a:lnTo>
                  <a:lnTo>
                    <a:pt x="443128" y="8178"/>
                  </a:lnTo>
                  <a:lnTo>
                    <a:pt x="433463" y="9144"/>
                  </a:lnTo>
                  <a:lnTo>
                    <a:pt x="430580" y="9626"/>
                  </a:lnTo>
                  <a:lnTo>
                    <a:pt x="430580" y="10579"/>
                  </a:lnTo>
                  <a:lnTo>
                    <a:pt x="443128" y="10579"/>
                  </a:lnTo>
                  <a:lnTo>
                    <a:pt x="449859" y="11061"/>
                  </a:lnTo>
                  <a:lnTo>
                    <a:pt x="464769" y="9144"/>
                  </a:lnTo>
                  <a:lnTo>
                    <a:pt x="471017" y="6731"/>
                  </a:lnTo>
                  <a:lnTo>
                    <a:pt x="479666" y="1930"/>
                  </a:lnTo>
                  <a:lnTo>
                    <a:pt x="482079" y="482"/>
                  </a:lnTo>
                  <a:lnTo>
                    <a:pt x="482079" y="0"/>
                  </a:lnTo>
                  <a:close/>
                </a:path>
              </a:pathLst>
            </a:custGeom>
            <a:solidFill>
              <a:srgbClr val="25313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7" name="Google Shape;607;p3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421220" y="7177239"/>
              <a:ext cx="84193" cy="1655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8" name="Google Shape;608;p31"/>
            <p:cNvSpPr/>
            <p:nvPr/>
          </p:nvSpPr>
          <p:spPr>
            <a:xfrm>
              <a:off x="2354860" y="7212931"/>
              <a:ext cx="330200" cy="135890"/>
            </a:xfrm>
            <a:custGeom>
              <a:avLst/>
              <a:gdLst/>
              <a:ahLst/>
              <a:cxnLst/>
              <a:rect l="l" t="t" r="r" b="b"/>
              <a:pathLst>
                <a:path w="330200" h="135890" extrusionOk="0">
                  <a:moveTo>
                    <a:pt x="294896" y="0"/>
                  </a:moveTo>
                  <a:lnTo>
                    <a:pt x="104390" y="95272"/>
                  </a:lnTo>
                  <a:lnTo>
                    <a:pt x="98739" y="91966"/>
                  </a:lnTo>
                  <a:lnTo>
                    <a:pt x="89377" y="88982"/>
                  </a:lnTo>
                  <a:lnTo>
                    <a:pt x="49922" y="92101"/>
                  </a:lnTo>
                  <a:lnTo>
                    <a:pt x="7439" y="126581"/>
                  </a:lnTo>
                  <a:lnTo>
                    <a:pt x="0" y="134712"/>
                  </a:lnTo>
                  <a:lnTo>
                    <a:pt x="83637" y="135374"/>
                  </a:lnTo>
                  <a:lnTo>
                    <a:pt x="153622" y="133292"/>
                  </a:lnTo>
                  <a:lnTo>
                    <a:pt x="211665" y="127017"/>
                  </a:lnTo>
                  <a:lnTo>
                    <a:pt x="255125" y="115180"/>
                  </a:lnTo>
                  <a:lnTo>
                    <a:pt x="293028" y="100864"/>
                  </a:lnTo>
                  <a:lnTo>
                    <a:pt x="330000" y="83729"/>
                  </a:lnTo>
                  <a:lnTo>
                    <a:pt x="294896" y="0"/>
                  </a:lnTo>
                  <a:close/>
                </a:path>
              </a:pathLst>
            </a:custGeom>
            <a:solidFill>
              <a:srgbClr val="B9785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2356302" y="7214855"/>
              <a:ext cx="293370" cy="132080"/>
            </a:xfrm>
            <a:custGeom>
              <a:avLst/>
              <a:gdLst/>
              <a:ahLst/>
              <a:cxnLst/>
              <a:rect l="l" t="t" r="r" b="b"/>
              <a:pathLst>
                <a:path w="293369" h="132079" extrusionOk="0">
                  <a:moveTo>
                    <a:pt x="74094" y="82286"/>
                  </a:moveTo>
                  <a:lnTo>
                    <a:pt x="69286" y="82767"/>
                  </a:lnTo>
                  <a:lnTo>
                    <a:pt x="64437" y="82767"/>
                  </a:lnTo>
                  <a:lnTo>
                    <a:pt x="60015" y="83760"/>
                  </a:lnTo>
                  <a:lnTo>
                    <a:pt x="47125" y="88058"/>
                  </a:lnTo>
                  <a:lnTo>
                    <a:pt x="40393" y="92868"/>
                  </a:lnTo>
                  <a:lnTo>
                    <a:pt x="34142" y="97196"/>
                  </a:lnTo>
                  <a:lnTo>
                    <a:pt x="5289" y="124612"/>
                  </a:lnTo>
                  <a:lnTo>
                    <a:pt x="0" y="131826"/>
                  </a:lnTo>
                  <a:lnTo>
                    <a:pt x="2404" y="129422"/>
                  </a:lnTo>
                  <a:lnTo>
                    <a:pt x="3847" y="127498"/>
                  </a:lnTo>
                  <a:lnTo>
                    <a:pt x="5770" y="125093"/>
                  </a:lnTo>
                  <a:lnTo>
                    <a:pt x="8655" y="122207"/>
                  </a:lnTo>
                  <a:lnTo>
                    <a:pt x="13532" y="117104"/>
                  </a:lnTo>
                  <a:lnTo>
                    <a:pt x="19535" y="111325"/>
                  </a:lnTo>
                  <a:lnTo>
                    <a:pt x="56262" y="87577"/>
                  </a:lnTo>
                  <a:lnTo>
                    <a:pt x="60109" y="86134"/>
                  </a:lnTo>
                  <a:lnTo>
                    <a:pt x="64437" y="85172"/>
                  </a:lnTo>
                  <a:lnTo>
                    <a:pt x="83712" y="85172"/>
                  </a:lnTo>
                  <a:lnTo>
                    <a:pt x="79384" y="83729"/>
                  </a:lnTo>
                  <a:lnTo>
                    <a:pt x="74094" y="82286"/>
                  </a:lnTo>
                  <a:close/>
                </a:path>
                <a:path w="293369" h="132079" extrusionOk="0">
                  <a:moveTo>
                    <a:pt x="83712" y="85172"/>
                  </a:moveTo>
                  <a:lnTo>
                    <a:pt x="74094" y="85172"/>
                  </a:lnTo>
                  <a:lnTo>
                    <a:pt x="78422" y="86134"/>
                  </a:lnTo>
                  <a:lnTo>
                    <a:pt x="92849" y="90463"/>
                  </a:lnTo>
                  <a:lnTo>
                    <a:pt x="98138" y="91425"/>
                  </a:lnTo>
                  <a:lnTo>
                    <a:pt x="100543" y="91425"/>
                  </a:lnTo>
                  <a:lnTo>
                    <a:pt x="103428" y="91906"/>
                  </a:lnTo>
                  <a:lnTo>
                    <a:pt x="106313" y="90463"/>
                  </a:lnTo>
                  <a:lnTo>
                    <a:pt x="108717" y="89501"/>
                  </a:lnTo>
                  <a:lnTo>
                    <a:pt x="100543" y="89501"/>
                  </a:lnTo>
                  <a:lnTo>
                    <a:pt x="98138" y="89020"/>
                  </a:lnTo>
                  <a:lnTo>
                    <a:pt x="93329" y="88539"/>
                  </a:lnTo>
                  <a:lnTo>
                    <a:pt x="88521" y="86615"/>
                  </a:lnTo>
                  <a:lnTo>
                    <a:pt x="83712" y="85172"/>
                  </a:lnTo>
                  <a:close/>
                </a:path>
                <a:path w="293369" h="132079" extrusionOk="0">
                  <a:moveTo>
                    <a:pt x="292973" y="0"/>
                  </a:moveTo>
                  <a:lnTo>
                    <a:pt x="142860" y="71184"/>
                  </a:lnTo>
                  <a:lnTo>
                    <a:pt x="115655" y="83760"/>
                  </a:lnTo>
                  <a:lnTo>
                    <a:pt x="112564" y="85172"/>
                  </a:lnTo>
                  <a:lnTo>
                    <a:pt x="110160" y="86134"/>
                  </a:lnTo>
                  <a:lnTo>
                    <a:pt x="107756" y="87577"/>
                  </a:lnTo>
                  <a:lnTo>
                    <a:pt x="105351" y="88539"/>
                  </a:lnTo>
                  <a:lnTo>
                    <a:pt x="103428" y="89501"/>
                  </a:lnTo>
                  <a:lnTo>
                    <a:pt x="108717" y="89501"/>
                  </a:lnTo>
                  <a:lnTo>
                    <a:pt x="111122" y="88058"/>
                  </a:lnTo>
                  <a:lnTo>
                    <a:pt x="113526" y="87096"/>
                  </a:lnTo>
                  <a:lnTo>
                    <a:pt x="120897" y="83729"/>
                  </a:lnTo>
                  <a:lnTo>
                    <a:pt x="202168" y="45692"/>
                  </a:lnTo>
                  <a:lnTo>
                    <a:pt x="227595" y="33472"/>
                  </a:lnTo>
                  <a:lnTo>
                    <a:pt x="249694" y="22605"/>
                  </a:lnTo>
                  <a:lnTo>
                    <a:pt x="259319" y="18029"/>
                  </a:lnTo>
                  <a:lnTo>
                    <a:pt x="267907" y="13767"/>
                  </a:lnTo>
                  <a:lnTo>
                    <a:pt x="275323" y="9957"/>
                  </a:lnTo>
                  <a:lnTo>
                    <a:pt x="281432" y="6733"/>
                  </a:lnTo>
                  <a:lnTo>
                    <a:pt x="285279" y="4809"/>
                  </a:lnTo>
                  <a:lnTo>
                    <a:pt x="288164" y="2885"/>
                  </a:lnTo>
                  <a:lnTo>
                    <a:pt x="290088" y="1923"/>
                  </a:lnTo>
                  <a:lnTo>
                    <a:pt x="292011" y="480"/>
                  </a:lnTo>
                  <a:lnTo>
                    <a:pt x="292973" y="0"/>
                  </a:lnTo>
                  <a:close/>
                </a:path>
              </a:pathLst>
            </a:custGeom>
            <a:solidFill>
              <a:srgbClr val="9155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234080" y="7906796"/>
              <a:ext cx="179070" cy="126364"/>
            </a:xfrm>
            <a:custGeom>
              <a:avLst/>
              <a:gdLst/>
              <a:ahLst/>
              <a:cxnLst/>
              <a:rect l="l" t="t" r="r" b="b"/>
              <a:pathLst>
                <a:path w="179069" h="126365" extrusionOk="0">
                  <a:moveTo>
                    <a:pt x="153960" y="0"/>
                  </a:moveTo>
                  <a:lnTo>
                    <a:pt x="136407" y="14872"/>
                  </a:lnTo>
                  <a:lnTo>
                    <a:pt x="116687" y="25504"/>
                  </a:lnTo>
                  <a:lnTo>
                    <a:pt x="94435" y="31804"/>
                  </a:lnTo>
                  <a:lnTo>
                    <a:pt x="69286" y="33684"/>
                  </a:lnTo>
                  <a:lnTo>
                    <a:pt x="71209" y="38978"/>
                  </a:lnTo>
                  <a:lnTo>
                    <a:pt x="59271" y="50151"/>
                  </a:lnTo>
                  <a:lnTo>
                    <a:pt x="33440" y="76030"/>
                  </a:lnTo>
                  <a:lnTo>
                    <a:pt x="8692" y="105158"/>
                  </a:lnTo>
                  <a:lnTo>
                    <a:pt x="0" y="126075"/>
                  </a:lnTo>
                  <a:lnTo>
                    <a:pt x="178965" y="58706"/>
                  </a:lnTo>
                  <a:lnTo>
                    <a:pt x="153960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1" name="Google Shape;611;p3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365359" y="7929226"/>
              <a:ext cx="24043" cy="24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2" name="Google Shape;612;p3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230713" y="7948465"/>
              <a:ext cx="187541" cy="913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3" name="Google Shape;613;p31"/>
            <p:cNvSpPr/>
            <p:nvPr/>
          </p:nvSpPr>
          <p:spPr>
            <a:xfrm>
              <a:off x="2274023" y="7942897"/>
              <a:ext cx="52069" cy="45720"/>
            </a:xfrm>
            <a:custGeom>
              <a:avLst/>
              <a:gdLst/>
              <a:ahLst/>
              <a:cxnLst/>
              <a:rect l="l" t="t" r="r" b="b"/>
              <a:pathLst>
                <a:path w="52069" h="45720" extrusionOk="0">
                  <a:moveTo>
                    <a:pt x="13944" y="44754"/>
                  </a:moveTo>
                  <a:lnTo>
                    <a:pt x="13462" y="39941"/>
                  </a:lnTo>
                  <a:lnTo>
                    <a:pt x="9144" y="36093"/>
                  </a:lnTo>
                  <a:lnTo>
                    <a:pt x="5295" y="32232"/>
                  </a:lnTo>
                  <a:lnTo>
                    <a:pt x="482" y="31750"/>
                  </a:lnTo>
                  <a:lnTo>
                    <a:pt x="0" y="32715"/>
                  </a:lnTo>
                  <a:lnTo>
                    <a:pt x="0" y="33680"/>
                  </a:lnTo>
                  <a:lnTo>
                    <a:pt x="3365" y="35128"/>
                  </a:lnTo>
                  <a:lnTo>
                    <a:pt x="6731" y="38493"/>
                  </a:lnTo>
                  <a:lnTo>
                    <a:pt x="10579" y="41376"/>
                  </a:lnTo>
                  <a:lnTo>
                    <a:pt x="12026" y="45224"/>
                  </a:lnTo>
                  <a:lnTo>
                    <a:pt x="12992" y="44754"/>
                  </a:lnTo>
                  <a:lnTo>
                    <a:pt x="13944" y="44754"/>
                  </a:lnTo>
                  <a:close/>
                </a:path>
                <a:path w="52069" h="45720" extrusionOk="0">
                  <a:moveTo>
                    <a:pt x="32702" y="27432"/>
                  </a:moveTo>
                  <a:lnTo>
                    <a:pt x="31254" y="22136"/>
                  </a:lnTo>
                  <a:lnTo>
                    <a:pt x="25971" y="18770"/>
                  </a:lnTo>
                  <a:lnTo>
                    <a:pt x="20205" y="15875"/>
                  </a:lnTo>
                  <a:lnTo>
                    <a:pt x="14909" y="17792"/>
                  </a:lnTo>
                  <a:lnTo>
                    <a:pt x="15392" y="18288"/>
                  </a:lnTo>
                  <a:lnTo>
                    <a:pt x="15392" y="19240"/>
                  </a:lnTo>
                  <a:lnTo>
                    <a:pt x="19723" y="19240"/>
                  </a:lnTo>
                  <a:lnTo>
                    <a:pt x="28371" y="24053"/>
                  </a:lnTo>
                  <a:lnTo>
                    <a:pt x="30784" y="27901"/>
                  </a:lnTo>
                  <a:lnTo>
                    <a:pt x="31737" y="27432"/>
                  </a:lnTo>
                  <a:lnTo>
                    <a:pt x="32702" y="27432"/>
                  </a:lnTo>
                  <a:close/>
                </a:path>
                <a:path w="52069" h="45720" extrusionOk="0">
                  <a:moveTo>
                    <a:pt x="51460" y="7213"/>
                  </a:moveTo>
                  <a:lnTo>
                    <a:pt x="48094" y="2400"/>
                  </a:lnTo>
                  <a:lnTo>
                    <a:pt x="41363" y="965"/>
                  </a:lnTo>
                  <a:lnTo>
                    <a:pt x="35585" y="0"/>
                  </a:lnTo>
                  <a:lnTo>
                    <a:pt x="30302" y="2882"/>
                  </a:lnTo>
                  <a:lnTo>
                    <a:pt x="30784" y="3365"/>
                  </a:lnTo>
                  <a:lnTo>
                    <a:pt x="31254" y="4330"/>
                  </a:lnTo>
                  <a:lnTo>
                    <a:pt x="35585" y="2882"/>
                  </a:lnTo>
                  <a:lnTo>
                    <a:pt x="40881" y="4330"/>
                  </a:lnTo>
                  <a:lnTo>
                    <a:pt x="46164" y="5295"/>
                  </a:lnTo>
                  <a:lnTo>
                    <a:pt x="50012" y="8178"/>
                  </a:lnTo>
                  <a:lnTo>
                    <a:pt x="50495" y="7696"/>
                  </a:lnTo>
                  <a:lnTo>
                    <a:pt x="51460" y="7213"/>
                  </a:lnTo>
                  <a:close/>
                </a:path>
              </a:pathLst>
            </a:custGeom>
            <a:solidFill>
              <a:srgbClr val="25313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4" name="Google Shape;614;p3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2367362" y="7362554"/>
              <a:ext cx="225530" cy="31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5" name="Google Shape;615;p31"/>
          <p:cNvSpPr txBox="1"/>
          <p:nvPr/>
        </p:nvSpPr>
        <p:spPr>
          <a:xfrm>
            <a:off x="12890916" y="7995210"/>
            <a:ext cx="27105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25" rIns="0" bIns="0" anchor="t" anchorCtr="0">
            <a:spAutoFit/>
          </a:bodyPr>
          <a:lstStyle/>
          <a:p>
            <a:pPr marL="0" marR="1693" lvl="0" indent="423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REINTEGRASI SOSIAL</a:t>
            </a:r>
            <a:endParaRPr sz="2400" b="1">
              <a:solidFill>
                <a:srgbClr val="24406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616" name="Google Shape;616;p31"/>
          <p:cNvGrpSpPr/>
          <p:nvPr/>
        </p:nvGrpSpPr>
        <p:grpSpPr>
          <a:xfrm>
            <a:off x="13405266" y="6430120"/>
            <a:ext cx="1768408" cy="1337180"/>
            <a:chOff x="14132052" y="5975603"/>
            <a:chExt cx="3063240" cy="2100833"/>
          </a:xfrm>
        </p:grpSpPr>
        <p:sp>
          <p:nvSpPr>
            <p:cNvPr id="617" name="Google Shape;617;p31"/>
            <p:cNvSpPr/>
            <p:nvPr/>
          </p:nvSpPr>
          <p:spPr>
            <a:xfrm>
              <a:off x="14833092" y="5975603"/>
              <a:ext cx="1841500" cy="1841500"/>
            </a:xfrm>
            <a:custGeom>
              <a:avLst/>
              <a:gdLst/>
              <a:ahLst/>
              <a:cxnLst/>
              <a:rect l="l" t="t" r="r" b="b"/>
              <a:pathLst>
                <a:path w="1841500" h="1841500" extrusionOk="0">
                  <a:moveTo>
                    <a:pt x="920496" y="0"/>
                  </a:moveTo>
                  <a:lnTo>
                    <a:pt x="871608" y="1275"/>
                  </a:lnTo>
                  <a:lnTo>
                    <a:pt x="823386" y="5061"/>
                  </a:lnTo>
                  <a:lnTo>
                    <a:pt x="775892" y="11292"/>
                  </a:lnTo>
                  <a:lnTo>
                    <a:pt x="729190" y="19905"/>
                  </a:lnTo>
                  <a:lnTo>
                    <a:pt x="683343" y="30837"/>
                  </a:lnTo>
                  <a:lnTo>
                    <a:pt x="638415" y="44024"/>
                  </a:lnTo>
                  <a:lnTo>
                    <a:pt x="594470" y="59402"/>
                  </a:lnTo>
                  <a:lnTo>
                    <a:pt x="551572" y="76908"/>
                  </a:lnTo>
                  <a:lnTo>
                    <a:pt x="509783" y="96479"/>
                  </a:lnTo>
                  <a:lnTo>
                    <a:pt x="469168" y="118049"/>
                  </a:lnTo>
                  <a:lnTo>
                    <a:pt x="429790" y="141557"/>
                  </a:lnTo>
                  <a:lnTo>
                    <a:pt x="391713" y="166938"/>
                  </a:lnTo>
                  <a:lnTo>
                    <a:pt x="355000" y="194128"/>
                  </a:lnTo>
                  <a:lnTo>
                    <a:pt x="319715" y="223065"/>
                  </a:lnTo>
                  <a:lnTo>
                    <a:pt x="285922" y="253684"/>
                  </a:lnTo>
                  <a:lnTo>
                    <a:pt x="253684" y="285922"/>
                  </a:lnTo>
                  <a:lnTo>
                    <a:pt x="223065" y="319715"/>
                  </a:lnTo>
                  <a:lnTo>
                    <a:pt x="194128" y="355000"/>
                  </a:lnTo>
                  <a:lnTo>
                    <a:pt x="166938" y="391713"/>
                  </a:lnTo>
                  <a:lnTo>
                    <a:pt x="141557" y="429790"/>
                  </a:lnTo>
                  <a:lnTo>
                    <a:pt x="118049" y="469168"/>
                  </a:lnTo>
                  <a:lnTo>
                    <a:pt x="96479" y="509783"/>
                  </a:lnTo>
                  <a:lnTo>
                    <a:pt x="76908" y="551572"/>
                  </a:lnTo>
                  <a:lnTo>
                    <a:pt x="59402" y="594470"/>
                  </a:lnTo>
                  <a:lnTo>
                    <a:pt x="44024" y="638415"/>
                  </a:lnTo>
                  <a:lnTo>
                    <a:pt x="30837" y="683343"/>
                  </a:lnTo>
                  <a:lnTo>
                    <a:pt x="19905" y="729190"/>
                  </a:lnTo>
                  <a:lnTo>
                    <a:pt x="11292" y="775892"/>
                  </a:lnTo>
                  <a:lnTo>
                    <a:pt x="5061" y="823386"/>
                  </a:lnTo>
                  <a:lnTo>
                    <a:pt x="1275" y="871608"/>
                  </a:lnTo>
                  <a:lnTo>
                    <a:pt x="0" y="920496"/>
                  </a:lnTo>
                  <a:lnTo>
                    <a:pt x="1275" y="969383"/>
                  </a:lnTo>
                  <a:lnTo>
                    <a:pt x="5061" y="1017605"/>
                  </a:lnTo>
                  <a:lnTo>
                    <a:pt x="11292" y="1065099"/>
                  </a:lnTo>
                  <a:lnTo>
                    <a:pt x="19905" y="1111801"/>
                  </a:lnTo>
                  <a:lnTo>
                    <a:pt x="30837" y="1157648"/>
                  </a:lnTo>
                  <a:lnTo>
                    <a:pt x="44024" y="1202576"/>
                  </a:lnTo>
                  <a:lnTo>
                    <a:pt x="59402" y="1246521"/>
                  </a:lnTo>
                  <a:lnTo>
                    <a:pt x="76908" y="1289419"/>
                  </a:lnTo>
                  <a:lnTo>
                    <a:pt x="96479" y="1331208"/>
                  </a:lnTo>
                  <a:lnTo>
                    <a:pt x="118049" y="1371823"/>
                  </a:lnTo>
                  <a:lnTo>
                    <a:pt x="141557" y="1411201"/>
                  </a:lnTo>
                  <a:lnTo>
                    <a:pt x="166938" y="1449278"/>
                  </a:lnTo>
                  <a:lnTo>
                    <a:pt x="194128" y="1485991"/>
                  </a:lnTo>
                  <a:lnTo>
                    <a:pt x="223065" y="1521276"/>
                  </a:lnTo>
                  <a:lnTo>
                    <a:pt x="253684" y="1555069"/>
                  </a:lnTo>
                  <a:lnTo>
                    <a:pt x="285922" y="1587307"/>
                  </a:lnTo>
                  <a:lnTo>
                    <a:pt x="319715" y="1617926"/>
                  </a:lnTo>
                  <a:lnTo>
                    <a:pt x="355000" y="1646863"/>
                  </a:lnTo>
                  <a:lnTo>
                    <a:pt x="391713" y="1674053"/>
                  </a:lnTo>
                  <a:lnTo>
                    <a:pt x="429790" y="1699434"/>
                  </a:lnTo>
                  <a:lnTo>
                    <a:pt x="469168" y="1722942"/>
                  </a:lnTo>
                  <a:lnTo>
                    <a:pt x="509783" y="1744512"/>
                  </a:lnTo>
                  <a:lnTo>
                    <a:pt x="551572" y="1764083"/>
                  </a:lnTo>
                  <a:lnTo>
                    <a:pt x="594470" y="1781589"/>
                  </a:lnTo>
                  <a:lnTo>
                    <a:pt x="638415" y="1796967"/>
                  </a:lnTo>
                  <a:lnTo>
                    <a:pt x="683343" y="1810154"/>
                  </a:lnTo>
                  <a:lnTo>
                    <a:pt x="729190" y="1821086"/>
                  </a:lnTo>
                  <a:lnTo>
                    <a:pt x="775892" y="1829699"/>
                  </a:lnTo>
                  <a:lnTo>
                    <a:pt x="823386" y="1835930"/>
                  </a:lnTo>
                  <a:lnTo>
                    <a:pt x="871608" y="1839716"/>
                  </a:lnTo>
                  <a:lnTo>
                    <a:pt x="920496" y="1840992"/>
                  </a:lnTo>
                  <a:lnTo>
                    <a:pt x="969383" y="1839716"/>
                  </a:lnTo>
                  <a:lnTo>
                    <a:pt x="1017605" y="1835930"/>
                  </a:lnTo>
                  <a:lnTo>
                    <a:pt x="1065099" y="1829699"/>
                  </a:lnTo>
                  <a:lnTo>
                    <a:pt x="1111801" y="1821086"/>
                  </a:lnTo>
                  <a:lnTo>
                    <a:pt x="1157648" y="1810154"/>
                  </a:lnTo>
                  <a:lnTo>
                    <a:pt x="1202576" y="1796967"/>
                  </a:lnTo>
                  <a:lnTo>
                    <a:pt x="1246521" y="1781589"/>
                  </a:lnTo>
                  <a:lnTo>
                    <a:pt x="1289419" y="1764083"/>
                  </a:lnTo>
                  <a:lnTo>
                    <a:pt x="1331208" y="1744512"/>
                  </a:lnTo>
                  <a:lnTo>
                    <a:pt x="1371823" y="1722942"/>
                  </a:lnTo>
                  <a:lnTo>
                    <a:pt x="1411201" y="1699434"/>
                  </a:lnTo>
                  <a:lnTo>
                    <a:pt x="1449278" y="1674053"/>
                  </a:lnTo>
                  <a:lnTo>
                    <a:pt x="1485991" y="1646863"/>
                  </a:lnTo>
                  <a:lnTo>
                    <a:pt x="1521276" y="1617926"/>
                  </a:lnTo>
                  <a:lnTo>
                    <a:pt x="1555069" y="1587307"/>
                  </a:lnTo>
                  <a:lnTo>
                    <a:pt x="1587307" y="1555069"/>
                  </a:lnTo>
                  <a:lnTo>
                    <a:pt x="1617926" y="1521276"/>
                  </a:lnTo>
                  <a:lnTo>
                    <a:pt x="1646863" y="1485991"/>
                  </a:lnTo>
                  <a:lnTo>
                    <a:pt x="1674053" y="1449278"/>
                  </a:lnTo>
                  <a:lnTo>
                    <a:pt x="1699434" y="1411201"/>
                  </a:lnTo>
                  <a:lnTo>
                    <a:pt x="1722942" y="1371823"/>
                  </a:lnTo>
                  <a:lnTo>
                    <a:pt x="1744512" y="1331208"/>
                  </a:lnTo>
                  <a:lnTo>
                    <a:pt x="1764083" y="1289419"/>
                  </a:lnTo>
                  <a:lnTo>
                    <a:pt x="1781589" y="1246521"/>
                  </a:lnTo>
                  <a:lnTo>
                    <a:pt x="1796967" y="1202576"/>
                  </a:lnTo>
                  <a:lnTo>
                    <a:pt x="1810154" y="1157648"/>
                  </a:lnTo>
                  <a:lnTo>
                    <a:pt x="1821086" y="1111801"/>
                  </a:lnTo>
                  <a:lnTo>
                    <a:pt x="1829699" y="1065099"/>
                  </a:lnTo>
                  <a:lnTo>
                    <a:pt x="1835930" y="1017605"/>
                  </a:lnTo>
                  <a:lnTo>
                    <a:pt x="1839716" y="969383"/>
                  </a:lnTo>
                  <a:lnTo>
                    <a:pt x="1840992" y="920496"/>
                  </a:lnTo>
                  <a:lnTo>
                    <a:pt x="1839716" y="871608"/>
                  </a:lnTo>
                  <a:lnTo>
                    <a:pt x="1835930" y="823386"/>
                  </a:lnTo>
                  <a:lnTo>
                    <a:pt x="1829699" y="775892"/>
                  </a:lnTo>
                  <a:lnTo>
                    <a:pt x="1821086" y="729190"/>
                  </a:lnTo>
                  <a:lnTo>
                    <a:pt x="1810154" y="683343"/>
                  </a:lnTo>
                  <a:lnTo>
                    <a:pt x="1796967" y="638415"/>
                  </a:lnTo>
                  <a:lnTo>
                    <a:pt x="1781589" y="594470"/>
                  </a:lnTo>
                  <a:lnTo>
                    <a:pt x="1764083" y="551572"/>
                  </a:lnTo>
                  <a:lnTo>
                    <a:pt x="1744512" y="509783"/>
                  </a:lnTo>
                  <a:lnTo>
                    <a:pt x="1722942" y="469168"/>
                  </a:lnTo>
                  <a:lnTo>
                    <a:pt x="1699434" y="429790"/>
                  </a:lnTo>
                  <a:lnTo>
                    <a:pt x="1674053" y="391713"/>
                  </a:lnTo>
                  <a:lnTo>
                    <a:pt x="1646863" y="355000"/>
                  </a:lnTo>
                  <a:lnTo>
                    <a:pt x="1617926" y="319715"/>
                  </a:lnTo>
                  <a:lnTo>
                    <a:pt x="1587307" y="285922"/>
                  </a:lnTo>
                  <a:lnTo>
                    <a:pt x="1555069" y="253684"/>
                  </a:lnTo>
                  <a:lnTo>
                    <a:pt x="1521276" y="223065"/>
                  </a:lnTo>
                  <a:lnTo>
                    <a:pt x="1485991" y="194128"/>
                  </a:lnTo>
                  <a:lnTo>
                    <a:pt x="1449278" y="166938"/>
                  </a:lnTo>
                  <a:lnTo>
                    <a:pt x="1411201" y="141557"/>
                  </a:lnTo>
                  <a:lnTo>
                    <a:pt x="1371823" y="118049"/>
                  </a:lnTo>
                  <a:lnTo>
                    <a:pt x="1331208" y="96479"/>
                  </a:lnTo>
                  <a:lnTo>
                    <a:pt x="1289419" y="76908"/>
                  </a:lnTo>
                  <a:lnTo>
                    <a:pt x="1246521" y="59402"/>
                  </a:lnTo>
                  <a:lnTo>
                    <a:pt x="1202576" y="44024"/>
                  </a:lnTo>
                  <a:lnTo>
                    <a:pt x="1157648" y="30837"/>
                  </a:lnTo>
                  <a:lnTo>
                    <a:pt x="1111801" y="19905"/>
                  </a:lnTo>
                  <a:lnTo>
                    <a:pt x="1065099" y="11292"/>
                  </a:lnTo>
                  <a:lnTo>
                    <a:pt x="1017605" y="5061"/>
                  </a:lnTo>
                  <a:lnTo>
                    <a:pt x="969383" y="1275"/>
                  </a:lnTo>
                  <a:lnTo>
                    <a:pt x="920496" y="0"/>
                  </a:lnTo>
                  <a:close/>
                </a:path>
              </a:pathLst>
            </a:custGeom>
            <a:solidFill>
              <a:srgbClr val="FBD4B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8" name="Google Shape;618;p31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4132052" y="6367271"/>
              <a:ext cx="3063240" cy="17091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9" name="Google Shape;619;p31"/>
          <p:cNvSpPr txBox="1"/>
          <p:nvPr/>
        </p:nvSpPr>
        <p:spPr>
          <a:xfrm>
            <a:off x="5206214" y="5176539"/>
            <a:ext cx="2614382" cy="1112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25" rIns="0" bIns="0" anchor="t" anchorCtr="0">
            <a:spAutoFit/>
          </a:bodyPr>
          <a:lstStyle/>
          <a:p>
            <a:pPr marL="4234" marR="1693" lvl="0" indent="-423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REHABILITASI  MENTAL DAN SOSIAL</a:t>
            </a:r>
            <a:endParaRPr sz="2400" b="1">
              <a:solidFill>
                <a:srgbClr val="24406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620" name="Google Shape;620;p31"/>
          <p:cNvGrpSpPr/>
          <p:nvPr/>
        </p:nvGrpSpPr>
        <p:grpSpPr>
          <a:xfrm>
            <a:off x="5616449" y="3650015"/>
            <a:ext cx="1742634" cy="1303286"/>
            <a:chOff x="3970782" y="5984747"/>
            <a:chExt cx="3018790" cy="2047496"/>
          </a:xfrm>
        </p:grpSpPr>
        <p:pic>
          <p:nvPicPr>
            <p:cNvPr id="621" name="Google Shape;621;p31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114793" y="5984747"/>
              <a:ext cx="2865142" cy="20474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2" name="Google Shape;622;p31"/>
            <p:cNvSpPr/>
            <p:nvPr/>
          </p:nvSpPr>
          <p:spPr>
            <a:xfrm>
              <a:off x="3970782" y="8026145"/>
              <a:ext cx="3018790" cy="0"/>
            </a:xfrm>
            <a:custGeom>
              <a:avLst/>
              <a:gdLst/>
              <a:ahLst/>
              <a:cxnLst/>
              <a:rect l="l" t="t" r="r" b="b"/>
              <a:pathLst>
                <a:path w="3018790" h="120000" extrusionOk="0">
                  <a:moveTo>
                    <a:pt x="0" y="0"/>
                  </a:moveTo>
                  <a:lnTo>
                    <a:pt x="3018663" y="0"/>
                  </a:lnTo>
                </a:path>
              </a:pathLst>
            </a:custGeom>
            <a:noFill/>
            <a:ln w="19050" cap="flat" cmpd="sng">
              <a:solidFill>
                <a:srgbClr val="676B7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3" name="Google Shape;623;p31"/>
          <p:cNvSpPr txBox="1"/>
          <p:nvPr/>
        </p:nvSpPr>
        <p:spPr>
          <a:xfrm>
            <a:off x="9974267" y="5228779"/>
            <a:ext cx="32694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25" rIns="0" bIns="0" anchor="t" anchorCtr="0">
            <a:spAutoFit/>
          </a:bodyPr>
          <a:lstStyle/>
          <a:p>
            <a:pPr marL="4234" marR="1693" lvl="0" indent="914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RESTITUSI DAN/  ATAU KOMPENSASI</a:t>
            </a:r>
            <a:endParaRPr sz="2400" b="1">
              <a:solidFill>
                <a:srgbClr val="24406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624" name="Google Shape;624;p3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970193" y="3587604"/>
            <a:ext cx="1235568" cy="1340608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31"/>
          <p:cNvSpPr txBox="1"/>
          <p:nvPr/>
        </p:nvSpPr>
        <p:spPr>
          <a:xfrm>
            <a:off x="7557250" y="8064891"/>
            <a:ext cx="32694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25" rIns="0" bIns="0" anchor="t" anchorCtr="0">
            <a:spAutoFit/>
          </a:bodyPr>
          <a:lstStyle/>
          <a:p>
            <a:pPr marL="0" marR="1693" lvl="0" indent="423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44061"/>
                </a:solidFill>
                <a:latin typeface="Arial Black"/>
                <a:ea typeface="Arial Black"/>
                <a:cs typeface="Arial Black"/>
                <a:sym typeface="Arial Black"/>
              </a:rPr>
              <a:t>PEMBERDAYAAN SOSIAL</a:t>
            </a:r>
            <a:endParaRPr sz="2400" b="1">
              <a:solidFill>
                <a:srgbClr val="24406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626" name="Google Shape;626;p3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10548" y="1838258"/>
            <a:ext cx="3566221" cy="3648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2"/>
          <p:cNvSpPr/>
          <p:nvPr/>
        </p:nvSpPr>
        <p:spPr>
          <a:xfrm>
            <a:off x="10101834" y="0"/>
            <a:ext cx="8186166" cy="404622"/>
          </a:xfrm>
          <a:custGeom>
            <a:avLst/>
            <a:gdLst/>
            <a:ahLst/>
            <a:cxnLst/>
            <a:rect l="l" t="t" r="r" b="b"/>
            <a:pathLst>
              <a:path w="10914888" h="539496" extrusionOk="0">
                <a:moveTo>
                  <a:pt x="0" y="539496"/>
                </a:moveTo>
                <a:lnTo>
                  <a:pt x="10914888" y="539496"/>
                </a:lnTo>
                <a:lnTo>
                  <a:pt x="10914888" y="0"/>
                </a:lnTo>
                <a:lnTo>
                  <a:pt x="0" y="0"/>
                </a:lnTo>
                <a:lnTo>
                  <a:pt x="0" y="539496"/>
                </a:lnTo>
                <a:close/>
              </a:path>
            </a:pathLst>
          </a:custGeom>
          <a:solidFill>
            <a:srgbClr val="FBB300"/>
          </a:solidFill>
          <a:ln>
            <a:noFill/>
          </a:ln>
        </p:spPr>
      </p:sp>
      <p:pic>
        <p:nvPicPr>
          <p:cNvPr id="632" name="Google Shape;632;p32"/>
          <p:cNvPicPr preferRelativeResize="0"/>
          <p:nvPr/>
        </p:nvPicPr>
        <p:blipFill rotWithShape="1">
          <a:blip r:embed="rId3">
            <a:alphaModFix/>
          </a:blip>
          <a:srcRect t="979" b="978"/>
          <a:stretch/>
        </p:blipFill>
        <p:spPr>
          <a:xfrm>
            <a:off x="0" y="0"/>
            <a:ext cx="12616434" cy="1074418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32"/>
          <p:cNvSpPr/>
          <p:nvPr/>
        </p:nvSpPr>
        <p:spPr>
          <a:xfrm>
            <a:off x="0" y="0"/>
            <a:ext cx="12484322" cy="953262"/>
          </a:xfrm>
          <a:custGeom>
            <a:avLst/>
            <a:gdLst/>
            <a:ahLst/>
            <a:cxnLst/>
            <a:rect l="l" t="t" r="r" b="b"/>
            <a:pathLst>
              <a:path w="16645762" h="1271016" extrusionOk="0">
                <a:moveTo>
                  <a:pt x="16645762" y="0"/>
                </a:moveTo>
                <a:lnTo>
                  <a:pt x="0" y="0"/>
                </a:lnTo>
                <a:lnTo>
                  <a:pt x="0" y="1271016"/>
                </a:lnTo>
                <a:lnTo>
                  <a:pt x="15966187" y="1271016"/>
                </a:lnTo>
                <a:lnTo>
                  <a:pt x="16645762" y="0"/>
                </a:lnTo>
                <a:close/>
              </a:path>
            </a:pathLst>
          </a:custGeom>
          <a:solidFill>
            <a:srgbClr val="2754A3"/>
          </a:solidFill>
          <a:ln>
            <a:noFill/>
          </a:ln>
        </p:spPr>
      </p:sp>
      <p:sp>
        <p:nvSpPr>
          <p:cNvPr id="634" name="Google Shape;634;p32"/>
          <p:cNvSpPr/>
          <p:nvPr/>
        </p:nvSpPr>
        <p:spPr>
          <a:xfrm>
            <a:off x="0" y="0"/>
            <a:ext cx="2457450" cy="955548"/>
          </a:xfrm>
          <a:custGeom>
            <a:avLst/>
            <a:gdLst/>
            <a:ahLst/>
            <a:cxnLst/>
            <a:rect l="l" t="t" r="r" b="b"/>
            <a:pathLst>
              <a:path w="3276600" h="1274064" extrusionOk="0">
                <a:moveTo>
                  <a:pt x="2558669" y="0"/>
                </a:moveTo>
                <a:lnTo>
                  <a:pt x="0" y="0"/>
                </a:lnTo>
                <a:lnTo>
                  <a:pt x="0" y="1274064"/>
                </a:lnTo>
                <a:lnTo>
                  <a:pt x="3276600" y="1274064"/>
                </a:lnTo>
                <a:lnTo>
                  <a:pt x="25586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635" name="Google Shape;635;p32"/>
          <p:cNvPicPr preferRelativeResize="0"/>
          <p:nvPr/>
        </p:nvPicPr>
        <p:blipFill rotWithShape="1">
          <a:blip r:embed="rId4">
            <a:alphaModFix/>
          </a:blip>
          <a:srcRect l="278" r="278"/>
          <a:stretch/>
        </p:blipFill>
        <p:spPr>
          <a:xfrm>
            <a:off x="0" y="77722"/>
            <a:ext cx="2075688" cy="774952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32"/>
          <p:cNvSpPr/>
          <p:nvPr/>
        </p:nvSpPr>
        <p:spPr>
          <a:xfrm>
            <a:off x="0" y="9996676"/>
            <a:ext cx="18288000" cy="290322"/>
          </a:xfrm>
          <a:custGeom>
            <a:avLst/>
            <a:gdLst/>
            <a:ahLst/>
            <a:cxnLst/>
            <a:rect l="l" t="t" r="r" b="b"/>
            <a:pathLst>
              <a:path w="24384000" h="387096" extrusionOk="0">
                <a:moveTo>
                  <a:pt x="24384000" y="0"/>
                </a:moveTo>
                <a:lnTo>
                  <a:pt x="0" y="0"/>
                </a:lnTo>
                <a:lnTo>
                  <a:pt x="0" y="387096"/>
                </a:lnTo>
                <a:lnTo>
                  <a:pt x="24384000" y="387096"/>
                </a:lnTo>
                <a:lnTo>
                  <a:pt x="24384000" y="0"/>
                </a:lnTo>
                <a:close/>
              </a:path>
            </a:pathLst>
          </a:custGeom>
          <a:solidFill>
            <a:srgbClr val="FBB300"/>
          </a:solidFill>
          <a:ln>
            <a:noFill/>
          </a:ln>
        </p:spPr>
      </p:sp>
      <p:sp>
        <p:nvSpPr>
          <p:cNvPr id="637" name="Google Shape;637;p32"/>
          <p:cNvSpPr txBox="1"/>
          <p:nvPr/>
        </p:nvSpPr>
        <p:spPr>
          <a:xfrm>
            <a:off x="948309" y="1774635"/>
            <a:ext cx="16501491" cy="59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87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REKOMENDASI KPAI</a:t>
            </a:r>
            <a:endParaRPr/>
          </a:p>
        </p:txBody>
      </p:sp>
      <p:sp>
        <p:nvSpPr>
          <p:cNvPr id="638" name="Google Shape;638;p32"/>
          <p:cNvSpPr txBox="1"/>
          <p:nvPr/>
        </p:nvSpPr>
        <p:spPr>
          <a:xfrm>
            <a:off x="1066800" y="3067194"/>
            <a:ext cx="16383000" cy="600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Pemerintah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Pusat dan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Pemerintah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Daerah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termasuk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DPR dan DPRD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menjadikan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perlindungan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anak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sebagai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mainstream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pembangunan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melalui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perbaikan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kualitas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regulasi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kelembagaan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program dan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perndanaan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untuk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meningkatkan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pengawasan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layanan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dan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kualitas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anak-anak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Indonesia)</a:t>
            </a: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Memastikan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anak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berada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dalam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pengasuhan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positif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di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keluarga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serta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pemerintah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memapukan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keluarga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dalam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mejalankan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fungsi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pengasuhan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dalam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pemenuhan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hak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dan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menghindarkan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anak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dari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kekerasan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dan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diskriminasi</a:t>
            </a:r>
            <a:endParaRPr lang="en-US" sz="24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Mengoptimalkan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perlindungan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anak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berbasis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siber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dan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kejahatan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transnasional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baik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melalui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pencegahan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maupun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penanganan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dan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mengoptimalkan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edukasi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literasi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digital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dengan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melibatkan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sekolah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keluarga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masyarakat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media dan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pihak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terkait</a:t>
            </a:r>
            <a:endParaRPr lang="en-US" sz="24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Meningkatkan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kualitas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layanan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rehabilitasi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sosial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anak</a:t>
            </a:r>
            <a:endParaRPr lang="en-US" sz="24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Aparat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penegak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hukum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kepolisian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kejaksaan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dan hakim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pengadilan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perlu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meningkatkan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kualitas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hukum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yang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berperspektif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perlindungan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anak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baik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dalam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proses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hukum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maupun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pemenuhan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hak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restitusi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anak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korban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pidana</a:t>
            </a:r>
            <a:endParaRPr lang="en-US" sz="24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Meingkatkan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kualitas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forum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anak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sebagai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pelopor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dan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pelapor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(2P)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perlindungan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anak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serta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partisipasi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anak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yang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bermakna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dalam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musyawarah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perencanaan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pembangunan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musrembang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 di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berbagai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tingakatan</a:t>
            </a:r>
            <a:r>
              <a:rPr lang="en-US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1834" y="0"/>
            <a:ext cx="8186738" cy="404812"/>
            <a:chOff x="0" y="0"/>
            <a:chExt cx="10915650" cy="5397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14888" cy="539496"/>
            </a:xfrm>
            <a:custGeom>
              <a:avLst/>
              <a:gdLst/>
              <a:ahLst/>
              <a:cxnLst/>
              <a:rect l="l" t="t" r="r" b="b"/>
              <a:pathLst>
                <a:path w="10914888" h="539496">
                  <a:moveTo>
                    <a:pt x="0" y="539496"/>
                  </a:moveTo>
                  <a:lnTo>
                    <a:pt x="10914888" y="539496"/>
                  </a:lnTo>
                  <a:lnTo>
                    <a:pt x="10914888" y="0"/>
                  </a:lnTo>
                  <a:lnTo>
                    <a:pt x="0" y="0"/>
                  </a:lnTo>
                  <a:lnTo>
                    <a:pt x="0" y="539496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979" b="979"/>
          <a:stretch>
            <a:fillRect/>
          </a:stretch>
        </p:blipFill>
        <p:spPr>
          <a:xfrm>
            <a:off x="0" y="0"/>
            <a:ext cx="12616434" cy="107441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0"/>
            <a:ext cx="12484418" cy="953452"/>
            <a:chOff x="0" y="0"/>
            <a:chExt cx="16645890" cy="12712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45762" cy="1271016"/>
            </a:xfrm>
            <a:custGeom>
              <a:avLst/>
              <a:gdLst/>
              <a:ahLst/>
              <a:cxnLst/>
              <a:rect l="l" t="t" r="r" b="b"/>
              <a:pathLst>
                <a:path w="16645762" h="1271016">
                  <a:moveTo>
                    <a:pt x="16645762" y="0"/>
                  </a:moveTo>
                  <a:lnTo>
                    <a:pt x="0" y="0"/>
                  </a:lnTo>
                  <a:lnTo>
                    <a:pt x="0" y="1271016"/>
                  </a:lnTo>
                  <a:lnTo>
                    <a:pt x="15966187" y="1271016"/>
                  </a:lnTo>
                  <a:lnTo>
                    <a:pt x="16645762" y="0"/>
                  </a:lnTo>
                  <a:close/>
                </a:path>
              </a:pathLst>
            </a:custGeom>
            <a:solidFill>
              <a:srgbClr val="2754A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2457450" cy="956310"/>
            <a:chOff x="0" y="0"/>
            <a:chExt cx="3276600" cy="1275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76600" cy="1274064"/>
            </a:xfrm>
            <a:custGeom>
              <a:avLst/>
              <a:gdLst/>
              <a:ahLst/>
              <a:cxnLst/>
              <a:rect l="l" t="t" r="r" b="b"/>
              <a:pathLst>
                <a:path w="3276600" h="1274064">
                  <a:moveTo>
                    <a:pt x="2558669" y="0"/>
                  </a:moveTo>
                  <a:lnTo>
                    <a:pt x="0" y="0"/>
                  </a:lnTo>
                  <a:lnTo>
                    <a:pt x="0" y="1274064"/>
                  </a:lnTo>
                  <a:lnTo>
                    <a:pt x="3276600" y="1274064"/>
                  </a:lnTo>
                  <a:lnTo>
                    <a:pt x="255866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279" r="279"/>
          <a:stretch>
            <a:fillRect/>
          </a:stretch>
        </p:blipFill>
        <p:spPr>
          <a:xfrm>
            <a:off x="0" y="77722"/>
            <a:ext cx="2075688" cy="77495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0" y="9996676"/>
            <a:ext cx="18288000" cy="290512"/>
            <a:chOff x="0" y="0"/>
            <a:chExt cx="24384000" cy="3873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387096"/>
            </a:xfrm>
            <a:custGeom>
              <a:avLst/>
              <a:gdLst/>
              <a:ahLst/>
              <a:cxnLst/>
              <a:rect l="l" t="t" r="r" b="b"/>
              <a:pathLst>
                <a:path w="24384000" h="387096">
                  <a:moveTo>
                    <a:pt x="24384000" y="0"/>
                  </a:moveTo>
                  <a:lnTo>
                    <a:pt x="0" y="0"/>
                  </a:lnTo>
                  <a:lnTo>
                    <a:pt x="0" y="387096"/>
                  </a:lnTo>
                  <a:lnTo>
                    <a:pt x="24384000" y="387096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024509" y="1774635"/>
            <a:ext cx="16501491" cy="592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0"/>
              </a:lnSpc>
              <a:spcBef>
                <a:spcPct val="0"/>
              </a:spcBef>
            </a:pPr>
            <a:r>
              <a:rPr lang="en-US" sz="5400" b="1" spc="212" dirty="0">
                <a:solidFill>
                  <a:schemeClr val="tx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REKOMENDASI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66800" y="3373785"/>
            <a:ext cx="16383000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080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Memastikan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layanan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penanganan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dan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pemulihan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tersedia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,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dapat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diakses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dengan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cepat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, dan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berkualitas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oleh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anak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/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keluarga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.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Melalui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kebijakan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daerah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,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peningkatan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kualitas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SDM dan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layanan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serta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dukungan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anggaran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.</a:t>
            </a:r>
          </a:p>
          <a:p>
            <a:pPr marL="5080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Pemenuhan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dan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perlindungan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hak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korban,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saksi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,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keluarga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korban dan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pelaku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anak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ditegakkan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dalam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mekanisme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peradilan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yang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menjunjung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tinggi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harkat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dan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martabat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manusia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dan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berkeadilan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pada korban. </a:t>
            </a:r>
          </a:p>
          <a:p>
            <a:pPr marL="5080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memastikan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strategi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pencegahan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didesain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agar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tepat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sasaran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.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terutama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di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keluarga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,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lembaga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pengasuhan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,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lembaga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pendidikan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serta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melibatkan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tokoh</a:t>
            </a:r>
            <a:r>
              <a:rPr lang="en-US" sz="2800" b="1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agama.</a:t>
            </a:r>
            <a:endParaRPr lang="en-US" sz="3200" b="1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633996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1834" y="0"/>
            <a:ext cx="8186738" cy="404812"/>
            <a:chOff x="0" y="0"/>
            <a:chExt cx="10915650" cy="5397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14888" cy="539496"/>
            </a:xfrm>
            <a:custGeom>
              <a:avLst/>
              <a:gdLst/>
              <a:ahLst/>
              <a:cxnLst/>
              <a:rect l="l" t="t" r="r" b="b"/>
              <a:pathLst>
                <a:path w="10914888" h="539496">
                  <a:moveTo>
                    <a:pt x="0" y="539496"/>
                  </a:moveTo>
                  <a:lnTo>
                    <a:pt x="10914888" y="539496"/>
                  </a:lnTo>
                  <a:lnTo>
                    <a:pt x="10914888" y="0"/>
                  </a:lnTo>
                  <a:lnTo>
                    <a:pt x="0" y="0"/>
                  </a:lnTo>
                  <a:lnTo>
                    <a:pt x="0" y="539496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979" b="979"/>
          <a:stretch>
            <a:fillRect/>
          </a:stretch>
        </p:blipFill>
        <p:spPr>
          <a:xfrm>
            <a:off x="0" y="0"/>
            <a:ext cx="12616434" cy="107441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0"/>
            <a:ext cx="12484418" cy="953452"/>
            <a:chOff x="0" y="0"/>
            <a:chExt cx="16645890" cy="12712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45762" cy="1271016"/>
            </a:xfrm>
            <a:custGeom>
              <a:avLst/>
              <a:gdLst/>
              <a:ahLst/>
              <a:cxnLst/>
              <a:rect l="l" t="t" r="r" b="b"/>
              <a:pathLst>
                <a:path w="16645762" h="1271016">
                  <a:moveTo>
                    <a:pt x="16645762" y="0"/>
                  </a:moveTo>
                  <a:lnTo>
                    <a:pt x="0" y="0"/>
                  </a:lnTo>
                  <a:lnTo>
                    <a:pt x="0" y="1271016"/>
                  </a:lnTo>
                  <a:lnTo>
                    <a:pt x="15966187" y="1271016"/>
                  </a:lnTo>
                  <a:lnTo>
                    <a:pt x="16645762" y="0"/>
                  </a:lnTo>
                  <a:close/>
                </a:path>
              </a:pathLst>
            </a:custGeom>
            <a:solidFill>
              <a:srgbClr val="2754A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2457450" cy="956310"/>
            <a:chOff x="0" y="0"/>
            <a:chExt cx="3276600" cy="1275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76600" cy="1274064"/>
            </a:xfrm>
            <a:custGeom>
              <a:avLst/>
              <a:gdLst/>
              <a:ahLst/>
              <a:cxnLst/>
              <a:rect l="l" t="t" r="r" b="b"/>
              <a:pathLst>
                <a:path w="3276600" h="1274064">
                  <a:moveTo>
                    <a:pt x="2558669" y="0"/>
                  </a:moveTo>
                  <a:lnTo>
                    <a:pt x="0" y="0"/>
                  </a:lnTo>
                  <a:lnTo>
                    <a:pt x="0" y="1274064"/>
                  </a:lnTo>
                  <a:lnTo>
                    <a:pt x="3276600" y="1274064"/>
                  </a:lnTo>
                  <a:lnTo>
                    <a:pt x="255866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279" r="279"/>
          <a:stretch>
            <a:fillRect/>
          </a:stretch>
        </p:blipFill>
        <p:spPr>
          <a:xfrm>
            <a:off x="0" y="77722"/>
            <a:ext cx="2075688" cy="77495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0" y="9996676"/>
            <a:ext cx="18288000" cy="290512"/>
            <a:chOff x="0" y="0"/>
            <a:chExt cx="24384000" cy="3873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387096"/>
            </a:xfrm>
            <a:custGeom>
              <a:avLst/>
              <a:gdLst/>
              <a:ahLst/>
              <a:cxnLst/>
              <a:rect l="l" t="t" r="r" b="b"/>
              <a:pathLst>
                <a:path w="24384000" h="387096">
                  <a:moveTo>
                    <a:pt x="24384000" y="0"/>
                  </a:moveTo>
                  <a:lnTo>
                    <a:pt x="0" y="0"/>
                  </a:lnTo>
                  <a:lnTo>
                    <a:pt x="0" y="387096"/>
                  </a:lnTo>
                  <a:lnTo>
                    <a:pt x="24384000" y="387096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588760" y="1468695"/>
            <a:ext cx="11349453" cy="729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4800" spc="-191" dirty="0">
                <a:solidFill>
                  <a:srgbClr val="376092"/>
                </a:solidFill>
                <a:latin typeface="Open Sans Bold"/>
              </a:rPr>
              <a:t>JUMLAH PENDUDUK DI INDONESIA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l="73" r="73" b="7096"/>
          <a:stretch>
            <a:fillRect/>
          </a:stretch>
        </p:blipFill>
        <p:spPr>
          <a:xfrm>
            <a:off x="3588760" y="2627100"/>
            <a:ext cx="3722401" cy="251963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 t="3570" b="3570"/>
          <a:stretch>
            <a:fillRect/>
          </a:stretch>
        </p:blipFill>
        <p:spPr>
          <a:xfrm>
            <a:off x="7759378" y="5407290"/>
            <a:ext cx="3633156" cy="331008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 l="39" r="39"/>
          <a:stretch>
            <a:fillRect/>
          </a:stretch>
        </p:blipFill>
        <p:spPr>
          <a:xfrm>
            <a:off x="7859347" y="2419638"/>
            <a:ext cx="2863850" cy="272813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8203517" y="6053826"/>
            <a:ext cx="217551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3400" spc="-22" dirty="0" err="1">
                <a:solidFill>
                  <a:srgbClr val="FFFFFF"/>
                </a:solidFill>
                <a:latin typeface="Open Sans Bold"/>
              </a:rPr>
              <a:t>Keluarga</a:t>
            </a:r>
            <a:endParaRPr lang="en-US" sz="3400" spc="-22" dirty="0">
              <a:solidFill>
                <a:srgbClr val="FFFFFF"/>
              </a:solidFill>
              <a:latin typeface="Open Sans Bold"/>
            </a:endParaRPr>
          </a:p>
          <a:p>
            <a:pPr algn="ctr">
              <a:lnSpc>
                <a:spcPts val="4080"/>
              </a:lnSpc>
            </a:pPr>
            <a:r>
              <a:rPr lang="en-US" sz="3400" spc="-3" dirty="0">
                <a:solidFill>
                  <a:srgbClr val="FFFFFF"/>
                </a:solidFill>
                <a:latin typeface="Open Sans Bold"/>
              </a:rPr>
              <a:t>91.2 Juta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23377" y="7458112"/>
            <a:ext cx="2863849" cy="27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-42" dirty="0" err="1">
                <a:solidFill>
                  <a:srgbClr val="FFFFFF"/>
                </a:solidFill>
                <a:latin typeface="Open Sans Bold"/>
              </a:rPr>
              <a:t>Sumber</a:t>
            </a:r>
            <a:r>
              <a:rPr lang="en-US" sz="1800" spc="-42" dirty="0">
                <a:solidFill>
                  <a:srgbClr val="FFFFFF"/>
                </a:solidFill>
                <a:latin typeface="Open Sans Bold"/>
              </a:rPr>
              <a:t> : </a:t>
            </a:r>
            <a:r>
              <a:rPr lang="en-US" sz="1800" spc="-42" dirty="0" err="1">
                <a:solidFill>
                  <a:srgbClr val="FFFFFF"/>
                </a:solidFill>
                <a:latin typeface="Open Sans Bold"/>
              </a:rPr>
              <a:t>Susenas</a:t>
            </a:r>
            <a:r>
              <a:rPr lang="en-US" sz="1800" spc="-42" dirty="0">
                <a:solidFill>
                  <a:srgbClr val="FFFFFF"/>
                </a:solidFill>
                <a:latin typeface="Open Sans Bold"/>
              </a:rPr>
              <a:t>, 2020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 t="149" b="149"/>
          <a:stretch>
            <a:fillRect/>
          </a:stretch>
        </p:blipFill>
        <p:spPr>
          <a:xfrm>
            <a:off x="11427579" y="5331419"/>
            <a:ext cx="3569241" cy="348394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rcRect t="104" b="104"/>
          <a:stretch>
            <a:fillRect/>
          </a:stretch>
        </p:blipFill>
        <p:spPr>
          <a:xfrm>
            <a:off x="10997204" y="3194371"/>
            <a:ext cx="3676589" cy="1954646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1621698" y="5796651"/>
            <a:ext cx="27130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3400" spc="-22">
                <a:solidFill>
                  <a:srgbClr val="FFFFFF"/>
                </a:solidFill>
                <a:latin typeface="Open Sans Bold"/>
              </a:rPr>
              <a:t>Anak</a:t>
            </a:r>
          </a:p>
          <a:p>
            <a:pPr algn="ctr">
              <a:lnSpc>
                <a:spcPts val="4080"/>
              </a:lnSpc>
            </a:pPr>
            <a:r>
              <a:rPr lang="en-US" sz="3400" spc="-61">
                <a:solidFill>
                  <a:srgbClr val="FFFFFF"/>
                </a:solidFill>
                <a:latin typeface="Open Sans Bold"/>
              </a:rPr>
              <a:t>84.4 Juta (31,6)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897681" y="7488211"/>
            <a:ext cx="2863850" cy="27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-1">
                <a:solidFill>
                  <a:srgbClr val="FFFFFF"/>
                </a:solidFill>
                <a:latin typeface="Open Sans Bold"/>
              </a:rPr>
              <a:t>Sumber : BPS, 2020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9"/>
          <a:srcRect t="637" b="637"/>
          <a:stretch>
            <a:fillRect/>
          </a:stretch>
        </p:blipFill>
        <p:spPr>
          <a:xfrm>
            <a:off x="9916645" y="5733697"/>
            <a:ext cx="370379" cy="36565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/>
          <a:srcRect t="3570" b="3570"/>
          <a:stretch>
            <a:fillRect/>
          </a:stretch>
        </p:blipFill>
        <p:spPr>
          <a:xfrm>
            <a:off x="4035125" y="5391324"/>
            <a:ext cx="3633156" cy="331008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447311" y="7488211"/>
            <a:ext cx="2863850" cy="27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-1">
                <a:solidFill>
                  <a:srgbClr val="FFFFFF"/>
                </a:solidFill>
                <a:latin typeface="Open Sans Bold"/>
              </a:rPr>
              <a:t>Sumber : BPS, 2020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419630" y="6053826"/>
            <a:ext cx="217551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3400" spc="-22" dirty="0" err="1">
                <a:solidFill>
                  <a:srgbClr val="FFFFFF"/>
                </a:solidFill>
                <a:latin typeface="Open Sans Bold"/>
              </a:rPr>
              <a:t>Penduduk</a:t>
            </a:r>
            <a:endParaRPr lang="en-US" sz="3400" spc="-22" dirty="0">
              <a:solidFill>
                <a:srgbClr val="FFFFFF"/>
              </a:solidFill>
              <a:latin typeface="Open Sans Bold"/>
            </a:endParaRPr>
          </a:p>
          <a:p>
            <a:pPr algn="ctr">
              <a:lnSpc>
                <a:spcPts val="4080"/>
              </a:lnSpc>
            </a:pPr>
            <a:r>
              <a:rPr lang="en-US" sz="3400" spc="-3" dirty="0">
                <a:solidFill>
                  <a:srgbClr val="FFFFFF"/>
                </a:solidFill>
                <a:latin typeface="Open Sans Bold"/>
              </a:rPr>
              <a:t>270.3 Juta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9"/>
          <a:srcRect t="637" b="637"/>
          <a:stretch>
            <a:fillRect/>
          </a:stretch>
        </p:blipFill>
        <p:spPr>
          <a:xfrm>
            <a:off x="13574313" y="5916526"/>
            <a:ext cx="370379" cy="36565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9"/>
          <a:srcRect t="637" b="637"/>
          <a:stretch>
            <a:fillRect/>
          </a:stretch>
        </p:blipFill>
        <p:spPr>
          <a:xfrm>
            <a:off x="6409951" y="5688168"/>
            <a:ext cx="370379" cy="36565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92158" y="1263802"/>
            <a:ext cx="12703682" cy="1022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600" spc="-285">
                <a:solidFill>
                  <a:srgbClr val="2754A3"/>
                </a:solidFill>
                <a:latin typeface="Open Sans Bold"/>
              </a:rPr>
              <a:t>TUGAS KPAI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101834" y="0"/>
            <a:ext cx="8186738" cy="404812"/>
            <a:chOff x="0" y="0"/>
            <a:chExt cx="10915650" cy="53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14888" cy="539496"/>
            </a:xfrm>
            <a:custGeom>
              <a:avLst/>
              <a:gdLst/>
              <a:ahLst/>
              <a:cxnLst/>
              <a:rect l="l" t="t" r="r" b="b"/>
              <a:pathLst>
                <a:path w="10914888" h="539496">
                  <a:moveTo>
                    <a:pt x="0" y="539496"/>
                  </a:moveTo>
                  <a:lnTo>
                    <a:pt x="10914888" y="539496"/>
                  </a:lnTo>
                  <a:lnTo>
                    <a:pt x="10914888" y="0"/>
                  </a:lnTo>
                  <a:lnTo>
                    <a:pt x="0" y="0"/>
                  </a:lnTo>
                  <a:lnTo>
                    <a:pt x="0" y="539496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979" b="979"/>
          <a:stretch>
            <a:fillRect/>
          </a:stretch>
        </p:blipFill>
        <p:spPr>
          <a:xfrm>
            <a:off x="0" y="0"/>
            <a:ext cx="12616434" cy="107441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0"/>
            <a:ext cx="12484418" cy="953452"/>
            <a:chOff x="0" y="0"/>
            <a:chExt cx="16645890" cy="12712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645762" cy="1271016"/>
            </a:xfrm>
            <a:custGeom>
              <a:avLst/>
              <a:gdLst/>
              <a:ahLst/>
              <a:cxnLst/>
              <a:rect l="l" t="t" r="r" b="b"/>
              <a:pathLst>
                <a:path w="16645762" h="1271016">
                  <a:moveTo>
                    <a:pt x="16645762" y="0"/>
                  </a:moveTo>
                  <a:lnTo>
                    <a:pt x="0" y="0"/>
                  </a:lnTo>
                  <a:lnTo>
                    <a:pt x="0" y="1271016"/>
                  </a:lnTo>
                  <a:lnTo>
                    <a:pt x="15966187" y="1271016"/>
                  </a:lnTo>
                  <a:lnTo>
                    <a:pt x="16645762" y="0"/>
                  </a:lnTo>
                  <a:close/>
                </a:path>
              </a:pathLst>
            </a:custGeom>
            <a:solidFill>
              <a:srgbClr val="2754A3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2457450" cy="956310"/>
            <a:chOff x="0" y="0"/>
            <a:chExt cx="3276600" cy="12750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76600" cy="1274064"/>
            </a:xfrm>
            <a:custGeom>
              <a:avLst/>
              <a:gdLst/>
              <a:ahLst/>
              <a:cxnLst/>
              <a:rect l="l" t="t" r="r" b="b"/>
              <a:pathLst>
                <a:path w="3276600" h="1274064">
                  <a:moveTo>
                    <a:pt x="2558669" y="0"/>
                  </a:moveTo>
                  <a:lnTo>
                    <a:pt x="0" y="0"/>
                  </a:lnTo>
                  <a:lnTo>
                    <a:pt x="0" y="1274064"/>
                  </a:lnTo>
                  <a:lnTo>
                    <a:pt x="3276600" y="1274064"/>
                  </a:lnTo>
                  <a:lnTo>
                    <a:pt x="255866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279" r="279"/>
          <a:stretch>
            <a:fillRect/>
          </a:stretch>
        </p:blipFill>
        <p:spPr>
          <a:xfrm>
            <a:off x="0" y="77722"/>
            <a:ext cx="2075688" cy="774952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0" y="9996676"/>
            <a:ext cx="18288000" cy="290512"/>
            <a:chOff x="0" y="0"/>
            <a:chExt cx="24384000" cy="3873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384000" cy="387096"/>
            </a:xfrm>
            <a:custGeom>
              <a:avLst/>
              <a:gdLst/>
              <a:ahLst/>
              <a:cxnLst/>
              <a:rect l="l" t="t" r="r" b="b"/>
              <a:pathLst>
                <a:path w="24384000" h="387096">
                  <a:moveTo>
                    <a:pt x="24384000" y="0"/>
                  </a:moveTo>
                  <a:lnTo>
                    <a:pt x="0" y="0"/>
                  </a:lnTo>
                  <a:lnTo>
                    <a:pt x="0" y="387096"/>
                  </a:lnTo>
                  <a:lnTo>
                    <a:pt x="24384000" y="387096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3124200" y="2615533"/>
            <a:ext cx="115062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 err="1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Berdasarkan</a:t>
            </a:r>
            <a:r>
              <a:rPr lang="en-US" sz="3000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Undang-Undang</a:t>
            </a:r>
            <a:r>
              <a:rPr lang="en-US" sz="3000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No 35 </a:t>
            </a:r>
            <a:r>
              <a:rPr lang="en-US" sz="3000" dirty="0" err="1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Tahun</a:t>
            </a:r>
            <a:r>
              <a:rPr lang="en-US" sz="3000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2014 </a:t>
            </a:r>
            <a:r>
              <a:rPr lang="en-US" sz="3000" dirty="0" err="1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Tentang</a:t>
            </a:r>
            <a:r>
              <a:rPr lang="en-US" sz="3000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Perubahan</a:t>
            </a:r>
            <a:r>
              <a:rPr lang="en-US" sz="3000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atas</a:t>
            </a:r>
            <a:r>
              <a:rPr lang="en-US" sz="3000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Undang-Undang</a:t>
            </a:r>
            <a:r>
              <a:rPr lang="en-US" sz="3000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No 23 </a:t>
            </a:r>
            <a:r>
              <a:rPr lang="en-US" sz="3000" dirty="0" err="1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tahun</a:t>
            </a:r>
            <a:r>
              <a:rPr lang="en-US" sz="3000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2022 </a:t>
            </a:r>
            <a:r>
              <a:rPr lang="en-US" sz="3000" dirty="0" err="1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Tentang</a:t>
            </a:r>
            <a:r>
              <a:rPr lang="en-US" sz="3000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Perlindungan</a:t>
            </a:r>
            <a:r>
              <a:rPr lang="en-US" sz="3000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Anak</a:t>
            </a:r>
            <a:endParaRPr lang="en-US" sz="3000" dirty="0">
              <a:solidFill>
                <a:srgbClr val="000000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439B9AD9-E140-ECB2-854D-9F9B0B7B01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10145" y="4331396"/>
            <a:ext cx="1111699" cy="989412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118E5719-A499-2CF5-2205-A1BB9DB428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200600" y="5707669"/>
            <a:ext cx="930789" cy="1167133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CFF18384-4386-3D67-AC52-52AC255F0B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31217" y="7249610"/>
            <a:ext cx="869555" cy="863231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CE1EBC5B-327C-83FF-DD4D-97933D49356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354522" y="4558917"/>
            <a:ext cx="1445127" cy="830948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79DED19F-0B9E-AA82-079A-4F2451F391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686631" y="5824424"/>
            <a:ext cx="927536" cy="927536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B54D13CA-61F2-C1EF-53EC-15E3375069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557622" y="7211612"/>
            <a:ext cx="1038928" cy="1014372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32BDB59F-5332-6B0E-2D9A-23BDD1BCA0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621433" y="8487831"/>
            <a:ext cx="575698" cy="1077564"/>
          </a:xfrm>
          <a:prstGeom prst="rect">
            <a:avLst/>
          </a:prstGeom>
        </p:spPr>
      </p:pic>
      <p:sp>
        <p:nvSpPr>
          <p:cNvPr id="22" name="TextBox 12">
            <a:extLst>
              <a:ext uri="{FF2B5EF4-FFF2-40B4-BE49-F238E27FC236}">
                <a16:creationId xmlns:a16="http://schemas.microsoft.com/office/drawing/2014/main" id="{2CABD811-9A01-308B-88B6-A6D78539901D}"/>
              </a:ext>
            </a:extLst>
          </p:cNvPr>
          <p:cNvSpPr txBox="1"/>
          <p:nvPr/>
        </p:nvSpPr>
        <p:spPr>
          <a:xfrm>
            <a:off x="4544122" y="4397014"/>
            <a:ext cx="4425520" cy="923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00"/>
              </a:lnSpc>
            </a:pPr>
            <a:r>
              <a:rPr lang="en-US" sz="2000">
                <a:solidFill>
                  <a:srgbClr val="191769"/>
                </a:solidFill>
                <a:latin typeface="Montserrat Classic"/>
              </a:rPr>
              <a:t>Melakukan pengawasan terhadap pelaksanaan perlindungan anak dan pemenuhan hak anak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028E5C67-FCC1-2BBE-9ED8-843072CD1AEA}"/>
              </a:ext>
            </a:extLst>
          </p:cNvPr>
          <p:cNvSpPr txBox="1"/>
          <p:nvPr/>
        </p:nvSpPr>
        <p:spPr>
          <a:xfrm>
            <a:off x="4544122" y="5672198"/>
            <a:ext cx="4425520" cy="122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00"/>
              </a:lnSpc>
            </a:pPr>
            <a:r>
              <a:rPr lang="en-US" sz="2000" dirty="0" err="1">
                <a:solidFill>
                  <a:srgbClr val="191769"/>
                </a:solidFill>
                <a:latin typeface="Montserrat Classic"/>
              </a:rPr>
              <a:t>Memberikan</a:t>
            </a:r>
            <a:r>
              <a:rPr lang="en-US" sz="2000" dirty="0">
                <a:solidFill>
                  <a:srgbClr val="191769"/>
                </a:solidFill>
                <a:latin typeface="Montserrat Classic"/>
              </a:rPr>
              <a:t> </a:t>
            </a:r>
            <a:r>
              <a:rPr lang="en-US" sz="2000" dirty="0" err="1">
                <a:solidFill>
                  <a:srgbClr val="191769"/>
                </a:solidFill>
                <a:latin typeface="Montserrat Classic"/>
              </a:rPr>
              <a:t>masukan</a:t>
            </a:r>
            <a:r>
              <a:rPr lang="en-US" sz="2000" dirty="0">
                <a:solidFill>
                  <a:srgbClr val="191769"/>
                </a:solidFill>
                <a:latin typeface="Montserrat Classic"/>
              </a:rPr>
              <a:t> dan </a:t>
            </a:r>
            <a:r>
              <a:rPr lang="en-US" sz="2000" dirty="0" err="1">
                <a:solidFill>
                  <a:srgbClr val="191769"/>
                </a:solidFill>
                <a:latin typeface="Montserrat Classic"/>
              </a:rPr>
              <a:t>usulan</a:t>
            </a:r>
            <a:r>
              <a:rPr lang="en-US" sz="2000" dirty="0">
                <a:solidFill>
                  <a:srgbClr val="191769"/>
                </a:solidFill>
                <a:latin typeface="Montserrat Classic"/>
              </a:rPr>
              <a:t> </a:t>
            </a:r>
            <a:r>
              <a:rPr lang="en-US" sz="2000" dirty="0" err="1">
                <a:solidFill>
                  <a:srgbClr val="191769"/>
                </a:solidFill>
                <a:latin typeface="Montserrat Classic"/>
              </a:rPr>
              <a:t>dalam</a:t>
            </a:r>
            <a:r>
              <a:rPr lang="en-US" sz="2000" dirty="0">
                <a:solidFill>
                  <a:srgbClr val="191769"/>
                </a:solidFill>
                <a:latin typeface="Montserrat Classic"/>
              </a:rPr>
              <a:t> </a:t>
            </a:r>
            <a:r>
              <a:rPr lang="en-US" sz="2000" dirty="0" err="1">
                <a:solidFill>
                  <a:srgbClr val="191769"/>
                </a:solidFill>
                <a:latin typeface="Montserrat Classic"/>
              </a:rPr>
              <a:t>perumusan</a:t>
            </a:r>
            <a:r>
              <a:rPr lang="en-US" sz="2000" dirty="0">
                <a:solidFill>
                  <a:srgbClr val="191769"/>
                </a:solidFill>
                <a:latin typeface="Montserrat Classic"/>
              </a:rPr>
              <a:t> </a:t>
            </a:r>
            <a:r>
              <a:rPr lang="en-US" sz="2000" dirty="0" err="1">
                <a:solidFill>
                  <a:srgbClr val="191769"/>
                </a:solidFill>
                <a:latin typeface="Montserrat Classic"/>
              </a:rPr>
              <a:t>kebijakan</a:t>
            </a:r>
            <a:r>
              <a:rPr lang="en-US" sz="2000" dirty="0">
                <a:solidFill>
                  <a:srgbClr val="191769"/>
                </a:solidFill>
                <a:latin typeface="Montserrat Classic"/>
              </a:rPr>
              <a:t> </a:t>
            </a:r>
            <a:r>
              <a:rPr lang="en-US" sz="2000" dirty="0" err="1">
                <a:solidFill>
                  <a:srgbClr val="191769"/>
                </a:solidFill>
                <a:latin typeface="Montserrat Classic"/>
              </a:rPr>
              <a:t>tentang</a:t>
            </a:r>
            <a:r>
              <a:rPr lang="en-US" sz="2000" dirty="0">
                <a:solidFill>
                  <a:srgbClr val="191769"/>
                </a:solidFill>
                <a:latin typeface="Montserrat Classic"/>
              </a:rPr>
              <a:t> </a:t>
            </a:r>
            <a:r>
              <a:rPr lang="en-US" sz="2000" dirty="0" err="1">
                <a:solidFill>
                  <a:srgbClr val="191769"/>
                </a:solidFill>
                <a:latin typeface="Montserrat Classic"/>
              </a:rPr>
              <a:t>penyelenggaraan</a:t>
            </a:r>
            <a:r>
              <a:rPr lang="en-US" sz="2000" dirty="0">
                <a:solidFill>
                  <a:srgbClr val="191769"/>
                </a:solidFill>
                <a:latin typeface="Montserrat Classic"/>
              </a:rPr>
              <a:t> </a:t>
            </a:r>
            <a:r>
              <a:rPr lang="en-US" sz="2000" dirty="0" err="1">
                <a:solidFill>
                  <a:srgbClr val="191769"/>
                </a:solidFill>
                <a:latin typeface="Montserrat Classic"/>
              </a:rPr>
              <a:t>perlindungan</a:t>
            </a:r>
            <a:r>
              <a:rPr lang="en-US" sz="2000" dirty="0">
                <a:solidFill>
                  <a:srgbClr val="191769"/>
                </a:solidFill>
                <a:latin typeface="Montserrat Classic"/>
              </a:rPr>
              <a:t> </a:t>
            </a:r>
            <a:r>
              <a:rPr lang="en-US" sz="2000" dirty="0" err="1">
                <a:solidFill>
                  <a:srgbClr val="191769"/>
                </a:solidFill>
                <a:latin typeface="Montserrat Classic"/>
              </a:rPr>
              <a:t>anak</a:t>
            </a:r>
            <a:endParaRPr lang="en-US" sz="2000" dirty="0">
              <a:solidFill>
                <a:srgbClr val="191769"/>
              </a:solidFill>
              <a:latin typeface="Montserrat Classic"/>
            </a:endParaRP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BA7D657C-A676-8338-62C5-BFEC83F73484}"/>
              </a:ext>
            </a:extLst>
          </p:cNvPr>
          <p:cNvSpPr txBox="1"/>
          <p:nvPr/>
        </p:nvSpPr>
        <p:spPr>
          <a:xfrm>
            <a:off x="11098394" y="4549392"/>
            <a:ext cx="4425520" cy="619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00"/>
              </a:lnSpc>
            </a:pPr>
            <a:r>
              <a:rPr lang="en-US" sz="2000">
                <a:solidFill>
                  <a:srgbClr val="191769"/>
                </a:solidFill>
                <a:latin typeface="Montserrat Classic"/>
              </a:rPr>
              <a:t>Melakukan mediasi atas sengketa pelanggaran hak anak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DC24ADF7-CC0C-E9B9-3EB0-F05DD91DCFAB}"/>
              </a:ext>
            </a:extLst>
          </p:cNvPr>
          <p:cNvSpPr txBox="1"/>
          <p:nvPr/>
        </p:nvSpPr>
        <p:spPr>
          <a:xfrm>
            <a:off x="11098394" y="5973911"/>
            <a:ext cx="4425520" cy="923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00"/>
              </a:lnSpc>
            </a:pPr>
            <a:r>
              <a:rPr lang="en-US" sz="2000">
                <a:solidFill>
                  <a:srgbClr val="191769"/>
                </a:solidFill>
                <a:latin typeface="Montserrat Classic"/>
              </a:rPr>
              <a:t>Menerima dan melakukan penelaahan atas pengaduan masyarakat mengenai hak anak</a:t>
            </a: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6B59073B-3328-A70B-4050-4E6ECB6BFAF2}"/>
              </a:ext>
            </a:extLst>
          </p:cNvPr>
          <p:cNvSpPr txBox="1"/>
          <p:nvPr/>
        </p:nvSpPr>
        <p:spPr>
          <a:xfrm>
            <a:off x="4544122" y="7252138"/>
            <a:ext cx="4425520" cy="923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solidFill>
                  <a:srgbClr val="191769"/>
                </a:solidFill>
                <a:latin typeface="Montserrat Classic"/>
              </a:rPr>
              <a:t>Mengumpulkan data dan informasi mengenai </a:t>
            </a:r>
          </a:p>
          <a:p>
            <a:pPr marL="0" lvl="0" indent="0">
              <a:lnSpc>
                <a:spcPts val="2400"/>
              </a:lnSpc>
            </a:pPr>
            <a:r>
              <a:rPr lang="en-US" sz="2000">
                <a:solidFill>
                  <a:srgbClr val="191769"/>
                </a:solidFill>
                <a:latin typeface="Montserrat Classic"/>
              </a:rPr>
              <a:t>perlindungan anak</a:t>
            </a: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B492305A-BF60-724E-6B94-E0076A2E29FF}"/>
              </a:ext>
            </a:extLst>
          </p:cNvPr>
          <p:cNvSpPr txBox="1"/>
          <p:nvPr/>
        </p:nvSpPr>
        <p:spPr>
          <a:xfrm>
            <a:off x="7473871" y="8641600"/>
            <a:ext cx="5260106" cy="923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00"/>
              </a:lnSpc>
            </a:pPr>
            <a:r>
              <a:rPr lang="en-US" sz="2000">
                <a:solidFill>
                  <a:srgbClr val="191769"/>
                </a:solidFill>
                <a:latin typeface="Montserrat Classic"/>
              </a:rPr>
              <a:t>Memberi laporan kepada pihak berwajib tentang adanya dugaan pelanggaran terhadap undang-undang ini</a:t>
            </a:r>
          </a:p>
        </p:txBody>
      </p:sp>
      <p:sp>
        <p:nvSpPr>
          <p:cNvPr id="41" name="TextBox 17">
            <a:extLst>
              <a:ext uri="{FF2B5EF4-FFF2-40B4-BE49-F238E27FC236}">
                <a16:creationId xmlns:a16="http://schemas.microsoft.com/office/drawing/2014/main" id="{72F0D45D-C7A8-85EE-6C0B-2054A2CDF9E1}"/>
              </a:ext>
            </a:extLst>
          </p:cNvPr>
          <p:cNvSpPr txBox="1"/>
          <p:nvPr/>
        </p:nvSpPr>
        <p:spPr>
          <a:xfrm>
            <a:off x="11098394" y="7222726"/>
            <a:ext cx="4752097" cy="923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00"/>
              </a:lnSpc>
            </a:pPr>
            <a:r>
              <a:rPr lang="en-US" sz="2000" dirty="0" err="1">
                <a:solidFill>
                  <a:srgbClr val="191769"/>
                </a:solidFill>
                <a:latin typeface="Montserrat Classic"/>
              </a:rPr>
              <a:t>Melakukan</a:t>
            </a:r>
            <a:r>
              <a:rPr lang="en-US" sz="2000" dirty="0">
                <a:solidFill>
                  <a:srgbClr val="191769"/>
                </a:solidFill>
                <a:latin typeface="Montserrat Classic"/>
              </a:rPr>
              <a:t> </a:t>
            </a:r>
            <a:r>
              <a:rPr lang="en-US" sz="2000" dirty="0" err="1">
                <a:solidFill>
                  <a:srgbClr val="191769"/>
                </a:solidFill>
                <a:latin typeface="Montserrat Classic"/>
              </a:rPr>
              <a:t>kerja</a:t>
            </a:r>
            <a:r>
              <a:rPr lang="en-US" sz="2000" dirty="0">
                <a:solidFill>
                  <a:srgbClr val="191769"/>
                </a:solidFill>
                <a:latin typeface="Montserrat Classic"/>
              </a:rPr>
              <a:t> </a:t>
            </a:r>
            <a:r>
              <a:rPr lang="en-US" sz="2000" dirty="0" err="1">
                <a:solidFill>
                  <a:srgbClr val="191769"/>
                </a:solidFill>
                <a:latin typeface="Montserrat Classic"/>
              </a:rPr>
              <a:t>sama</a:t>
            </a:r>
            <a:r>
              <a:rPr lang="en-US" sz="2000" dirty="0">
                <a:solidFill>
                  <a:srgbClr val="191769"/>
                </a:solidFill>
                <a:latin typeface="Montserrat Classic"/>
              </a:rPr>
              <a:t> </a:t>
            </a:r>
            <a:r>
              <a:rPr lang="en-US" sz="2000" dirty="0" err="1">
                <a:solidFill>
                  <a:srgbClr val="191769"/>
                </a:solidFill>
                <a:latin typeface="Montserrat Classic"/>
              </a:rPr>
              <a:t>dengan</a:t>
            </a:r>
            <a:r>
              <a:rPr lang="en-US" sz="2000" dirty="0">
                <a:solidFill>
                  <a:srgbClr val="191769"/>
                </a:solidFill>
                <a:latin typeface="Montserrat Classic"/>
              </a:rPr>
              <a:t> </a:t>
            </a:r>
            <a:r>
              <a:rPr lang="en-US" sz="2000" dirty="0" err="1">
                <a:solidFill>
                  <a:srgbClr val="191769"/>
                </a:solidFill>
                <a:latin typeface="Montserrat Classic"/>
              </a:rPr>
              <a:t>lembaga</a:t>
            </a:r>
            <a:r>
              <a:rPr lang="en-US" sz="2000" dirty="0">
                <a:solidFill>
                  <a:srgbClr val="191769"/>
                </a:solidFill>
                <a:latin typeface="Montserrat Classic"/>
              </a:rPr>
              <a:t> yang </a:t>
            </a:r>
            <a:r>
              <a:rPr lang="en-US" sz="2000" dirty="0" err="1">
                <a:solidFill>
                  <a:srgbClr val="191769"/>
                </a:solidFill>
                <a:latin typeface="Montserrat Classic"/>
              </a:rPr>
              <a:t>dibentuk</a:t>
            </a:r>
            <a:r>
              <a:rPr lang="en-US" sz="2000" dirty="0">
                <a:solidFill>
                  <a:srgbClr val="191769"/>
                </a:solidFill>
                <a:latin typeface="Montserrat Classic"/>
              </a:rPr>
              <a:t> </a:t>
            </a:r>
            <a:r>
              <a:rPr lang="en-US" sz="2000" dirty="0" err="1">
                <a:solidFill>
                  <a:srgbClr val="191769"/>
                </a:solidFill>
                <a:latin typeface="Montserrat Classic"/>
              </a:rPr>
              <a:t>masyarakat</a:t>
            </a:r>
            <a:r>
              <a:rPr lang="en-US" sz="2000" dirty="0">
                <a:solidFill>
                  <a:srgbClr val="191769"/>
                </a:solidFill>
                <a:latin typeface="Montserrat Classic"/>
              </a:rPr>
              <a:t> di </a:t>
            </a:r>
            <a:r>
              <a:rPr lang="en-US" sz="2000" dirty="0" err="1">
                <a:solidFill>
                  <a:srgbClr val="191769"/>
                </a:solidFill>
                <a:latin typeface="Montserrat Classic"/>
              </a:rPr>
              <a:t>bidang</a:t>
            </a:r>
            <a:r>
              <a:rPr lang="en-US" sz="2000" dirty="0">
                <a:solidFill>
                  <a:srgbClr val="191769"/>
                </a:solidFill>
                <a:latin typeface="Montserrat Classic"/>
              </a:rPr>
              <a:t> </a:t>
            </a:r>
            <a:r>
              <a:rPr lang="en-US" sz="2000" dirty="0" err="1">
                <a:solidFill>
                  <a:srgbClr val="191769"/>
                </a:solidFill>
                <a:latin typeface="Montserrat Classic"/>
              </a:rPr>
              <a:t>perlindungan</a:t>
            </a:r>
            <a:r>
              <a:rPr lang="en-US" sz="2000" dirty="0">
                <a:solidFill>
                  <a:srgbClr val="191769"/>
                </a:solidFill>
                <a:latin typeface="Montserrat Classic"/>
              </a:rPr>
              <a:t> </a:t>
            </a:r>
            <a:r>
              <a:rPr lang="en-US" sz="2000" dirty="0" err="1">
                <a:solidFill>
                  <a:srgbClr val="191769"/>
                </a:solidFill>
                <a:latin typeface="Montserrat Classic"/>
              </a:rPr>
              <a:t>anak</a:t>
            </a:r>
            <a:endParaRPr lang="en-US" sz="2000" dirty="0">
              <a:solidFill>
                <a:srgbClr val="191769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92158" y="1270000"/>
            <a:ext cx="12703682" cy="1022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600" spc="-285">
                <a:solidFill>
                  <a:srgbClr val="2754A3"/>
                </a:solidFill>
                <a:latin typeface="Open Sans Bold"/>
              </a:rPr>
              <a:t>PRINSIP PERLINDUNGAN ANAK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101834" y="0"/>
            <a:ext cx="8186738" cy="404812"/>
            <a:chOff x="0" y="0"/>
            <a:chExt cx="10915650" cy="53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14888" cy="539496"/>
            </a:xfrm>
            <a:custGeom>
              <a:avLst/>
              <a:gdLst/>
              <a:ahLst/>
              <a:cxnLst/>
              <a:rect l="l" t="t" r="r" b="b"/>
              <a:pathLst>
                <a:path w="10914888" h="539496">
                  <a:moveTo>
                    <a:pt x="0" y="539496"/>
                  </a:moveTo>
                  <a:lnTo>
                    <a:pt x="10914888" y="539496"/>
                  </a:lnTo>
                  <a:lnTo>
                    <a:pt x="10914888" y="0"/>
                  </a:lnTo>
                  <a:lnTo>
                    <a:pt x="0" y="0"/>
                  </a:lnTo>
                  <a:lnTo>
                    <a:pt x="0" y="539496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979" b="979"/>
          <a:stretch>
            <a:fillRect/>
          </a:stretch>
        </p:blipFill>
        <p:spPr>
          <a:xfrm>
            <a:off x="0" y="0"/>
            <a:ext cx="12616434" cy="107441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0"/>
            <a:ext cx="12484418" cy="953452"/>
            <a:chOff x="0" y="0"/>
            <a:chExt cx="16645890" cy="12712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645762" cy="1271016"/>
            </a:xfrm>
            <a:custGeom>
              <a:avLst/>
              <a:gdLst/>
              <a:ahLst/>
              <a:cxnLst/>
              <a:rect l="l" t="t" r="r" b="b"/>
              <a:pathLst>
                <a:path w="16645762" h="1271016">
                  <a:moveTo>
                    <a:pt x="16645762" y="0"/>
                  </a:moveTo>
                  <a:lnTo>
                    <a:pt x="0" y="0"/>
                  </a:lnTo>
                  <a:lnTo>
                    <a:pt x="0" y="1271016"/>
                  </a:lnTo>
                  <a:lnTo>
                    <a:pt x="15966187" y="1271016"/>
                  </a:lnTo>
                  <a:lnTo>
                    <a:pt x="16645762" y="0"/>
                  </a:lnTo>
                  <a:close/>
                </a:path>
              </a:pathLst>
            </a:custGeom>
            <a:solidFill>
              <a:srgbClr val="2754A3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2457450" cy="956310"/>
            <a:chOff x="0" y="0"/>
            <a:chExt cx="3276600" cy="12750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76600" cy="1274064"/>
            </a:xfrm>
            <a:custGeom>
              <a:avLst/>
              <a:gdLst/>
              <a:ahLst/>
              <a:cxnLst/>
              <a:rect l="l" t="t" r="r" b="b"/>
              <a:pathLst>
                <a:path w="3276600" h="1274064">
                  <a:moveTo>
                    <a:pt x="2558669" y="0"/>
                  </a:moveTo>
                  <a:lnTo>
                    <a:pt x="0" y="0"/>
                  </a:lnTo>
                  <a:lnTo>
                    <a:pt x="0" y="1274064"/>
                  </a:lnTo>
                  <a:lnTo>
                    <a:pt x="3276600" y="1274064"/>
                  </a:lnTo>
                  <a:lnTo>
                    <a:pt x="255866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279" r="279"/>
          <a:stretch>
            <a:fillRect/>
          </a:stretch>
        </p:blipFill>
        <p:spPr>
          <a:xfrm>
            <a:off x="0" y="77722"/>
            <a:ext cx="2075688" cy="774952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0" y="9996676"/>
            <a:ext cx="18288000" cy="290512"/>
            <a:chOff x="0" y="0"/>
            <a:chExt cx="24384000" cy="3873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384000" cy="387096"/>
            </a:xfrm>
            <a:custGeom>
              <a:avLst/>
              <a:gdLst/>
              <a:ahLst/>
              <a:cxnLst/>
              <a:rect l="l" t="t" r="r" b="b"/>
              <a:pathLst>
                <a:path w="24384000" h="387096">
                  <a:moveTo>
                    <a:pt x="24384000" y="0"/>
                  </a:moveTo>
                  <a:lnTo>
                    <a:pt x="0" y="0"/>
                  </a:lnTo>
                  <a:lnTo>
                    <a:pt x="0" y="387096"/>
                  </a:lnTo>
                  <a:lnTo>
                    <a:pt x="24384000" y="387096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86200" y="2038629"/>
            <a:ext cx="10443411" cy="78370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92158" y="1270000"/>
            <a:ext cx="12703682" cy="837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spc="-237">
                <a:solidFill>
                  <a:srgbClr val="2754A3"/>
                </a:solidFill>
                <a:latin typeface="Open Sans Bold"/>
              </a:rPr>
              <a:t>TANGGUNG JAWAB PERLINDUNGAN ANAK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101834" y="0"/>
            <a:ext cx="8186738" cy="404812"/>
            <a:chOff x="0" y="0"/>
            <a:chExt cx="10915650" cy="53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14888" cy="539496"/>
            </a:xfrm>
            <a:custGeom>
              <a:avLst/>
              <a:gdLst/>
              <a:ahLst/>
              <a:cxnLst/>
              <a:rect l="l" t="t" r="r" b="b"/>
              <a:pathLst>
                <a:path w="10914888" h="539496">
                  <a:moveTo>
                    <a:pt x="0" y="539496"/>
                  </a:moveTo>
                  <a:lnTo>
                    <a:pt x="10914888" y="539496"/>
                  </a:lnTo>
                  <a:lnTo>
                    <a:pt x="10914888" y="0"/>
                  </a:lnTo>
                  <a:lnTo>
                    <a:pt x="0" y="0"/>
                  </a:lnTo>
                  <a:lnTo>
                    <a:pt x="0" y="539496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979" b="979"/>
          <a:stretch>
            <a:fillRect/>
          </a:stretch>
        </p:blipFill>
        <p:spPr>
          <a:xfrm>
            <a:off x="0" y="0"/>
            <a:ext cx="12616434" cy="107441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0"/>
            <a:ext cx="12484418" cy="953452"/>
            <a:chOff x="0" y="0"/>
            <a:chExt cx="16645890" cy="12712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645762" cy="1271016"/>
            </a:xfrm>
            <a:custGeom>
              <a:avLst/>
              <a:gdLst/>
              <a:ahLst/>
              <a:cxnLst/>
              <a:rect l="l" t="t" r="r" b="b"/>
              <a:pathLst>
                <a:path w="16645762" h="1271016">
                  <a:moveTo>
                    <a:pt x="16645762" y="0"/>
                  </a:moveTo>
                  <a:lnTo>
                    <a:pt x="0" y="0"/>
                  </a:lnTo>
                  <a:lnTo>
                    <a:pt x="0" y="1271016"/>
                  </a:lnTo>
                  <a:lnTo>
                    <a:pt x="15966187" y="1271016"/>
                  </a:lnTo>
                  <a:lnTo>
                    <a:pt x="16645762" y="0"/>
                  </a:lnTo>
                  <a:close/>
                </a:path>
              </a:pathLst>
            </a:custGeom>
            <a:solidFill>
              <a:srgbClr val="2754A3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2457450" cy="956310"/>
            <a:chOff x="0" y="0"/>
            <a:chExt cx="3276600" cy="12750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76600" cy="1274064"/>
            </a:xfrm>
            <a:custGeom>
              <a:avLst/>
              <a:gdLst/>
              <a:ahLst/>
              <a:cxnLst/>
              <a:rect l="l" t="t" r="r" b="b"/>
              <a:pathLst>
                <a:path w="3276600" h="1274064">
                  <a:moveTo>
                    <a:pt x="2558669" y="0"/>
                  </a:moveTo>
                  <a:lnTo>
                    <a:pt x="0" y="0"/>
                  </a:lnTo>
                  <a:lnTo>
                    <a:pt x="0" y="1274064"/>
                  </a:lnTo>
                  <a:lnTo>
                    <a:pt x="3276600" y="1274064"/>
                  </a:lnTo>
                  <a:lnTo>
                    <a:pt x="255866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279" r="279"/>
          <a:stretch>
            <a:fillRect/>
          </a:stretch>
        </p:blipFill>
        <p:spPr>
          <a:xfrm>
            <a:off x="0" y="77722"/>
            <a:ext cx="2075688" cy="774952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0" y="9996676"/>
            <a:ext cx="18288000" cy="290512"/>
            <a:chOff x="0" y="0"/>
            <a:chExt cx="24384000" cy="3873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384000" cy="387096"/>
            </a:xfrm>
            <a:custGeom>
              <a:avLst/>
              <a:gdLst/>
              <a:ahLst/>
              <a:cxnLst/>
              <a:rect l="l" t="t" r="r" b="b"/>
              <a:pathLst>
                <a:path w="24384000" h="387096">
                  <a:moveTo>
                    <a:pt x="24384000" y="0"/>
                  </a:moveTo>
                  <a:lnTo>
                    <a:pt x="0" y="0"/>
                  </a:lnTo>
                  <a:lnTo>
                    <a:pt x="0" y="387096"/>
                  </a:lnTo>
                  <a:lnTo>
                    <a:pt x="24384000" y="387096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75688" y="2974308"/>
            <a:ext cx="14226595" cy="701136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1834" y="0"/>
            <a:ext cx="8186738" cy="404812"/>
            <a:chOff x="0" y="0"/>
            <a:chExt cx="10915650" cy="5397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14888" cy="539496"/>
            </a:xfrm>
            <a:custGeom>
              <a:avLst/>
              <a:gdLst/>
              <a:ahLst/>
              <a:cxnLst/>
              <a:rect l="l" t="t" r="r" b="b"/>
              <a:pathLst>
                <a:path w="10914888" h="539496">
                  <a:moveTo>
                    <a:pt x="0" y="539496"/>
                  </a:moveTo>
                  <a:lnTo>
                    <a:pt x="10914888" y="539496"/>
                  </a:lnTo>
                  <a:lnTo>
                    <a:pt x="10914888" y="0"/>
                  </a:lnTo>
                  <a:lnTo>
                    <a:pt x="0" y="0"/>
                  </a:lnTo>
                  <a:lnTo>
                    <a:pt x="0" y="539496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979" b="979"/>
          <a:stretch>
            <a:fillRect/>
          </a:stretch>
        </p:blipFill>
        <p:spPr>
          <a:xfrm>
            <a:off x="0" y="0"/>
            <a:ext cx="12616434" cy="107441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0"/>
            <a:ext cx="12484418" cy="953452"/>
            <a:chOff x="0" y="0"/>
            <a:chExt cx="16645890" cy="12712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45762" cy="1271016"/>
            </a:xfrm>
            <a:custGeom>
              <a:avLst/>
              <a:gdLst/>
              <a:ahLst/>
              <a:cxnLst/>
              <a:rect l="l" t="t" r="r" b="b"/>
              <a:pathLst>
                <a:path w="16645762" h="1271016">
                  <a:moveTo>
                    <a:pt x="16645762" y="0"/>
                  </a:moveTo>
                  <a:lnTo>
                    <a:pt x="0" y="0"/>
                  </a:lnTo>
                  <a:lnTo>
                    <a:pt x="0" y="1271016"/>
                  </a:lnTo>
                  <a:lnTo>
                    <a:pt x="15966187" y="1271016"/>
                  </a:lnTo>
                  <a:lnTo>
                    <a:pt x="16645762" y="0"/>
                  </a:lnTo>
                  <a:close/>
                </a:path>
              </a:pathLst>
            </a:custGeom>
            <a:solidFill>
              <a:srgbClr val="2754A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2457450" cy="956310"/>
            <a:chOff x="0" y="0"/>
            <a:chExt cx="3276600" cy="1275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76600" cy="1274064"/>
            </a:xfrm>
            <a:custGeom>
              <a:avLst/>
              <a:gdLst/>
              <a:ahLst/>
              <a:cxnLst/>
              <a:rect l="l" t="t" r="r" b="b"/>
              <a:pathLst>
                <a:path w="3276600" h="1274064">
                  <a:moveTo>
                    <a:pt x="2558669" y="0"/>
                  </a:moveTo>
                  <a:lnTo>
                    <a:pt x="0" y="0"/>
                  </a:lnTo>
                  <a:lnTo>
                    <a:pt x="0" y="1274064"/>
                  </a:lnTo>
                  <a:lnTo>
                    <a:pt x="3276600" y="1274064"/>
                  </a:lnTo>
                  <a:lnTo>
                    <a:pt x="255866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279" r="279"/>
          <a:stretch>
            <a:fillRect/>
          </a:stretch>
        </p:blipFill>
        <p:spPr>
          <a:xfrm>
            <a:off x="0" y="77722"/>
            <a:ext cx="2075688" cy="77495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0" y="9996676"/>
            <a:ext cx="18288000" cy="290512"/>
            <a:chOff x="0" y="0"/>
            <a:chExt cx="24384000" cy="3873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387096"/>
            </a:xfrm>
            <a:custGeom>
              <a:avLst/>
              <a:gdLst/>
              <a:ahLst/>
              <a:cxnLst/>
              <a:rect l="l" t="t" r="r" b="b"/>
              <a:pathLst>
                <a:path w="24384000" h="387096">
                  <a:moveTo>
                    <a:pt x="24384000" y="0"/>
                  </a:moveTo>
                  <a:lnTo>
                    <a:pt x="0" y="0"/>
                  </a:lnTo>
                  <a:lnTo>
                    <a:pt x="0" y="387096"/>
                  </a:lnTo>
                  <a:lnTo>
                    <a:pt x="24384000" y="387096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164372" y="1544070"/>
            <a:ext cx="1195925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2754A3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5 ARAHAN PRESIDEN</a:t>
            </a:r>
          </a:p>
          <a:p>
            <a:pPr algn="ctr"/>
            <a:r>
              <a:rPr lang="en-US" sz="4000" dirty="0">
                <a:solidFill>
                  <a:srgbClr val="2754A3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TERKAIT PEMBERDAYAAN PEREMPUAN DAN PERLINDUNGAN ANAK DI INDONESIA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164372" y="3446093"/>
            <a:ext cx="3528900" cy="1770950"/>
            <a:chOff x="0" y="0"/>
            <a:chExt cx="929422" cy="46642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29422" cy="466423"/>
            </a:xfrm>
            <a:custGeom>
              <a:avLst/>
              <a:gdLst/>
              <a:ahLst/>
              <a:cxnLst/>
              <a:rect l="l" t="t" r="r" b="b"/>
              <a:pathLst>
                <a:path w="929422" h="466423">
                  <a:moveTo>
                    <a:pt x="43877" y="0"/>
                  </a:moveTo>
                  <a:lnTo>
                    <a:pt x="885545" y="0"/>
                  </a:lnTo>
                  <a:cubicBezTo>
                    <a:pt x="909778" y="0"/>
                    <a:pt x="929422" y="19645"/>
                    <a:pt x="929422" y="43877"/>
                  </a:cubicBezTo>
                  <a:lnTo>
                    <a:pt x="929422" y="422546"/>
                  </a:lnTo>
                  <a:cubicBezTo>
                    <a:pt x="929422" y="446778"/>
                    <a:pt x="909778" y="466423"/>
                    <a:pt x="885545" y="466423"/>
                  </a:cubicBezTo>
                  <a:lnTo>
                    <a:pt x="43877" y="466423"/>
                  </a:lnTo>
                  <a:cubicBezTo>
                    <a:pt x="19645" y="466423"/>
                    <a:pt x="0" y="446778"/>
                    <a:pt x="0" y="422546"/>
                  </a:cubicBezTo>
                  <a:lnTo>
                    <a:pt x="0" y="43877"/>
                  </a:lnTo>
                  <a:cubicBezTo>
                    <a:pt x="0" y="19645"/>
                    <a:pt x="19645" y="0"/>
                    <a:pt x="43877" y="0"/>
                  </a:cubicBezTo>
                  <a:close/>
                </a:path>
              </a:pathLst>
            </a:custGeom>
            <a:solidFill>
              <a:srgbClr val="C9E265"/>
            </a:solidFill>
            <a:ln w="28575"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55"/>
                </a:lnSpc>
              </a:pPr>
              <a:endParaRPr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164372" y="5578695"/>
            <a:ext cx="3528900" cy="1763668"/>
            <a:chOff x="0" y="0"/>
            <a:chExt cx="929422" cy="46450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29422" cy="464505"/>
            </a:xfrm>
            <a:custGeom>
              <a:avLst/>
              <a:gdLst/>
              <a:ahLst/>
              <a:cxnLst/>
              <a:rect l="l" t="t" r="r" b="b"/>
              <a:pathLst>
                <a:path w="929422" h="464505">
                  <a:moveTo>
                    <a:pt x="43877" y="0"/>
                  </a:moveTo>
                  <a:lnTo>
                    <a:pt x="885545" y="0"/>
                  </a:lnTo>
                  <a:cubicBezTo>
                    <a:pt x="909778" y="0"/>
                    <a:pt x="929422" y="19645"/>
                    <a:pt x="929422" y="43877"/>
                  </a:cubicBezTo>
                  <a:lnTo>
                    <a:pt x="929422" y="420628"/>
                  </a:lnTo>
                  <a:cubicBezTo>
                    <a:pt x="929422" y="444861"/>
                    <a:pt x="909778" y="464505"/>
                    <a:pt x="885545" y="464505"/>
                  </a:cubicBezTo>
                  <a:lnTo>
                    <a:pt x="43877" y="464505"/>
                  </a:lnTo>
                  <a:cubicBezTo>
                    <a:pt x="19645" y="464505"/>
                    <a:pt x="0" y="444861"/>
                    <a:pt x="0" y="420628"/>
                  </a:cubicBezTo>
                  <a:lnTo>
                    <a:pt x="0" y="43877"/>
                  </a:lnTo>
                  <a:cubicBezTo>
                    <a:pt x="0" y="19645"/>
                    <a:pt x="19645" y="0"/>
                    <a:pt x="43877" y="0"/>
                  </a:cubicBezTo>
                  <a:close/>
                </a:path>
              </a:pathLst>
            </a:custGeom>
            <a:solidFill>
              <a:srgbClr val="38B6FF"/>
            </a:solidFill>
            <a:ln w="28575">
              <a:solidFill>
                <a:srgbClr val="000000"/>
              </a:solidFill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55"/>
                </a:lnSpc>
              </a:pPr>
              <a:endParaRPr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164372" y="7742200"/>
            <a:ext cx="3528900" cy="1820900"/>
            <a:chOff x="0" y="0"/>
            <a:chExt cx="929422" cy="4795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29422" cy="479579"/>
            </a:xfrm>
            <a:custGeom>
              <a:avLst/>
              <a:gdLst/>
              <a:ahLst/>
              <a:cxnLst/>
              <a:rect l="l" t="t" r="r" b="b"/>
              <a:pathLst>
                <a:path w="929422" h="479579">
                  <a:moveTo>
                    <a:pt x="43877" y="0"/>
                  </a:moveTo>
                  <a:lnTo>
                    <a:pt x="885545" y="0"/>
                  </a:lnTo>
                  <a:cubicBezTo>
                    <a:pt x="909778" y="0"/>
                    <a:pt x="929422" y="19645"/>
                    <a:pt x="929422" y="43877"/>
                  </a:cubicBezTo>
                  <a:lnTo>
                    <a:pt x="929422" y="435702"/>
                  </a:lnTo>
                  <a:cubicBezTo>
                    <a:pt x="929422" y="459934"/>
                    <a:pt x="909778" y="479579"/>
                    <a:pt x="885545" y="479579"/>
                  </a:cubicBezTo>
                  <a:lnTo>
                    <a:pt x="43877" y="479579"/>
                  </a:lnTo>
                  <a:cubicBezTo>
                    <a:pt x="19645" y="479579"/>
                    <a:pt x="0" y="459934"/>
                    <a:pt x="0" y="435702"/>
                  </a:cubicBezTo>
                  <a:lnTo>
                    <a:pt x="0" y="43877"/>
                  </a:lnTo>
                  <a:cubicBezTo>
                    <a:pt x="0" y="19645"/>
                    <a:pt x="19645" y="0"/>
                    <a:pt x="43877" y="0"/>
                  </a:cubicBezTo>
                  <a:close/>
                </a:path>
              </a:pathLst>
            </a:custGeom>
            <a:solidFill>
              <a:srgbClr val="CB6CE6"/>
            </a:solidFill>
            <a:ln w="28575">
              <a:solidFill>
                <a:srgbClr val="000000"/>
              </a:solidFill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55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054925" y="4510185"/>
            <a:ext cx="3528900" cy="1774679"/>
            <a:chOff x="0" y="0"/>
            <a:chExt cx="929422" cy="46740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29422" cy="467405"/>
            </a:xfrm>
            <a:custGeom>
              <a:avLst/>
              <a:gdLst/>
              <a:ahLst/>
              <a:cxnLst/>
              <a:rect l="l" t="t" r="r" b="b"/>
              <a:pathLst>
                <a:path w="929422" h="467405">
                  <a:moveTo>
                    <a:pt x="43877" y="0"/>
                  </a:moveTo>
                  <a:lnTo>
                    <a:pt x="885545" y="0"/>
                  </a:lnTo>
                  <a:cubicBezTo>
                    <a:pt x="909778" y="0"/>
                    <a:pt x="929422" y="19645"/>
                    <a:pt x="929422" y="43877"/>
                  </a:cubicBezTo>
                  <a:lnTo>
                    <a:pt x="929422" y="423528"/>
                  </a:lnTo>
                  <a:cubicBezTo>
                    <a:pt x="929422" y="447761"/>
                    <a:pt x="909778" y="467405"/>
                    <a:pt x="885545" y="467405"/>
                  </a:cubicBezTo>
                  <a:lnTo>
                    <a:pt x="43877" y="467405"/>
                  </a:lnTo>
                  <a:cubicBezTo>
                    <a:pt x="19645" y="467405"/>
                    <a:pt x="0" y="447761"/>
                    <a:pt x="0" y="423528"/>
                  </a:cubicBezTo>
                  <a:lnTo>
                    <a:pt x="0" y="43877"/>
                  </a:lnTo>
                  <a:cubicBezTo>
                    <a:pt x="0" y="19645"/>
                    <a:pt x="19645" y="0"/>
                    <a:pt x="43877" y="0"/>
                  </a:cubicBezTo>
                  <a:close/>
                </a:path>
              </a:pathLst>
            </a:custGeom>
            <a:solidFill>
              <a:srgbClr val="A6A6A6"/>
            </a:solidFill>
            <a:ln w="28575">
              <a:solidFill>
                <a:srgbClr val="000000"/>
              </a:solidFill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55"/>
                </a:lnSpc>
              </a:pPr>
              <a:endParaRPr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054925" y="6648107"/>
            <a:ext cx="3528900" cy="1821007"/>
            <a:chOff x="0" y="0"/>
            <a:chExt cx="929422" cy="47960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29422" cy="479607"/>
            </a:xfrm>
            <a:custGeom>
              <a:avLst/>
              <a:gdLst/>
              <a:ahLst/>
              <a:cxnLst/>
              <a:rect l="l" t="t" r="r" b="b"/>
              <a:pathLst>
                <a:path w="929422" h="479607">
                  <a:moveTo>
                    <a:pt x="43877" y="0"/>
                  </a:moveTo>
                  <a:lnTo>
                    <a:pt x="885545" y="0"/>
                  </a:lnTo>
                  <a:cubicBezTo>
                    <a:pt x="909778" y="0"/>
                    <a:pt x="929422" y="19645"/>
                    <a:pt x="929422" y="43877"/>
                  </a:cubicBezTo>
                  <a:lnTo>
                    <a:pt x="929422" y="435730"/>
                  </a:lnTo>
                  <a:cubicBezTo>
                    <a:pt x="929422" y="459962"/>
                    <a:pt x="909778" y="479607"/>
                    <a:pt x="885545" y="479607"/>
                  </a:cubicBezTo>
                  <a:lnTo>
                    <a:pt x="43877" y="479607"/>
                  </a:lnTo>
                  <a:cubicBezTo>
                    <a:pt x="19645" y="479607"/>
                    <a:pt x="0" y="459962"/>
                    <a:pt x="0" y="435730"/>
                  </a:cubicBezTo>
                  <a:lnTo>
                    <a:pt x="0" y="43877"/>
                  </a:lnTo>
                  <a:cubicBezTo>
                    <a:pt x="0" y="19645"/>
                    <a:pt x="19645" y="0"/>
                    <a:pt x="43877" y="0"/>
                  </a:cubicBezTo>
                  <a:close/>
                </a:path>
              </a:pathLst>
            </a:custGeom>
            <a:solidFill>
              <a:srgbClr val="FFBD59"/>
            </a:solidFill>
            <a:ln w="28575">
              <a:solidFill>
                <a:srgbClr val="000000"/>
              </a:solidFill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55"/>
                </a:lnSpc>
              </a:pPr>
              <a:endParaRPr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3414867" y="4184123"/>
            <a:ext cx="392515" cy="3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30"/>
              </a:lnSpc>
            </a:pPr>
            <a:r>
              <a:rPr lang="en-US" sz="2530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1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807382" y="3619500"/>
            <a:ext cx="2552327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en-US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PENINGKATAN PEMBERDAYAAN PEREMPUAN DAN KEWIRAUSAHAAN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352215" y="6371800"/>
            <a:ext cx="455167" cy="3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530"/>
              </a:lnSpc>
            </a:pPr>
            <a:r>
              <a:rPr lang="en-US" sz="2530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686437" y="5675489"/>
            <a:ext cx="2691282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en-US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PENINGKATAN PERAN IBU DAN KELUARGA DALAM PENDIDIKAN/PENGAWASAN ANAK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352215" y="8492209"/>
            <a:ext cx="199102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30"/>
              </a:lnSpc>
            </a:pPr>
            <a:r>
              <a:rPr lang="en-US" sz="253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3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33800" y="8000802"/>
            <a:ext cx="2691282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en-US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PENURUNAN KEKERASAN TERHADAP PEREMPUAN DAN ANAK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359019" y="5255143"/>
            <a:ext cx="1460356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30"/>
              </a:lnSpc>
            </a:pPr>
            <a:r>
              <a:rPr lang="en-US" sz="253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4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90650" y="5061666"/>
            <a:ext cx="2628845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en-US" sz="183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PENURUNAN PEKERJA ANAK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359019" y="7403830"/>
            <a:ext cx="2064283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30"/>
              </a:lnSpc>
            </a:pPr>
            <a:r>
              <a:rPr lang="en-US" sz="253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5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690650" y="7210353"/>
            <a:ext cx="2628845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en-US" sz="183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PENCEGAHAN PERKAWINAN ANAK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9550" y="3390729"/>
            <a:ext cx="4665074" cy="610461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1834" y="0"/>
            <a:ext cx="8186738" cy="404812"/>
            <a:chOff x="0" y="0"/>
            <a:chExt cx="10915650" cy="5397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14888" cy="539496"/>
            </a:xfrm>
            <a:custGeom>
              <a:avLst/>
              <a:gdLst/>
              <a:ahLst/>
              <a:cxnLst/>
              <a:rect l="l" t="t" r="r" b="b"/>
              <a:pathLst>
                <a:path w="10914888" h="539496">
                  <a:moveTo>
                    <a:pt x="0" y="539496"/>
                  </a:moveTo>
                  <a:lnTo>
                    <a:pt x="10914888" y="539496"/>
                  </a:lnTo>
                  <a:lnTo>
                    <a:pt x="10914888" y="0"/>
                  </a:lnTo>
                  <a:lnTo>
                    <a:pt x="0" y="0"/>
                  </a:lnTo>
                  <a:lnTo>
                    <a:pt x="0" y="539496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979" b="979"/>
          <a:stretch>
            <a:fillRect/>
          </a:stretch>
        </p:blipFill>
        <p:spPr>
          <a:xfrm>
            <a:off x="0" y="0"/>
            <a:ext cx="12616434" cy="107441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0"/>
            <a:ext cx="12484418" cy="953452"/>
            <a:chOff x="0" y="0"/>
            <a:chExt cx="16645890" cy="12712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45762" cy="1271016"/>
            </a:xfrm>
            <a:custGeom>
              <a:avLst/>
              <a:gdLst/>
              <a:ahLst/>
              <a:cxnLst/>
              <a:rect l="l" t="t" r="r" b="b"/>
              <a:pathLst>
                <a:path w="16645762" h="1271016">
                  <a:moveTo>
                    <a:pt x="16645762" y="0"/>
                  </a:moveTo>
                  <a:lnTo>
                    <a:pt x="0" y="0"/>
                  </a:lnTo>
                  <a:lnTo>
                    <a:pt x="0" y="1271016"/>
                  </a:lnTo>
                  <a:lnTo>
                    <a:pt x="15966187" y="1271016"/>
                  </a:lnTo>
                  <a:lnTo>
                    <a:pt x="16645762" y="0"/>
                  </a:lnTo>
                  <a:close/>
                </a:path>
              </a:pathLst>
            </a:custGeom>
            <a:solidFill>
              <a:srgbClr val="2754A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2457450" cy="956310"/>
            <a:chOff x="0" y="0"/>
            <a:chExt cx="3276600" cy="1275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76600" cy="1274064"/>
            </a:xfrm>
            <a:custGeom>
              <a:avLst/>
              <a:gdLst/>
              <a:ahLst/>
              <a:cxnLst/>
              <a:rect l="l" t="t" r="r" b="b"/>
              <a:pathLst>
                <a:path w="3276600" h="1274064">
                  <a:moveTo>
                    <a:pt x="2558669" y="0"/>
                  </a:moveTo>
                  <a:lnTo>
                    <a:pt x="0" y="0"/>
                  </a:lnTo>
                  <a:lnTo>
                    <a:pt x="0" y="1274064"/>
                  </a:lnTo>
                  <a:lnTo>
                    <a:pt x="3276600" y="1274064"/>
                  </a:lnTo>
                  <a:lnTo>
                    <a:pt x="255866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279" r="279"/>
          <a:stretch>
            <a:fillRect/>
          </a:stretch>
        </p:blipFill>
        <p:spPr>
          <a:xfrm>
            <a:off x="0" y="77722"/>
            <a:ext cx="2075688" cy="77495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0" y="9996676"/>
            <a:ext cx="18288000" cy="290512"/>
            <a:chOff x="0" y="0"/>
            <a:chExt cx="24384000" cy="3873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387096"/>
            </a:xfrm>
            <a:custGeom>
              <a:avLst/>
              <a:gdLst/>
              <a:ahLst/>
              <a:cxnLst/>
              <a:rect l="l" t="t" r="r" b="b"/>
              <a:pathLst>
                <a:path w="24384000" h="387096">
                  <a:moveTo>
                    <a:pt x="24384000" y="0"/>
                  </a:moveTo>
                  <a:lnTo>
                    <a:pt x="0" y="0"/>
                  </a:lnTo>
                  <a:lnTo>
                    <a:pt x="0" y="387096"/>
                  </a:lnTo>
                  <a:lnTo>
                    <a:pt x="24384000" y="387096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752600" y="1119307"/>
            <a:ext cx="144780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2754A3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KASUS KEKERASAN PADA ANAK SEMAKIN MENINGKAT DI JAWA TIMUR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3DEE9A-5FFF-07B0-F26F-CB5325690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1" y="2826190"/>
            <a:ext cx="4343400" cy="51115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D04619-1137-1F63-4F41-A958EA08A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7263" y="4031434"/>
            <a:ext cx="4910664" cy="56680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B8A79D-4785-8BEF-E861-5D3BC142B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5390" y="2826189"/>
            <a:ext cx="5039703" cy="56680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D5E01E-D744-BBB3-90FC-FC34DE9379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46054" y="3645233"/>
            <a:ext cx="4637166" cy="605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1834" y="0"/>
            <a:ext cx="8186738" cy="404812"/>
            <a:chOff x="0" y="0"/>
            <a:chExt cx="10915650" cy="5397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14888" cy="539496"/>
            </a:xfrm>
            <a:custGeom>
              <a:avLst/>
              <a:gdLst/>
              <a:ahLst/>
              <a:cxnLst/>
              <a:rect l="l" t="t" r="r" b="b"/>
              <a:pathLst>
                <a:path w="10914888" h="539496">
                  <a:moveTo>
                    <a:pt x="0" y="539496"/>
                  </a:moveTo>
                  <a:lnTo>
                    <a:pt x="10914888" y="539496"/>
                  </a:lnTo>
                  <a:lnTo>
                    <a:pt x="10914888" y="0"/>
                  </a:lnTo>
                  <a:lnTo>
                    <a:pt x="0" y="0"/>
                  </a:lnTo>
                  <a:lnTo>
                    <a:pt x="0" y="539496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979" b="979"/>
          <a:stretch>
            <a:fillRect/>
          </a:stretch>
        </p:blipFill>
        <p:spPr>
          <a:xfrm>
            <a:off x="0" y="0"/>
            <a:ext cx="12616434" cy="107441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0"/>
            <a:ext cx="12484418" cy="953452"/>
            <a:chOff x="0" y="0"/>
            <a:chExt cx="16645890" cy="12712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45762" cy="1271016"/>
            </a:xfrm>
            <a:custGeom>
              <a:avLst/>
              <a:gdLst/>
              <a:ahLst/>
              <a:cxnLst/>
              <a:rect l="l" t="t" r="r" b="b"/>
              <a:pathLst>
                <a:path w="16645762" h="1271016">
                  <a:moveTo>
                    <a:pt x="16645762" y="0"/>
                  </a:moveTo>
                  <a:lnTo>
                    <a:pt x="0" y="0"/>
                  </a:lnTo>
                  <a:lnTo>
                    <a:pt x="0" y="1271016"/>
                  </a:lnTo>
                  <a:lnTo>
                    <a:pt x="15966187" y="1271016"/>
                  </a:lnTo>
                  <a:lnTo>
                    <a:pt x="16645762" y="0"/>
                  </a:lnTo>
                  <a:close/>
                </a:path>
              </a:pathLst>
            </a:custGeom>
            <a:solidFill>
              <a:srgbClr val="2754A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2457450" cy="956310"/>
            <a:chOff x="0" y="0"/>
            <a:chExt cx="3276600" cy="1275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76600" cy="1274064"/>
            </a:xfrm>
            <a:custGeom>
              <a:avLst/>
              <a:gdLst/>
              <a:ahLst/>
              <a:cxnLst/>
              <a:rect l="l" t="t" r="r" b="b"/>
              <a:pathLst>
                <a:path w="3276600" h="1274064">
                  <a:moveTo>
                    <a:pt x="2558669" y="0"/>
                  </a:moveTo>
                  <a:lnTo>
                    <a:pt x="0" y="0"/>
                  </a:lnTo>
                  <a:lnTo>
                    <a:pt x="0" y="1274064"/>
                  </a:lnTo>
                  <a:lnTo>
                    <a:pt x="3276600" y="1274064"/>
                  </a:lnTo>
                  <a:lnTo>
                    <a:pt x="255866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279" r="279"/>
          <a:stretch>
            <a:fillRect/>
          </a:stretch>
        </p:blipFill>
        <p:spPr>
          <a:xfrm>
            <a:off x="0" y="77722"/>
            <a:ext cx="2075688" cy="77495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0" y="9996676"/>
            <a:ext cx="18288000" cy="290512"/>
            <a:chOff x="0" y="0"/>
            <a:chExt cx="24384000" cy="3873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387096"/>
            </a:xfrm>
            <a:custGeom>
              <a:avLst/>
              <a:gdLst/>
              <a:ahLst/>
              <a:cxnLst/>
              <a:rect l="l" t="t" r="r" b="b"/>
              <a:pathLst>
                <a:path w="24384000" h="387096">
                  <a:moveTo>
                    <a:pt x="24384000" y="0"/>
                  </a:moveTo>
                  <a:lnTo>
                    <a:pt x="0" y="0"/>
                  </a:lnTo>
                  <a:lnTo>
                    <a:pt x="0" y="387096"/>
                  </a:lnTo>
                  <a:lnTo>
                    <a:pt x="24384000" y="387096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752600" y="1119307"/>
            <a:ext cx="144780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2754A3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KASUS KEKERASAN PADA ANAK DI JAWA TIMUR YANG MASUK KE PENGADUAN KPAI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8995BB-5EBD-F4AB-379D-AC6567632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827468"/>
            <a:ext cx="6469022" cy="46320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3022C3-49E4-2BC3-5557-E94937CC9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846" y="3854458"/>
            <a:ext cx="6904742" cy="44535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BD13D5-1B45-91AE-D8A9-0B333C00D7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259"/>
          <a:stretch/>
        </p:blipFill>
        <p:spPr>
          <a:xfrm>
            <a:off x="14020800" y="2941766"/>
            <a:ext cx="3622088" cy="54707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94830B0-8675-64C4-485A-21B0E65E39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674"/>
          <a:stretch/>
        </p:blipFill>
        <p:spPr>
          <a:xfrm>
            <a:off x="10108460" y="2930270"/>
            <a:ext cx="3752221" cy="54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92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1834" y="0"/>
            <a:ext cx="8186738" cy="404812"/>
            <a:chOff x="0" y="0"/>
            <a:chExt cx="10915650" cy="5397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14888" cy="539496"/>
            </a:xfrm>
            <a:custGeom>
              <a:avLst/>
              <a:gdLst/>
              <a:ahLst/>
              <a:cxnLst/>
              <a:rect l="l" t="t" r="r" b="b"/>
              <a:pathLst>
                <a:path w="10914888" h="539496">
                  <a:moveTo>
                    <a:pt x="0" y="539496"/>
                  </a:moveTo>
                  <a:lnTo>
                    <a:pt x="10914888" y="539496"/>
                  </a:lnTo>
                  <a:lnTo>
                    <a:pt x="10914888" y="0"/>
                  </a:lnTo>
                  <a:lnTo>
                    <a:pt x="0" y="0"/>
                  </a:lnTo>
                  <a:lnTo>
                    <a:pt x="0" y="539496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979" b="979"/>
          <a:stretch>
            <a:fillRect/>
          </a:stretch>
        </p:blipFill>
        <p:spPr>
          <a:xfrm>
            <a:off x="0" y="0"/>
            <a:ext cx="12616434" cy="107441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0"/>
            <a:ext cx="12484418" cy="953452"/>
            <a:chOff x="0" y="0"/>
            <a:chExt cx="16645890" cy="12712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45762" cy="1271016"/>
            </a:xfrm>
            <a:custGeom>
              <a:avLst/>
              <a:gdLst/>
              <a:ahLst/>
              <a:cxnLst/>
              <a:rect l="l" t="t" r="r" b="b"/>
              <a:pathLst>
                <a:path w="16645762" h="1271016">
                  <a:moveTo>
                    <a:pt x="16645762" y="0"/>
                  </a:moveTo>
                  <a:lnTo>
                    <a:pt x="0" y="0"/>
                  </a:lnTo>
                  <a:lnTo>
                    <a:pt x="0" y="1271016"/>
                  </a:lnTo>
                  <a:lnTo>
                    <a:pt x="15966187" y="1271016"/>
                  </a:lnTo>
                  <a:lnTo>
                    <a:pt x="16645762" y="0"/>
                  </a:lnTo>
                  <a:close/>
                </a:path>
              </a:pathLst>
            </a:custGeom>
            <a:solidFill>
              <a:srgbClr val="2754A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2457450" cy="956310"/>
            <a:chOff x="0" y="0"/>
            <a:chExt cx="3276600" cy="1275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76600" cy="1274064"/>
            </a:xfrm>
            <a:custGeom>
              <a:avLst/>
              <a:gdLst/>
              <a:ahLst/>
              <a:cxnLst/>
              <a:rect l="l" t="t" r="r" b="b"/>
              <a:pathLst>
                <a:path w="3276600" h="1274064">
                  <a:moveTo>
                    <a:pt x="2558669" y="0"/>
                  </a:moveTo>
                  <a:lnTo>
                    <a:pt x="0" y="0"/>
                  </a:lnTo>
                  <a:lnTo>
                    <a:pt x="0" y="1274064"/>
                  </a:lnTo>
                  <a:lnTo>
                    <a:pt x="3276600" y="1274064"/>
                  </a:lnTo>
                  <a:lnTo>
                    <a:pt x="255866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279" r="279"/>
          <a:stretch>
            <a:fillRect/>
          </a:stretch>
        </p:blipFill>
        <p:spPr>
          <a:xfrm>
            <a:off x="0" y="77722"/>
            <a:ext cx="2075688" cy="77495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0" y="9996676"/>
            <a:ext cx="18288000" cy="290512"/>
            <a:chOff x="0" y="0"/>
            <a:chExt cx="24384000" cy="3873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387096"/>
            </a:xfrm>
            <a:custGeom>
              <a:avLst/>
              <a:gdLst/>
              <a:ahLst/>
              <a:cxnLst/>
              <a:rect l="l" t="t" r="r" b="b"/>
              <a:pathLst>
                <a:path w="24384000" h="387096">
                  <a:moveTo>
                    <a:pt x="24384000" y="0"/>
                  </a:moveTo>
                  <a:lnTo>
                    <a:pt x="0" y="0"/>
                  </a:lnTo>
                  <a:lnTo>
                    <a:pt x="0" y="387096"/>
                  </a:lnTo>
                  <a:lnTo>
                    <a:pt x="24384000" y="387096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FBB300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0200" y="3592518"/>
            <a:ext cx="15316200" cy="640415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792158" y="1270000"/>
            <a:ext cx="12703682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4000" spc="-237" dirty="0">
                <a:solidFill>
                  <a:srgbClr val="2754A3"/>
                </a:solidFill>
                <a:latin typeface="Open Sans Bold"/>
              </a:rPr>
              <a:t>DATA PENGADUAN KPAI PADA KLUSTER PERLINDUNGAN KHUSUS ANAK </a:t>
            </a:r>
          </a:p>
          <a:p>
            <a:pPr algn="ctr">
              <a:lnSpc>
                <a:spcPts val="6480"/>
              </a:lnSpc>
            </a:pPr>
            <a:r>
              <a:rPr lang="en-US" sz="4000" spc="-237" dirty="0">
                <a:solidFill>
                  <a:srgbClr val="2754A3"/>
                </a:solidFill>
                <a:latin typeface="Open Sans Bold"/>
              </a:rPr>
              <a:t>TAHUN 2017 - 2022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599</Words>
  <Application>Microsoft Macintosh PowerPoint</Application>
  <PresentationFormat>Custom</PresentationFormat>
  <Paragraphs>68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Open Sans Bold</vt:lpstr>
      <vt:lpstr>Arial</vt:lpstr>
      <vt:lpstr>Passion One</vt:lpstr>
      <vt:lpstr>Montserrat Classic</vt:lpstr>
      <vt:lpstr>Calibri</vt:lpstr>
      <vt:lpstr>Open Sans</vt:lpstr>
      <vt:lpstr>Wingdings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Blue Green and Yellow Photo Collage Modern New Hire Resources Company Presentation</dc:title>
  <dc:creator>KPAI 2</dc:creator>
  <cp:lastModifiedBy>Diyah Puspitarini</cp:lastModifiedBy>
  <cp:revision>29</cp:revision>
  <cp:lastPrinted>2023-03-07T01:51:16Z</cp:lastPrinted>
  <dcterms:created xsi:type="dcterms:W3CDTF">2023-03-07T01:51:16Z</dcterms:created>
  <dcterms:modified xsi:type="dcterms:W3CDTF">2023-06-06T15:27:20Z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1033-3.1.6.6275</vt:lpwstr>
  </property>
</Properties>
</file>