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72" r:id="rId3"/>
    <p:sldId id="274" r:id="rId4"/>
    <p:sldId id="275" r:id="rId5"/>
    <p:sldId id="273" r:id="rId6"/>
    <p:sldId id="27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8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F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80" autoAdjust="0"/>
    <p:restoredTop sz="93182"/>
  </p:normalViewPr>
  <p:slideViewPr>
    <p:cSldViewPr snapToGrid="0">
      <p:cViewPr varScale="1">
        <p:scale>
          <a:sx n="59" d="100"/>
          <a:sy n="59" d="100"/>
        </p:scale>
        <p:origin x="964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Jud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Klik untuk mengedit gaya subjudul Master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6532816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Gambar Panorama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Seret gambar ke tampungan atau klik ikon untuk menambah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18035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udul d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66132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utipan da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Klik untuk edit gaya teks Master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307360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u N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273399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m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5292324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lom Gambar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Seret gambar ke tampungan atau klik ikon untuk menambah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Seret gambar ke tampungan atau klik ikon untuk menambah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Seret gambar ke tampungan atau klik ikon untuk menambah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08049232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Judul dan Teks Vertik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057826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Judul Vertikal dan Tek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7413325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Judul dan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133124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op Bagi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797453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 Ko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439752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erbandi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792726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udul S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96038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Koso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554340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onten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862114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Gambar dengan Keterang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Seret gambar ke tampungan atau klik ikon untuk menambah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Klik untuk edit gaya teks Master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80837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Klik untuk mengedit gaya judul Master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 untuk edit gaya teks Master</a:t>
            </a:r>
          </a:p>
          <a:p>
            <a:pPr lvl="1"/>
            <a:r>
              <a:rPr lang="en-US"/>
              <a:t>Tingkat kedua</a:t>
            </a:r>
          </a:p>
          <a:p>
            <a:pPr lvl="2"/>
            <a:r>
              <a:rPr lang="en-US"/>
              <a:t>Tingkat ketiga</a:t>
            </a:r>
          </a:p>
          <a:p>
            <a:pPr lvl="3"/>
            <a:r>
              <a:rPr lang="en-US"/>
              <a:t>Tingkat keempat</a:t>
            </a:r>
          </a:p>
          <a:p>
            <a:pPr lvl="4"/>
            <a:r>
              <a:rPr lang="en-US"/>
              <a:t>Tingkat kelima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4C70BF6-716D-46D9-B649-1D9622EBE16A}" type="datetimeFigureOut">
              <a:rPr lang="en-SG" smtClean="0"/>
              <a:pPr/>
              <a:t>4/4/2023</a:t>
            </a:fld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1745B-38EB-4415-881D-6FD91561CC1E}" type="slidenum">
              <a:rPr lang="en-SG" smtClean="0"/>
              <a:pPr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8855160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ransition spd="med">
    <p:wheel spokes="3"/>
  </p:transition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SG" dirty="0" err="1">
                <a:latin typeface="Algerian" pitchFamily="82" charset="0"/>
              </a:rPr>
              <a:t>Karakteristik</a:t>
            </a:r>
            <a:r>
              <a:rPr lang="en-SG" dirty="0">
                <a:latin typeface="Algerian" pitchFamily="82" charset="0"/>
              </a:rPr>
              <a:t> </a:t>
            </a:r>
            <a:r>
              <a:rPr lang="en-SG" dirty="0" err="1">
                <a:latin typeface="Algerian" pitchFamily="82" charset="0"/>
              </a:rPr>
              <a:t>Penelitian</a:t>
            </a:r>
            <a:r>
              <a:rPr lang="en-SG" dirty="0">
                <a:latin typeface="Algerian" pitchFamily="82" charset="0"/>
              </a:rPr>
              <a:t> </a:t>
            </a:r>
            <a:r>
              <a:rPr lang="en-SG" dirty="0" err="1">
                <a:latin typeface="Algerian" pitchFamily="82" charset="0"/>
              </a:rPr>
              <a:t>Kualitatif</a:t>
            </a:r>
            <a:r>
              <a:rPr lang="en-SG" dirty="0">
                <a:latin typeface="Algerian" pitchFamily="82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142315406"/>
      </p:ext>
    </p:extLst>
  </p:cSld>
  <p:clrMapOvr>
    <a:masterClrMapping/>
  </p:clrMapOvr>
  <p:transition spd="med">
    <p:wheel spokes="3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>
                <a:latin typeface="Arial Rounded MT Bold" pitchFamily="34" charset="0"/>
              </a:rPr>
              <a:t>Karakteristik</a:t>
            </a:r>
            <a:r>
              <a:rPr lang="en-SG" dirty="0">
                <a:latin typeface="Arial Rounded MT Bold" pitchFamily="34" charset="0"/>
              </a:rPr>
              <a:t> </a:t>
            </a:r>
            <a:r>
              <a:rPr lang="en-SG" dirty="0" err="1">
                <a:latin typeface="Arial Rounded MT Bold" pitchFamily="34" charset="0"/>
              </a:rPr>
              <a:t>Penelitian</a:t>
            </a:r>
            <a:r>
              <a:rPr lang="en-SG" dirty="0">
                <a:latin typeface="Arial Rounded MT Bold" pitchFamily="34" charset="0"/>
              </a:rPr>
              <a:t> </a:t>
            </a:r>
            <a:r>
              <a:rPr lang="en-SG" dirty="0" err="1">
                <a:latin typeface="Arial Rounded MT Bold" pitchFamily="34" charset="0"/>
              </a:rPr>
              <a:t>Kualitatif</a:t>
            </a:r>
            <a:endParaRPr lang="en-SG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SG" dirty="0" err="1"/>
              <a:t>Latar</a:t>
            </a:r>
            <a:r>
              <a:rPr lang="en-SG" dirty="0"/>
              <a:t> </a:t>
            </a:r>
            <a:r>
              <a:rPr lang="en-SG" dirty="0" err="1"/>
              <a:t>Ilmiah</a:t>
            </a:r>
            <a:r>
              <a:rPr lang="en-SG" dirty="0"/>
              <a:t>, </a:t>
            </a:r>
            <a:r>
              <a:rPr lang="en-SG" dirty="0" err="1"/>
              <a:t>didasarkan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asumsi</a:t>
            </a:r>
            <a:r>
              <a:rPr lang="en-SG" dirty="0"/>
              <a:t> :</a:t>
            </a:r>
          </a:p>
          <a:p>
            <a:pPr marL="901700" indent="-368300">
              <a:buFont typeface="+mj-lt"/>
              <a:buAutoNum type="alphaLcPeriod"/>
            </a:pPr>
            <a:r>
              <a:rPr lang="en-SG" dirty="0"/>
              <a:t> </a:t>
            </a:r>
            <a:r>
              <a:rPr lang="en-SG" dirty="0" err="1"/>
              <a:t>Tindakan</a:t>
            </a:r>
            <a:r>
              <a:rPr lang="en-SG" dirty="0"/>
              <a:t> </a:t>
            </a:r>
            <a:r>
              <a:rPr lang="en-SG" dirty="0" err="1"/>
              <a:t>pengamatan</a:t>
            </a:r>
            <a:r>
              <a:rPr lang="en-SG" dirty="0"/>
              <a:t> </a:t>
            </a:r>
            <a:r>
              <a:rPr lang="en-SG" dirty="0" err="1"/>
              <a:t>mempengaruhi</a:t>
            </a:r>
            <a:r>
              <a:rPr lang="en-SG" dirty="0"/>
              <a:t> </a:t>
            </a:r>
            <a:r>
              <a:rPr lang="en-SG" dirty="0" err="1"/>
              <a:t>apa</a:t>
            </a:r>
            <a:r>
              <a:rPr lang="en-SG" dirty="0"/>
              <a:t> yang </a:t>
            </a:r>
            <a:r>
              <a:rPr lang="en-SG" dirty="0" err="1"/>
              <a:t>dilihat</a:t>
            </a:r>
            <a:r>
              <a:rPr lang="en-SG" dirty="0"/>
              <a:t>, </a:t>
            </a:r>
            <a:r>
              <a:rPr lang="en-SG" dirty="0" err="1"/>
              <a:t>karena</a:t>
            </a:r>
            <a:r>
              <a:rPr lang="en-SG" dirty="0"/>
              <a:t> </a:t>
            </a:r>
            <a:r>
              <a:rPr lang="en-SG" dirty="0" err="1"/>
              <a:t>itu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harus</a:t>
            </a:r>
            <a:r>
              <a:rPr lang="en-SG" dirty="0"/>
              <a:t> </a:t>
            </a:r>
            <a:r>
              <a:rPr lang="en-SG" dirty="0" err="1"/>
              <a:t>mengambil</a:t>
            </a:r>
            <a:r>
              <a:rPr lang="en-SG" dirty="0"/>
              <a:t> </a:t>
            </a:r>
            <a:r>
              <a:rPr lang="en-SG" dirty="0" err="1"/>
              <a:t>tempat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keutuhan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konteks</a:t>
            </a:r>
            <a:r>
              <a:rPr lang="en-SG" dirty="0"/>
              <a:t>.</a:t>
            </a:r>
          </a:p>
          <a:p>
            <a:pPr marL="990600" indent="-457200">
              <a:buFont typeface="+mj-lt"/>
              <a:buAutoNum type="alphaLcPeriod"/>
            </a:pPr>
            <a:r>
              <a:rPr lang="en-SG" dirty="0" err="1"/>
              <a:t>Konteks</a:t>
            </a:r>
            <a:r>
              <a:rPr lang="en-SG" dirty="0"/>
              <a:t> </a:t>
            </a:r>
            <a:r>
              <a:rPr lang="en-SG" dirty="0" err="1"/>
              <a:t>sangat</a:t>
            </a:r>
            <a:r>
              <a:rPr lang="en-SG" dirty="0"/>
              <a:t> </a:t>
            </a:r>
            <a:r>
              <a:rPr lang="en-SG" dirty="0" err="1"/>
              <a:t>menentukan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menetapkan</a:t>
            </a:r>
            <a:r>
              <a:rPr lang="en-SG" dirty="0"/>
              <a:t> </a:t>
            </a:r>
            <a:r>
              <a:rPr lang="en-SG" dirty="0" err="1"/>
              <a:t>apakah</a:t>
            </a:r>
            <a:r>
              <a:rPr lang="en-SG" dirty="0"/>
              <a:t> </a:t>
            </a:r>
            <a:r>
              <a:rPr lang="en-SG" dirty="0" err="1"/>
              <a:t>suatu</a:t>
            </a:r>
            <a:r>
              <a:rPr lang="en-SG" dirty="0"/>
              <a:t> </a:t>
            </a:r>
            <a:r>
              <a:rPr lang="en-SG" dirty="0" err="1"/>
              <a:t>penemuan</a:t>
            </a:r>
            <a:r>
              <a:rPr lang="en-SG" dirty="0"/>
              <a:t> </a:t>
            </a:r>
            <a:r>
              <a:rPr lang="en-SG" dirty="0" err="1"/>
              <a:t>mempunyai</a:t>
            </a:r>
            <a:r>
              <a:rPr lang="en-SG" dirty="0"/>
              <a:t> </a:t>
            </a:r>
            <a:r>
              <a:rPr lang="en-SG" dirty="0" err="1"/>
              <a:t>arti</a:t>
            </a:r>
            <a:r>
              <a:rPr lang="en-SG" dirty="0"/>
              <a:t> </a:t>
            </a:r>
            <a:r>
              <a:rPr lang="en-SG" dirty="0" err="1"/>
              <a:t>bagi</a:t>
            </a:r>
            <a:r>
              <a:rPr lang="en-SG" dirty="0"/>
              <a:t> </a:t>
            </a:r>
            <a:r>
              <a:rPr lang="en-SG" dirty="0" err="1"/>
              <a:t>konteks</a:t>
            </a:r>
            <a:r>
              <a:rPr lang="en-SG" dirty="0"/>
              <a:t> </a:t>
            </a:r>
            <a:r>
              <a:rPr lang="en-SG" dirty="0" err="1"/>
              <a:t>lainnya</a:t>
            </a:r>
            <a:r>
              <a:rPr lang="en-SG" dirty="0"/>
              <a:t> ?</a:t>
            </a:r>
          </a:p>
          <a:p>
            <a:pPr marL="901700" indent="-368300">
              <a:buFont typeface="+mj-lt"/>
              <a:buAutoNum type="alphaLcPeriod"/>
            </a:pPr>
            <a:r>
              <a:rPr lang="en-SG" dirty="0"/>
              <a:t> </a:t>
            </a:r>
            <a:r>
              <a:rPr lang="en-SG" dirty="0" err="1"/>
              <a:t>Sebagian</a:t>
            </a:r>
            <a:r>
              <a:rPr lang="en-SG" dirty="0"/>
              <a:t> </a:t>
            </a:r>
            <a:r>
              <a:rPr lang="en-SG" dirty="0" err="1"/>
              <a:t>struktur</a:t>
            </a:r>
            <a:r>
              <a:rPr lang="en-SG" dirty="0"/>
              <a:t> </a:t>
            </a:r>
            <a:r>
              <a:rPr lang="en-SG" dirty="0" err="1"/>
              <a:t>nilai</a:t>
            </a:r>
            <a:r>
              <a:rPr lang="en-SG" dirty="0"/>
              <a:t> </a:t>
            </a:r>
            <a:r>
              <a:rPr lang="en-SG" dirty="0" err="1"/>
              <a:t>kontekstual</a:t>
            </a:r>
            <a:r>
              <a:rPr lang="en-SG" dirty="0"/>
              <a:t> </a:t>
            </a:r>
            <a:r>
              <a:rPr lang="en-SG" dirty="0" err="1"/>
              <a:t>bersifat</a:t>
            </a:r>
            <a:r>
              <a:rPr lang="en-SG" dirty="0"/>
              <a:t> </a:t>
            </a:r>
            <a:r>
              <a:rPr lang="en-SG" dirty="0" err="1"/>
              <a:t>determinatif</a:t>
            </a:r>
            <a:r>
              <a:rPr lang="en-SG" dirty="0"/>
              <a:t> </a:t>
            </a:r>
            <a:r>
              <a:rPr lang="en-SG" dirty="0" err="1"/>
              <a:t>terhadap</a:t>
            </a:r>
            <a:r>
              <a:rPr lang="en-SG" dirty="0"/>
              <a:t> </a:t>
            </a:r>
            <a:r>
              <a:rPr lang="en-SG" dirty="0" err="1"/>
              <a:t>apa</a:t>
            </a:r>
            <a:r>
              <a:rPr lang="en-SG" dirty="0"/>
              <a:t> yang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dicari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2331217051"/>
      </p:ext>
    </p:extLst>
  </p:cSld>
  <p:clrMapOvr>
    <a:masterClrMapping/>
  </p:clrMapOvr>
  <p:transition spd="med">
    <p:wheel spokes="3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208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SG" dirty="0"/>
              <a:t>2. </a:t>
            </a:r>
            <a:r>
              <a:rPr lang="en-SG" dirty="0" err="1"/>
              <a:t>Manusia</a:t>
            </a:r>
            <a:r>
              <a:rPr lang="en-SG" dirty="0"/>
              <a:t> </a:t>
            </a:r>
            <a:r>
              <a:rPr lang="en-SG" dirty="0" err="1"/>
              <a:t>sebagai</a:t>
            </a:r>
            <a:r>
              <a:rPr lang="en-SG" dirty="0"/>
              <a:t> </a:t>
            </a:r>
            <a:r>
              <a:rPr lang="en-SG" dirty="0" err="1"/>
              <a:t>alat</a:t>
            </a:r>
            <a:r>
              <a:rPr lang="en-SG" dirty="0"/>
              <a:t> (</a:t>
            </a:r>
            <a:r>
              <a:rPr lang="en-SG" dirty="0" err="1"/>
              <a:t>instrumen</a:t>
            </a:r>
            <a:r>
              <a:rPr lang="en-SG" dirty="0"/>
              <a:t>) :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bantuan</a:t>
            </a:r>
            <a:r>
              <a:rPr lang="en-SG" dirty="0"/>
              <a:t> </a:t>
            </a:r>
            <a:r>
              <a:rPr lang="en-SG" dirty="0" err="1"/>
              <a:t>orang</a:t>
            </a:r>
            <a:r>
              <a:rPr lang="en-SG" dirty="0"/>
              <a:t> lain, </a:t>
            </a:r>
            <a:r>
              <a:rPr lang="en-SG" dirty="0" err="1"/>
              <a:t>merupakan</a:t>
            </a:r>
            <a:r>
              <a:rPr lang="en-SG" dirty="0"/>
              <a:t> </a:t>
            </a:r>
            <a:r>
              <a:rPr lang="en-SG" dirty="0" err="1"/>
              <a:t>alat</a:t>
            </a:r>
            <a:r>
              <a:rPr lang="en-SG" dirty="0"/>
              <a:t> </a:t>
            </a:r>
            <a:r>
              <a:rPr lang="en-SG" dirty="0" err="1"/>
              <a:t>pengumpul</a:t>
            </a:r>
            <a:r>
              <a:rPr lang="en-SG" dirty="0"/>
              <a:t> data </a:t>
            </a:r>
            <a:r>
              <a:rPr lang="en-SG" dirty="0" err="1"/>
              <a:t>utama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berperan</a:t>
            </a:r>
            <a:r>
              <a:rPr lang="en-SG" dirty="0"/>
              <a:t> </a:t>
            </a:r>
            <a:r>
              <a:rPr lang="en-SG" dirty="0" err="1"/>
              <a:t>serta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situs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mengikuti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aktif</a:t>
            </a:r>
            <a:r>
              <a:rPr lang="en-SG" dirty="0"/>
              <a:t> </a:t>
            </a:r>
            <a:r>
              <a:rPr lang="en-SG" dirty="0" err="1"/>
              <a:t>kegiatan</a:t>
            </a:r>
            <a:r>
              <a:rPr lang="en-SG" dirty="0"/>
              <a:t> </a:t>
            </a:r>
            <a:r>
              <a:rPr lang="en-SG" dirty="0" err="1"/>
              <a:t>kemasyarakatan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Manusia</a:t>
            </a:r>
            <a:r>
              <a:rPr lang="en-SG" dirty="0"/>
              <a:t> </a:t>
            </a:r>
            <a:r>
              <a:rPr lang="en-SG" dirty="0" err="1"/>
              <a:t>sebagai</a:t>
            </a:r>
            <a:r>
              <a:rPr lang="en-SG" dirty="0"/>
              <a:t> </a:t>
            </a:r>
            <a:r>
              <a:rPr lang="en-SG" dirty="0" err="1"/>
              <a:t>alat</a:t>
            </a:r>
            <a:r>
              <a:rPr lang="en-SG" dirty="0"/>
              <a:t> yang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berhubungan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responden</a:t>
            </a:r>
            <a:r>
              <a:rPr lang="en-SG" dirty="0"/>
              <a:t>,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mampu</a:t>
            </a:r>
            <a:r>
              <a:rPr lang="en-SG" dirty="0"/>
              <a:t> </a:t>
            </a:r>
            <a:r>
              <a:rPr lang="en-SG" dirty="0" err="1"/>
              <a:t>memahami</a:t>
            </a:r>
            <a:r>
              <a:rPr lang="en-SG" dirty="0"/>
              <a:t> </a:t>
            </a:r>
            <a:r>
              <a:rPr lang="en-SG" dirty="0" err="1"/>
              <a:t>kaitan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– </a:t>
            </a:r>
            <a:r>
              <a:rPr lang="en-SG" dirty="0" err="1"/>
              <a:t>kenyataan</a:t>
            </a:r>
            <a:r>
              <a:rPr lang="en-SG" dirty="0"/>
              <a:t>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lapangan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100" y="13430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SG" dirty="0"/>
              <a:t>3. </a:t>
            </a:r>
            <a:r>
              <a:rPr lang="en-SG" dirty="0" err="1"/>
              <a:t>Metode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 :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pengamatan</a:t>
            </a:r>
            <a:r>
              <a:rPr lang="en-SG" dirty="0"/>
              <a:t>, </a:t>
            </a:r>
            <a:r>
              <a:rPr lang="en-SG" dirty="0" err="1"/>
              <a:t>wawancara</a:t>
            </a:r>
            <a:r>
              <a:rPr lang="en-SG" dirty="0"/>
              <a:t>,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penelaahan</a:t>
            </a:r>
            <a:r>
              <a:rPr lang="en-SG" dirty="0"/>
              <a:t> </a:t>
            </a:r>
            <a:r>
              <a:rPr lang="en-SG" dirty="0" err="1"/>
              <a:t>dokumen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Metode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mudah</a:t>
            </a:r>
            <a:r>
              <a:rPr lang="en-SG" dirty="0"/>
              <a:t> </a:t>
            </a:r>
            <a:r>
              <a:rPr lang="en-SG" dirty="0" err="1"/>
              <a:t>bila</a:t>
            </a:r>
            <a:r>
              <a:rPr lang="en-SG" dirty="0"/>
              <a:t> </a:t>
            </a:r>
            <a:r>
              <a:rPr lang="en-SG" dirty="0" err="1"/>
              <a:t>berhadapan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</a:t>
            </a:r>
            <a:r>
              <a:rPr lang="en-SG" dirty="0" err="1"/>
              <a:t>jamak</a:t>
            </a:r>
            <a:endParaRPr lang="en-SG" dirty="0"/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Menyajikan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langsung</a:t>
            </a:r>
            <a:r>
              <a:rPr lang="en-SG" dirty="0"/>
              <a:t> </a:t>
            </a:r>
            <a:r>
              <a:rPr lang="en-SG" dirty="0" err="1"/>
              <a:t>hakikat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anatara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responden</a:t>
            </a:r>
            <a:endParaRPr lang="en-SG" dirty="0"/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peka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menyesuaikan</a:t>
            </a:r>
            <a:r>
              <a:rPr lang="en-SG" dirty="0"/>
              <a:t> </a:t>
            </a:r>
            <a:r>
              <a:rPr lang="en-SG" dirty="0" err="1"/>
              <a:t>diri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banyak</a:t>
            </a:r>
            <a:r>
              <a:rPr lang="en-SG" dirty="0"/>
              <a:t> </a:t>
            </a:r>
            <a:r>
              <a:rPr lang="en-SG" dirty="0" err="1"/>
              <a:t>penajaman</a:t>
            </a:r>
            <a:r>
              <a:rPr lang="en-SG" dirty="0"/>
              <a:t> </a:t>
            </a:r>
            <a:r>
              <a:rPr lang="en-SG" dirty="0" err="1"/>
              <a:t>pengaruh</a:t>
            </a: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304925"/>
            <a:ext cx="10515600" cy="435133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SG" dirty="0"/>
              <a:t>4. </a:t>
            </a:r>
            <a:r>
              <a:rPr lang="en-SG" dirty="0" err="1"/>
              <a:t>Analisis</a:t>
            </a:r>
            <a:r>
              <a:rPr lang="en-SG" dirty="0"/>
              <a:t> data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induktif</a:t>
            </a:r>
            <a:r>
              <a:rPr lang="en-SG" dirty="0"/>
              <a:t> :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/>
              <a:t> </a:t>
            </a:r>
            <a:r>
              <a:rPr lang="en-SG" dirty="0" err="1"/>
              <a:t>Proses</a:t>
            </a:r>
            <a:r>
              <a:rPr lang="en-SG" dirty="0"/>
              <a:t> </a:t>
            </a:r>
            <a:r>
              <a:rPr lang="en-SG" dirty="0" err="1"/>
              <a:t>indukrif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menemukan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– </a:t>
            </a:r>
            <a:r>
              <a:rPr lang="en-SG" dirty="0" err="1"/>
              <a:t>kenyaataan</a:t>
            </a:r>
            <a:r>
              <a:rPr lang="en-SG" dirty="0"/>
              <a:t> </a:t>
            </a:r>
            <a:r>
              <a:rPr lang="en-SG" dirty="0" err="1"/>
              <a:t>jamak</a:t>
            </a:r>
            <a:r>
              <a:rPr lang="en-SG" dirty="0"/>
              <a:t>, </a:t>
            </a:r>
            <a:r>
              <a:rPr lang="en-SG" dirty="0" err="1"/>
              <a:t>sebagai</a:t>
            </a:r>
            <a:r>
              <a:rPr lang="en-SG" dirty="0"/>
              <a:t> yang </a:t>
            </a:r>
            <a:r>
              <a:rPr lang="en-SG" dirty="0" err="1"/>
              <a:t>terdapat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data.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responden</a:t>
            </a:r>
            <a:r>
              <a:rPr lang="en-SG" dirty="0"/>
              <a:t> </a:t>
            </a:r>
            <a:r>
              <a:rPr lang="en-SG" dirty="0" err="1"/>
              <a:t>menjadi</a:t>
            </a:r>
            <a:r>
              <a:rPr lang="en-SG" dirty="0"/>
              <a:t> </a:t>
            </a:r>
            <a:r>
              <a:rPr lang="en-SG" dirty="0" err="1"/>
              <a:t>eksplisit</a:t>
            </a:r>
            <a:r>
              <a:rPr lang="en-SG" dirty="0"/>
              <a:t>,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dikenali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akuntable</a:t>
            </a:r>
            <a:endParaRPr lang="en-SG" dirty="0"/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menguraikan</a:t>
            </a:r>
            <a:r>
              <a:rPr lang="en-SG" dirty="0"/>
              <a:t> </a:t>
            </a:r>
            <a:r>
              <a:rPr lang="en-SG" dirty="0" err="1"/>
              <a:t>latar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penuh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keputusan</a:t>
            </a:r>
            <a:r>
              <a:rPr lang="en-SG" dirty="0"/>
              <a:t> – </a:t>
            </a:r>
            <a:r>
              <a:rPr lang="en-SG" dirty="0" err="1"/>
              <a:t>keputusan</a:t>
            </a:r>
            <a:r>
              <a:rPr lang="en-SG" dirty="0"/>
              <a:t> </a:t>
            </a:r>
            <a:r>
              <a:rPr lang="en-SG" dirty="0" err="1"/>
              <a:t>tentang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tidaknya</a:t>
            </a:r>
            <a:r>
              <a:rPr lang="en-SG" dirty="0"/>
              <a:t> </a:t>
            </a:r>
            <a:r>
              <a:rPr lang="en-SG" dirty="0" err="1"/>
              <a:t>pengalihan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suatu</a:t>
            </a:r>
            <a:r>
              <a:rPr lang="en-SG" dirty="0"/>
              <a:t> </a:t>
            </a:r>
            <a:r>
              <a:rPr lang="en-SG" dirty="0" err="1"/>
              <a:t>latar</a:t>
            </a:r>
            <a:r>
              <a:rPr lang="en-SG" dirty="0"/>
              <a:t> </a:t>
            </a:r>
            <a:r>
              <a:rPr lang="en-SG" dirty="0" err="1"/>
              <a:t>lainnya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menemukan</a:t>
            </a:r>
            <a:r>
              <a:rPr lang="en-SG" dirty="0"/>
              <a:t> </a:t>
            </a:r>
            <a:r>
              <a:rPr lang="en-SG" dirty="0" err="1"/>
              <a:t>pengaruh</a:t>
            </a:r>
            <a:r>
              <a:rPr lang="en-SG" dirty="0"/>
              <a:t> </a:t>
            </a:r>
            <a:r>
              <a:rPr lang="en-SG" dirty="0" err="1"/>
              <a:t>bersama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mempertajam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– </a:t>
            </a:r>
            <a:r>
              <a:rPr lang="en-SG" dirty="0" err="1"/>
              <a:t>hubungan</a:t>
            </a:r>
            <a:endParaRPr lang="en-SG" dirty="0"/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Analisis</a:t>
            </a:r>
            <a:r>
              <a:rPr lang="en-SG" dirty="0"/>
              <a:t> </a:t>
            </a:r>
            <a:r>
              <a:rPr lang="en-SG" dirty="0" err="1"/>
              <a:t>demikian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memperhitungkan</a:t>
            </a:r>
            <a:r>
              <a:rPr lang="en-SG" dirty="0"/>
              <a:t> </a:t>
            </a:r>
            <a:r>
              <a:rPr lang="en-SG" dirty="0" err="1"/>
              <a:t>nilai</a:t>
            </a:r>
            <a:r>
              <a:rPr lang="en-SG" dirty="0"/>
              <a:t> – </a:t>
            </a:r>
            <a:r>
              <a:rPr lang="en-SG" dirty="0" err="1"/>
              <a:t>nilai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eksplisit</a:t>
            </a:r>
            <a:r>
              <a:rPr lang="en-SG" dirty="0"/>
              <a:t> </a:t>
            </a:r>
            <a:r>
              <a:rPr lang="en-SG" dirty="0" err="1"/>
              <a:t>sebagai</a:t>
            </a:r>
            <a:r>
              <a:rPr lang="en-SG" dirty="0"/>
              <a:t> </a:t>
            </a:r>
            <a:r>
              <a:rPr lang="en-SG" dirty="0" err="1"/>
              <a:t>bagian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struktur</a:t>
            </a:r>
            <a:r>
              <a:rPr lang="en-SG" dirty="0"/>
              <a:t> </a:t>
            </a:r>
            <a:r>
              <a:rPr lang="en-SG" dirty="0" err="1"/>
              <a:t>analitik</a:t>
            </a: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0900" y="14827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SG" dirty="0"/>
              <a:t>5. </a:t>
            </a:r>
            <a:r>
              <a:rPr lang="en-SG" dirty="0" err="1"/>
              <a:t>Teori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dasar</a:t>
            </a:r>
            <a:r>
              <a:rPr lang="en-SG" dirty="0"/>
              <a:t> (</a:t>
            </a:r>
            <a:r>
              <a:rPr lang="en-SG" i="1" dirty="0"/>
              <a:t>grounded theory</a:t>
            </a:r>
            <a:r>
              <a:rPr lang="en-SG" dirty="0"/>
              <a:t>)</a:t>
            </a:r>
          </a:p>
          <a:p>
            <a:pPr marL="723900" indent="-368300">
              <a:buFont typeface="+mj-lt"/>
              <a:buAutoNum type="alphaLcPeriod"/>
            </a:pPr>
            <a:r>
              <a:rPr lang="en-SG" dirty="0" err="1"/>
              <a:t>Bukan</a:t>
            </a:r>
            <a:r>
              <a:rPr lang="en-SG" dirty="0"/>
              <a:t> </a:t>
            </a:r>
            <a:r>
              <a:rPr lang="en-SG" dirty="0" err="1"/>
              <a:t>dimaksudkan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membuktikan</a:t>
            </a:r>
            <a:r>
              <a:rPr lang="en-SG" dirty="0"/>
              <a:t> </a:t>
            </a:r>
            <a:r>
              <a:rPr lang="en-SG" dirty="0" err="1"/>
              <a:t>hipotesis</a:t>
            </a:r>
            <a:r>
              <a:rPr lang="en-SG" dirty="0"/>
              <a:t>, </a:t>
            </a:r>
            <a:r>
              <a:rPr lang="en-SG" dirty="0" err="1"/>
              <a:t>tapi</a:t>
            </a:r>
            <a:r>
              <a:rPr lang="en-SG" dirty="0"/>
              <a:t> </a:t>
            </a:r>
            <a:r>
              <a:rPr lang="en-SG" dirty="0" err="1"/>
              <a:t>merupakan</a:t>
            </a:r>
            <a:r>
              <a:rPr lang="en-SG" dirty="0"/>
              <a:t> </a:t>
            </a:r>
            <a:r>
              <a:rPr lang="en-SG" dirty="0" err="1"/>
              <a:t>pembentukan</a:t>
            </a:r>
            <a:r>
              <a:rPr lang="en-SG" dirty="0"/>
              <a:t> </a:t>
            </a:r>
            <a:r>
              <a:rPr lang="en-SG" dirty="0" err="1"/>
              <a:t>abstraksi</a:t>
            </a:r>
            <a:r>
              <a:rPr lang="en-SG" dirty="0"/>
              <a:t> </a:t>
            </a:r>
            <a:r>
              <a:rPr lang="en-SG" dirty="0" err="1"/>
              <a:t>berdasrkan</a:t>
            </a:r>
            <a:r>
              <a:rPr lang="en-SG" dirty="0"/>
              <a:t> </a:t>
            </a:r>
            <a:r>
              <a:rPr lang="en-SG" dirty="0" err="1"/>
              <a:t>bagian</a:t>
            </a:r>
            <a:r>
              <a:rPr lang="en-SG" dirty="0"/>
              <a:t> – </a:t>
            </a:r>
            <a:r>
              <a:rPr lang="en-SG" dirty="0" err="1"/>
              <a:t>bagian</a:t>
            </a:r>
            <a:r>
              <a:rPr lang="en-SG" dirty="0"/>
              <a:t> yang </a:t>
            </a:r>
            <a:r>
              <a:rPr lang="en-SG" dirty="0" err="1"/>
              <a:t>telh</a:t>
            </a:r>
            <a:r>
              <a:rPr lang="en-SG" dirty="0"/>
              <a:t> </a:t>
            </a:r>
            <a:r>
              <a:rPr lang="en-SG" dirty="0" err="1"/>
              <a:t>dikumpulkan</a:t>
            </a:r>
            <a:r>
              <a:rPr lang="en-SG" dirty="0"/>
              <a:t>.</a:t>
            </a:r>
          </a:p>
          <a:p>
            <a:pPr marL="723900" indent="-368300">
              <a:buFont typeface="+mj-lt"/>
              <a:buAutoNum type="alphaLcPeriod"/>
            </a:pPr>
            <a:r>
              <a:rPr lang="en-SG" dirty="0" err="1"/>
              <a:t>Penyusunan</a:t>
            </a:r>
            <a:r>
              <a:rPr lang="en-SG" dirty="0"/>
              <a:t> </a:t>
            </a:r>
            <a:r>
              <a:rPr lang="en-SG" dirty="0" err="1"/>
              <a:t>teori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bawah</a:t>
            </a:r>
            <a:r>
              <a:rPr lang="en-SG" dirty="0"/>
              <a:t> </a:t>
            </a:r>
            <a:r>
              <a:rPr lang="en-SG" dirty="0" err="1"/>
              <a:t>ke</a:t>
            </a:r>
            <a:r>
              <a:rPr lang="en-SG" dirty="0"/>
              <a:t> </a:t>
            </a:r>
            <a:r>
              <a:rPr lang="en-SG" dirty="0" err="1"/>
              <a:t>atas</a:t>
            </a:r>
            <a:r>
              <a:rPr lang="en-SG" dirty="0"/>
              <a:t> ;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sejumlah</a:t>
            </a:r>
            <a:r>
              <a:rPr lang="en-SG" dirty="0"/>
              <a:t> data yang </a:t>
            </a:r>
            <a:r>
              <a:rPr lang="en-SG" dirty="0" err="1"/>
              <a:t>banyak</a:t>
            </a:r>
            <a:r>
              <a:rPr lang="en-SG" dirty="0"/>
              <a:t> </a:t>
            </a:r>
            <a:r>
              <a:rPr lang="en-SG" dirty="0" err="1"/>
              <a:t>dikumpulkan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yang </a:t>
            </a:r>
            <a:r>
              <a:rPr lang="en-SG" dirty="0" err="1"/>
              <a:t>saling</a:t>
            </a:r>
            <a:r>
              <a:rPr lang="en-SG" dirty="0"/>
              <a:t> </a:t>
            </a:r>
            <a:r>
              <a:rPr lang="en-SG" dirty="0" err="1"/>
              <a:t>berhubungan</a:t>
            </a:r>
            <a:endParaRPr lang="en-SG" dirty="0"/>
          </a:p>
          <a:p>
            <a:pPr marL="723900" indent="-368300">
              <a:buFont typeface="+mj-lt"/>
              <a:buAutoNum type="alphaLcPeriod"/>
            </a:pPr>
            <a:r>
              <a:rPr lang="en-SG" dirty="0" err="1"/>
              <a:t>Jadi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menyusun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membuat</a:t>
            </a:r>
            <a:r>
              <a:rPr lang="en-SG" dirty="0"/>
              <a:t> </a:t>
            </a:r>
            <a:r>
              <a:rPr lang="en-SG" dirty="0" err="1"/>
              <a:t>gambaran</a:t>
            </a:r>
            <a:r>
              <a:rPr lang="en-SG" dirty="0"/>
              <a:t> yang </a:t>
            </a:r>
            <a:r>
              <a:rPr lang="en-SG" dirty="0" err="1"/>
              <a:t>makin</a:t>
            </a:r>
            <a:r>
              <a:rPr lang="en-SG" dirty="0"/>
              <a:t> </a:t>
            </a:r>
            <a:r>
              <a:rPr lang="en-SG" dirty="0" err="1"/>
              <a:t>jelas</a:t>
            </a:r>
            <a:r>
              <a:rPr lang="en-SG" dirty="0"/>
              <a:t>, </a:t>
            </a:r>
            <a:r>
              <a:rPr lang="en-SG" dirty="0" err="1"/>
              <a:t>sementara</a:t>
            </a:r>
            <a:r>
              <a:rPr lang="en-SG" dirty="0"/>
              <a:t> data </a:t>
            </a:r>
            <a:r>
              <a:rPr lang="en-SG" dirty="0" err="1"/>
              <a:t>dikumpulkan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bagian</a:t>
            </a:r>
            <a:r>
              <a:rPr lang="en-SG" dirty="0"/>
              <a:t> – </a:t>
            </a:r>
            <a:r>
              <a:rPr lang="en-SG" dirty="0" err="1"/>
              <a:t>bagiannya</a:t>
            </a:r>
            <a:r>
              <a:rPr lang="en-SG" dirty="0"/>
              <a:t> </a:t>
            </a:r>
            <a:r>
              <a:rPr lang="en-SG" dirty="0" err="1"/>
              <a:t>diuji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6300" y="14954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SG" dirty="0"/>
              <a:t>6. </a:t>
            </a:r>
            <a:r>
              <a:rPr lang="en-SG" dirty="0" err="1"/>
              <a:t>Deskriptif</a:t>
            </a:r>
            <a:r>
              <a:rPr lang="en-SG" dirty="0"/>
              <a:t> :</a:t>
            </a:r>
          </a:p>
          <a:p>
            <a:pPr marL="723900" indent="-368300">
              <a:buFont typeface="+mj-lt"/>
              <a:buAutoNum type="alphaLcPeriod"/>
            </a:pPr>
            <a:r>
              <a:rPr lang="en-SG" dirty="0"/>
              <a:t>Data </a:t>
            </a:r>
            <a:r>
              <a:rPr lang="en-SG" dirty="0" err="1"/>
              <a:t>berasal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naskah</a:t>
            </a:r>
            <a:r>
              <a:rPr lang="en-SG" dirty="0"/>
              <a:t> </a:t>
            </a:r>
            <a:r>
              <a:rPr lang="en-SG" dirty="0" err="1"/>
              <a:t>wawancara</a:t>
            </a:r>
            <a:r>
              <a:rPr lang="en-SG" dirty="0"/>
              <a:t>, </a:t>
            </a:r>
            <a:r>
              <a:rPr lang="en-SG" dirty="0" err="1"/>
              <a:t>catatan</a:t>
            </a:r>
            <a:r>
              <a:rPr lang="en-SG" dirty="0"/>
              <a:t> </a:t>
            </a:r>
            <a:r>
              <a:rPr lang="en-SG" dirty="0" err="1"/>
              <a:t>lapangan</a:t>
            </a:r>
            <a:r>
              <a:rPr lang="en-SG" dirty="0"/>
              <a:t>, </a:t>
            </a:r>
            <a:r>
              <a:rPr lang="en-SG" dirty="0" err="1"/>
              <a:t>foto</a:t>
            </a:r>
            <a:r>
              <a:rPr lang="en-SG" dirty="0"/>
              <a:t>, videotape, </a:t>
            </a:r>
            <a:r>
              <a:rPr lang="en-SG" dirty="0" err="1"/>
              <a:t>dokumen</a:t>
            </a:r>
            <a:r>
              <a:rPr lang="en-SG" dirty="0"/>
              <a:t> </a:t>
            </a:r>
            <a:r>
              <a:rPr lang="en-SG" dirty="0" err="1"/>
              <a:t>pribadi</a:t>
            </a:r>
            <a:r>
              <a:rPr lang="en-SG" dirty="0"/>
              <a:t>, </a:t>
            </a:r>
            <a:r>
              <a:rPr lang="en-SG" dirty="0" err="1"/>
              <a:t>catatan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memo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dokumen</a:t>
            </a:r>
            <a:r>
              <a:rPr lang="en-SG" dirty="0"/>
              <a:t> </a:t>
            </a:r>
            <a:r>
              <a:rPr lang="en-SG" dirty="0" err="1"/>
              <a:t>resmi</a:t>
            </a:r>
            <a:r>
              <a:rPr lang="en-SG" dirty="0"/>
              <a:t> </a:t>
            </a:r>
            <a:r>
              <a:rPr lang="en-SG" dirty="0" err="1"/>
              <a:t>lainnya</a:t>
            </a:r>
            <a:r>
              <a:rPr lang="en-SG" dirty="0"/>
              <a:t>.</a:t>
            </a:r>
          </a:p>
          <a:p>
            <a:pPr marL="723900" indent="-368300">
              <a:buFont typeface="+mj-lt"/>
              <a:buAutoNum type="alphaLcPeriod"/>
            </a:pPr>
            <a:r>
              <a:rPr lang="en-SG" dirty="0" err="1"/>
              <a:t>Pertanyaan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kata</a:t>
            </a:r>
            <a:r>
              <a:rPr lang="en-SG" dirty="0"/>
              <a:t> </a:t>
            </a:r>
            <a:r>
              <a:rPr lang="en-SG" dirty="0" err="1"/>
              <a:t>tanya</a:t>
            </a:r>
            <a:r>
              <a:rPr lang="en-SG" dirty="0"/>
              <a:t> </a:t>
            </a:r>
            <a:r>
              <a:rPr lang="en-SG" dirty="0" err="1"/>
              <a:t>mengapa</a:t>
            </a:r>
            <a:r>
              <a:rPr lang="en-SG" dirty="0"/>
              <a:t>, </a:t>
            </a:r>
            <a:r>
              <a:rPr lang="en-SG" dirty="0" err="1"/>
              <a:t>alasan</a:t>
            </a:r>
            <a:r>
              <a:rPr lang="en-SG" dirty="0"/>
              <a:t> </a:t>
            </a:r>
            <a:r>
              <a:rPr lang="en-SG" dirty="0" err="1"/>
              <a:t>apa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bagaimana</a:t>
            </a:r>
            <a:r>
              <a:rPr lang="en-SG" dirty="0"/>
              <a:t> </a:t>
            </a:r>
            <a:r>
              <a:rPr lang="en-SG" dirty="0" err="1"/>
              <a:t>terjadinya</a:t>
            </a:r>
            <a:r>
              <a:rPr lang="en-SG" dirty="0"/>
              <a:t>,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senantiasa</a:t>
            </a:r>
            <a:r>
              <a:rPr lang="en-SG" dirty="0"/>
              <a:t> </a:t>
            </a:r>
            <a:r>
              <a:rPr lang="en-SG" dirty="0" err="1"/>
              <a:t>dimanfaatkan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. </a:t>
            </a:r>
          </a:p>
          <a:p>
            <a:pPr marL="723900" indent="-368300">
              <a:buFont typeface="+mj-lt"/>
              <a:buAutoNum type="alphaLcPeriod"/>
            </a:pPr>
            <a:r>
              <a:rPr lang="en-SG" dirty="0" err="1"/>
              <a:t>Semua</a:t>
            </a:r>
            <a:r>
              <a:rPr lang="en-SG" dirty="0"/>
              <a:t> yang </a:t>
            </a:r>
            <a:r>
              <a:rPr lang="en-SG" dirty="0" err="1"/>
              <a:t>dikumpulkan</a:t>
            </a:r>
            <a:r>
              <a:rPr lang="en-SG" dirty="0"/>
              <a:t> </a:t>
            </a:r>
            <a:r>
              <a:rPr lang="en-SG" dirty="0" err="1"/>
              <a:t>berkemungkinan</a:t>
            </a:r>
            <a:r>
              <a:rPr lang="en-SG" dirty="0"/>
              <a:t> </a:t>
            </a:r>
            <a:r>
              <a:rPr lang="en-SG" dirty="0" err="1"/>
              <a:t>menjadi</a:t>
            </a:r>
            <a:r>
              <a:rPr lang="en-SG" dirty="0"/>
              <a:t> </a:t>
            </a:r>
            <a:r>
              <a:rPr lang="en-SG" dirty="0" err="1"/>
              <a:t>kunci</a:t>
            </a:r>
            <a:r>
              <a:rPr lang="en-SG" dirty="0"/>
              <a:t> </a:t>
            </a:r>
            <a:r>
              <a:rPr lang="en-SG" dirty="0" err="1"/>
              <a:t>terhadap</a:t>
            </a:r>
            <a:r>
              <a:rPr lang="en-SG" dirty="0"/>
              <a:t> </a:t>
            </a:r>
            <a:r>
              <a:rPr lang="en-SG" dirty="0" err="1"/>
              <a:t>apa</a:t>
            </a:r>
            <a:r>
              <a:rPr lang="en-SG" dirty="0"/>
              <a:t> yang </a:t>
            </a:r>
            <a:r>
              <a:rPr lang="en-SG" dirty="0" err="1"/>
              <a:t>sudah</a:t>
            </a:r>
            <a:r>
              <a:rPr lang="en-SG" dirty="0"/>
              <a:t> </a:t>
            </a:r>
            <a:r>
              <a:rPr lang="en-SG" dirty="0" err="1"/>
              <a:t>diteliti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27100" y="660400"/>
            <a:ext cx="5562600" cy="54991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SG" dirty="0"/>
              <a:t>7.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mementingkan</a:t>
            </a:r>
            <a:r>
              <a:rPr lang="en-SG" dirty="0"/>
              <a:t> </a:t>
            </a:r>
            <a:r>
              <a:rPr lang="en-SG" dirty="0" err="1"/>
              <a:t>proses</a:t>
            </a:r>
            <a:r>
              <a:rPr lang="en-SG" dirty="0"/>
              <a:t> </a:t>
            </a:r>
            <a:r>
              <a:rPr lang="en-SG" dirty="0" err="1"/>
              <a:t>daripada</a:t>
            </a:r>
            <a:r>
              <a:rPr lang="en-SG" dirty="0"/>
              <a:t> </a:t>
            </a:r>
            <a:r>
              <a:rPr lang="en-SG" dirty="0" err="1"/>
              <a:t>hasil</a:t>
            </a:r>
            <a:r>
              <a:rPr lang="en-SG" dirty="0"/>
              <a:t> :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 </a:t>
            </a:r>
            <a:r>
              <a:rPr lang="en-SG" dirty="0" err="1"/>
              <a:t>banyak</a:t>
            </a:r>
            <a:r>
              <a:rPr lang="en-SG" dirty="0"/>
              <a:t> </a:t>
            </a:r>
            <a:r>
              <a:rPr lang="en-SG" dirty="0" err="1"/>
              <a:t>mementingkan</a:t>
            </a:r>
            <a:r>
              <a:rPr lang="en-SG" dirty="0"/>
              <a:t> </a:t>
            </a:r>
            <a:r>
              <a:rPr lang="en-SG" dirty="0" err="1"/>
              <a:t>segi</a:t>
            </a:r>
            <a:r>
              <a:rPr lang="en-SG" dirty="0"/>
              <a:t> </a:t>
            </a:r>
            <a:r>
              <a:rPr lang="en-SG" dirty="0" err="1"/>
              <a:t>proses</a:t>
            </a:r>
            <a:r>
              <a:rPr lang="en-SG" dirty="0"/>
              <a:t> </a:t>
            </a:r>
            <a:r>
              <a:rPr lang="en-SG" dirty="0" err="1"/>
              <a:t>daripada</a:t>
            </a:r>
            <a:r>
              <a:rPr lang="en-SG" dirty="0"/>
              <a:t> </a:t>
            </a:r>
            <a:r>
              <a:rPr lang="en-SG" dirty="0" err="1"/>
              <a:t>hasil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Contoh</a:t>
            </a:r>
            <a:r>
              <a:rPr lang="en-SG" dirty="0"/>
              <a:t> ; </a:t>
            </a:r>
            <a:r>
              <a:rPr lang="en-SG" dirty="0" err="1"/>
              <a:t>seorang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yang </a:t>
            </a:r>
            <a:r>
              <a:rPr lang="en-SG" dirty="0" err="1"/>
              <a:t>menelaah</a:t>
            </a:r>
            <a:r>
              <a:rPr lang="en-SG" dirty="0"/>
              <a:t> </a:t>
            </a:r>
            <a:r>
              <a:rPr lang="en-SG" dirty="0" err="1"/>
              <a:t>sikap</a:t>
            </a:r>
            <a:r>
              <a:rPr lang="en-SG" dirty="0"/>
              <a:t> guru </a:t>
            </a:r>
            <a:r>
              <a:rPr lang="en-SG" dirty="0" err="1"/>
              <a:t>terhadap</a:t>
            </a:r>
            <a:r>
              <a:rPr lang="en-SG" dirty="0"/>
              <a:t> </a:t>
            </a:r>
            <a:r>
              <a:rPr lang="en-SG" dirty="0" err="1"/>
              <a:t>jenis</a:t>
            </a:r>
            <a:r>
              <a:rPr lang="en-SG" dirty="0"/>
              <a:t> </a:t>
            </a:r>
            <a:r>
              <a:rPr lang="en-SG" dirty="0" err="1"/>
              <a:t>siswa</a:t>
            </a:r>
            <a:r>
              <a:rPr lang="en-SG" dirty="0"/>
              <a:t> </a:t>
            </a:r>
            <a:r>
              <a:rPr lang="en-SG" dirty="0" err="1"/>
              <a:t>tertentu</a:t>
            </a:r>
            <a:r>
              <a:rPr lang="en-SG" dirty="0"/>
              <a:t>.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mengamati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kegiatan</a:t>
            </a:r>
            <a:r>
              <a:rPr lang="en-SG" dirty="0"/>
              <a:t> </a:t>
            </a:r>
            <a:r>
              <a:rPr lang="en-SG" dirty="0" err="1"/>
              <a:t>sehari</a:t>
            </a:r>
            <a:r>
              <a:rPr lang="en-SG" dirty="0"/>
              <a:t> – </a:t>
            </a:r>
            <a:r>
              <a:rPr lang="en-SG" dirty="0" err="1"/>
              <a:t>hari</a:t>
            </a:r>
            <a:r>
              <a:rPr lang="en-SG" dirty="0"/>
              <a:t>, </a:t>
            </a:r>
            <a:r>
              <a:rPr lang="en-SG" dirty="0" err="1"/>
              <a:t>kemudian</a:t>
            </a:r>
            <a:r>
              <a:rPr lang="en-SG" dirty="0"/>
              <a:t> </a:t>
            </a:r>
            <a:r>
              <a:rPr lang="en-SG" dirty="0" err="1"/>
              <a:t>menjelaskan</a:t>
            </a:r>
            <a:r>
              <a:rPr lang="en-SG" dirty="0"/>
              <a:t> </a:t>
            </a:r>
            <a:r>
              <a:rPr lang="en-SG" dirty="0" err="1"/>
              <a:t>tentang</a:t>
            </a:r>
            <a:r>
              <a:rPr lang="en-SG" dirty="0"/>
              <a:t> </a:t>
            </a:r>
            <a:r>
              <a:rPr lang="en-SG" dirty="0" err="1"/>
              <a:t>sikap</a:t>
            </a:r>
            <a:r>
              <a:rPr lang="en-SG" dirty="0"/>
              <a:t> yang </a:t>
            </a:r>
            <a:r>
              <a:rPr lang="en-SG" dirty="0" err="1"/>
              <a:t>diteliti</a:t>
            </a:r>
            <a:endParaRPr lang="en-SG" dirty="0"/>
          </a:p>
        </p:txBody>
      </p:sp>
      <p:pic>
        <p:nvPicPr>
          <p:cNvPr id="6" name="Content Placeholder 5" descr="save earth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 rot="21404022">
            <a:off x="6859298" y="1600200"/>
            <a:ext cx="4443701" cy="2956295"/>
          </a:xfrm>
        </p:spPr>
      </p:pic>
    </p:spTree>
  </p:cSld>
  <p:clrMapOvr>
    <a:masterClrMapping/>
  </p:clrMapOvr>
  <p:transition spd="med">
    <p:wheel spokes="3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673100" y="0"/>
            <a:ext cx="10515600" cy="1325563"/>
          </a:xfrm>
        </p:spPr>
        <p:txBody>
          <a:bodyPr/>
          <a:lstStyle/>
          <a:p>
            <a:endParaRPr lang="en-SG"/>
          </a:p>
        </p:txBody>
      </p:sp>
      <p:pic>
        <p:nvPicPr>
          <p:cNvPr id="11" name="Content Placeholder 10" descr="live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 rot="21341083">
            <a:off x="1199125" y="1381125"/>
            <a:ext cx="3596147" cy="4351338"/>
          </a:xfrm>
        </p:spPr>
      </p:pic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5549900" y="581024"/>
            <a:ext cx="5842000" cy="56165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SG" dirty="0"/>
              <a:t>8. </a:t>
            </a:r>
            <a:r>
              <a:rPr lang="en-SG" dirty="0" err="1"/>
              <a:t>Adanya</a:t>
            </a:r>
            <a:r>
              <a:rPr lang="en-SG" dirty="0"/>
              <a:t> </a:t>
            </a:r>
            <a:r>
              <a:rPr lang="en-SG" dirty="0" err="1"/>
              <a:t>batas</a:t>
            </a:r>
            <a:r>
              <a:rPr lang="en-SG" dirty="0"/>
              <a:t> yang </a:t>
            </a:r>
            <a:r>
              <a:rPr lang="en-SG" dirty="0" err="1"/>
              <a:t>ditentukan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fokus</a:t>
            </a:r>
            <a:r>
              <a:rPr lang="en-SG" dirty="0"/>
              <a:t> ;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/>
              <a:t>Batas </a:t>
            </a:r>
            <a:r>
              <a:rPr lang="en-SG" dirty="0" err="1"/>
              <a:t>menentukan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</a:t>
            </a:r>
            <a:r>
              <a:rPr lang="en-SG" dirty="0" err="1"/>
              <a:t>jamak</a:t>
            </a:r>
            <a:r>
              <a:rPr lang="en-SG" dirty="0"/>
              <a:t> yang </a:t>
            </a:r>
            <a:r>
              <a:rPr lang="en-SG" dirty="0" err="1"/>
              <a:t>kemudian</a:t>
            </a:r>
            <a:r>
              <a:rPr lang="en-SG" dirty="0"/>
              <a:t> </a:t>
            </a:r>
            <a:r>
              <a:rPr lang="en-SG" dirty="0" err="1"/>
              <a:t>mempertajam</a:t>
            </a:r>
            <a:r>
              <a:rPr lang="en-SG" dirty="0"/>
              <a:t> </a:t>
            </a:r>
            <a:r>
              <a:rPr lang="en-SG" dirty="0" err="1"/>
              <a:t>fokus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Penetapan</a:t>
            </a:r>
            <a:r>
              <a:rPr lang="en-SG" dirty="0"/>
              <a:t> </a:t>
            </a:r>
            <a:r>
              <a:rPr lang="en-SG" dirty="0" err="1"/>
              <a:t>fokus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dekat</a:t>
            </a:r>
            <a:r>
              <a:rPr lang="en-SG" dirty="0"/>
              <a:t> </a:t>
            </a:r>
            <a:r>
              <a:rPr lang="en-SG" dirty="0" err="1"/>
              <a:t>dihubungkan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interaksi</a:t>
            </a:r>
            <a:r>
              <a:rPr lang="en-SG" dirty="0"/>
              <a:t> </a:t>
            </a:r>
            <a:r>
              <a:rPr lang="en-SG" dirty="0" err="1"/>
              <a:t>antara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fokus</a:t>
            </a:r>
            <a:r>
              <a:rPr lang="en-SG" dirty="0"/>
              <a:t>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Penetapan</a:t>
            </a:r>
            <a:r>
              <a:rPr lang="en-SG" dirty="0"/>
              <a:t> </a:t>
            </a:r>
            <a:r>
              <a:rPr lang="en-SG" dirty="0" err="1"/>
              <a:t>fokus</a:t>
            </a:r>
            <a:r>
              <a:rPr lang="en-SG" dirty="0"/>
              <a:t> </a:t>
            </a:r>
            <a:r>
              <a:rPr lang="en-SG" dirty="0" err="1"/>
              <a:t>penting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menemukan</a:t>
            </a:r>
            <a:r>
              <a:rPr lang="en-SG" dirty="0"/>
              <a:t> </a:t>
            </a:r>
            <a:r>
              <a:rPr lang="en-SG" dirty="0" err="1"/>
              <a:t>batas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, </a:t>
            </a:r>
            <a:r>
              <a:rPr lang="en-SG" dirty="0" err="1"/>
              <a:t>kemudian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menemukan</a:t>
            </a:r>
            <a:r>
              <a:rPr lang="en-SG" dirty="0"/>
              <a:t> </a:t>
            </a:r>
            <a:r>
              <a:rPr lang="en-SG" dirty="0" err="1"/>
              <a:t>lokasi</a:t>
            </a:r>
            <a:r>
              <a:rPr lang="en-SG" dirty="0"/>
              <a:t> </a:t>
            </a:r>
            <a:r>
              <a:rPr lang="en-SG" dirty="0" err="1"/>
              <a:t>penelitian</a:t>
            </a:r>
            <a:endParaRPr lang="en-SG" dirty="0"/>
          </a:p>
          <a:p>
            <a:pPr>
              <a:buNone/>
            </a:pP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/>
              <a:t>9. </a:t>
            </a:r>
            <a:r>
              <a:rPr lang="en-SG" dirty="0" err="1"/>
              <a:t>Adanya</a:t>
            </a:r>
            <a:r>
              <a:rPr lang="en-SG" dirty="0"/>
              <a:t> </a:t>
            </a:r>
            <a:r>
              <a:rPr lang="en-SG" dirty="0" err="1"/>
              <a:t>kriteria</a:t>
            </a:r>
            <a:r>
              <a:rPr lang="en-SG" dirty="0"/>
              <a:t> </a:t>
            </a:r>
            <a:r>
              <a:rPr lang="en-SG" dirty="0" err="1"/>
              <a:t>khusus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keabsahan</a:t>
            </a:r>
            <a:r>
              <a:rPr lang="en-SG" dirty="0"/>
              <a:t> data :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, </a:t>
            </a:r>
            <a:r>
              <a:rPr lang="en-SG" dirty="0" err="1"/>
              <a:t>meredefinisi</a:t>
            </a:r>
            <a:r>
              <a:rPr lang="en-SG" dirty="0"/>
              <a:t> </a:t>
            </a:r>
            <a:r>
              <a:rPr lang="en-SG" dirty="0" err="1"/>
              <a:t>validitas</a:t>
            </a:r>
            <a:r>
              <a:rPr lang="en-SG" dirty="0"/>
              <a:t>, </a:t>
            </a:r>
            <a:r>
              <a:rPr lang="en-SG" dirty="0" err="1"/>
              <a:t>reliabilitas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objektivitas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versi</a:t>
            </a:r>
            <a:r>
              <a:rPr lang="en-SG" dirty="0"/>
              <a:t> lain.</a:t>
            </a:r>
          </a:p>
          <a:p>
            <a:pPr marL="812800" indent="-457200">
              <a:buFont typeface="+mj-lt"/>
              <a:buAutoNum type="alphaLcPeriod"/>
            </a:pPr>
            <a:r>
              <a:rPr lang="en-SG" dirty="0" err="1"/>
              <a:t>Kriteria</a:t>
            </a:r>
            <a:r>
              <a:rPr lang="en-SG" dirty="0"/>
              <a:t> </a:t>
            </a:r>
            <a:r>
              <a:rPr lang="en-SG" dirty="0" err="1"/>
              <a:t>objektivitas</a:t>
            </a:r>
            <a:r>
              <a:rPr lang="en-SG" dirty="0"/>
              <a:t> </a:t>
            </a:r>
            <a:r>
              <a:rPr lang="en-SG" dirty="0" err="1"/>
              <a:t>gagal</a:t>
            </a:r>
            <a:r>
              <a:rPr lang="en-SG" dirty="0"/>
              <a:t>, </a:t>
            </a:r>
            <a:r>
              <a:rPr lang="en-SG" dirty="0" err="1"/>
              <a:t>karena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kuantitatif</a:t>
            </a:r>
            <a:r>
              <a:rPr lang="en-SG" dirty="0"/>
              <a:t> </a:t>
            </a:r>
            <a:r>
              <a:rPr lang="en-SG" dirty="0" err="1"/>
              <a:t>justru</a:t>
            </a:r>
            <a:r>
              <a:rPr lang="en-SG" dirty="0"/>
              <a:t> </a:t>
            </a:r>
            <a:r>
              <a:rPr lang="en-SG" dirty="0" err="1"/>
              <a:t>memberi</a:t>
            </a:r>
            <a:r>
              <a:rPr lang="en-SG" dirty="0"/>
              <a:t> </a:t>
            </a:r>
            <a:r>
              <a:rPr lang="en-SG" dirty="0" err="1"/>
              <a:t>kesempatan</a:t>
            </a:r>
            <a:r>
              <a:rPr lang="en-SG" dirty="0"/>
              <a:t> </a:t>
            </a:r>
            <a:r>
              <a:rPr lang="en-SG" dirty="0" err="1"/>
              <a:t>interaksi</a:t>
            </a:r>
            <a:r>
              <a:rPr lang="en-SG" dirty="0"/>
              <a:t> </a:t>
            </a:r>
            <a:r>
              <a:rPr lang="en-SG" dirty="0" err="1"/>
              <a:t>antara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– </a:t>
            </a:r>
            <a:r>
              <a:rPr lang="en-SG" dirty="0" err="1"/>
              <a:t>responden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peranan</a:t>
            </a:r>
            <a:r>
              <a:rPr lang="en-SG" dirty="0"/>
              <a:t> </a:t>
            </a:r>
            <a:r>
              <a:rPr lang="en-SG" dirty="0" err="1"/>
              <a:t>nilai</a:t>
            </a:r>
            <a:r>
              <a:rPr lang="en-SG" dirty="0"/>
              <a:t>. </a:t>
            </a:r>
          </a:p>
          <a:p>
            <a:pPr marL="812800" indent="-457200">
              <a:buFont typeface="+mj-lt"/>
              <a:buAutoNum type="alphaLcPeriod"/>
            </a:pP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125"/>
            <a:ext cx="10515600" cy="4351338"/>
          </a:xfrm>
        </p:spPr>
        <p:txBody>
          <a:bodyPr/>
          <a:lstStyle/>
          <a:p>
            <a:pPr>
              <a:buNone/>
            </a:pPr>
            <a:r>
              <a:rPr lang="en-SG" dirty="0"/>
              <a:t>10. </a:t>
            </a:r>
            <a:r>
              <a:rPr lang="en-SG" dirty="0" err="1"/>
              <a:t>Desain</a:t>
            </a:r>
            <a:r>
              <a:rPr lang="en-SG" dirty="0"/>
              <a:t> yang </a:t>
            </a:r>
            <a:r>
              <a:rPr lang="en-SG" dirty="0" err="1"/>
              <a:t>bersifat</a:t>
            </a:r>
            <a:r>
              <a:rPr lang="en-SG" dirty="0"/>
              <a:t> </a:t>
            </a:r>
            <a:r>
              <a:rPr lang="en-SG" dirty="0" err="1"/>
              <a:t>sementara</a:t>
            </a:r>
            <a:r>
              <a:rPr lang="en-SG" dirty="0"/>
              <a:t> </a:t>
            </a:r>
          </a:p>
          <a:p>
            <a:pPr marL="812800" indent="-812800">
              <a:buNone/>
            </a:pPr>
            <a:r>
              <a:rPr lang="en-SG" dirty="0"/>
              <a:t>       * </a:t>
            </a:r>
            <a:r>
              <a:rPr lang="en-SG" dirty="0" err="1"/>
              <a:t>Desain</a:t>
            </a:r>
            <a:r>
              <a:rPr lang="en-SG" dirty="0"/>
              <a:t> </a:t>
            </a:r>
            <a:r>
              <a:rPr lang="en-SG" dirty="0" err="1"/>
              <a:t>disusun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terus</a:t>
            </a:r>
            <a:r>
              <a:rPr lang="en-SG" dirty="0"/>
              <a:t>- </a:t>
            </a:r>
            <a:r>
              <a:rPr lang="en-SG" dirty="0" err="1"/>
              <a:t>menerus</a:t>
            </a:r>
            <a:r>
              <a:rPr lang="en-SG" dirty="0"/>
              <a:t>, </a:t>
            </a:r>
            <a:r>
              <a:rPr lang="en-SG" dirty="0" err="1"/>
              <a:t>disesuaikan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lapangan</a:t>
            </a:r>
            <a:r>
              <a:rPr lang="en-SG" dirty="0"/>
              <a:t>. Hal </a:t>
            </a:r>
            <a:r>
              <a:rPr lang="en-SG" dirty="0" err="1"/>
              <a:t>ini</a:t>
            </a:r>
            <a:r>
              <a:rPr lang="en-SG" dirty="0"/>
              <a:t> </a:t>
            </a:r>
            <a:r>
              <a:rPr lang="en-SG" dirty="0" err="1"/>
              <a:t>dikarenakan</a:t>
            </a:r>
            <a:r>
              <a:rPr lang="en-SG" dirty="0"/>
              <a:t> ;</a:t>
            </a:r>
          </a:p>
          <a:p>
            <a:pPr marL="812800" indent="0">
              <a:buFont typeface="+mj-lt"/>
              <a:buAutoNum type="alphaLcPeriod"/>
            </a:pPr>
            <a:r>
              <a:rPr lang="en-SG" dirty="0"/>
              <a:t> 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dibayangkan</a:t>
            </a:r>
            <a:r>
              <a:rPr lang="en-SG" dirty="0"/>
              <a:t> </a:t>
            </a:r>
            <a:r>
              <a:rPr lang="en-SG" dirty="0" err="1"/>
              <a:t>tentang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</a:t>
            </a:r>
            <a:r>
              <a:rPr lang="en-SG" dirty="0" err="1"/>
              <a:t>jamak</a:t>
            </a:r>
            <a:r>
              <a:rPr lang="en-SG" dirty="0"/>
              <a:t> </a:t>
            </a:r>
            <a:r>
              <a:rPr lang="en-SG" dirty="0" err="1"/>
              <a:t>di</a:t>
            </a:r>
            <a:r>
              <a:rPr lang="en-SG" dirty="0"/>
              <a:t> </a:t>
            </a:r>
            <a:r>
              <a:rPr lang="en-SG" dirty="0" err="1"/>
              <a:t>lapangan</a:t>
            </a:r>
            <a:endParaRPr lang="en-SG" dirty="0"/>
          </a:p>
          <a:p>
            <a:pPr marL="1257300" indent="-444500">
              <a:buFont typeface="+mj-lt"/>
              <a:buAutoNum type="alphaLcPeriod"/>
            </a:pP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diramalkan</a:t>
            </a:r>
            <a:r>
              <a:rPr lang="en-SG" dirty="0"/>
              <a:t> </a:t>
            </a:r>
            <a:r>
              <a:rPr lang="en-SG" dirty="0" err="1"/>
              <a:t>sebelumnya</a:t>
            </a:r>
            <a:r>
              <a:rPr lang="en-SG" dirty="0"/>
              <a:t> </a:t>
            </a:r>
            <a:r>
              <a:rPr lang="en-SG" dirty="0" err="1"/>
              <a:t>apa</a:t>
            </a:r>
            <a:r>
              <a:rPr lang="en-SG" dirty="0"/>
              <a:t> yang </a:t>
            </a:r>
            <a:r>
              <a:rPr lang="en-SG" dirty="0" err="1"/>
              <a:t>berubah</a:t>
            </a:r>
            <a:r>
              <a:rPr lang="en-SG" dirty="0"/>
              <a:t>, </a:t>
            </a:r>
            <a:r>
              <a:rPr lang="en-SG" dirty="0" err="1"/>
              <a:t>karena</a:t>
            </a:r>
            <a:r>
              <a:rPr lang="en-SG" dirty="0"/>
              <a:t> </a:t>
            </a:r>
            <a:r>
              <a:rPr lang="en-SG" dirty="0" err="1"/>
              <a:t>hal</a:t>
            </a:r>
            <a:r>
              <a:rPr lang="en-SG" dirty="0"/>
              <a:t> </a:t>
            </a:r>
            <a:r>
              <a:rPr lang="en-SG" dirty="0" err="1"/>
              <a:t>itu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terjadi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interaksi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.</a:t>
            </a:r>
          </a:p>
          <a:p>
            <a:pPr marL="1257300" indent="-444500">
              <a:buFont typeface="+mj-lt"/>
              <a:buAutoNum type="alphaLcPeriod"/>
            </a:pPr>
            <a:r>
              <a:rPr lang="en-SG" dirty="0" err="1"/>
              <a:t>Bermacam</a:t>
            </a:r>
            <a:r>
              <a:rPr lang="en-SG" dirty="0"/>
              <a:t> – </a:t>
            </a:r>
            <a:r>
              <a:rPr lang="en-SG" dirty="0" err="1"/>
              <a:t>macam</a:t>
            </a:r>
            <a:r>
              <a:rPr lang="en-SG" dirty="0"/>
              <a:t> </a:t>
            </a:r>
            <a:r>
              <a:rPr lang="en-SG" dirty="0" err="1"/>
              <a:t>sistem</a:t>
            </a:r>
            <a:r>
              <a:rPr lang="en-SG" dirty="0"/>
              <a:t> </a:t>
            </a:r>
            <a:r>
              <a:rPr lang="en-SG" dirty="0" err="1"/>
              <a:t>nilai</a:t>
            </a:r>
            <a:r>
              <a:rPr lang="en-SG" dirty="0"/>
              <a:t> yang </a:t>
            </a:r>
            <a:r>
              <a:rPr lang="en-SG" dirty="0" err="1"/>
              <a:t>terkait</a:t>
            </a:r>
            <a:r>
              <a:rPr lang="en-SG" dirty="0"/>
              <a:t>, </a:t>
            </a:r>
            <a:r>
              <a:rPr lang="en-SG" dirty="0" err="1"/>
              <a:t>berhubungan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cara</a:t>
            </a:r>
            <a:r>
              <a:rPr lang="en-SG" dirty="0"/>
              <a:t> yang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diramalkan</a:t>
            </a:r>
            <a:r>
              <a:rPr lang="en-SG" dirty="0"/>
              <a:t> </a:t>
            </a:r>
          </a:p>
          <a:p>
            <a:pPr marL="1257300" indent="-444500">
              <a:buFont typeface="+mj-lt"/>
              <a:buAutoNum type="alphaLcPeriod"/>
            </a:pP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dirty="0" err="1">
                <a:latin typeface="Arial Rounded MT Bold" pitchFamily="34" charset="0"/>
              </a:rPr>
              <a:t>Prolog</a:t>
            </a:r>
            <a:endParaRPr lang="en-SG" dirty="0">
              <a:latin typeface="Arial Rounded MT Bold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939925"/>
            <a:ext cx="10515600" cy="4351338"/>
          </a:xfrm>
        </p:spPr>
        <p:txBody>
          <a:bodyPr/>
          <a:lstStyle/>
          <a:p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, </a:t>
            </a:r>
            <a:r>
              <a:rPr lang="en-SG" dirty="0" err="1"/>
              <a:t>merupakan</a:t>
            </a:r>
            <a:r>
              <a:rPr lang="en-SG" dirty="0"/>
              <a:t> </a:t>
            </a:r>
            <a:r>
              <a:rPr lang="en-SG" dirty="0" err="1"/>
              <a:t>metode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mengeksplorasi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memahami</a:t>
            </a:r>
            <a:r>
              <a:rPr lang="en-SG" dirty="0"/>
              <a:t> </a:t>
            </a:r>
            <a:r>
              <a:rPr lang="en-SG" dirty="0" err="1"/>
              <a:t>makna</a:t>
            </a:r>
            <a:r>
              <a:rPr lang="en-SG" dirty="0"/>
              <a:t> yang –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sejumlah</a:t>
            </a:r>
            <a:r>
              <a:rPr lang="en-SG" dirty="0"/>
              <a:t> </a:t>
            </a:r>
            <a:r>
              <a:rPr lang="en-SG" dirty="0" err="1"/>
              <a:t>individu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sekelompok</a:t>
            </a:r>
            <a:r>
              <a:rPr lang="en-SG" dirty="0"/>
              <a:t> </a:t>
            </a:r>
            <a:r>
              <a:rPr lang="en-SG" dirty="0" err="1"/>
              <a:t>orang</a:t>
            </a:r>
            <a:r>
              <a:rPr lang="en-SG" dirty="0"/>
              <a:t> – </a:t>
            </a:r>
            <a:r>
              <a:rPr lang="en-SG" dirty="0" err="1"/>
              <a:t>dianggap</a:t>
            </a:r>
            <a:r>
              <a:rPr lang="en-SG" dirty="0"/>
              <a:t> </a:t>
            </a:r>
            <a:r>
              <a:rPr lang="en-SG" dirty="0" err="1"/>
              <a:t>berasal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masalah</a:t>
            </a:r>
            <a:r>
              <a:rPr lang="en-SG" dirty="0"/>
              <a:t> </a:t>
            </a:r>
            <a:r>
              <a:rPr lang="en-SG" dirty="0" err="1"/>
              <a:t>sosial</a:t>
            </a:r>
            <a:r>
              <a:rPr lang="en-SG" dirty="0"/>
              <a:t> </a:t>
            </a:r>
            <a:r>
              <a:rPr lang="en-SG" dirty="0" err="1"/>
              <a:t>kemanusiaan</a:t>
            </a:r>
            <a:r>
              <a:rPr lang="en-SG" dirty="0"/>
              <a:t>.</a:t>
            </a:r>
          </a:p>
          <a:p>
            <a:r>
              <a:rPr lang="en-SG" dirty="0" err="1"/>
              <a:t>Proses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, </a:t>
            </a:r>
            <a:r>
              <a:rPr lang="en-SG" dirty="0" err="1"/>
              <a:t>melibatkan</a:t>
            </a:r>
            <a:r>
              <a:rPr lang="en-SG" dirty="0"/>
              <a:t> </a:t>
            </a:r>
            <a:r>
              <a:rPr lang="en-SG" dirty="0" err="1"/>
              <a:t>upaya</a:t>
            </a:r>
            <a:r>
              <a:rPr lang="en-SG" dirty="0"/>
              <a:t> </a:t>
            </a:r>
            <a:r>
              <a:rPr lang="en-SG" dirty="0" err="1"/>
              <a:t>penting</a:t>
            </a:r>
            <a:r>
              <a:rPr lang="en-SG" dirty="0"/>
              <a:t> </a:t>
            </a:r>
          </a:p>
          <a:p>
            <a:pPr marL="622300">
              <a:buFont typeface="Wingdings" pitchFamily="2" charset="2"/>
              <a:buChar char="Ø"/>
            </a:pPr>
            <a:r>
              <a:rPr lang="en-SG" dirty="0"/>
              <a:t>   </a:t>
            </a:r>
            <a:r>
              <a:rPr lang="en-SG" dirty="0" err="1"/>
              <a:t>Mengajukan</a:t>
            </a:r>
            <a:r>
              <a:rPr lang="en-SG" dirty="0"/>
              <a:t> </a:t>
            </a:r>
            <a:r>
              <a:rPr lang="en-SG" dirty="0" err="1"/>
              <a:t>pertanyaan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prosedur</a:t>
            </a:r>
            <a:endParaRPr lang="en-SG" dirty="0"/>
          </a:p>
          <a:p>
            <a:pPr marL="901700" indent="-508000">
              <a:buFont typeface="Wingdings" pitchFamily="2" charset="2"/>
              <a:buChar char="Ø"/>
            </a:pPr>
            <a:r>
              <a:rPr lang="en-SG" dirty="0" err="1"/>
              <a:t>Mengumpulkan</a:t>
            </a:r>
            <a:r>
              <a:rPr lang="en-SG" dirty="0"/>
              <a:t> data yang </a:t>
            </a:r>
            <a:r>
              <a:rPr lang="en-SG" dirty="0" err="1"/>
              <a:t>spesifik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para</a:t>
            </a:r>
            <a:r>
              <a:rPr lang="en-SG" dirty="0"/>
              <a:t> </a:t>
            </a:r>
            <a:r>
              <a:rPr lang="en-SG" dirty="0" err="1"/>
              <a:t>partisipan</a:t>
            </a:r>
            <a:endParaRPr lang="en-SG" dirty="0"/>
          </a:p>
          <a:p>
            <a:pPr marL="901700" indent="-508000">
              <a:buFont typeface="Wingdings" pitchFamily="2" charset="2"/>
              <a:buChar char="Ø"/>
            </a:pPr>
            <a:r>
              <a:rPr lang="en-SG" dirty="0" err="1"/>
              <a:t>Menganalisis</a:t>
            </a:r>
            <a:r>
              <a:rPr lang="en-SG" dirty="0"/>
              <a:t> data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induktif</a:t>
            </a:r>
            <a:r>
              <a:rPr lang="en-SG" dirty="0"/>
              <a:t>,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tema</a:t>
            </a:r>
            <a:r>
              <a:rPr lang="en-SG" dirty="0"/>
              <a:t> </a:t>
            </a:r>
            <a:r>
              <a:rPr lang="en-SG" dirty="0" err="1"/>
              <a:t>khusus</a:t>
            </a:r>
            <a:r>
              <a:rPr lang="en-SG" dirty="0"/>
              <a:t> </a:t>
            </a:r>
            <a:r>
              <a:rPr lang="en-SG" dirty="0" err="1"/>
              <a:t>ke</a:t>
            </a:r>
            <a:r>
              <a:rPr lang="en-SG" dirty="0"/>
              <a:t> </a:t>
            </a:r>
            <a:r>
              <a:rPr lang="en-SG" dirty="0" err="1"/>
              <a:t>umum</a:t>
            </a:r>
            <a:endParaRPr lang="en-SG" dirty="0"/>
          </a:p>
          <a:p>
            <a:pPr marL="901700" indent="-508000">
              <a:buFont typeface="Wingdings" pitchFamily="2" charset="2"/>
              <a:buChar char="Ø"/>
            </a:pPr>
            <a:r>
              <a:rPr lang="en-SG" dirty="0" err="1"/>
              <a:t>Menafsirkan</a:t>
            </a:r>
            <a:r>
              <a:rPr lang="en-SG" dirty="0"/>
              <a:t> </a:t>
            </a:r>
            <a:r>
              <a:rPr lang="en-SG" dirty="0" err="1"/>
              <a:t>makna</a:t>
            </a:r>
            <a:r>
              <a:rPr lang="en-SG" dirty="0"/>
              <a:t> data.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/>
              <a:t>11. </a:t>
            </a:r>
            <a:r>
              <a:rPr lang="en-SG" dirty="0" err="1"/>
              <a:t>Hasil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dirundingkan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disepakati</a:t>
            </a:r>
            <a:r>
              <a:rPr lang="en-SG" dirty="0"/>
              <a:t> </a:t>
            </a:r>
            <a:r>
              <a:rPr lang="en-SG" dirty="0" err="1"/>
              <a:t>bersama</a:t>
            </a:r>
            <a:endParaRPr lang="en-SG" dirty="0"/>
          </a:p>
          <a:p>
            <a:pPr marL="514350" indent="19050">
              <a:buFont typeface="+mj-lt"/>
              <a:buAutoNum type="alphaLcPeriod"/>
            </a:pPr>
            <a:r>
              <a:rPr lang="en-SG" dirty="0"/>
              <a:t>   </a:t>
            </a:r>
            <a:r>
              <a:rPr lang="en-SG" dirty="0" err="1"/>
              <a:t>Susunan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merekalah</a:t>
            </a:r>
            <a:r>
              <a:rPr lang="en-SG" dirty="0"/>
              <a:t> yang </a:t>
            </a:r>
            <a:r>
              <a:rPr lang="en-SG" dirty="0" err="1"/>
              <a:t>diangkat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.</a:t>
            </a:r>
          </a:p>
          <a:p>
            <a:pPr marL="1079500" indent="-546100">
              <a:buFont typeface="+mj-lt"/>
              <a:buAutoNum type="alphaLcPeriod"/>
            </a:pPr>
            <a:r>
              <a:rPr lang="en-SG" dirty="0" err="1"/>
              <a:t>Hasil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bergantung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hakikat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kualitas</a:t>
            </a:r>
            <a:r>
              <a:rPr lang="en-SG" dirty="0"/>
              <a:t> </a:t>
            </a:r>
            <a:r>
              <a:rPr lang="en-SG" dirty="0" err="1"/>
              <a:t>hubungan</a:t>
            </a:r>
            <a:r>
              <a:rPr lang="en-SG" dirty="0"/>
              <a:t> </a:t>
            </a:r>
            <a:r>
              <a:rPr lang="en-SG" dirty="0" err="1"/>
              <a:t>antara</a:t>
            </a:r>
            <a:r>
              <a:rPr lang="en-SG" dirty="0"/>
              <a:t> </a:t>
            </a:r>
            <a:r>
              <a:rPr lang="en-SG" dirty="0" err="1"/>
              <a:t>pencari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yang </a:t>
            </a:r>
            <a:r>
              <a:rPr lang="en-SG" dirty="0" err="1"/>
              <a:t>dicari</a:t>
            </a:r>
            <a:r>
              <a:rPr lang="en-SG" dirty="0"/>
              <a:t>.</a:t>
            </a:r>
          </a:p>
          <a:p>
            <a:pPr marL="1079500" indent="-546100">
              <a:buFont typeface="+mj-lt"/>
              <a:buAutoNum type="alphaLcPeriod"/>
            </a:pPr>
            <a:r>
              <a:rPr lang="en-SG" dirty="0" err="1"/>
              <a:t>Konfirmasi</a:t>
            </a:r>
            <a:r>
              <a:rPr lang="en-SG" dirty="0"/>
              <a:t> </a:t>
            </a:r>
            <a:r>
              <a:rPr lang="en-SG" dirty="0" err="1"/>
              <a:t>hipotesis</a:t>
            </a:r>
            <a:r>
              <a:rPr lang="en-SG" dirty="0"/>
              <a:t> </a:t>
            </a:r>
            <a:r>
              <a:rPr lang="en-SG" dirty="0" err="1"/>
              <a:t>kerja</a:t>
            </a:r>
            <a:r>
              <a:rPr lang="en-SG" dirty="0"/>
              <a:t> </a:t>
            </a:r>
            <a:r>
              <a:rPr lang="en-SG" dirty="0" err="1"/>
              <a:t>akan</a:t>
            </a:r>
            <a:r>
              <a:rPr lang="en-SG" dirty="0"/>
              <a:t> </a:t>
            </a:r>
            <a:r>
              <a:rPr lang="en-SG" dirty="0" err="1"/>
              <a:t>menjadi</a:t>
            </a:r>
            <a:r>
              <a:rPr lang="en-SG" dirty="0"/>
              <a:t> </a:t>
            </a:r>
            <a:r>
              <a:rPr lang="en-SG" dirty="0" err="1"/>
              <a:t>lebih</a:t>
            </a:r>
            <a:r>
              <a:rPr lang="en-SG" dirty="0"/>
              <a:t> </a:t>
            </a:r>
            <a:r>
              <a:rPr lang="en-SG" dirty="0" err="1"/>
              <a:t>baik</a:t>
            </a:r>
            <a:r>
              <a:rPr lang="en-SG" dirty="0"/>
              <a:t> </a:t>
            </a:r>
            <a:r>
              <a:rPr lang="en-SG" dirty="0" err="1"/>
              <a:t>verifikasinya</a:t>
            </a:r>
            <a:r>
              <a:rPr lang="en-SG" dirty="0"/>
              <a:t> </a:t>
            </a:r>
            <a:r>
              <a:rPr lang="en-SG" dirty="0" err="1"/>
              <a:t>bila</a:t>
            </a:r>
            <a:r>
              <a:rPr lang="en-SG" dirty="0"/>
              <a:t> </a:t>
            </a:r>
            <a:r>
              <a:rPr lang="en-SG" dirty="0" err="1"/>
              <a:t>diketahui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dikonfirmasi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orang</a:t>
            </a:r>
            <a:r>
              <a:rPr lang="en-SG" dirty="0"/>
              <a:t> – </a:t>
            </a:r>
            <a:r>
              <a:rPr lang="en-SG" dirty="0" err="1"/>
              <a:t>orang</a:t>
            </a:r>
            <a:r>
              <a:rPr lang="en-SG" dirty="0"/>
              <a:t> yang </a:t>
            </a:r>
            <a:r>
              <a:rPr lang="en-SG" dirty="0" err="1"/>
              <a:t>ada</a:t>
            </a:r>
            <a:r>
              <a:rPr lang="en-SG" dirty="0"/>
              <a:t> </a:t>
            </a:r>
            <a:r>
              <a:rPr lang="en-SG" dirty="0" err="1"/>
              <a:t>kaitannya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yang </a:t>
            </a:r>
            <a:r>
              <a:rPr lang="en-SG" dirty="0" err="1"/>
              <a:t>diteliti</a:t>
            </a: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G" b="1" dirty="0" err="1"/>
              <a:t>Bacaan</a:t>
            </a:r>
            <a:r>
              <a:rPr lang="en-SG" b="1" dirty="0"/>
              <a:t> </a:t>
            </a:r>
            <a:r>
              <a:rPr lang="en-SG" b="1" dirty="0" err="1"/>
              <a:t>lebih</a:t>
            </a:r>
            <a:r>
              <a:rPr lang="en-SG" b="1" dirty="0"/>
              <a:t> </a:t>
            </a:r>
            <a:r>
              <a:rPr lang="en-SG" b="1" dirty="0" err="1"/>
              <a:t>lanjut</a:t>
            </a:r>
            <a:r>
              <a:rPr lang="en-SG" b="1" dirty="0"/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SG" dirty="0" err="1"/>
              <a:t>Moleong</a:t>
            </a:r>
            <a:r>
              <a:rPr lang="en-SG" dirty="0"/>
              <a:t>, </a:t>
            </a:r>
            <a:r>
              <a:rPr lang="en-SG" dirty="0" err="1"/>
              <a:t>Lexy</a:t>
            </a:r>
            <a:r>
              <a:rPr lang="en-SG" dirty="0"/>
              <a:t>. 2005. </a:t>
            </a:r>
            <a:r>
              <a:rPr lang="en-SG" i="1" dirty="0" err="1"/>
              <a:t>Metodologi</a:t>
            </a:r>
            <a:r>
              <a:rPr lang="en-SG" i="1" dirty="0"/>
              <a:t> </a:t>
            </a:r>
            <a:r>
              <a:rPr lang="en-SG" i="1" dirty="0" err="1"/>
              <a:t>Penelitian</a:t>
            </a:r>
            <a:r>
              <a:rPr lang="en-SG" i="1" dirty="0"/>
              <a:t> </a:t>
            </a:r>
            <a:r>
              <a:rPr lang="en-SG" i="1" dirty="0" err="1"/>
              <a:t>Kualitatif</a:t>
            </a:r>
            <a:r>
              <a:rPr lang="en-SG" i="1" dirty="0"/>
              <a:t>. </a:t>
            </a:r>
            <a:r>
              <a:rPr lang="en-SG" dirty="0" err="1"/>
              <a:t>Rosda</a:t>
            </a:r>
            <a:r>
              <a:rPr lang="en-SG" dirty="0"/>
              <a:t> </a:t>
            </a:r>
            <a:r>
              <a:rPr lang="en-SG" dirty="0" err="1"/>
              <a:t>Karya</a:t>
            </a:r>
            <a:r>
              <a:rPr lang="en-SG" dirty="0"/>
              <a:t>. Bandung</a:t>
            </a:r>
          </a:p>
          <a:p>
            <a:pPr>
              <a:buNone/>
            </a:pPr>
            <a:r>
              <a:rPr lang="en-SG" dirty="0" err="1"/>
              <a:t>Mulyana</a:t>
            </a:r>
            <a:r>
              <a:rPr lang="en-SG" dirty="0"/>
              <a:t>, </a:t>
            </a:r>
            <a:r>
              <a:rPr lang="en-SG" dirty="0" err="1"/>
              <a:t>Dedy</a:t>
            </a:r>
            <a:r>
              <a:rPr lang="en-SG" dirty="0"/>
              <a:t>. 2013. </a:t>
            </a:r>
            <a:r>
              <a:rPr lang="en-SG" i="1" dirty="0" err="1"/>
              <a:t>Metodologi</a:t>
            </a:r>
            <a:r>
              <a:rPr lang="en-SG" i="1" dirty="0"/>
              <a:t> </a:t>
            </a:r>
            <a:r>
              <a:rPr lang="en-SG" i="1" dirty="0" err="1"/>
              <a:t>Penelitian</a:t>
            </a:r>
            <a:r>
              <a:rPr lang="en-SG" i="1" dirty="0"/>
              <a:t> </a:t>
            </a:r>
            <a:r>
              <a:rPr lang="en-SG" i="1" dirty="0" err="1"/>
              <a:t>Kualitatif</a:t>
            </a:r>
            <a:r>
              <a:rPr lang="en-SG" i="1" dirty="0"/>
              <a:t> ; </a:t>
            </a:r>
            <a:r>
              <a:rPr lang="en-SG" i="1" dirty="0" err="1"/>
              <a:t>Paradigma</a:t>
            </a:r>
            <a:r>
              <a:rPr lang="en-SG" i="1" dirty="0"/>
              <a:t> </a:t>
            </a:r>
            <a:r>
              <a:rPr lang="en-SG" i="1" dirty="0" err="1"/>
              <a:t>Baru</a:t>
            </a:r>
            <a:r>
              <a:rPr lang="en-SG" i="1" dirty="0"/>
              <a:t> </a:t>
            </a:r>
            <a:r>
              <a:rPr lang="en-SG" i="1" dirty="0" err="1"/>
              <a:t>Ilmu</a:t>
            </a:r>
            <a:r>
              <a:rPr lang="en-SG" i="1" dirty="0"/>
              <a:t> </a:t>
            </a:r>
            <a:r>
              <a:rPr lang="en-SG" i="1" dirty="0" err="1"/>
              <a:t>Komunikasi</a:t>
            </a:r>
            <a:r>
              <a:rPr lang="en-SG" i="1" dirty="0"/>
              <a:t> </a:t>
            </a:r>
            <a:r>
              <a:rPr lang="en-SG" i="1" dirty="0" err="1"/>
              <a:t>dan</a:t>
            </a:r>
            <a:r>
              <a:rPr lang="en-SG" i="1" dirty="0"/>
              <a:t> </a:t>
            </a:r>
            <a:r>
              <a:rPr lang="en-SG" i="1" dirty="0" err="1"/>
              <a:t>Ilmu</a:t>
            </a:r>
            <a:r>
              <a:rPr lang="en-SG" i="1" dirty="0"/>
              <a:t> </a:t>
            </a:r>
            <a:r>
              <a:rPr lang="en-SG" i="1" dirty="0" err="1"/>
              <a:t>Sosial</a:t>
            </a:r>
            <a:r>
              <a:rPr lang="en-SG" i="1" dirty="0"/>
              <a:t> </a:t>
            </a:r>
            <a:r>
              <a:rPr lang="en-SG" i="1" dirty="0" err="1"/>
              <a:t>Lainnya</a:t>
            </a:r>
            <a:r>
              <a:rPr lang="en-SG" i="1" dirty="0"/>
              <a:t>.</a:t>
            </a:r>
            <a:r>
              <a:rPr lang="en-SG" dirty="0"/>
              <a:t> </a:t>
            </a:r>
            <a:r>
              <a:rPr lang="en-SG" dirty="0" err="1"/>
              <a:t>Rosda</a:t>
            </a:r>
            <a:r>
              <a:rPr lang="en-SG" dirty="0"/>
              <a:t> </a:t>
            </a:r>
            <a:r>
              <a:rPr lang="en-SG" dirty="0" err="1"/>
              <a:t>Karya</a:t>
            </a:r>
            <a:r>
              <a:rPr lang="en-SG" dirty="0"/>
              <a:t>. Bandung</a:t>
            </a:r>
          </a:p>
          <a:p>
            <a:pPr>
              <a:buNone/>
            </a:pPr>
            <a:r>
              <a:rPr lang="en-SG" dirty="0" err="1"/>
              <a:t>Mulyana</a:t>
            </a:r>
            <a:r>
              <a:rPr lang="en-SG" dirty="0"/>
              <a:t>, </a:t>
            </a:r>
            <a:r>
              <a:rPr lang="en-SG" dirty="0" err="1"/>
              <a:t>Dedy</a:t>
            </a:r>
            <a:r>
              <a:rPr lang="en-SG" dirty="0"/>
              <a:t> &amp; </a:t>
            </a:r>
            <a:r>
              <a:rPr lang="en-SG" dirty="0" err="1"/>
              <a:t>Solatun</a:t>
            </a:r>
            <a:r>
              <a:rPr lang="en-SG" dirty="0"/>
              <a:t>. 2013. </a:t>
            </a:r>
            <a:r>
              <a:rPr lang="en-SG" i="1" dirty="0" err="1"/>
              <a:t>Metode</a:t>
            </a:r>
            <a:r>
              <a:rPr lang="en-SG" i="1" dirty="0"/>
              <a:t> </a:t>
            </a:r>
            <a:r>
              <a:rPr lang="en-SG" i="1" dirty="0" err="1"/>
              <a:t>Penelitian</a:t>
            </a:r>
            <a:r>
              <a:rPr lang="en-SG" i="1" dirty="0"/>
              <a:t> </a:t>
            </a:r>
            <a:r>
              <a:rPr lang="en-SG" i="1" dirty="0" err="1"/>
              <a:t>Komunikasi</a:t>
            </a:r>
            <a:r>
              <a:rPr lang="en-SG" i="1" dirty="0"/>
              <a:t> ; </a:t>
            </a:r>
            <a:r>
              <a:rPr lang="en-SG" i="1" dirty="0" err="1"/>
              <a:t>Contoh</a:t>
            </a:r>
            <a:r>
              <a:rPr lang="en-SG" i="1" dirty="0"/>
              <a:t> – </a:t>
            </a:r>
            <a:r>
              <a:rPr lang="en-SG" i="1" dirty="0" err="1"/>
              <a:t>contoh</a:t>
            </a:r>
            <a:r>
              <a:rPr lang="en-SG" i="1" dirty="0"/>
              <a:t> </a:t>
            </a:r>
            <a:r>
              <a:rPr lang="en-SG" i="1" dirty="0" err="1"/>
              <a:t>Penelitian</a:t>
            </a:r>
            <a:r>
              <a:rPr lang="en-SG" i="1" dirty="0"/>
              <a:t> </a:t>
            </a:r>
            <a:r>
              <a:rPr lang="en-SG" i="1" dirty="0" err="1"/>
              <a:t>Kualitatif</a:t>
            </a:r>
            <a:r>
              <a:rPr lang="en-SG" i="1" dirty="0"/>
              <a:t> </a:t>
            </a:r>
            <a:r>
              <a:rPr lang="en-SG" i="1" dirty="0" err="1"/>
              <a:t>dengan</a:t>
            </a:r>
            <a:r>
              <a:rPr lang="en-SG" i="1" dirty="0"/>
              <a:t> </a:t>
            </a:r>
            <a:r>
              <a:rPr lang="en-SG" i="1" dirty="0" err="1"/>
              <a:t>Pendekatan</a:t>
            </a:r>
            <a:r>
              <a:rPr lang="en-SG" i="1" dirty="0"/>
              <a:t> </a:t>
            </a:r>
            <a:r>
              <a:rPr lang="en-SG" i="1" dirty="0" err="1"/>
              <a:t>Praktis</a:t>
            </a:r>
            <a:r>
              <a:rPr lang="en-SG" i="1" dirty="0"/>
              <a:t>. </a:t>
            </a:r>
            <a:r>
              <a:rPr lang="en-SG" dirty="0" err="1"/>
              <a:t>Rosda</a:t>
            </a:r>
            <a:r>
              <a:rPr lang="en-SG" dirty="0"/>
              <a:t> </a:t>
            </a:r>
            <a:r>
              <a:rPr lang="en-SG" dirty="0" err="1"/>
              <a:t>Karya</a:t>
            </a:r>
            <a:r>
              <a:rPr lang="en-SG" dirty="0"/>
              <a:t>. Bandung</a:t>
            </a:r>
          </a:p>
          <a:p>
            <a:pPr>
              <a:buNone/>
            </a:pPr>
            <a:r>
              <a:rPr lang="en-SG" dirty="0"/>
              <a:t>Creswell, John. 2012. </a:t>
            </a:r>
            <a:r>
              <a:rPr lang="en-SG" i="1" dirty="0"/>
              <a:t>Research Design : </a:t>
            </a:r>
            <a:r>
              <a:rPr lang="en-SG" i="1" dirty="0" err="1"/>
              <a:t>Pendekatan</a:t>
            </a:r>
            <a:r>
              <a:rPr lang="en-SG" i="1" dirty="0"/>
              <a:t> </a:t>
            </a:r>
            <a:r>
              <a:rPr lang="en-SG" i="1" dirty="0" err="1"/>
              <a:t>Kualitatif</a:t>
            </a:r>
            <a:r>
              <a:rPr lang="en-SG" i="1" dirty="0"/>
              <a:t>, </a:t>
            </a:r>
            <a:r>
              <a:rPr lang="en-SG" i="1" dirty="0" err="1"/>
              <a:t>Kuantitatif</a:t>
            </a:r>
            <a:r>
              <a:rPr lang="en-SG" i="1" dirty="0"/>
              <a:t> </a:t>
            </a:r>
            <a:r>
              <a:rPr lang="en-SG" i="1" dirty="0" err="1"/>
              <a:t>dan</a:t>
            </a:r>
            <a:r>
              <a:rPr lang="en-SG" i="1" dirty="0"/>
              <a:t> Mixed (</a:t>
            </a:r>
            <a:r>
              <a:rPr lang="en-SG" i="1" dirty="0" err="1"/>
              <a:t>terj</a:t>
            </a:r>
            <a:r>
              <a:rPr lang="en-SG" i="1" dirty="0"/>
              <a:t>.)</a:t>
            </a:r>
            <a:r>
              <a:rPr lang="en-SG" dirty="0"/>
              <a:t>. </a:t>
            </a:r>
            <a:r>
              <a:rPr lang="en-SG" dirty="0" err="1"/>
              <a:t>Pustaka</a:t>
            </a:r>
            <a:r>
              <a:rPr lang="en-SG" dirty="0"/>
              <a:t> </a:t>
            </a:r>
            <a:r>
              <a:rPr lang="en-SG" dirty="0" err="1"/>
              <a:t>Pelajar</a:t>
            </a:r>
            <a:r>
              <a:rPr lang="en-SG" dirty="0"/>
              <a:t>. </a:t>
            </a:r>
            <a:r>
              <a:rPr lang="en-SG" dirty="0" err="1"/>
              <a:t>Yogya</a:t>
            </a: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SG" b="1" dirty="0">
                <a:solidFill>
                  <a:srgbClr val="002060"/>
                </a:solidFill>
                <a:latin typeface="Aharoni" pitchFamily="2" charset="-79"/>
                <a:cs typeface="Aharoni" pitchFamily="2" charset="-79"/>
              </a:rPr>
              <a:t>DISKUSI KELOMPOK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SG" sz="3600" dirty="0" err="1"/>
              <a:t>Carilah</a:t>
            </a:r>
            <a:r>
              <a:rPr lang="en-SG" sz="3600" dirty="0"/>
              <a:t> 2 </a:t>
            </a:r>
            <a:r>
              <a:rPr lang="en-SG" sz="3600" dirty="0" err="1"/>
              <a:t>contoh</a:t>
            </a:r>
            <a:r>
              <a:rPr lang="en-SG" sz="3600" dirty="0"/>
              <a:t> </a:t>
            </a:r>
            <a:r>
              <a:rPr lang="en-SG" sz="3600" dirty="0" err="1"/>
              <a:t>penelitian</a:t>
            </a:r>
            <a:r>
              <a:rPr lang="en-SG" sz="3600" dirty="0"/>
              <a:t> </a:t>
            </a:r>
            <a:r>
              <a:rPr lang="en-SG" sz="3600" dirty="0" err="1"/>
              <a:t>kualitatif</a:t>
            </a:r>
            <a:endParaRPr lang="en-SG" sz="3600" dirty="0"/>
          </a:p>
          <a:p>
            <a:r>
              <a:rPr lang="en-SG" sz="3600" dirty="0" err="1"/>
              <a:t>Sebutkan</a:t>
            </a:r>
            <a:r>
              <a:rPr lang="en-SG" sz="3600" dirty="0"/>
              <a:t> </a:t>
            </a:r>
            <a:r>
              <a:rPr lang="en-SG" sz="3600" dirty="0" err="1"/>
              <a:t>judul</a:t>
            </a:r>
            <a:r>
              <a:rPr lang="en-SG" sz="3600" dirty="0"/>
              <a:t> </a:t>
            </a:r>
            <a:r>
              <a:rPr lang="en-SG" sz="3600" dirty="0" err="1"/>
              <a:t>dan</a:t>
            </a:r>
            <a:r>
              <a:rPr lang="en-SG" sz="3600" dirty="0"/>
              <a:t> </a:t>
            </a:r>
            <a:r>
              <a:rPr lang="en-SG" sz="3600" dirty="0" err="1"/>
              <a:t>tema</a:t>
            </a:r>
            <a:r>
              <a:rPr lang="en-SG" sz="3600" dirty="0"/>
              <a:t> </a:t>
            </a:r>
            <a:r>
              <a:rPr lang="en-SG" sz="3600" dirty="0" err="1"/>
              <a:t>penelitiannya</a:t>
            </a:r>
            <a:endParaRPr lang="en-SG" sz="3600" dirty="0"/>
          </a:p>
          <a:p>
            <a:r>
              <a:rPr lang="en-SG" sz="3600" dirty="0" err="1"/>
              <a:t>Cermati</a:t>
            </a:r>
            <a:r>
              <a:rPr lang="en-SG" sz="3600" dirty="0"/>
              <a:t> </a:t>
            </a:r>
            <a:r>
              <a:rPr lang="en-SG" sz="3600" dirty="0" err="1"/>
              <a:t>dan</a:t>
            </a:r>
            <a:r>
              <a:rPr lang="en-SG" sz="3600" dirty="0"/>
              <a:t> </a:t>
            </a:r>
            <a:r>
              <a:rPr lang="en-SG" sz="3600" dirty="0" err="1"/>
              <a:t>jelaskan</a:t>
            </a:r>
            <a:r>
              <a:rPr lang="en-SG" sz="3600" dirty="0"/>
              <a:t> </a:t>
            </a:r>
            <a:r>
              <a:rPr lang="en-SG" sz="3600" dirty="0" err="1"/>
              <a:t>karakter</a:t>
            </a:r>
            <a:r>
              <a:rPr lang="en-SG" sz="3600" dirty="0"/>
              <a:t> / </a:t>
            </a:r>
            <a:r>
              <a:rPr lang="en-SG" sz="3600" dirty="0" err="1"/>
              <a:t>ciri</a:t>
            </a:r>
            <a:r>
              <a:rPr lang="en-SG" sz="3600" dirty="0"/>
              <a:t> </a:t>
            </a:r>
            <a:r>
              <a:rPr lang="en-SG" sz="3600" dirty="0" err="1"/>
              <a:t>dari</a:t>
            </a:r>
            <a:r>
              <a:rPr lang="en-SG" sz="3600" dirty="0"/>
              <a:t> </a:t>
            </a:r>
            <a:r>
              <a:rPr lang="en-SG" sz="3600" dirty="0" err="1"/>
              <a:t>contoh</a:t>
            </a:r>
            <a:r>
              <a:rPr lang="en-SG" sz="3600" dirty="0"/>
              <a:t> </a:t>
            </a:r>
            <a:r>
              <a:rPr lang="en-SG" sz="3600" dirty="0" err="1"/>
              <a:t>penelitian</a:t>
            </a:r>
            <a:r>
              <a:rPr lang="en-SG" sz="3600" dirty="0"/>
              <a:t> yang </a:t>
            </a:r>
            <a:r>
              <a:rPr lang="en-SG" sz="3600" dirty="0" err="1"/>
              <a:t>Saudara</a:t>
            </a:r>
            <a:r>
              <a:rPr lang="en-SG" sz="3600" dirty="0"/>
              <a:t> </a:t>
            </a:r>
            <a:r>
              <a:rPr lang="en-SG" sz="3600" dirty="0" err="1"/>
              <a:t>temuka</a:t>
            </a:r>
            <a:r>
              <a:rPr lang="en-SG" sz="3600" dirty="0"/>
              <a:t> </a:t>
            </a:r>
            <a:r>
              <a:rPr lang="en-SG" sz="3600" dirty="0" err="1"/>
              <a:t>tersebut</a:t>
            </a:r>
            <a:r>
              <a:rPr lang="en-SG" sz="3600" dirty="0"/>
              <a:t> !</a:t>
            </a:r>
          </a:p>
          <a:p>
            <a:endParaRPr lang="en-SG" sz="3600" dirty="0"/>
          </a:p>
        </p:txBody>
      </p:sp>
    </p:spTree>
  </p:cSld>
  <p:clrMapOvr>
    <a:masterClrMapping/>
  </p:clrMapOvr>
  <p:transition spd="med">
    <p:wheel spokes="3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600" y="1711325"/>
            <a:ext cx="10515600" cy="4351338"/>
          </a:xfrm>
        </p:spPr>
        <p:txBody>
          <a:bodyPr/>
          <a:lstStyle/>
          <a:p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, </a:t>
            </a:r>
            <a:r>
              <a:rPr lang="en-SG" dirty="0" err="1"/>
              <a:t>terutama</a:t>
            </a:r>
            <a:r>
              <a:rPr lang="en-SG" dirty="0"/>
              <a:t> </a:t>
            </a:r>
            <a:r>
              <a:rPr lang="en-SG" dirty="0" err="1"/>
              <a:t>didasarkan</a:t>
            </a:r>
            <a:r>
              <a:rPr lang="en-SG" dirty="0"/>
              <a:t> </a:t>
            </a:r>
            <a:r>
              <a:rPr lang="en-SG" dirty="0" err="1"/>
              <a:t>pada</a:t>
            </a:r>
            <a:r>
              <a:rPr lang="en-SG" dirty="0"/>
              <a:t> </a:t>
            </a:r>
            <a:r>
              <a:rPr lang="en-SG" dirty="0" err="1"/>
              <a:t>konteks</a:t>
            </a:r>
            <a:r>
              <a:rPr lang="en-SG" dirty="0"/>
              <a:t> </a:t>
            </a:r>
            <a:r>
              <a:rPr lang="en-SG" dirty="0" err="1"/>
              <a:t>lokal</a:t>
            </a:r>
            <a:r>
              <a:rPr lang="en-SG" dirty="0"/>
              <a:t> </a:t>
            </a:r>
            <a:r>
              <a:rPr lang="en-SG" dirty="0" err="1"/>
              <a:t>tempat</a:t>
            </a:r>
            <a:r>
              <a:rPr lang="en-SG" dirty="0"/>
              <a:t> </a:t>
            </a:r>
            <a:r>
              <a:rPr lang="en-SG" dirty="0" err="1"/>
              <a:t>fenomena</a:t>
            </a:r>
            <a:r>
              <a:rPr lang="en-SG" dirty="0"/>
              <a:t> </a:t>
            </a:r>
            <a:r>
              <a:rPr lang="en-SG" dirty="0" err="1"/>
              <a:t>berlangsung</a:t>
            </a:r>
            <a:r>
              <a:rPr lang="en-SG" dirty="0"/>
              <a:t>.</a:t>
            </a:r>
          </a:p>
          <a:p>
            <a:r>
              <a:rPr lang="en-SG" dirty="0" err="1"/>
              <a:t>Maka</a:t>
            </a:r>
            <a:r>
              <a:rPr lang="en-SG" dirty="0"/>
              <a:t> </a:t>
            </a:r>
            <a:r>
              <a:rPr lang="en-SG" dirty="0" err="1"/>
              <a:t>generalisasi</a:t>
            </a:r>
            <a:r>
              <a:rPr lang="en-SG" dirty="0"/>
              <a:t> </a:t>
            </a:r>
            <a:r>
              <a:rPr lang="en-SG" dirty="0" err="1"/>
              <a:t>hasil</a:t>
            </a:r>
            <a:r>
              <a:rPr lang="en-SG" dirty="0"/>
              <a:t> </a:t>
            </a:r>
            <a:r>
              <a:rPr lang="en-SG" dirty="0" err="1"/>
              <a:t>riset</a:t>
            </a:r>
            <a:r>
              <a:rPr lang="en-SG" dirty="0"/>
              <a:t> </a:t>
            </a:r>
            <a:r>
              <a:rPr lang="en-SG" dirty="0" err="1"/>
              <a:t>terhadap</a:t>
            </a:r>
            <a:r>
              <a:rPr lang="en-SG" dirty="0"/>
              <a:t> </a:t>
            </a:r>
            <a:r>
              <a:rPr lang="en-SG" dirty="0" err="1"/>
              <a:t>populasi</a:t>
            </a:r>
            <a:r>
              <a:rPr lang="en-SG" dirty="0"/>
              <a:t> </a:t>
            </a:r>
            <a:r>
              <a:rPr lang="en-SG" dirty="0" err="1"/>
              <a:t>menjadi</a:t>
            </a:r>
            <a:r>
              <a:rPr lang="en-SG" dirty="0"/>
              <a:t> </a:t>
            </a:r>
            <a:r>
              <a:rPr lang="en-SG" dirty="0" err="1"/>
              <a:t>problematik</a:t>
            </a:r>
            <a:r>
              <a:rPr lang="en-SG" dirty="0"/>
              <a:t>, </a:t>
            </a:r>
            <a:r>
              <a:rPr lang="en-SG" dirty="0" err="1"/>
              <a:t>karena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dimaksudkan</a:t>
            </a:r>
            <a:r>
              <a:rPr lang="en-SG" dirty="0"/>
              <a:t>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generalisasi</a:t>
            </a:r>
            <a:r>
              <a:rPr lang="en-SG" dirty="0"/>
              <a:t>.</a:t>
            </a:r>
          </a:p>
          <a:p>
            <a:r>
              <a:rPr lang="en-SG" dirty="0" err="1"/>
              <a:t>Jadi</a:t>
            </a:r>
            <a:r>
              <a:rPr lang="en-SG" dirty="0"/>
              <a:t> sample </a:t>
            </a:r>
            <a:r>
              <a:rPr lang="en-SG" dirty="0" err="1"/>
              <a:t>bersifat</a:t>
            </a:r>
            <a:r>
              <a:rPr lang="en-SG" dirty="0"/>
              <a:t> </a:t>
            </a:r>
            <a:r>
              <a:rPr lang="en-SG" dirty="0" err="1"/>
              <a:t>puprposive</a:t>
            </a:r>
            <a:r>
              <a:rPr lang="en-SG" dirty="0"/>
              <a:t>. </a:t>
            </a:r>
            <a:r>
              <a:rPr lang="en-SG" dirty="0" err="1"/>
              <a:t>Bagi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,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disebut</a:t>
            </a:r>
            <a:r>
              <a:rPr lang="en-SG" dirty="0"/>
              <a:t> </a:t>
            </a:r>
            <a:r>
              <a:rPr lang="en-SG" dirty="0" err="1"/>
              <a:t>ilmiah</a:t>
            </a:r>
            <a:r>
              <a:rPr lang="en-SG" dirty="0"/>
              <a:t>, </a:t>
            </a:r>
            <a:r>
              <a:rPr lang="en-SG" dirty="0" err="1"/>
              <a:t>jika</a:t>
            </a:r>
            <a:r>
              <a:rPr lang="en-SG" dirty="0"/>
              <a:t> </a:t>
            </a:r>
            <a:r>
              <a:rPr lang="en-SG" dirty="0" err="1"/>
              <a:t>konsisten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pardigma</a:t>
            </a:r>
            <a:r>
              <a:rPr lang="en-SG" dirty="0"/>
              <a:t> yang </a:t>
            </a:r>
            <a:r>
              <a:rPr lang="en-SG" dirty="0" err="1"/>
              <a:t>melandasinya</a:t>
            </a:r>
            <a:r>
              <a:rPr lang="en-SG" dirty="0"/>
              <a:t>. </a:t>
            </a:r>
            <a:r>
              <a:rPr lang="en-SG" dirty="0" err="1"/>
              <a:t>Sekalipun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analisisnya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perhitungan</a:t>
            </a:r>
            <a:r>
              <a:rPr lang="en-SG" dirty="0"/>
              <a:t> </a:t>
            </a:r>
            <a:r>
              <a:rPr lang="en-SG" dirty="0" err="1"/>
              <a:t>matematis</a:t>
            </a:r>
            <a:r>
              <a:rPr lang="en-SG" dirty="0"/>
              <a:t>.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292225"/>
            <a:ext cx="10515600" cy="4351338"/>
          </a:xfrm>
        </p:spPr>
        <p:txBody>
          <a:bodyPr/>
          <a:lstStyle/>
          <a:p>
            <a:r>
              <a:rPr lang="en-SG" dirty="0" err="1">
                <a:solidFill>
                  <a:srgbClr val="C00000"/>
                </a:solidFill>
              </a:rPr>
              <a:t>Prinsip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pentingnya</a:t>
            </a:r>
            <a:r>
              <a:rPr lang="en-SG" dirty="0">
                <a:solidFill>
                  <a:srgbClr val="C00000"/>
                </a:solidFill>
              </a:rPr>
              <a:t>, </a:t>
            </a:r>
            <a:r>
              <a:rPr lang="en-SG" dirty="0" err="1">
                <a:solidFill>
                  <a:srgbClr val="C00000"/>
                </a:solidFill>
              </a:rPr>
              <a:t>bukan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metode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mana</a:t>
            </a:r>
            <a:r>
              <a:rPr lang="en-SG" dirty="0">
                <a:solidFill>
                  <a:srgbClr val="C00000"/>
                </a:solidFill>
              </a:rPr>
              <a:t> (</a:t>
            </a:r>
            <a:r>
              <a:rPr lang="en-SG" dirty="0" err="1">
                <a:solidFill>
                  <a:srgbClr val="C00000"/>
                </a:solidFill>
              </a:rPr>
              <a:t>kualitatif</a:t>
            </a:r>
            <a:r>
              <a:rPr lang="en-SG" dirty="0">
                <a:solidFill>
                  <a:srgbClr val="C00000"/>
                </a:solidFill>
              </a:rPr>
              <a:t>  </a:t>
            </a:r>
            <a:r>
              <a:rPr lang="en-SG" dirty="0" err="1">
                <a:solidFill>
                  <a:srgbClr val="C00000"/>
                </a:solidFill>
              </a:rPr>
              <a:t>kuantitatif</a:t>
            </a:r>
            <a:r>
              <a:rPr lang="en-SG" dirty="0">
                <a:solidFill>
                  <a:srgbClr val="C00000"/>
                </a:solidFill>
              </a:rPr>
              <a:t>), </a:t>
            </a:r>
            <a:r>
              <a:rPr lang="en-SG" dirty="0" err="1">
                <a:solidFill>
                  <a:srgbClr val="C00000"/>
                </a:solidFill>
              </a:rPr>
              <a:t>tetapi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rumusan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masalah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seperti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apa</a:t>
            </a:r>
            <a:r>
              <a:rPr lang="en-SG" dirty="0">
                <a:solidFill>
                  <a:srgbClr val="C00000"/>
                </a:solidFill>
              </a:rPr>
              <a:t> yang </a:t>
            </a:r>
            <a:r>
              <a:rPr lang="en-SG" dirty="0" err="1">
                <a:solidFill>
                  <a:srgbClr val="C00000"/>
                </a:solidFill>
              </a:rPr>
              <a:t>membutuhkan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metode</a:t>
            </a:r>
            <a:r>
              <a:rPr lang="en-SG" dirty="0">
                <a:solidFill>
                  <a:srgbClr val="C00000"/>
                </a:solidFill>
              </a:rPr>
              <a:t> </a:t>
            </a:r>
            <a:r>
              <a:rPr lang="en-SG" dirty="0" err="1">
                <a:solidFill>
                  <a:srgbClr val="C00000"/>
                </a:solidFill>
              </a:rPr>
              <a:t>bagaimana</a:t>
            </a:r>
            <a:r>
              <a:rPr lang="en-SG" dirty="0">
                <a:solidFill>
                  <a:srgbClr val="C00000"/>
                </a:solidFill>
              </a:rPr>
              <a:t>.</a:t>
            </a:r>
          </a:p>
          <a:p>
            <a:r>
              <a:rPr lang="en-SG" dirty="0" err="1"/>
              <a:t>Metode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 </a:t>
            </a:r>
            <a:r>
              <a:rPr lang="en-SG" dirty="0" err="1"/>
              <a:t>unggul</a:t>
            </a:r>
            <a:r>
              <a:rPr lang="en-SG" dirty="0"/>
              <a:t> </a:t>
            </a:r>
            <a:r>
              <a:rPr lang="en-SG" dirty="0" err="1"/>
              <a:t>misalnya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meneliti</a:t>
            </a:r>
            <a:r>
              <a:rPr lang="en-SG" dirty="0"/>
              <a:t> </a:t>
            </a:r>
            <a:r>
              <a:rPr lang="en-SG" dirty="0" err="1"/>
              <a:t>dinamika</a:t>
            </a:r>
            <a:r>
              <a:rPr lang="en-SG" dirty="0"/>
              <a:t> </a:t>
            </a:r>
            <a:r>
              <a:rPr lang="en-SG" dirty="0" err="1"/>
              <a:t>konversi</a:t>
            </a:r>
            <a:r>
              <a:rPr lang="en-SG" dirty="0"/>
              <a:t> agama (</a:t>
            </a:r>
            <a:r>
              <a:rPr lang="en-SG" dirty="0" err="1"/>
              <a:t>ideologi</a:t>
            </a:r>
            <a:r>
              <a:rPr lang="en-SG" dirty="0"/>
              <a:t> / </a:t>
            </a:r>
            <a:r>
              <a:rPr lang="en-SG" dirty="0" err="1"/>
              <a:t>pandangan</a:t>
            </a:r>
            <a:r>
              <a:rPr lang="en-SG" dirty="0"/>
              <a:t> </a:t>
            </a:r>
            <a:r>
              <a:rPr lang="en-SG" dirty="0" err="1"/>
              <a:t>hidup</a:t>
            </a:r>
            <a:r>
              <a:rPr lang="en-SG" dirty="0"/>
              <a:t> </a:t>
            </a:r>
            <a:r>
              <a:rPr lang="en-SG" dirty="0" err="1"/>
              <a:t>lainnya</a:t>
            </a:r>
            <a:r>
              <a:rPr lang="en-SG" dirty="0"/>
              <a:t>), </a:t>
            </a: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membangkitkan</a:t>
            </a:r>
            <a:r>
              <a:rPr lang="en-SG" dirty="0"/>
              <a:t> </a:t>
            </a:r>
            <a:r>
              <a:rPr lang="en-SG" dirty="0" err="1"/>
              <a:t>kesadaran</a:t>
            </a:r>
            <a:r>
              <a:rPr lang="en-SG" dirty="0"/>
              <a:t> </a:t>
            </a:r>
            <a:r>
              <a:rPr lang="en-SG" dirty="0" err="1"/>
              <a:t>khalayak</a:t>
            </a:r>
            <a:r>
              <a:rPr lang="en-SG" dirty="0"/>
              <a:t>.</a:t>
            </a:r>
          </a:p>
          <a:p>
            <a:r>
              <a:rPr lang="en-SG" dirty="0" err="1"/>
              <a:t>Contoh</a:t>
            </a:r>
            <a:r>
              <a:rPr lang="en-SG" dirty="0"/>
              <a:t> ; </a:t>
            </a:r>
            <a:r>
              <a:rPr lang="en-SG" dirty="0" err="1"/>
              <a:t>peristiwa</a:t>
            </a:r>
            <a:r>
              <a:rPr lang="en-SG" dirty="0"/>
              <a:t> lain yang </a:t>
            </a:r>
            <a:r>
              <a:rPr lang="en-SG" dirty="0" err="1"/>
              <a:t>layak</a:t>
            </a:r>
            <a:r>
              <a:rPr lang="en-SG" dirty="0"/>
              <a:t> </a:t>
            </a:r>
            <a:r>
              <a:rPr lang="en-SG" dirty="0" err="1"/>
              <a:t>diteliti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kualitatif</a:t>
            </a:r>
            <a:r>
              <a:rPr lang="en-SG" dirty="0"/>
              <a:t> --- </a:t>
            </a:r>
            <a:r>
              <a:rPr lang="en-SG" dirty="0" err="1"/>
              <a:t>demontrasi</a:t>
            </a:r>
            <a:r>
              <a:rPr lang="en-SG" dirty="0"/>
              <a:t> </a:t>
            </a:r>
            <a:r>
              <a:rPr lang="en-SG" dirty="0" err="1"/>
              <a:t>kampus</a:t>
            </a:r>
            <a:r>
              <a:rPr lang="en-SG" dirty="0"/>
              <a:t>, </a:t>
            </a:r>
            <a:r>
              <a:rPr lang="en-SG" dirty="0" err="1"/>
              <a:t>proses</a:t>
            </a:r>
            <a:r>
              <a:rPr lang="en-SG" dirty="0"/>
              <a:t> </a:t>
            </a:r>
            <a:r>
              <a:rPr lang="en-SG" dirty="0" err="1"/>
              <a:t>pengadilan</a:t>
            </a:r>
            <a:r>
              <a:rPr lang="en-SG" dirty="0"/>
              <a:t>, </a:t>
            </a:r>
            <a:r>
              <a:rPr lang="en-SG" dirty="0" err="1"/>
              <a:t>perundingan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kaum</a:t>
            </a:r>
            <a:r>
              <a:rPr lang="en-SG" dirty="0"/>
              <a:t> </a:t>
            </a:r>
            <a:r>
              <a:rPr lang="en-SG" dirty="0" err="1"/>
              <a:t>buruh</a:t>
            </a:r>
            <a:r>
              <a:rPr lang="en-SG" dirty="0"/>
              <a:t>, </a:t>
            </a:r>
            <a:r>
              <a:rPr lang="en-SG" dirty="0" err="1"/>
              <a:t>dengar</a:t>
            </a:r>
            <a:r>
              <a:rPr lang="en-SG" dirty="0"/>
              <a:t> </a:t>
            </a:r>
            <a:r>
              <a:rPr lang="en-SG" dirty="0" err="1"/>
              <a:t>pendapat</a:t>
            </a:r>
            <a:r>
              <a:rPr lang="en-SG" dirty="0"/>
              <a:t>, </a:t>
            </a:r>
            <a:r>
              <a:rPr lang="en-SG" dirty="0" err="1"/>
              <a:t>dll</a:t>
            </a:r>
            <a:endParaRPr lang="en-SG" dirty="0"/>
          </a:p>
        </p:txBody>
      </p:sp>
    </p:spTree>
  </p:cSld>
  <p:clrMapOvr>
    <a:masterClrMapping/>
  </p:clrMapOvr>
  <p:transition spd="med">
    <p:wheel spokes="3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4000" b="1" dirty="0" err="1">
                <a:latin typeface="Aharoni" pitchFamily="2" charset="-79"/>
                <a:cs typeface="Aharoni" pitchFamily="2" charset="-79"/>
              </a:rPr>
              <a:t>Komponen</a:t>
            </a:r>
            <a:r>
              <a:rPr lang="en-SG" sz="40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SG" sz="4000" b="1" dirty="0" err="1">
                <a:latin typeface="Aharoni" pitchFamily="2" charset="-79"/>
                <a:cs typeface="Aharoni" pitchFamily="2" charset="-79"/>
              </a:rPr>
              <a:t>Penting</a:t>
            </a:r>
            <a:r>
              <a:rPr lang="en-SG" sz="4000" b="1" dirty="0">
                <a:latin typeface="Aharoni" pitchFamily="2" charset="-79"/>
                <a:cs typeface="Aharoni" pitchFamily="2" charset="-79"/>
              </a:rPr>
              <a:t> </a:t>
            </a:r>
            <a:r>
              <a:rPr lang="en-SG" sz="4000" b="1" dirty="0" err="1">
                <a:latin typeface="Aharoni" pitchFamily="2" charset="-79"/>
                <a:cs typeface="Aharoni" pitchFamily="2" charset="-79"/>
              </a:rPr>
              <a:t>Penelitian</a:t>
            </a:r>
            <a:endParaRPr lang="en-SG" sz="4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G" dirty="0" err="1"/>
              <a:t>Asumsi</a:t>
            </a:r>
            <a:r>
              <a:rPr lang="en-SG" dirty="0"/>
              <a:t> – </a:t>
            </a:r>
            <a:r>
              <a:rPr lang="en-SG" dirty="0" err="1"/>
              <a:t>asumsi</a:t>
            </a:r>
            <a:r>
              <a:rPr lang="en-SG" dirty="0"/>
              <a:t> </a:t>
            </a:r>
            <a:r>
              <a:rPr lang="en-SG" dirty="0" err="1"/>
              <a:t>pandangan</a:t>
            </a:r>
            <a:r>
              <a:rPr lang="en-SG" dirty="0"/>
              <a:t> </a:t>
            </a:r>
            <a:r>
              <a:rPr lang="en-SG" dirty="0" err="1"/>
              <a:t>dunia</a:t>
            </a:r>
            <a:r>
              <a:rPr lang="en-SG" dirty="0"/>
              <a:t> (</a:t>
            </a:r>
            <a:r>
              <a:rPr lang="en-SG" i="1" dirty="0"/>
              <a:t>worldviews</a:t>
            </a:r>
            <a:r>
              <a:rPr lang="en-SG" dirty="0"/>
              <a:t>) </a:t>
            </a:r>
            <a:r>
              <a:rPr lang="en-SG" dirty="0" err="1"/>
              <a:t>filosofis</a:t>
            </a:r>
            <a:r>
              <a:rPr lang="en-SG" dirty="0"/>
              <a:t> </a:t>
            </a:r>
            <a:r>
              <a:rPr lang="en-SG" dirty="0" err="1"/>
              <a:t>mereka</a:t>
            </a:r>
            <a:r>
              <a:rPr lang="en-SG" dirty="0"/>
              <a:t> </a:t>
            </a:r>
            <a:r>
              <a:rPr lang="en-SG" dirty="0" err="1"/>
              <a:t>bawa</a:t>
            </a:r>
            <a:r>
              <a:rPr lang="en-SG" dirty="0"/>
              <a:t> </a:t>
            </a:r>
            <a:r>
              <a:rPr lang="en-SG" dirty="0" err="1"/>
              <a:t>ke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penelitiannya</a:t>
            </a:r>
            <a:r>
              <a:rPr lang="en-SG" dirty="0"/>
              <a:t> ;</a:t>
            </a:r>
          </a:p>
          <a:p>
            <a:pPr marL="723900" indent="-723900">
              <a:buNone/>
            </a:pPr>
            <a:r>
              <a:rPr lang="en-SG" dirty="0"/>
              <a:t>      * </a:t>
            </a:r>
            <a:r>
              <a:rPr lang="en-SG" dirty="0" err="1"/>
              <a:t>Pandangan</a:t>
            </a:r>
            <a:r>
              <a:rPr lang="en-SG" dirty="0"/>
              <a:t> </a:t>
            </a:r>
            <a:r>
              <a:rPr lang="en-SG" dirty="0" err="1"/>
              <a:t>dunia</a:t>
            </a:r>
            <a:r>
              <a:rPr lang="en-SG" dirty="0"/>
              <a:t> </a:t>
            </a:r>
            <a:r>
              <a:rPr lang="en-SG" dirty="0" err="1"/>
              <a:t>sebagai</a:t>
            </a:r>
            <a:r>
              <a:rPr lang="en-SG" dirty="0"/>
              <a:t> </a:t>
            </a:r>
            <a:r>
              <a:rPr lang="en-SG" dirty="0" err="1"/>
              <a:t>orientasi</a:t>
            </a:r>
            <a:r>
              <a:rPr lang="en-SG" dirty="0"/>
              <a:t> </a:t>
            </a:r>
            <a:r>
              <a:rPr lang="en-SG" dirty="0" err="1"/>
              <a:t>umum</a:t>
            </a:r>
            <a:r>
              <a:rPr lang="en-SG" dirty="0"/>
              <a:t> </a:t>
            </a:r>
            <a:r>
              <a:rPr lang="en-SG" dirty="0" err="1"/>
              <a:t>terhadap</a:t>
            </a:r>
            <a:r>
              <a:rPr lang="en-SG" dirty="0"/>
              <a:t> </a:t>
            </a:r>
            <a:r>
              <a:rPr lang="en-SG" dirty="0" err="1"/>
              <a:t>dunia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sifat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yang </a:t>
            </a:r>
            <a:r>
              <a:rPr lang="en-SG" dirty="0" err="1"/>
              <a:t>dipegang</a:t>
            </a:r>
            <a:r>
              <a:rPr lang="en-SG" dirty="0"/>
              <a:t> </a:t>
            </a:r>
            <a:r>
              <a:rPr lang="en-SG" dirty="0" err="1"/>
              <a:t>oleh</a:t>
            </a:r>
            <a:r>
              <a:rPr lang="en-SG" dirty="0"/>
              <a:t> </a:t>
            </a:r>
            <a:r>
              <a:rPr lang="en-SG" dirty="0" err="1"/>
              <a:t>peneliti</a:t>
            </a:r>
            <a:r>
              <a:rPr lang="en-SG" dirty="0"/>
              <a:t>.</a:t>
            </a:r>
          </a:p>
          <a:p>
            <a:r>
              <a:rPr lang="en-SG" dirty="0" err="1"/>
              <a:t>Strategi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yang </a:t>
            </a:r>
            <a:r>
              <a:rPr lang="en-SG" dirty="0" err="1"/>
              <a:t>berhubungan</a:t>
            </a:r>
            <a:r>
              <a:rPr lang="en-SG" dirty="0"/>
              <a:t> </a:t>
            </a:r>
            <a:r>
              <a:rPr lang="en-SG" dirty="0" err="1"/>
              <a:t>dengan</a:t>
            </a:r>
            <a:r>
              <a:rPr lang="en-SG" dirty="0"/>
              <a:t> </a:t>
            </a:r>
            <a:r>
              <a:rPr lang="en-SG" dirty="0" err="1"/>
              <a:t>asumsi</a:t>
            </a:r>
            <a:r>
              <a:rPr lang="en-SG" dirty="0"/>
              <a:t> – </a:t>
            </a:r>
            <a:r>
              <a:rPr lang="en-SG" dirty="0" err="1"/>
              <a:t>asumsi</a:t>
            </a:r>
            <a:r>
              <a:rPr lang="en-SG" dirty="0"/>
              <a:t> </a:t>
            </a:r>
            <a:r>
              <a:rPr lang="en-SG" dirty="0" err="1"/>
              <a:t>tersebut</a:t>
            </a:r>
            <a:r>
              <a:rPr lang="en-SG" dirty="0"/>
              <a:t>. </a:t>
            </a:r>
          </a:p>
          <a:p>
            <a:r>
              <a:rPr lang="en-SG" dirty="0" err="1"/>
              <a:t>Metode</a:t>
            </a:r>
            <a:r>
              <a:rPr lang="en-SG" dirty="0"/>
              <a:t> </a:t>
            </a:r>
            <a:r>
              <a:rPr lang="en-SG" dirty="0" err="1"/>
              <a:t>atau</a:t>
            </a:r>
            <a:r>
              <a:rPr lang="en-SG" dirty="0"/>
              <a:t> </a:t>
            </a:r>
            <a:r>
              <a:rPr lang="en-SG" dirty="0" err="1"/>
              <a:t>prosedur</a:t>
            </a:r>
            <a:r>
              <a:rPr lang="en-SG" dirty="0"/>
              <a:t> </a:t>
            </a:r>
            <a:r>
              <a:rPr lang="en-SG" dirty="0" err="1"/>
              <a:t>spesifik</a:t>
            </a:r>
            <a:r>
              <a:rPr lang="en-SG" dirty="0"/>
              <a:t> yang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menerjemahkan</a:t>
            </a:r>
            <a:r>
              <a:rPr lang="en-SG" dirty="0"/>
              <a:t> </a:t>
            </a:r>
            <a:r>
              <a:rPr lang="en-SG" dirty="0" err="1"/>
              <a:t>strategi</a:t>
            </a:r>
            <a:r>
              <a:rPr lang="en-SG" dirty="0"/>
              <a:t> </a:t>
            </a:r>
            <a:r>
              <a:rPr lang="en-SG" dirty="0" err="1"/>
              <a:t>tersebut</a:t>
            </a:r>
            <a:r>
              <a:rPr lang="en-SG" dirty="0"/>
              <a:t> </a:t>
            </a:r>
            <a:r>
              <a:rPr lang="en-SG" dirty="0" err="1"/>
              <a:t>dalam</a:t>
            </a:r>
            <a:r>
              <a:rPr lang="en-SG" dirty="0"/>
              <a:t> </a:t>
            </a:r>
            <a:r>
              <a:rPr lang="en-SG" dirty="0" err="1"/>
              <a:t>praktek</a:t>
            </a:r>
            <a:r>
              <a:rPr lang="en-SG" dirty="0"/>
              <a:t> </a:t>
            </a:r>
            <a:r>
              <a:rPr lang="en-SG" dirty="0" err="1"/>
              <a:t>nyata</a:t>
            </a:r>
            <a:r>
              <a:rPr lang="en-SG" dirty="0"/>
              <a:t>. </a:t>
            </a:r>
          </a:p>
        </p:txBody>
      </p:sp>
    </p:spTree>
  </p:cSld>
  <p:clrMapOvr>
    <a:masterClrMapping/>
  </p:clrMapOvr>
  <p:transition spd="med">
    <p:wheel spokes="3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SG" sz="3400" dirty="0" err="1">
                <a:latin typeface="Arial Rounded MT Bold" pitchFamily="34" charset="0"/>
              </a:rPr>
              <a:t>Empat</a:t>
            </a:r>
            <a:r>
              <a:rPr lang="en-SG" sz="3400" dirty="0">
                <a:latin typeface="Arial Rounded MT Bold" pitchFamily="34" charset="0"/>
              </a:rPr>
              <a:t> </a:t>
            </a:r>
            <a:r>
              <a:rPr lang="en-SG" sz="3400" dirty="0" err="1">
                <a:latin typeface="Arial Rounded MT Bold" pitchFamily="34" charset="0"/>
              </a:rPr>
              <a:t>Pandangan</a:t>
            </a:r>
            <a:r>
              <a:rPr lang="en-SG" sz="3400" dirty="0">
                <a:latin typeface="Arial Rounded MT Bold" pitchFamily="34" charset="0"/>
              </a:rPr>
              <a:t> </a:t>
            </a:r>
            <a:r>
              <a:rPr lang="en-SG" sz="3400" dirty="0" err="1">
                <a:latin typeface="Arial Rounded MT Bold" pitchFamily="34" charset="0"/>
              </a:rPr>
              <a:t>Dunia</a:t>
            </a:r>
            <a:r>
              <a:rPr lang="en-SG" sz="3400" dirty="0">
                <a:latin typeface="Arial Rounded MT Bold" pitchFamily="34" charset="0"/>
              </a:rPr>
              <a:t> (Creswell, 2012 : 8 – 17)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0" y="1722437"/>
          <a:ext cx="12026900" cy="51355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3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489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26256">
                <a:tc>
                  <a:txBody>
                    <a:bodyPr/>
                    <a:lstStyle/>
                    <a:p>
                      <a:pPr algn="ctr"/>
                      <a:r>
                        <a:rPr lang="en-SG" sz="2400" b="0" dirty="0">
                          <a:solidFill>
                            <a:srgbClr val="002060"/>
                          </a:solidFill>
                        </a:rPr>
                        <a:t>Post-</a:t>
                      </a:r>
                      <a:r>
                        <a:rPr lang="en-SG" sz="2400" b="0" dirty="0" err="1">
                          <a:solidFill>
                            <a:srgbClr val="002060"/>
                          </a:solidFill>
                        </a:rPr>
                        <a:t>positivisme</a:t>
                      </a:r>
                      <a:endParaRPr lang="en-SG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b="0" dirty="0" err="1">
                          <a:solidFill>
                            <a:srgbClr val="002060"/>
                          </a:solidFill>
                        </a:rPr>
                        <a:t>Konstruktivisme</a:t>
                      </a:r>
                      <a:endParaRPr lang="en-SG" sz="2400" b="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23245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Determinasi</a:t>
                      </a:r>
                      <a:endParaRPr lang="en-SG" sz="2400" dirty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Reduksionisme</a:t>
                      </a:r>
                      <a:endParaRPr lang="en-SG" sz="2400" dirty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Observasi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dan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pengujian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empiris</a:t>
                      </a:r>
                      <a:endParaRPr lang="en-SG" sz="2400" dirty="0"/>
                    </a:p>
                    <a:p>
                      <a:pPr>
                        <a:buFont typeface="Wingdings" pitchFamily="2" charset="2"/>
                        <a:buChar char="§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Verifikasi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Teori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SG" sz="2400" dirty="0"/>
                        <a:t>   </a:t>
                      </a:r>
                      <a:r>
                        <a:rPr lang="en-SG" sz="2400" dirty="0" err="1"/>
                        <a:t>Pemahaman</a:t>
                      </a:r>
                      <a:endParaRPr lang="en-SG" sz="2400" dirty="0"/>
                    </a:p>
                    <a:p>
                      <a:pPr marL="355600" indent="-355600">
                        <a:buFont typeface="Courier New" pitchFamily="49" charset="0"/>
                        <a:buChar char="o"/>
                      </a:pPr>
                      <a:r>
                        <a:rPr lang="en-SG" sz="2400" baseline="0" dirty="0" err="1"/>
                        <a:t>Makna</a:t>
                      </a:r>
                      <a:r>
                        <a:rPr lang="en-SG" sz="2400" baseline="0" dirty="0"/>
                        <a:t> yang </a:t>
                      </a:r>
                      <a:r>
                        <a:rPr lang="en-SG" sz="2400" baseline="0" dirty="0" err="1"/>
                        <a:t>beragam</a:t>
                      </a:r>
                      <a:r>
                        <a:rPr lang="en-SG" sz="2400" baseline="0" dirty="0"/>
                        <a:t> </a:t>
                      </a:r>
                      <a:r>
                        <a:rPr lang="en-SG" sz="2400" baseline="0" dirty="0" err="1"/>
                        <a:t>dari</a:t>
                      </a:r>
                      <a:r>
                        <a:rPr lang="en-SG" sz="2400" baseline="0" dirty="0"/>
                        <a:t> </a:t>
                      </a:r>
                      <a:r>
                        <a:rPr lang="en-SG" sz="2400" baseline="0" dirty="0" err="1"/>
                        <a:t>partisipan</a:t>
                      </a:r>
                      <a:endParaRPr lang="en-SG" sz="2400" baseline="0" dirty="0"/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SG" sz="2400" baseline="0" dirty="0"/>
                        <a:t>   </a:t>
                      </a:r>
                      <a:r>
                        <a:rPr lang="en-SG" sz="2400" baseline="0" dirty="0" err="1"/>
                        <a:t>Konstruksi</a:t>
                      </a:r>
                      <a:r>
                        <a:rPr lang="en-SG" sz="2400" baseline="0" dirty="0"/>
                        <a:t> </a:t>
                      </a:r>
                      <a:r>
                        <a:rPr lang="en-SG" sz="2400" baseline="0" dirty="0" err="1"/>
                        <a:t>sosial</a:t>
                      </a:r>
                      <a:r>
                        <a:rPr lang="en-SG" sz="2400" baseline="0" dirty="0"/>
                        <a:t> </a:t>
                      </a:r>
                      <a:r>
                        <a:rPr lang="en-SG" sz="2400" baseline="0" dirty="0" err="1"/>
                        <a:t>dan</a:t>
                      </a:r>
                      <a:r>
                        <a:rPr lang="en-SG" sz="2400" baseline="0" dirty="0"/>
                        <a:t> </a:t>
                      </a:r>
                      <a:r>
                        <a:rPr lang="en-SG" sz="2400" baseline="0" dirty="0" err="1"/>
                        <a:t>historis</a:t>
                      </a:r>
                      <a:endParaRPr lang="en-SG" sz="2400" baseline="0" dirty="0"/>
                    </a:p>
                    <a:p>
                      <a:pPr>
                        <a:buFont typeface="Courier New" pitchFamily="49" charset="0"/>
                        <a:buChar char="o"/>
                      </a:pPr>
                      <a:r>
                        <a:rPr lang="en-SG" sz="2400" baseline="0"/>
                        <a:t>   Penciptaan</a:t>
                      </a:r>
                      <a:r>
                        <a:rPr lang="en-SG" sz="2400" baseline="0" dirty="0"/>
                        <a:t> </a:t>
                      </a:r>
                      <a:r>
                        <a:rPr lang="en-SG" sz="2400" baseline="0" dirty="0" err="1"/>
                        <a:t>teori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26256">
                <a:tc>
                  <a:txBody>
                    <a:bodyPr/>
                    <a:lstStyle/>
                    <a:p>
                      <a:pPr algn="ctr"/>
                      <a:r>
                        <a:rPr lang="en-SG" sz="2400" dirty="0" err="1">
                          <a:solidFill>
                            <a:srgbClr val="002060"/>
                          </a:solidFill>
                        </a:rPr>
                        <a:t>Advokasi</a:t>
                      </a:r>
                      <a:r>
                        <a:rPr lang="en-SG" sz="2400" dirty="0">
                          <a:solidFill>
                            <a:srgbClr val="002060"/>
                          </a:solidFill>
                        </a:rPr>
                        <a:t>  /</a:t>
                      </a:r>
                      <a:r>
                        <a:rPr lang="en-SG" sz="24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r>
                        <a:rPr lang="en-SG" sz="2400" baseline="0" dirty="0" err="1">
                          <a:solidFill>
                            <a:srgbClr val="002060"/>
                          </a:solidFill>
                        </a:rPr>
                        <a:t>Partisipatoris</a:t>
                      </a:r>
                      <a:r>
                        <a:rPr lang="en-SG" sz="2400" baseline="0" dirty="0">
                          <a:solidFill>
                            <a:srgbClr val="002060"/>
                          </a:solidFill>
                        </a:rPr>
                        <a:t> </a:t>
                      </a:r>
                      <a:endParaRPr lang="en-SG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SG" sz="2400" dirty="0" err="1">
                          <a:solidFill>
                            <a:srgbClr val="002060"/>
                          </a:solidFill>
                        </a:rPr>
                        <a:t>Pragmatisme</a:t>
                      </a:r>
                      <a:endParaRPr lang="en-SG" sz="2400" dirty="0">
                        <a:solidFill>
                          <a:srgbClr val="002060"/>
                        </a:solidFill>
                      </a:endParaRPr>
                    </a:p>
                  </a:txBody>
                  <a:tcPr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59806">
                <a:tc>
                  <a:txBody>
                    <a:bodyPr/>
                    <a:lstStyle/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Bersifat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politis</a:t>
                      </a:r>
                      <a:endParaRPr lang="en-SG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Berorientasi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pada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isu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pemberdayaan</a:t>
                      </a:r>
                      <a:endParaRPr lang="en-SG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Kolaboratif</a:t>
                      </a:r>
                      <a:endParaRPr lang="en-SG" sz="2400" dirty="0"/>
                    </a:p>
                    <a:p>
                      <a:pPr>
                        <a:buFont typeface="Wingdings" pitchFamily="2" charset="2"/>
                        <a:buChar char="ü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Berorientasi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pada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perubahan</a:t>
                      </a:r>
                      <a:endParaRPr lang="en-SG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Symbol" pitchFamily="18" charset="2"/>
                        <a:buChar char="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Efek</a:t>
                      </a:r>
                      <a:r>
                        <a:rPr lang="en-SG" sz="2400" dirty="0"/>
                        <a:t> – </a:t>
                      </a:r>
                      <a:r>
                        <a:rPr lang="en-SG" sz="2400" dirty="0" err="1"/>
                        <a:t>efek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tindakan</a:t>
                      </a:r>
                      <a:endParaRPr lang="en-SG" sz="2400" dirty="0"/>
                    </a:p>
                    <a:p>
                      <a:pPr>
                        <a:buFont typeface="Symbol" pitchFamily="18" charset="2"/>
                        <a:buChar char="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Berpusat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pada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masalah</a:t>
                      </a:r>
                      <a:endParaRPr lang="en-SG" sz="2400" dirty="0"/>
                    </a:p>
                    <a:p>
                      <a:pPr>
                        <a:buFont typeface="Symbol" pitchFamily="18" charset="2"/>
                        <a:buChar char="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Bersifat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pluralistik</a:t>
                      </a:r>
                      <a:endParaRPr lang="en-SG" sz="2400" dirty="0"/>
                    </a:p>
                    <a:p>
                      <a:pPr>
                        <a:buFont typeface="Symbol" pitchFamily="18" charset="2"/>
                        <a:buChar char=""/>
                      </a:pP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Berorientasi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pada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praktik</a:t>
                      </a:r>
                      <a:r>
                        <a:rPr lang="en-SG" sz="2400" dirty="0"/>
                        <a:t> </a:t>
                      </a:r>
                      <a:r>
                        <a:rPr lang="en-SG" sz="2400" dirty="0" err="1"/>
                        <a:t>dunia</a:t>
                      </a:r>
                      <a:r>
                        <a:rPr lang="en-SG" sz="2400" dirty="0"/>
                        <a:t> -- </a:t>
                      </a:r>
                      <a:r>
                        <a:rPr lang="en-SG" sz="2400" dirty="0" err="1"/>
                        <a:t>nyata</a:t>
                      </a:r>
                      <a:endParaRPr lang="en-SG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>
    <p:wheel spokes="3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79425"/>
            <a:ext cx="10515600" cy="1325563"/>
          </a:xfrm>
        </p:spPr>
        <p:txBody>
          <a:bodyPr>
            <a:normAutofit/>
          </a:bodyPr>
          <a:lstStyle/>
          <a:p>
            <a:r>
              <a:rPr lang="en-SG" sz="4000" dirty="0" err="1">
                <a:latin typeface="Arial Black" pitchFamily="34" charset="0"/>
              </a:rPr>
              <a:t>Riset</a:t>
            </a:r>
            <a:r>
              <a:rPr lang="en-SG" sz="4000" dirty="0">
                <a:latin typeface="Arial Black" pitchFamily="34" charset="0"/>
              </a:rPr>
              <a:t> </a:t>
            </a:r>
            <a:r>
              <a:rPr lang="en-SG" sz="4000" dirty="0" err="1">
                <a:latin typeface="Arial Black" pitchFamily="34" charset="0"/>
              </a:rPr>
              <a:t>Kualitatif</a:t>
            </a:r>
            <a:r>
              <a:rPr lang="en-SG" sz="4000" dirty="0">
                <a:latin typeface="Arial Black" pitchFamily="34" charset="0"/>
              </a:rPr>
              <a:t> </a:t>
            </a:r>
            <a:r>
              <a:rPr lang="en-SG" sz="4000" dirty="0" err="1">
                <a:latin typeface="Arial Black" pitchFamily="34" charset="0"/>
              </a:rPr>
              <a:t>dimanfaatkan</a:t>
            </a:r>
            <a:r>
              <a:rPr lang="en-SG" sz="4000" dirty="0">
                <a:latin typeface="Arial Black" pitchFamily="34" charset="0"/>
              </a:rPr>
              <a:t> </a:t>
            </a:r>
            <a:r>
              <a:rPr lang="en-SG" sz="4000" dirty="0" err="1">
                <a:latin typeface="Arial Black" pitchFamily="34" charset="0"/>
              </a:rPr>
              <a:t>untuk</a:t>
            </a:r>
            <a:r>
              <a:rPr lang="en-SG" sz="4000" dirty="0">
                <a:latin typeface="Arial Black" pitchFamily="34" charset="0"/>
              </a:rPr>
              <a:t> 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awal</a:t>
            </a:r>
            <a:r>
              <a:rPr lang="en-SG" dirty="0"/>
              <a:t>, </a:t>
            </a:r>
            <a:r>
              <a:rPr lang="en-SG" dirty="0" err="1"/>
              <a:t>saat</a:t>
            </a:r>
            <a:r>
              <a:rPr lang="en-SG" dirty="0"/>
              <a:t> </a:t>
            </a:r>
            <a:r>
              <a:rPr lang="en-SG" dirty="0" err="1"/>
              <a:t>subyek</a:t>
            </a:r>
            <a:r>
              <a:rPr lang="en-SG" dirty="0"/>
              <a:t>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diidentifikasikan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baik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kurang</a:t>
            </a:r>
            <a:r>
              <a:rPr lang="en-SG" dirty="0"/>
              <a:t> </a:t>
            </a:r>
            <a:r>
              <a:rPr lang="en-SG" dirty="0" err="1"/>
              <a:t>dipahami</a:t>
            </a:r>
            <a:endParaRPr lang="en-SG" dirty="0"/>
          </a:p>
          <a:p>
            <a:pPr marL="514350" indent="-514350">
              <a:buAutoNum type="arabicPeriod"/>
            </a:pPr>
            <a:r>
              <a:rPr lang="en-SG" dirty="0" err="1"/>
              <a:t>Pemahaman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perilaku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motivasional</a:t>
            </a:r>
            <a:endParaRPr lang="en-SG" dirty="0"/>
          </a:p>
          <a:p>
            <a:pPr marL="514350" indent="-514350">
              <a:buAutoNum type="arabicPeriod"/>
            </a:pP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konsultatif</a:t>
            </a:r>
            <a:endParaRPr lang="en-SG" dirty="0"/>
          </a:p>
          <a:p>
            <a:pPr marL="514350" indent="-514350">
              <a:buAutoNum type="arabicPeriod"/>
            </a:pPr>
            <a:r>
              <a:rPr lang="en-SG" dirty="0" err="1"/>
              <a:t>Memahami</a:t>
            </a:r>
            <a:r>
              <a:rPr lang="en-SG" dirty="0"/>
              <a:t> </a:t>
            </a:r>
            <a:r>
              <a:rPr lang="en-SG" dirty="0" err="1"/>
              <a:t>isu</a:t>
            </a:r>
            <a:r>
              <a:rPr lang="en-SG" dirty="0"/>
              <a:t> </a:t>
            </a:r>
            <a:r>
              <a:rPr lang="en-SG" dirty="0" err="1"/>
              <a:t>rumit</a:t>
            </a:r>
            <a:r>
              <a:rPr lang="en-SG" dirty="0"/>
              <a:t> </a:t>
            </a:r>
            <a:r>
              <a:rPr lang="en-SG" dirty="0" err="1"/>
              <a:t>sesuatu</a:t>
            </a:r>
            <a:r>
              <a:rPr lang="en-SG" dirty="0"/>
              <a:t> proses</a:t>
            </a:r>
          </a:p>
          <a:p>
            <a:pPr marL="514350" indent="-514350">
              <a:buAutoNum type="arabicPeriod"/>
            </a:pPr>
            <a:r>
              <a:rPr lang="en-SG" dirty="0" err="1"/>
              <a:t>Memahami</a:t>
            </a:r>
            <a:r>
              <a:rPr lang="en-SG" dirty="0"/>
              <a:t> </a:t>
            </a:r>
            <a:r>
              <a:rPr lang="en-SG" dirty="0" err="1"/>
              <a:t>isu</a:t>
            </a:r>
            <a:r>
              <a:rPr lang="en-SG" dirty="0"/>
              <a:t>  </a:t>
            </a:r>
            <a:r>
              <a:rPr lang="en-SG" dirty="0" err="1"/>
              <a:t>isu</a:t>
            </a:r>
            <a:r>
              <a:rPr lang="en-SG" dirty="0"/>
              <a:t> </a:t>
            </a:r>
            <a:r>
              <a:rPr lang="en-SG" dirty="0" err="1"/>
              <a:t>rinci</a:t>
            </a:r>
            <a:r>
              <a:rPr lang="en-SG" dirty="0"/>
              <a:t> </a:t>
            </a:r>
            <a:r>
              <a:rPr lang="en-SG" dirty="0" err="1"/>
              <a:t>tentang</a:t>
            </a:r>
            <a:r>
              <a:rPr lang="en-SG" dirty="0"/>
              <a:t> </a:t>
            </a:r>
            <a:r>
              <a:rPr lang="en-SG" dirty="0" err="1"/>
              <a:t>situasi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kenyataan</a:t>
            </a:r>
            <a:r>
              <a:rPr lang="en-SG" dirty="0"/>
              <a:t> yang </a:t>
            </a:r>
            <a:r>
              <a:rPr lang="en-SG" dirty="0" err="1"/>
              <a:t>dihadapi</a:t>
            </a:r>
            <a:r>
              <a:rPr lang="en-SG" dirty="0"/>
              <a:t> </a:t>
            </a:r>
            <a:r>
              <a:rPr lang="en-SG" dirty="0" err="1"/>
              <a:t>seseorang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881966578"/>
      </p:ext>
    </p:extLst>
  </p:cSld>
  <p:clrMapOvr>
    <a:masterClrMapping/>
  </p:clrMapOvr>
  <p:transition spd="med">
    <p:wheel spokes="3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799868"/>
            <a:ext cx="10515600" cy="4351338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 startAt="7"/>
            </a:pPr>
            <a:r>
              <a:rPr lang="en-SG" dirty="0" err="1"/>
              <a:t>Memahami</a:t>
            </a:r>
            <a:r>
              <a:rPr lang="en-SG" dirty="0"/>
              <a:t> </a:t>
            </a:r>
            <a:r>
              <a:rPr lang="en-SG" dirty="0" err="1"/>
              <a:t>isu</a:t>
            </a:r>
            <a:r>
              <a:rPr lang="en-SG" dirty="0"/>
              <a:t> –</a:t>
            </a:r>
            <a:r>
              <a:rPr lang="en-SG" dirty="0" err="1"/>
              <a:t>isu</a:t>
            </a:r>
            <a:r>
              <a:rPr lang="en-SG" dirty="0"/>
              <a:t> </a:t>
            </a:r>
            <a:r>
              <a:rPr lang="en-SG" dirty="0" err="1"/>
              <a:t>sensitif</a:t>
            </a:r>
            <a:endParaRPr lang="en-SG" dirty="0"/>
          </a:p>
          <a:p>
            <a:pPr marL="514350" indent="-514350">
              <a:buFont typeface="+mj-lt"/>
              <a:buAutoNum type="arabicPeriod" startAt="7"/>
            </a:pPr>
            <a:r>
              <a:rPr lang="en-SG" dirty="0" err="1"/>
              <a:t>Untuk</a:t>
            </a:r>
            <a:r>
              <a:rPr lang="en-SG" dirty="0"/>
              <a:t> </a:t>
            </a:r>
            <a:r>
              <a:rPr lang="en-SG" dirty="0" err="1"/>
              <a:t>keperluan</a:t>
            </a:r>
            <a:r>
              <a:rPr lang="en-SG" dirty="0"/>
              <a:t> </a:t>
            </a:r>
            <a:r>
              <a:rPr lang="en-SG" dirty="0" err="1"/>
              <a:t>evaluasi</a:t>
            </a:r>
            <a:endParaRPr lang="en-SG" dirty="0"/>
          </a:p>
          <a:p>
            <a:pPr marL="514350" indent="-514350">
              <a:buFont typeface="+mj-lt"/>
              <a:buAutoNum type="arabicPeriod" startAt="7"/>
            </a:pPr>
            <a:r>
              <a:rPr lang="en-SG" dirty="0" err="1"/>
              <a:t>Meneliti</a:t>
            </a:r>
            <a:r>
              <a:rPr lang="en-SG" dirty="0"/>
              <a:t> </a:t>
            </a:r>
            <a:r>
              <a:rPr lang="en-SG" dirty="0" err="1"/>
              <a:t>latar</a:t>
            </a:r>
            <a:r>
              <a:rPr lang="en-SG" dirty="0"/>
              <a:t> </a:t>
            </a:r>
            <a:r>
              <a:rPr lang="en-SG" dirty="0" err="1"/>
              <a:t>belakang</a:t>
            </a:r>
            <a:r>
              <a:rPr lang="en-SG" dirty="0"/>
              <a:t> </a:t>
            </a:r>
            <a:r>
              <a:rPr lang="en-SG" dirty="0" err="1"/>
              <a:t>fenomena</a:t>
            </a:r>
            <a:r>
              <a:rPr lang="en-SG" dirty="0"/>
              <a:t> yang </a:t>
            </a:r>
            <a:r>
              <a:rPr lang="en-SG" dirty="0" err="1"/>
              <a:t>tidak</a:t>
            </a:r>
            <a:r>
              <a:rPr lang="en-SG" dirty="0"/>
              <a:t> </a:t>
            </a:r>
            <a:r>
              <a:rPr lang="en-SG" dirty="0" err="1"/>
              <a:t>dapat</a:t>
            </a:r>
            <a:r>
              <a:rPr lang="en-SG" dirty="0"/>
              <a:t> </a:t>
            </a:r>
            <a:r>
              <a:rPr lang="en-SG" dirty="0" err="1"/>
              <a:t>diteliti</a:t>
            </a:r>
            <a:r>
              <a:rPr lang="en-SG" dirty="0"/>
              <a:t> </a:t>
            </a:r>
            <a:r>
              <a:rPr lang="en-SG" dirty="0" err="1"/>
              <a:t>melalui</a:t>
            </a:r>
            <a:r>
              <a:rPr lang="en-SG" dirty="0"/>
              <a:t> </a:t>
            </a:r>
            <a:r>
              <a:rPr lang="en-SG" dirty="0" err="1"/>
              <a:t>penelitian</a:t>
            </a:r>
            <a:r>
              <a:rPr lang="en-SG" dirty="0"/>
              <a:t> </a:t>
            </a:r>
            <a:r>
              <a:rPr lang="en-SG" dirty="0" err="1"/>
              <a:t>kuantitatif</a:t>
            </a:r>
            <a:r>
              <a:rPr lang="en-SG" dirty="0"/>
              <a:t>.</a:t>
            </a:r>
          </a:p>
          <a:p>
            <a:pPr marL="514350" indent="-514350">
              <a:buFont typeface="+mj-lt"/>
              <a:buAutoNum type="arabicPeriod" startAt="7"/>
            </a:pPr>
            <a:r>
              <a:rPr lang="en-SG" dirty="0" err="1"/>
              <a:t>Meneliti</a:t>
            </a:r>
            <a:r>
              <a:rPr lang="en-SG" dirty="0"/>
              <a:t> </a:t>
            </a:r>
            <a:r>
              <a:rPr lang="en-SG" dirty="0" err="1"/>
              <a:t>hak</a:t>
            </a:r>
            <a:r>
              <a:rPr lang="en-SG" dirty="0"/>
              <a:t> – </a:t>
            </a:r>
            <a:r>
              <a:rPr lang="en-SG" dirty="0" err="1"/>
              <a:t>hal</a:t>
            </a:r>
            <a:r>
              <a:rPr lang="en-SG" dirty="0"/>
              <a:t> yang </a:t>
            </a:r>
            <a:r>
              <a:rPr lang="en-SG" dirty="0" err="1"/>
              <a:t>berkaitan</a:t>
            </a:r>
            <a:r>
              <a:rPr lang="en-SG" dirty="0"/>
              <a:t> </a:t>
            </a:r>
            <a:r>
              <a:rPr lang="en-SG" dirty="0" err="1"/>
              <a:t>denan</a:t>
            </a:r>
            <a:r>
              <a:rPr lang="en-SG" dirty="0"/>
              <a:t> </a:t>
            </a:r>
            <a:r>
              <a:rPr lang="en-SG" dirty="0" err="1"/>
              <a:t>latar</a:t>
            </a:r>
            <a:r>
              <a:rPr lang="en-SG" dirty="0"/>
              <a:t> </a:t>
            </a:r>
            <a:r>
              <a:rPr lang="en-SG" dirty="0" err="1"/>
              <a:t>belakang</a:t>
            </a:r>
            <a:r>
              <a:rPr lang="en-SG" dirty="0"/>
              <a:t> </a:t>
            </a:r>
            <a:r>
              <a:rPr lang="en-SG" dirty="0" err="1"/>
              <a:t>subyek</a:t>
            </a:r>
            <a:r>
              <a:rPr lang="en-SG" dirty="0"/>
              <a:t> </a:t>
            </a:r>
            <a:r>
              <a:rPr lang="en-SG" dirty="0" err="1"/>
              <a:t>penelitian</a:t>
            </a:r>
            <a:endParaRPr lang="en-SG" dirty="0"/>
          </a:p>
          <a:p>
            <a:pPr marL="514350" indent="-514350">
              <a:buFont typeface="+mj-lt"/>
              <a:buAutoNum type="arabicPeriod" startAt="7"/>
            </a:pPr>
            <a:r>
              <a:rPr lang="en-SG" dirty="0" err="1"/>
              <a:t>Memahami</a:t>
            </a:r>
            <a:r>
              <a:rPr lang="en-SG" dirty="0"/>
              <a:t> </a:t>
            </a:r>
            <a:r>
              <a:rPr lang="en-SG" dirty="0" err="1"/>
              <a:t>fenomena</a:t>
            </a:r>
            <a:r>
              <a:rPr lang="en-SG" dirty="0"/>
              <a:t> yang </a:t>
            </a:r>
            <a:r>
              <a:rPr lang="en-SG" dirty="0" err="1"/>
              <a:t>sekarang</a:t>
            </a:r>
            <a:r>
              <a:rPr lang="en-SG" dirty="0"/>
              <a:t> </a:t>
            </a:r>
            <a:r>
              <a:rPr lang="en-SG" dirty="0" err="1"/>
              <a:t>belum</a:t>
            </a:r>
            <a:r>
              <a:rPr lang="en-SG" dirty="0"/>
              <a:t> </a:t>
            </a:r>
            <a:r>
              <a:rPr lang="en-SG" dirty="0" err="1"/>
              <a:t>banyak</a:t>
            </a:r>
            <a:r>
              <a:rPr lang="en-SG" dirty="0"/>
              <a:t> </a:t>
            </a:r>
            <a:r>
              <a:rPr lang="en-SG" dirty="0" err="1"/>
              <a:t>diketahui</a:t>
            </a:r>
            <a:endParaRPr lang="en-SG" dirty="0"/>
          </a:p>
          <a:p>
            <a:pPr marL="0" indent="0">
              <a:buNone/>
            </a:pP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175835685"/>
      </p:ext>
    </p:extLst>
  </p:cSld>
  <p:clrMapOvr>
    <a:masterClrMapping/>
  </p:clrMapOvr>
  <p:transition spd="med">
    <p:wheel spokes="3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07439"/>
            <a:ext cx="10515600" cy="4351338"/>
          </a:xfrm>
        </p:spPr>
        <p:txBody>
          <a:bodyPr/>
          <a:lstStyle/>
          <a:p>
            <a:pPr marL="514350" indent="-514350">
              <a:buFont typeface="+mj-lt"/>
              <a:buAutoNum type="arabicPeriod" startAt="13"/>
            </a:pPr>
            <a:r>
              <a:rPr lang="en-SG" dirty="0" err="1"/>
              <a:t>Menemukan</a:t>
            </a:r>
            <a:r>
              <a:rPr lang="en-SG" dirty="0"/>
              <a:t> </a:t>
            </a:r>
            <a:r>
              <a:rPr lang="en-SG" dirty="0" err="1"/>
              <a:t>perpsektif</a:t>
            </a:r>
            <a:r>
              <a:rPr lang="en-SG" dirty="0"/>
              <a:t> </a:t>
            </a:r>
            <a:r>
              <a:rPr lang="en-SG" dirty="0" err="1"/>
              <a:t>baru</a:t>
            </a:r>
            <a:r>
              <a:rPr lang="en-SG" dirty="0"/>
              <a:t> </a:t>
            </a:r>
            <a:r>
              <a:rPr lang="en-SG" dirty="0" err="1"/>
              <a:t>tentang</a:t>
            </a:r>
            <a:r>
              <a:rPr lang="en-SG" dirty="0"/>
              <a:t> </a:t>
            </a:r>
            <a:r>
              <a:rPr lang="en-SG" dirty="0" err="1"/>
              <a:t>hal</a:t>
            </a:r>
            <a:r>
              <a:rPr lang="en-SG" dirty="0"/>
              <a:t> – </a:t>
            </a:r>
            <a:r>
              <a:rPr lang="en-SG" dirty="0" err="1"/>
              <a:t>hal</a:t>
            </a:r>
            <a:r>
              <a:rPr lang="en-SG" dirty="0"/>
              <a:t> yang </a:t>
            </a:r>
            <a:r>
              <a:rPr lang="en-SG" dirty="0" err="1"/>
              <a:t>sudah</a:t>
            </a:r>
            <a:r>
              <a:rPr lang="en-SG" dirty="0"/>
              <a:t> </a:t>
            </a:r>
            <a:r>
              <a:rPr lang="en-SG" dirty="0" err="1"/>
              <a:t>banyak</a:t>
            </a:r>
            <a:r>
              <a:rPr lang="en-SG" dirty="0"/>
              <a:t> </a:t>
            </a:r>
            <a:r>
              <a:rPr lang="en-SG" dirty="0" err="1"/>
              <a:t>diketahui</a:t>
            </a:r>
            <a:endParaRPr lang="en-SG" dirty="0"/>
          </a:p>
          <a:p>
            <a:pPr marL="514350" indent="-514350">
              <a:buFont typeface="+mj-lt"/>
              <a:buAutoNum type="arabicPeriod" startAt="13"/>
            </a:pPr>
            <a:r>
              <a:rPr lang="en-SG" dirty="0" err="1"/>
              <a:t>Meneliti</a:t>
            </a:r>
            <a:r>
              <a:rPr lang="en-SG" dirty="0"/>
              <a:t> </a:t>
            </a:r>
            <a:r>
              <a:rPr lang="en-SG" dirty="0" err="1"/>
              <a:t>sesuatu</a:t>
            </a:r>
            <a:r>
              <a:rPr lang="en-SG" dirty="0"/>
              <a:t> </a:t>
            </a:r>
            <a:r>
              <a:rPr lang="en-SG" dirty="0" err="1"/>
              <a:t>secara</a:t>
            </a:r>
            <a:r>
              <a:rPr lang="en-SG" dirty="0"/>
              <a:t> </a:t>
            </a:r>
            <a:r>
              <a:rPr lang="en-SG" dirty="0" err="1"/>
              <a:t>mendalam</a:t>
            </a:r>
            <a:endParaRPr lang="en-SG" dirty="0"/>
          </a:p>
          <a:p>
            <a:pPr marL="514350" indent="-514350">
              <a:buFont typeface="+mj-lt"/>
              <a:buAutoNum type="arabicPeriod" startAt="13"/>
            </a:pPr>
            <a:r>
              <a:rPr lang="en-SG" dirty="0" err="1"/>
              <a:t>Menelaah</a:t>
            </a:r>
            <a:r>
              <a:rPr lang="en-SG" dirty="0"/>
              <a:t> </a:t>
            </a:r>
            <a:r>
              <a:rPr lang="en-SG" dirty="0" err="1"/>
              <a:t>sesuatu</a:t>
            </a:r>
            <a:r>
              <a:rPr lang="en-SG" dirty="0"/>
              <a:t> </a:t>
            </a:r>
            <a:r>
              <a:rPr lang="en-SG" dirty="0" err="1"/>
              <a:t>latar</a:t>
            </a:r>
            <a:r>
              <a:rPr lang="en-SG" dirty="0"/>
              <a:t> </a:t>
            </a:r>
            <a:r>
              <a:rPr lang="en-SG" dirty="0" err="1"/>
              <a:t>belakang</a:t>
            </a:r>
            <a:r>
              <a:rPr lang="en-SG" dirty="0"/>
              <a:t>, </a:t>
            </a:r>
            <a:r>
              <a:rPr lang="en-SG" dirty="0" err="1"/>
              <a:t>misal</a:t>
            </a:r>
            <a:r>
              <a:rPr lang="en-SG" dirty="0"/>
              <a:t> ; </a:t>
            </a:r>
            <a:r>
              <a:rPr lang="en-SG" dirty="0" err="1"/>
              <a:t>motivasi</a:t>
            </a:r>
            <a:r>
              <a:rPr lang="en-SG" dirty="0"/>
              <a:t>, </a:t>
            </a:r>
            <a:r>
              <a:rPr lang="en-SG" dirty="0" err="1"/>
              <a:t>peranan</a:t>
            </a:r>
            <a:r>
              <a:rPr lang="en-SG" dirty="0"/>
              <a:t>, </a:t>
            </a:r>
            <a:r>
              <a:rPr lang="en-SG" dirty="0" err="1"/>
              <a:t>nilai</a:t>
            </a:r>
            <a:r>
              <a:rPr lang="en-SG" dirty="0"/>
              <a:t>, </a:t>
            </a:r>
            <a:r>
              <a:rPr lang="en-SG" dirty="0" err="1"/>
              <a:t>sikap</a:t>
            </a:r>
            <a:r>
              <a:rPr lang="en-SG" dirty="0"/>
              <a:t> </a:t>
            </a:r>
            <a:r>
              <a:rPr lang="en-SG" dirty="0" err="1"/>
              <a:t>dan</a:t>
            </a:r>
            <a:r>
              <a:rPr lang="en-SG" dirty="0"/>
              <a:t> </a:t>
            </a:r>
            <a:r>
              <a:rPr lang="en-SG" dirty="0" err="1"/>
              <a:t>persepsi</a:t>
            </a:r>
            <a:r>
              <a:rPr lang="en-SG" dirty="0"/>
              <a:t>.</a:t>
            </a:r>
          </a:p>
          <a:p>
            <a:pPr marL="514350" indent="-514350">
              <a:buFont typeface="+mj-lt"/>
              <a:buAutoNum type="arabicPeriod" startAt="13"/>
            </a:pPr>
            <a:r>
              <a:rPr lang="en-SG" dirty="0" err="1"/>
              <a:t>Menggunakan</a:t>
            </a:r>
            <a:r>
              <a:rPr lang="en-SG" dirty="0"/>
              <a:t> </a:t>
            </a:r>
            <a:r>
              <a:rPr lang="en-SG" dirty="0" err="1"/>
              <a:t>hal-hal</a:t>
            </a:r>
            <a:r>
              <a:rPr lang="en-SG" dirty="0"/>
              <a:t> yang </a:t>
            </a:r>
            <a:r>
              <a:rPr lang="en-SG" dirty="0" err="1"/>
              <a:t>belum</a:t>
            </a:r>
            <a:r>
              <a:rPr lang="en-SG" dirty="0"/>
              <a:t> </a:t>
            </a:r>
            <a:r>
              <a:rPr lang="en-SG" dirty="0" err="1"/>
              <a:t>banyak</a:t>
            </a:r>
            <a:r>
              <a:rPr lang="en-SG" dirty="0"/>
              <a:t> </a:t>
            </a:r>
            <a:r>
              <a:rPr lang="en-SG" dirty="0" err="1"/>
              <a:t>diketahui</a:t>
            </a:r>
            <a:r>
              <a:rPr lang="en-SG" dirty="0"/>
              <a:t> </a:t>
            </a:r>
            <a:r>
              <a:rPr lang="en-SG" dirty="0" err="1"/>
              <a:t>ilmu</a:t>
            </a:r>
            <a:r>
              <a:rPr lang="en-SG" dirty="0"/>
              <a:t> </a:t>
            </a:r>
            <a:r>
              <a:rPr lang="en-SG" dirty="0" err="1"/>
              <a:t>pengetahuan</a:t>
            </a:r>
            <a:endParaRPr lang="en-SG" dirty="0"/>
          </a:p>
          <a:p>
            <a:pPr marL="514350" indent="-514350">
              <a:buFont typeface="+mj-lt"/>
              <a:buAutoNum type="arabicPeriod" startAt="13"/>
            </a:pPr>
            <a:r>
              <a:rPr lang="en-SG" dirty="0" err="1"/>
              <a:t>Meneliti</a:t>
            </a:r>
            <a:r>
              <a:rPr lang="en-SG" dirty="0"/>
              <a:t> </a:t>
            </a:r>
            <a:r>
              <a:rPr lang="en-SG" dirty="0" err="1"/>
              <a:t>sesuatu</a:t>
            </a:r>
            <a:r>
              <a:rPr lang="en-SG" dirty="0"/>
              <a:t> </a:t>
            </a:r>
            <a:r>
              <a:rPr lang="en-SG" dirty="0" err="1"/>
              <a:t>dari</a:t>
            </a:r>
            <a:r>
              <a:rPr lang="en-SG" dirty="0"/>
              <a:t> </a:t>
            </a:r>
            <a:r>
              <a:rPr lang="en-SG" dirty="0" err="1"/>
              <a:t>segi</a:t>
            </a:r>
            <a:r>
              <a:rPr lang="en-SG" dirty="0"/>
              <a:t> </a:t>
            </a:r>
            <a:r>
              <a:rPr lang="en-SG" dirty="0" err="1"/>
              <a:t>prosesnya</a:t>
            </a:r>
            <a:endParaRPr lang="en-SG" dirty="0"/>
          </a:p>
        </p:txBody>
      </p:sp>
    </p:spTree>
    <p:extLst>
      <p:ext uri="{BB962C8B-B14F-4D97-AF65-F5344CB8AC3E}">
        <p14:creationId xmlns:p14="http://schemas.microsoft.com/office/powerpoint/2010/main" val="435380980"/>
      </p:ext>
    </p:extLst>
  </p:cSld>
  <p:clrMapOvr>
    <a:masterClrMapping/>
  </p:clrMapOvr>
  <p:transition spd="med">
    <p:wheel spokes="3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834</TotalTime>
  <Words>1166</Words>
  <Application>Microsoft Office PowerPoint</Application>
  <PresentationFormat>Widescreen</PresentationFormat>
  <Paragraphs>112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33" baseType="lpstr">
      <vt:lpstr>Aharoni</vt:lpstr>
      <vt:lpstr>Algerian</vt:lpstr>
      <vt:lpstr>Arial</vt:lpstr>
      <vt:lpstr>Arial Black</vt:lpstr>
      <vt:lpstr>Arial Rounded MT Bold</vt:lpstr>
      <vt:lpstr>Century Gothic</vt:lpstr>
      <vt:lpstr>Courier New</vt:lpstr>
      <vt:lpstr>Symbol</vt:lpstr>
      <vt:lpstr>Wingdings</vt:lpstr>
      <vt:lpstr>Wingdings 3</vt:lpstr>
      <vt:lpstr>Ion</vt:lpstr>
      <vt:lpstr>Karakteristik Penelitian Kualitatif </vt:lpstr>
      <vt:lpstr>Prolog</vt:lpstr>
      <vt:lpstr>PowerPoint Presentation</vt:lpstr>
      <vt:lpstr>PowerPoint Presentation</vt:lpstr>
      <vt:lpstr>Komponen Penting Penelitian</vt:lpstr>
      <vt:lpstr>Empat Pandangan Dunia (Creswell, 2012 : 8 – 17)</vt:lpstr>
      <vt:lpstr>Riset Kualitatif dimanfaatkan untuk :</vt:lpstr>
      <vt:lpstr>PowerPoint Presentation</vt:lpstr>
      <vt:lpstr>PowerPoint Presentation</vt:lpstr>
      <vt:lpstr>Karakteristik Penelitian Kualitatif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Bacaan lebih lanjut :</vt:lpstr>
      <vt:lpstr>DISKUSI KELOMPOK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Rosalia</dc:creator>
  <cp:lastModifiedBy>ACER</cp:lastModifiedBy>
  <cp:revision>45</cp:revision>
  <dcterms:created xsi:type="dcterms:W3CDTF">2016-09-30T09:16:15Z</dcterms:created>
  <dcterms:modified xsi:type="dcterms:W3CDTF">2023-04-04T16:03:10Z</dcterms:modified>
</cp:coreProperties>
</file>