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326" r:id="rId3"/>
    <p:sldId id="337" r:id="rId4"/>
    <p:sldId id="327" r:id="rId5"/>
    <p:sldId id="338" r:id="rId6"/>
    <p:sldId id="261" r:id="rId7"/>
    <p:sldId id="379" r:id="rId8"/>
    <p:sldId id="332" r:id="rId9"/>
    <p:sldId id="328" r:id="rId10"/>
    <p:sldId id="375" r:id="rId11"/>
    <p:sldId id="275" r:id="rId12"/>
    <p:sldId id="285" r:id="rId13"/>
    <p:sldId id="381" r:id="rId14"/>
    <p:sldId id="376" r:id="rId15"/>
    <p:sldId id="377" r:id="rId16"/>
    <p:sldId id="382" r:id="rId17"/>
    <p:sldId id="378" r:id="rId18"/>
    <p:sldId id="3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>
      <p:cViewPr varScale="1">
        <p:scale>
          <a:sx n="61" d="100"/>
          <a:sy n="61" d="100"/>
        </p:scale>
        <p:origin x="1680" y="60"/>
      </p:cViewPr>
      <p:guideLst>
        <p:guide orient="horz" pos="2160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F27CE-F0B9-FE49-893A-88F2667484FC}" type="datetimeFigureOut">
              <a:rPr lang="id-ID" smtClean="0"/>
              <a:t>25/09/2023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C200F-D7BB-2F47-81DA-DAA5E139FE3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33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C200F-D7BB-2F47-81DA-DAA5E139FE3E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49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FD1F-2166-49AB-B3B1-2EAE2F8B964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293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91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726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56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20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18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735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7165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0170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5E6E-60E9-0A29-408D-5200CB45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195F2C-567B-4767-834B-7EF9210B4958}" type="datetime1">
              <a:rPr lang="en-US" altLang="zh-CN"/>
              <a:pPr/>
              <a:t>9/25/2023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CF33-2FB7-6312-F25F-9B00F0ED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7EC10-DBFE-A43E-ED94-E94CD8EE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7DF23-9670-4D6E-8771-2CF3B14A60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6309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4314"/>
            <a:ext cx="9144000" cy="1035373"/>
          </a:xfrm>
          <a:prstGeom prst="rect">
            <a:avLst/>
          </a:prstGeom>
        </p:spPr>
        <p:txBody>
          <a:bodyPr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4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688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id="{4CB74522-29B5-EA45-AF22-1F1333F117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165100"/>
            <a:ext cx="98425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9E3A6A-9AA9-3FD3-0870-67A2672C909F}"/>
              </a:ext>
            </a:extLst>
          </p:cNvPr>
          <p:cNvCxnSpPr/>
          <p:nvPr userDrawn="1"/>
        </p:nvCxnSpPr>
        <p:spPr>
          <a:xfrm>
            <a:off x="-6350" y="1089025"/>
            <a:ext cx="767397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23528" y="164638"/>
            <a:ext cx="7344816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238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3671392" y="2909008"/>
            <a:ext cx="5472608" cy="722771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  <a:cs typeface="Arial" pitchFamily="34" charset="0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671392" y="3645579"/>
            <a:ext cx="5472608" cy="263475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96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7B79A-2F7A-4BC6-B3B0-39C8F8D311D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576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193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95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122D-233A-45A5-9492-758D17F168F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2575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FF35A-30C5-4A65-AE3D-A6734D768CD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4461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670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9CB9-7027-40C1-B615-8FCB7501B8A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367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195F2C-567B-4767-834B-7EF9210B4958}" type="datetime1">
              <a:rPr lang="en-US" altLang="zh-CN" smtClean="0"/>
              <a:pPr/>
              <a:t>9/25/2023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7E3FB4-D13B-424E-BA76-9C7E3D27342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565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673" r:id="rId19"/>
    <p:sldLayoutId id="2147483674" r:id="rId20"/>
    <p:sldLayoutId id="2147483675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7841D085-89E8-4721-3F1F-C79703CDE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56" y="2693987"/>
            <a:ext cx="6064726" cy="1470025"/>
          </a:xfrm>
        </p:spPr>
        <p:txBody>
          <a:bodyPr>
            <a:normAutofit fontScale="90000"/>
          </a:bodyPr>
          <a:lstStyle/>
          <a:p>
            <a:r>
              <a:rPr lang="en-GB" altLang="zh-CN" sz="7200" b="1" dirty="0">
                <a:latin typeface="Colonna MT" panose="04020805060202030203" pitchFamily="82" charset="0"/>
              </a:rPr>
              <a:t>Ayo </a:t>
            </a:r>
            <a:r>
              <a:rPr lang="en-GB" altLang="zh-CN" sz="7200" b="1" dirty="0" err="1">
                <a:latin typeface="Colonna MT" panose="04020805060202030203" pitchFamily="82" charset="0"/>
              </a:rPr>
              <a:t>Cegah</a:t>
            </a:r>
            <a:r>
              <a:rPr lang="en-GB" altLang="zh-CN" sz="7200" b="1" dirty="0">
                <a:latin typeface="Colonna MT" panose="04020805060202030203" pitchFamily="82" charset="0"/>
              </a:rPr>
              <a:t> Stunting</a:t>
            </a:r>
            <a:r>
              <a:rPr lang="en-GB" altLang="zh-CN" sz="7200" dirty="0"/>
              <a:t>.</a:t>
            </a:r>
            <a:endParaRPr lang="en-US" altLang="zh-CN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7B872-59CD-015C-58FE-A1825672B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6582" y="4724366"/>
            <a:ext cx="6400800" cy="855958"/>
          </a:xfrm>
        </p:spPr>
        <p:txBody>
          <a:bodyPr/>
          <a:lstStyle/>
          <a:p>
            <a:pPr fontAlgn="auto"/>
            <a:r>
              <a:rPr lang="en-GB" sz="2400" noProof="1">
                <a:solidFill>
                  <a:schemeClr val="tx1"/>
                </a:solidFill>
              </a:rPr>
              <a:t>dr Dewi Yuniasih, MSc</a:t>
            </a:r>
            <a:endParaRPr lang="en-US" sz="2400" noProof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4AE8C-142E-C8BD-5CB4-F47F49D36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8" y="28955"/>
            <a:ext cx="2629267" cy="2562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CE73B1-1901-6905-BE0B-35CD5102D6DB}"/>
              </a:ext>
            </a:extLst>
          </p:cNvPr>
          <p:cNvSpPr/>
          <p:nvPr/>
        </p:nvSpPr>
        <p:spPr>
          <a:xfrm>
            <a:off x="990694" y="5580324"/>
            <a:ext cx="7010216" cy="1125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Disampaikan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pada acara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Pengabdian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Masyarakat</a:t>
            </a:r>
          </a:p>
          <a:p>
            <a:pPr algn="ctr"/>
            <a:r>
              <a:rPr lang="en-ID" b="0" i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Psikoedukasi</a:t>
            </a:r>
            <a:r>
              <a:rPr lang="en-ID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Pencegahan</a:t>
            </a:r>
            <a:r>
              <a:rPr lang="en-ID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Stunting,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Tumbuh</a:t>
            </a:r>
            <a:r>
              <a:rPr lang="en-ID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Kembang</a:t>
            </a:r>
            <a:r>
              <a:rPr lang="en-ID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serta</a:t>
            </a:r>
            <a:r>
              <a:rPr lang="en-ID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Pola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Asuh</a:t>
            </a:r>
            <a:r>
              <a:rPr lang="en-ID" b="0" i="0" dirty="0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Anak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Tepat</a:t>
            </a:r>
            <a:endParaRPr lang="en-ID" b="0" i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algn="ctr"/>
            <a:r>
              <a:rPr lang="en-ID" dirty="0">
                <a:solidFill>
                  <a:schemeClr val="tx1"/>
                </a:solidFill>
                <a:latin typeface="Arial Narrow" panose="020B0606020202030204" pitchFamily="34" charset="0"/>
              </a:rPr>
              <a:t>Sleman, 16.09.2023</a:t>
            </a:r>
            <a:endParaRPr lang="en-ID" b="0" i="0" dirty="0"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7A16-B005-84F3-8EC3-F37AC9297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Stunting</a:t>
            </a:r>
          </a:p>
        </p:txBody>
      </p:sp>
      <p:pic>
        <p:nvPicPr>
          <p:cNvPr id="64515" name="Content Placeholder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DFFF2D-80CD-3681-1CB3-36A496F9C8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33" y="2366963"/>
            <a:ext cx="1926133" cy="34242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4506" y="5721476"/>
            <a:ext cx="115253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675" spc="-53" dirty="0">
                <a:latin typeface="Verdana"/>
                <a:cs typeface="Verdana"/>
              </a:rPr>
              <a:t>20</a:t>
            </a:r>
            <a:endParaRPr sz="675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704" y="570677"/>
            <a:ext cx="718042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00000"/>
              </a:lnSpc>
              <a:spcBef>
                <a:spcPts val="75"/>
              </a:spcBef>
            </a:pPr>
            <a:r>
              <a:rPr lang="id-ID" sz="3600" b="1" spc="-4" dirty="0">
                <a:solidFill>
                  <a:srgbClr val="005050"/>
                </a:solidFill>
                <a:latin typeface="Arial"/>
                <a:cs typeface="Arial"/>
              </a:rPr>
              <a:t>PENCEGAHAN LEBIH EFEKTIF </a:t>
            </a:r>
            <a:endParaRPr sz="3600" b="1" spc="-4" dirty="0">
              <a:solidFill>
                <a:srgbClr val="005050"/>
              </a:solidFill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41398"/>
              </p:ext>
            </p:extLst>
          </p:nvPr>
        </p:nvGraphicFramePr>
        <p:xfrm>
          <a:off x="76318" y="1134293"/>
          <a:ext cx="8991364" cy="5114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3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3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400"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100" b="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P</a:t>
                      </a:r>
                      <a:r>
                        <a:rPr sz="1100" b="1" spc="-1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r</a:t>
                      </a:r>
                      <a:r>
                        <a:rPr sz="1100" b="1" spc="-5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ose</a:t>
                      </a:r>
                      <a:r>
                        <a:rPr sz="1100" b="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s</a:t>
                      </a:r>
                      <a:r>
                        <a:rPr sz="1100" b="1" spc="-3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Balit</a:t>
                      </a:r>
                      <a:r>
                        <a:rPr sz="1100" b="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sz="1100" b="1" spc="-2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Me</a:t>
                      </a:r>
                      <a:r>
                        <a:rPr sz="1100" b="1" spc="-5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nu</a:t>
                      </a:r>
                      <a:r>
                        <a:rPr sz="1100" b="1" spc="-1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j</a:t>
                      </a:r>
                      <a:r>
                        <a:rPr sz="1100" b="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u</a:t>
                      </a:r>
                      <a:r>
                        <a:rPr sz="1100" b="1" spc="-3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Stun</a:t>
                      </a:r>
                      <a:r>
                        <a:rPr sz="1100" b="1" spc="-1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t</a:t>
                      </a:r>
                      <a:r>
                        <a:rPr sz="1100" b="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in</a:t>
                      </a:r>
                      <a:r>
                        <a:rPr sz="1100" b="1" spc="-1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g</a:t>
                      </a:r>
                      <a:r>
                        <a:rPr sz="1000" b="1" baseline="24691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000" baseline="24691">
                        <a:latin typeface="Tahoma"/>
                        <a:cs typeface="Tahoma"/>
                      </a:endParaRPr>
                    </a:p>
                  </a:txBody>
                  <a:tcPr marL="0" marR="0" marT="70009" marB="0">
                    <a:lnB w="12700">
                      <a:solidFill>
                        <a:srgbClr val="0D0D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1625" algn="ctr">
                        <a:lnSpc>
                          <a:spcPts val="1550"/>
                        </a:lnSpc>
                      </a:pPr>
                      <a:r>
                        <a:rPr sz="1100" b="1" spc="-5" dirty="0">
                          <a:solidFill>
                            <a:srgbClr val="005050"/>
                          </a:solidFill>
                          <a:latin typeface="Arial"/>
                          <a:cs typeface="Arial"/>
                        </a:rPr>
                        <a:t>Lokasi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0099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5050"/>
                          </a:solidFill>
                          <a:latin typeface="Arial"/>
                          <a:cs typeface="Arial"/>
                        </a:rPr>
                        <a:t>Intervensi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D0D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spc="-5" dirty="0">
                          <a:solidFill>
                            <a:srgbClr val="005050"/>
                          </a:solidFill>
                          <a:latin typeface="Arial"/>
                          <a:cs typeface="Arial"/>
                        </a:rPr>
                        <a:t>Intervensi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7628" marB="0">
                    <a:lnB w="12700">
                      <a:solidFill>
                        <a:srgbClr val="0D0D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769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spc="-5" dirty="0">
                          <a:solidFill>
                            <a:srgbClr val="005050"/>
                          </a:solidFill>
                          <a:latin typeface="Arial"/>
                          <a:cs typeface="Arial"/>
                        </a:rPr>
                        <a:t>Keberhasilan</a:t>
                      </a:r>
                      <a:r>
                        <a:rPr sz="1000" b="1" spc="-7" baseline="24691" dirty="0">
                          <a:solidFill>
                            <a:srgbClr val="00505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00" baseline="24691">
                        <a:latin typeface="Arial"/>
                        <a:cs typeface="Arial"/>
                      </a:endParaRPr>
                    </a:p>
                  </a:txBody>
                  <a:tcPr marL="0" marR="0" marT="67628" marB="0">
                    <a:lnB w="12700">
                      <a:solidFill>
                        <a:srgbClr val="0D0D0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900" b="1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Weight</a:t>
                      </a:r>
                      <a:r>
                        <a:rPr sz="900" b="1" i="1" spc="-9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Faltering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sz="900" i="1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.3</a:t>
                      </a:r>
                      <a:r>
                        <a:rPr sz="900" i="1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900" i="1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9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.6</a:t>
                      </a:r>
                      <a:r>
                        <a:rPr sz="900" i="1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9</a:t>
                      </a:r>
                      <a:r>
                        <a:rPr sz="900" i="1" spc="-7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900" i="1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i="1" spc="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lit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858" marB="0">
                    <a:lnT w="12700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5019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Puskesmas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476" marB="0">
                    <a:lnT w="12700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Pemberian</a:t>
                      </a:r>
                      <a:r>
                        <a:rPr sz="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Makanan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Tambahan</a:t>
                      </a:r>
                      <a:endParaRPr sz="900" dirty="0">
                        <a:latin typeface="Arial MT"/>
                        <a:cs typeface="Arial MT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Kaya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Protein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Hewani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hari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107156" marB="0">
                    <a:lnT w="12700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 marR="207010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Kenaikan berat badan sesuai </a:t>
                      </a:r>
                      <a:r>
                        <a:rPr sz="9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standar</a:t>
                      </a:r>
                      <a:r>
                        <a:rPr sz="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pada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55%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balita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7156" marB="0">
                    <a:lnT w="12700">
                      <a:solidFill>
                        <a:srgbClr val="0D0D0D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732">
                <a:tc>
                  <a:txBody>
                    <a:bodyPr/>
                    <a:lstStyle/>
                    <a:p>
                      <a:pPr marL="908050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900" b="1" i="1" spc="-13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Underweight</a:t>
                      </a:r>
                      <a:endParaRPr sz="900">
                        <a:latin typeface="Verdana"/>
                        <a:cs typeface="Verdana"/>
                      </a:endParaRPr>
                    </a:p>
                    <a:p>
                      <a:pPr marL="908050">
                        <a:lnSpc>
                          <a:spcPct val="100000"/>
                        </a:lnSpc>
                      </a:pPr>
                      <a:r>
                        <a:rPr sz="900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931.83</a:t>
                      </a:r>
                      <a:r>
                        <a:rPr sz="90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900" spc="-7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ba</a:t>
                      </a:r>
                      <a:r>
                        <a:rPr sz="900" spc="2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l</a:t>
                      </a:r>
                      <a:r>
                        <a:rPr sz="900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900" spc="-2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t</a:t>
                      </a:r>
                      <a:r>
                        <a:rPr sz="90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9525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5019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Puskesmas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239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Pemberian</a:t>
                      </a:r>
                      <a:r>
                        <a:rPr sz="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Makanan</a:t>
                      </a:r>
                      <a:r>
                        <a:rPr sz="9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Tambahan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Kaya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Protein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Hewani</a:t>
                      </a:r>
                      <a:r>
                        <a:rPr sz="9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14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hari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81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Kenaikan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status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gizi</a:t>
                      </a:r>
                      <a:r>
                        <a:rPr sz="9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pada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52,5%</a:t>
                      </a:r>
                      <a:r>
                        <a:rPr sz="9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balita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81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578"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b="1" spc="-3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Gizi</a:t>
                      </a:r>
                      <a:r>
                        <a:rPr sz="900" b="1" spc="-55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45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Kurang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1444625">
                        <a:lnSpc>
                          <a:spcPct val="100000"/>
                        </a:lnSpc>
                      </a:pPr>
                      <a:r>
                        <a:rPr sz="900" i="1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584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.2</a:t>
                      </a:r>
                      <a:r>
                        <a:rPr sz="900" i="1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900" i="1" spc="-8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ba</a:t>
                      </a:r>
                      <a:r>
                        <a:rPr sz="900" i="1" spc="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lit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31909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25019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Puskesmas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5239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 marR="19939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Pemberian Makanan </a:t>
                      </a:r>
                      <a:r>
                        <a:rPr sz="900" spc="-20" dirty="0">
                          <a:latin typeface="Arial MT"/>
                          <a:cs typeface="Arial MT"/>
                        </a:rPr>
                        <a:t>Tambahan </a:t>
                      </a:r>
                      <a:r>
                        <a:rPr sz="9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Kaya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Protein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Hewani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selama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90 </a:t>
                      </a:r>
                      <a:r>
                        <a:rPr sz="9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hari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Kenaikan</a:t>
                      </a:r>
                      <a:r>
                        <a:rPr sz="9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status</a:t>
                      </a:r>
                      <a:r>
                        <a:rPr sz="9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gizi</a:t>
                      </a:r>
                      <a:r>
                        <a:rPr sz="9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pada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62,1%</a:t>
                      </a:r>
                      <a:r>
                        <a:rPr sz="9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balita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81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732">
                <a:tc>
                  <a:txBody>
                    <a:bodyPr/>
                    <a:lstStyle/>
                    <a:p>
                      <a:pPr marL="217995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900" b="1" spc="-3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Gizi</a:t>
                      </a:r>
                      <a:r>
                        <a:rPr sz="900" b="1" spc="-60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85" dirty="0">
                          <a:solidFill>
                            <a:srgbClr val="005050"/>
                          </a:solidFill>
                          <a:latin typeface="Tahoma"/>
                          <a:cs typeface="Tahoma"/>
                        </a:rPr>
                        <a:t>Buruk</a:t>
                      </a:r>
                      <a:endParaRPr sz="900">
                        <a:latin typeface="Tahoma"/>
                        <a:cs typeface="Tahoma"/>
                      </a:endParaRPr>
                    </a:p>
                    <a:p>
                      <a:pPr marL="2265680">
                        <a:lnSpc>
                          <a:spcPct val="100000"/>
                        </a:lnSpc>
                      </a:pPr>
                      <a:r>
                        <a:rPr sz="900" i="1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95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.5</a:t>
                      </a:r>
                      <a:r>
                        <a:rPr sz="900" i="1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900" i="1" spc="-7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i="1" spc="-5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b</a:t>
                      </a:r>
                      <a:r>
                        <a:rPr sz="900" i="1" spc="-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900" i="1" spc="10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lit</a:t>
                      </a:r>
                      <a:r>
                        <a:rPr sz="900" i="1" dirty="0">
                          <a:solidFill>
                            <a:srgbClr val="005050"/>
                          </a:solidFill>
                          <a:latin typeface="Verdana"/>
                          <a:cs typeface="Verdana"/>
                        </a:rPr>
                        <a:t>a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100965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R="250190" algn="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Puskesmas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29235" marR="10477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Pemberian</a:t>
                      </a:r>
                      <a:r>
                        <a:rPr sz="9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F75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selama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hari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dan </a:t>
                      </a:r>
                      <a:r>
                        <a:rPr sz="900" b="1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F100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selama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11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hari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2381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Kenaikan</a:t>
                      </a:r>
                      <a:r>
                        <a:rPr sz="9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status</a:t>
                      </a:r>
                      <a:r>
                        <a:rPr sz="9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gizi</a:t>
                      </a:r>
                      <a:r>
                        <a:rPr sz="9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pada</a:t>
                      </a:r>
                      <a:endParaRPr sz="900">
                        <a:latin typeface="Arial MT"/>
                        <a:cs typeface="Arial MT"/>
                      </a:endParaRPr>
                    </a:p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46,2%</a:t>
                      </a:r>
                      <a:r>
                        <a:rPr sz="9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balita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381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7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223520" algn="ctr">
                        <a:lnSpc>
                          <a:spcPct val="100000"/>
                        </a:lnSpc>
                      </a:pPr>
                      <a:r>
                        <a:rPr sz="11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Stunting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2858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C9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R="209550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Rumah</a:t>
                      </a:r>
                      <a:r>
                        <a:rPr sz="900" spc="-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Sakit</a:t>
                      </a: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C9C9"/>
                    </a:solidFill>
                  </a:tcPr>
                </a:tc>
                <a:tc>
                  <a:txBody>
                    <a:bodyPr/>
                    <a:lstStyle/>
                    <a:p>
                      <a:pPr marL="267335" marR="11620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Pemberian Pangan Keperluan </a:t>
                      </a:r>
                      <a:r>
                        <a:rPr sz="9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Medis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Khusus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(PKMK)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selama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9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bulan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676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C9C9"/>
                    </a:solidFill>
                  </a:tcPr>
                </a:tc>
                <a:tc>
                  <a:txBody>
                    <a:bodyPr/>
                    <a:lstStyle/>
                    <a:p>
                      <a:pPr marL="124460" marR="2343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Kenaikan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status </a:t>
                      </a:r>
                      <a:r>
                        <a:rPr sz="900" spc="-10" dirty="0">
                          <a:latin typeface="Arial MT"/>
                          <a:cs typeface="Arial MT"/>
                        </a:rPr>
                        <a:t>gizi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menjadi </a:t>
                      </a:r>
                      <a:r>
                        <a:rPr sz="900" spc="-3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tidak 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stunting 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pada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21,7%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 balita</a:t>
                      </a:r>
                      <a:r>
                        <a:rPr sz="900" b="1" baseline="24305" dirty="0">
                          <a:latin typeface="Arial"/>
                          <a:cs typeface="Arial"/>
                        </a:rPr>
                        <a:t>3</a:t>
                      </a:r>
                      <a:endParaRPr sz="900" baseline="24305" dirty="0">
                        <a:latin typeface="Arial"/>
                        <a:cs typeface="Arial"/>
                      </a:endParaRPr>
                    </a:p>
                  </a:txBody>
                  <a:tcPr marL="0" marR="0" marT="76676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1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71464" y="6376409"/>
            <a:ext cx="2148840" cy="3390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</a:pPr>
            <a:r>
              <a:rPr sz="525" spc="-38" dirty="0">
                <a:latin typeface="Verdana"/>
                <a:cs typeface="Verdana"/>
              </a:rPr>
              <a:t>Sumber:</a:t>
            </a:r>
            <a:endParaRPr sz="525">
              <a:latin typeface="Verdana"/>
              <a:cs typeface="Verdana"/>
            </a:endParaRPr>
          </a:p>
          <a:p>
            <a:pPr marL="84773" indent="-75724">
              <a:lnSpc>
                <a:spcPct val="100000"/>
              </a:lnSpc>
              <a:buFont typeface="Verdana"/>
              <a:buAutoNum type="arabicPeriod"/>
              <a:tabLst>
                <a:tab pos="85248" algn="l"/>
              </a:tabLst>
            </a:pPr>
            <a:r>
              <a:rPr sz="525" b="1" spc="19" dirty="0">
                <a:latin typeface="Tahoma"/>
                <a:cs typeface="Tahoma"/>
              </a:rPr>
              <a:t>e</a:t>
            </a:r>
            <a:r>
              <a:rPr sz="525" b="1" spc="-15" dirty="0">
                <a:latin typeface="Tahoma"/>
                <a:cs typeface="Tahoma"/>
              </a:rPr>
              <a:t>-</a:t>
            </a:r>
            <a:r>
              <a:rPr sz="525" b="1" spc="-60" dirty="0">
                <a:latin typeface="Tahoma"/>
                <a:cs typeface="Tahoma"/>
              </a:rPr>
              <a:t>PP</a:t>
            </a:r>
            <a:r>
              <a:rPr sz="525" b="1" spc="-8" dirty="0">
                <a:latin typeface="Tahoma"/>
                <a:cs typeface="Tahoma"/>
              </a:rPr>
              <a:t>GB</a:t>
            </a:r>
            <a:r>
              <a:rPr sz="525" b="1" dirty="0">
                <a:latin typeface="Tahoma"/>
                <a:cs typeface="Tahoma"/>
              </a:rPr>
              <a:t>M</a:t>
            </a:r>
            <a:r>
              <a:rPr sz="525" b="1" spc="4" dirty="0">
                <a:latin typeface="Tahoma"/>
                <a:cs typeface="Tahoma"/>
              </a:rPr>
              <a:t> </a:t>
            </a:r>
            <a:r>
              <a:rPr sz="525" spc="8" dirty="0">
                <a:latin typeface="Verdana"/>
                <a:cs typeface="Verdana"/>
              </a:rPr>
              <a:t>A</a:t>
            </a:r>
            <a:r>
              <a:rPr sz="525" spc="4" dirty="0">
                <a:latin typeface="Verdana"/>
                <a:cs typeface="Verdana"/>
              </a:rPr>
              <a:t>g</a:t>
            </a:r>
            <a:r>
              <a:rPr sz="525" spc="-4" dirty="0">
                <a:latin typeface="Verdana"/>
                <a:cs typeface="Verdana"/>
              </a:rPr>
              <a:t>u</a:t>
            </a:r>
            <a:r>
              <a:rPr sz="525" spc="-71" dirty="0">
                <a:latin typeface="Verdana"/>
                <a:cs typeface="Verdana"/>
              </a:rPr>
              <a:t>s</a:t>
            </a:r>
            <a:r>
              <a:rPr sz="525" spc="-38" dirty="0">
                <a:latin typeface="Verdana"/>
                <a:cs typeface="Verdana"/>
              </a:rPr>
              <a:t>t</a:t>
            </a:r>
            <a:r>
              <a:rPr sz="525" spc="-19" dirty="0">
                <a:latin typeface="Verdana"/>
                <a:cs typeface="Verdana"/>
              </a:rPr>
              <a:t>u</a:t>
            </a:r>
            <a:r>
              <a:rPr sz="525" spc="-71" dirty="0">
                <a:latin typeface="Verdana"/>
                <a:cs typeface="Verdana"/>
              </a:rPr>
              <a:t>s</a:t>
            </a:r>
            <a:r>
              <a:rPr sz="525" dirty="0">
                <a:latin typeface="Verdana"/>
                <a:cs typeface="Verdana"/>
              </a:rPr>
              <a:t> </a:t>
            </a:r>
            <a:r>
              <a:rPr sz="525" spc="-49" dirty="0">
                <a:latin typeface="Verdana"/>
                <a:cs typeface="Verdana"/>
              </a:rPr>
              <a:t>202</a:t>
            </a:r>
            <a:r>
              <a:rPr sz="525" spc="-45" dirty="0">
                <a:latin typeface="Verdana"/>
                <a:cs typeface="Verdana"/>
              </a:rPr>
              <a:t>2</a:t>
            </a:r>
            <a:r>
              <a:rPr sz="525" spc="-26" dirty="0">
                <a:latin typeface="Verdana"/>
                <a:cs typeface="Verdana"/>
              </a:rPr>
              <a:t> </a:t>
            </a:r>
            <a:r>
              <a:rPr sz="525" spc="-56" dirty="0">
                <a:latin typeface="Verdana"/>
                <a:cs typeface="Verdana"/>
              </a:rPr>
              <a:t>(</a:t>
            </a:r>
            <a:r>
              <a:rPr sz="525" spc="34" dirty="0">
                <a:latin typeface="Verdana"/>
                <a:cs typeface="Verdana"/>
              </a:rPr>
              <a:t>da</a:t>
            </a:r>
            <a:r>
              <a:rPr sz="525" spc="-38" dirty="0">
                <a:latin typeface="Verdana"/>
                <a:cs typeface="Verdana"/>
              </a:rPr>
              <a:t>t</a:t>
            </a:r>
            <a:r>
              <a:rPr sz="525" spc="41" dirty="0">
                <a:latin typeface="Verdana"/>
                <a:cs typeface="Verdana"/>
              </a:rPr>
              <a:t>a</a:t>
            </a:r>
            <a:r>
              <a:rPr sz="525" spc="-34" dirty="0">
                <a:latin typeface="Verdana"/>
                <a:cs typeface="Verdana"/>
              </a:rPr>
              <a:t> </a:t>
            </a:r>
            <a:r>
              <a:rPr sz="525" spc="-49" dirty="0">
                <a:latin typeface="Verdana"/>
                <a:cs typeface="Verdana"/>
              </a:rPr>
              <a:t>1</a:t>
            </a:r>
            <a:r>
              <a:rPr sz="525" spc="-45" dirty="0">
                <a:latin typeface="Verdana"/>
                <a:cs typeface="Verdana"/>
              </a:rPr>
              <a:t>5</a:t>
            </a:r>
            <a:r>
              <a:rPr sz="525" spc="-34" dirty="0">
                <a:latin typeface="Verdana"/>
                <a:cs typeface="Verdana"/>
              </a:rPr>
              <a:t> </a:t>
            </a:r>
            <a:r>
              <a:rPr sz="525" spc="26" dirty="0">
                <a:latin typeface="Verdana"/>
                <a:cs typeface="Verdana"/>
              </a:rPr>
              <a:t>Ja</a:t>
            </a:r>
            <a:r>
              <a:rPr sz="525" spc="-23" dirty="0">
                <a:latin typeface="Verdana"/>
                <a:cs typeface="Verdana"/>
              </a:rPr>
              <a:t>n</a:t>
            </a:r>
            <a:r>
              <a:rPr sz="525" spc="-19" dirty="0">
                <a:latin typeface="Verdana"/>
                <a:cs typeface="Verdana"/>
              </a:rPr>
              <a:t>u</a:t>
            </a:r>
            <a:r>
              <a:rPr sz="525" spc="41" dirty="0">
                <a:latin typeface="Verdana"/>
                <a:cs typeface="Verdana"/>
              </a:rPr>
              <a:t>a</a:t>
            </a:r>
            <a:r>
              <a:rPr sz="525" spc="-75" dirty="0">
                <a:latin typeface="Verdana"/>
                <a:cs typeface="Verdana"/>
              </a:rPr>
              <a:t>r</a:t>
            </a:r>
            <a:r>
              <a:rPr sz="525" spc="-41" dirty="0">
                <a:latin typeface="Verdana"/>
                <a:cs typeface="Verdana"/>
              </a:rPr>
              <a:t>i</a:t>
            </a:r>
            <a:r>
              <a:rPr sz="525" dirty="0">
                <a:latin typeface="Verdana"/>
                <a:cs typeface="Verdana"/>
              </a:rPr>
              <a:t> </a:t>
            </a:r>
            <a:r>
              <a:rPr sz="525" spc="-60" dirty="0">
                <a:latin typeface="Verdana"/>
                <a:cs typeface="Verdana"/>
              </a:rPr>
              <a:t> </a:t>
            </a:r>
            <a:r>
              <a:rPr sz="525" spc="-49" dirty="0">
                <a:latin typeface="Verdana"/>
                <a:cs typeface="Verdana"/>
              </a:rPr>
              <a:t>2022)</a:t>
            </a:r>
            <a:endParaRPr sz="525">
              <a:latin typeface="Verdana"/>
              <a:cs typeface="Verdana"/>
            </a:endParaRPr>
          </a:p>
          <a:p>
            <a:pPr marL="84773" indent="-75724">
              <a:lnSpc>
                <a:spcPct val="100000"/>
              </a:lnSpc>
              <a:buFont typeface="Verdana"/>
              <a:buAutoNum type="arabicPeriod"/>
              <a:tabLst>
                <a:tab pos="85248" algn="l"/>
              </a:tabLst>
            </a:pPr>
            <a:r>
              <a:rPr sz="525" b="1" spc="-41" dirty="0">
                <a:latin typeface="Tahoma"/>
                <a:cs typeface="Tahoma"/>
              </a:rPr>
              <a:t>Interim</a:t>
            </a:r>
            <a:r>
              <a:rPr sz="525" b="1" spc="11" dirty="0">
                <a:latin typeface="Tahoma"/>
                <a:cs typeface="Tahoma"/>
              </a:rPr>
              <a:t> </a:t>
            </a:r>
            <a:r>
              <a:rPr sz="525" b="1" spc="-26" dirty="0">
                <a:latin typeface="Tahoma"/>
                <a:cs typeface="Tahoma"/>
              </a:rPr>
              <a:t>report</a:t>
            </a:r>
            <a:r>
              <a:rPr sz="525" b="1" spc="8" dirty="0">
                <a:latin typeface="Tahoma"/>
                <a:cs typeface="Tahoma"/>
              </a:rPr>
              <a:t> </a:t>
            </a:r>
            <a:r>
              <a:rPr sz="525" spc="-23" dirty="0">
                <a:latin typeface="Verdana"/>
                <a:cs typeface="Verdana"/>
              </a:rPr>
              <a:t>Pilot PMT</a:t>
            </a:r>
            <a:r>
              <a:rPr sz="525" spc="-49" dirty="0">
                <a:latin typeface="Verdana"/>
                <a:cs typeface="Verdana"/>
              </a:rPr>
              <a:t> </a:t>
            </a:r>
            <a:r>
              <a:rPr sz="525" spc="-15" dirty="0">
                <a:latin typeface="Verdana"/>
                <a:cs typeface="Verdana"/>
              </a:rPr>
              <a:t>Lokal</a:t>
            </a:r>
            <a:r>
              <a:rPr sz="525" spc="-34" dirty="0">
                <a:latin typeface="Verdana"/>
                <a:cs typeface="Verdana"/>
              </a:rPr>
              <a:t> </a:t>
            </a:r>
            <a:r>
              <a:rPr sz="525" spc="-8" dirty="0">
                <a:latin typeface="Verdana"/>
                <a:cs typeface="Verdana"/>
              </a:rPr>
              <a:t>di</a:t>
            </a:r>
            <a:r>
              <a:rPr sz="525" spc="-38" dirty="0">
                <a:latin typeface="Verdana"/>
                <a:cs typeface="Verdana"/>
              </a:rPr>
              <a:t> </a:t>
            </a:r>
            <a:r>
              <a:rPr sz="525" spc="-49" dirty="0">
                <a:latin typeface="Verdana"/>
                <a:cs typeface="Verdana"/>
              </a:rPr>
              <a:t>31</a:t>
            </a:r>
            <a:r>
              <a:rPr sz="525" spc="-34" dirty="0">
                <a:latin typeface="Verdana"/>
                <a:cs typeface="Verdana"/>
              </a:rPr>
              <a:t> </a:t>
            </a:r>
            <a:r>
              <a:rPr sz="525" spc="-8" dirty="0">
                <a:latin typeface="Verdana"/>
                <a:cs typeface="Verdana"/>
              </a:rPr>
              <a:t>Kab/Kota</a:t>
            </a:r>
            <a:r>
              <a:rPr sz="525" spc="-23" dirty="0">
                <a:latin typeface="Verdana"/>
                <a:cs typeface="Verdana"/>
              </a:rPr>
              <a:t> </a:t>
            </a:r>
            <a:r>
              <a:rPr sz="525" spc="-26" dirty="0">
                <a:latin typeface="Verdana"/>
                <a:cs typeface="Verdana"/>
              </a:rPr>
              <a:t>Tahun</a:t>
            </a:r>
            <a:r>
              <a:rPr sz="525" spc="-23" dirty="0">
                <a:latin typeface="Verdana"/>
                <a:cs typeface="Verdana"/>
              </a:rPr>
              <a:t> </a:t>
            </a:r>
            <a:r>
              <a:rPr sz="525" spc="-49" dirty="0">
                <a:latin typeface="Verdana"/>
                <a:cs typeface="Verdana"/>
              </a:rPr>
              <a:t>2022</a:t>
            </a:r>
            <a:endParaRPr sz="525">
              <a:latin typeface="Verdana"/>
              <a:cs typeface="Verdana"/>
            </a:endParaRPr>
          </a:p>
          <a:p>
            <a:pPr marL="84773" indent="-75724">
              <a:lnSpc>
                <a:spcPct val="100000"/>
              </a:lnSpc>
              <a:buFont typeface="Verdana"/>
              <a:buAutoNum type="arabicPeriod"/>
              <a:tabLst>
                <a:tab pos="85248" algn="l"/>
              </a:tabLst>
            </a:pPr>
            <a:r>
              <a:rPr sz="525" b="1" spc="-26" dirty="0">
                <a:latin typeface="Tahoma"/>
                <a:cs typeface="Tahoma"/>
              </a:rPr>
              <a:t>Final</a:t>
            </a:r>
            <a:r>
              <a:rPr sz="525" b="1" spc="-4" dirty="0">
                <a:latin typeface="Tahoma"/>
                <a:cs typeface="Tahoma"/>
              </a:rPr>
              <a:t> </a:t>
            </a:r>
            <a:r>
              <a:rPr sz="525" b="1" spc="-26" dirty="0">
                <a:latin typeface="Tahoma"/>
                <a:cs typeface="Tahoma"/>
              </a:rPr>
              <a:t>report</a:t>
            </a:r>
            <a:r>
              <a:rPr sz="525" b="1" spc="19" dirty="0">
                <a:latin typeface="Tahoma"/>
                <a:cs typeface="Tahoma"/>
              </a:rPr>
              <a:t> </a:t>
            </a:r>
            <a:r>
              <a:rPr sz="525" spc="-23" dirty="0">
                <a:latin typeface="Verdana"/>
                <a:cs typeface="Verdana"/>
              </a:rPr>
              <a:t>Pilot</a:t>
            </a:r>
            <a:r>
              <a:rPr sz="525" spc="-26" dirty="0">
                <a:latin typeface="Verdana"/>
                <a:cs typeface="Verdana"/>
              </a:rPr>
              <a:t> </a:t>
            </a:r>
            <a:r>
              <a:rPr sz="525" spc="-41" dirty="0">
                <a:latin typeface="Verdana"/>
                <a:cs typeface="Verdana"/>
              </a:rPr>
              <a:t>Aksi</a:t>
            </a:r>
            <a:r>
              <a:rPr sz="525" spc="-15" dirty="0">
                <a:latin typeface="Verdana"/>
                <a:cs typeface="Verdana"/>
              </a:rPr>
              <a:t> </a:t>
            </a:r>
            <a:r>
              <a:rPr sz="525" spc="26" dirty="0">
                <a:latin typeface="Verdana"/>
                <a:cs typeface="Verdana"/>
              </a:rPr>
              <a:t>Cegah</a:t>
            </a:r>
            <a:r>
              <a:rPr sz="525" spc="-23" dirty="0">
                <a:latin typeface="Verdana"/>
                <a:cs typeface="Verdana"/>
              </a:rPr>
              <a:t> </a:t>
            </a:r>
            <a:r>
              <a:rPr sz="525" spc="-34" dirty="0">
                <a:latin typeface="Verdana"/>
                <a:cs typeface="Verdana"/>
              </a:rPr>
              <a:t>Stunting</a:t>
            </a:r>
            <a:r>
              <a:rPr sz="525" spc="-4" dirty="0">
                <a:latin typeface="Verdana"/>
                <a:cs typeface="Verdana"/>
              </a:rPr>
              <a:t> </a:t>
            </a:r>
            <a:r>
              <a:rPr sz="525" spc="-8" dirty="0">
                <a:latin typeface="Verdana"/>
                <a:cs typeface="Verdana"/>
              </a:rPr>
              <a:t>di</a:t>
            </a:r>
            <a:r>
              <a:rPr sz="525" spc="-30" dirty="0">
                <a:latin typeface="Verdana"/>
                <a:cs typeface="Verdana"/>
              </a:rPr>
              <a:t> </a:t>
            </a:r>
            <a:r>
              <a:rPr sz="525" spc="-49" dirty="0">
                <a:latin typeface="Verdana"/>
                <a:cs typeface="Verdana"/>
              </a:rPr>
              <a:t>14</a:t>
            </a:r>
            <a:r>
              <a:rPr sz="525" spc="-30" dirty="0">
                <a:latin typeface="Verdana"/>
                <a:cs typeface="Verdana"/>
              </a:rPr>
              <a:t> </a:t>
            </a:r>
            <a:r>
              <a:rPr sz="525" spc="-8" dirty="0">
                <a:latin typeface="Verdana"/>
                <a:cs typeface="Verdana"/>
              </a:rPr>
              <a:t>Kab/Kota</a:t>
            </a:r>
            <a:r>
              <a:rPr sz="525" spc="-19" dirty="0">
                <a:latin typeface="Verdana"/>
                <a:cs typeface="Verdana"/>
              </a:rPr>
              <a:t> </a:t>
            </a:r>
            <a:r>
              <a:rPr sz="525" spc="-26" dirty="0">
                <a:latin typeface="Verdana"/>
                <a:cs typeface="Verdana"/>
              </a:rPr>
              <a:t>Tahun</a:t>
            </a:r>
            <a:r>
              <a:rPr sz="525" spc="-19" dirty="0">
                <a:latin typeface="Verdana"/>
                <a:cs typeface="Verdana"/>
              </a:rPr>
              <a:t> </a:t>
            </a:r>
            <a:r>
              <a:rPr sz="525" spc="-49" dirty="0">
                <a:latin typeface="Verdana"/>
                <a:cs typeface="Verdana"/>
              </a:rPr>
              <a:t>2022</a:t>
            </a:r>
            <a:endParaRPr sz="525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5241" y="4728592"/>
            <a:ext cx="2714625" cy="230981"/>
          </a:xfrm>
          <a:custGeom>
            <a:avLst/>
            <a:gdLst/>
            <a:ahLst/>
            <a:cxnLst/>
            <a:rect l="l" t="t" r="r" b="b"/>
            <a:pathLst>
              <a:path w="3619500" h="307975">
                <a:moveTo>
                  <a:pt x="3619500" y="0"/>
                </a:moveTo>
                <a:lnTo>
                  <a:pt x="0" y="0"/>
                </a:lnTo>
                <a:lnTo>
                  <a:pt x="0" y="307848"/>
                </a:lnTo>
                <a:lnTo>
                  <a:pt x="3619500" y="307848"/>
                </a:lnTo>
                <a:lnTo>
                  <a:pt x="36195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2263616" y="4290250"/>
            <a:ext cx="64294" cy="387668"/>
          </a:xfrm>
          <a:custGeom>
            <a:avLst/>
            <a:gdLst/>
            <a:ahLst/>
            <a:cxnLst/>
            <a:rect l="l" t="t" r="r" b="b"/>
            <a:pathLst>
              <a:path w="85725" h="516889">
                <a:moveTo>
                  <a:pt x="28570" y="431038"/>
                </a:moveTo>
                <a:lnTo>
                  <a:pt x="0" y="431038"/>
                </a:lnTo>
                <a:lnTo>
                  <a:pt x="42799" y="516763"/>
                </a:lnTo>
                <a:lnTo>
                  <a:pt x="78602" y="445262"/>
                </a:lnTo>
                <a:lnTo>
                  <a:pt x="28575" y="445262"/>
                </a:lnTo>
                <a:lnTo>
                  <a:pt x="28570" y="431038"/>
                </a:lnTo>
                <a:close/>
              </a:path>
              <a:path w="85725" h="516889">
                <a:moveTo>
                  <a:pt x="57022" y="0"/>
                </a:moveTo>
                <a:lnTo>
                  <a:pt x="28447" y="0"/>
                </a:lnTo>
                <a:lnTo>
                  <a:pt x="28575" y="445262"/>
                </a:lnTo>
                <a:lnTo>
                  <a:pt x="57150" y="445262"/>
                </a:lnTo>
                <a:lnTo>
                  <a:pt x="57022" y="0"/>
                </a:lnTo>
                <a:close/>
              </a:path>
              <a:path w="85725" h="516889">
                <a:moveTo>
                  <a:pt x="85725" y="431038"/>
                </a:moveTo>
                <a:lnTo>
                  <a:pt x="57145" y="431038"/>
                </a:lnTo>
                <a:lnTo>
                  <a:pt x="57150" y="445262"/>
                </a:lnTo>
                <a:lnTo>
                  <a:pt x="78602" y="445262"/>
                </a:lnTo>
                <a:lnTo>
                  <a:pt x="85725" y="431038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8" name="object 8"/>
          <p:cNvGrpSpPr/>
          <p:nvPr/>
        </p:nvGrpSpPr>
        <p:grpSpPr>
          <a:xfrm>
            <a:off x="753665" y="2643188"/>
            <a:ext cx="493395" cy="2035969"/>
            <a:chOff x="1004887" y="2381250"/>
            <a:chExt cx="657860" cy="2714625"/>
          </a:xfrm>
        </p:grpSpPr>
        <p:sp>
          <p:nvSpPr>
            <p:cNvPr id="9" name="object 9"/>
            <p:cNvSpPr/>
            <p:nvPr/>
          </p:nvSpPr>
          <p:spPr>
            <a:xfrm>
              <a:off x="1004887" y="2381250"/>
              <a:ext cx="85725" cy="2714625"/>
            </a:xfrm>
            <a:custGeom>
              <a:avLst/>
              <a:gdLst/>
              <a:ahLst/>
              <a:cxnLst/>
              <a:rect l="l" t="t" r="r" b="b"/>
              <a:pathLst>
                <a:path w="85725" h="2714625">
                  <a:moveTo>
                    <a:pt x="28575" y="2628392"/>
                  </a:moveTo>
                  <a:lnTo>
                    <a:pt x="0" y="2628392"/>
                  </a:lnTo>
                  <a:lnTo>
                    <a:pt x="42862" y="2714117"/>
                  </a:lnTo>
                  <a:lnTo>
                    <a:pt x="78549" y="2642743"/>
                  </a:lnTo>
                  <a:lnTo>
                    <a:pt x="28575" y="2642743"/>
                  </a:lnTo>
                  <a:lnTo>
                    <a:pt x="28575" y="2628392"/>
                  </a:lnTo>
                  <a:close/>
                </a:path>
                <a:path w="85725" h="2714625">
                  <a:moveTo>
                    <a:pt x="57150" y="0"/>
                  </a:moveTo>
                  <a:lnTo>
                    <a:pt x="28575" y="0"/>
                  </a:lnTo>
                  <a:lnTo>
                    <a:pt x="28575" y="2642743"/>
                  </a:lnTo>
                  <a:lnTo>
                    <a:pt x="57150" y="2642743"/>
                  </a:lnTo>
                  <a:lnTo>
                    <a:pt x="57150" y="0"/>
                  </a:lnTo>
                  <a:close/>
                </a:path>
                <a:path w="85725" h="2714625">
                  <a:moveTo>
                    <a:pt x="85725" y="2628392"/>
                  </a:moveTo>
                  <a:lnTo>
                    <a:pt x="57150" y="2628392"/>
                  </a:lnTo>
                  <a:lnTo>
                    <a:pt x="57150" y="2642743"/>
                  </a:lnTo>
                  <a:lnTo>
                    <a:pt x="78549" y="2642743"/>
                  </a:lnTo>
                  <a:lnTo>
                    <a:pt x="85725" y="262839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47750" y="2873375"/>
              <a:ext cx="614680" cy="85725"/>
            </a:xfrm>
            <a:custGeom>
              <a:avLst/>
              <a:gdLst/>
              <a:ahLst/>
              <a:cxnLst/>
              <a:rect l="l" t="t" r="r" b="b"/>
              <a:pathLst>
                <a:path w="614680" h="85725">
                  <a:moveTo>
                    <a:pt x="528701" y="57146"/>
                  </a:moveTo>
                  <a:lnTo>
                    <a:pt x="528701" y="85725"/>
                  </a:lnTo>
                  <a:lnTo>
                    <a:pt x="585766" y="57150"/>
                  </a:lnTo>
                  <a:lnTo>
                    <a:pt x="528701" y="57146"/>
                  </a:lnTo>
                  <a:close/>
                </a:path>
                <a:path w="614680" h="85725">
                  <a:moveTo>
                    <a:pt x="528701" y="28571"/>
                  </a:moveTo>
                  <a:lnTo>
                    <a:pt x="528701" y="57146"/>
                  </a:lnTo>
                  <a:lnTo>
                    <a:pt x="543052" y="57150"/>
                  </a:lnTo>
                  <a:lnTo>
                    <a:pt x="543052" y="28575"/>
                  </a:lnTo>
                  <a:lnTo>
                    <a:pt x="528701" y="28571"/>
                  </a:lnTo>
                  <a:close/>
                </a:path>
                <a:path w="614680" h="85725">
                  <a:moveTo>
                    <a:pt x="528701" y="0"/>
                  </a:moveTo>
                  <a:lnTo>
                    <a:pt x="528701" y="28571"/>
                  </a:lnTo>
                  <a:lnTo>
                    <a:pt x="543052" y="28575"/>
                  </a:lnTo>
                  <a:lnTo>
                    <a:pt x="543052" y="57150"/>
                  </a:lnTo>
                  <a:lnTo>
                    <a:pt x="585773" y="57146"/>
                  </a:lnTo>
                  <a:lnTo>
                    <a:pt x="614426" y="42799"/>
                  </a:lnTo>
                  <a:lnTo>
                    <a:pt x="528701" y="0"/>
                  </a:lnTo>
                  <a:close/>
                </a:path>
                <a:path w="614680" h="85725">
                  <a:moveTo>
                    <a:pt x="0" y="28448"/>
                  </a:moveTo>
                  <a:lnTo>
                    <a:pt x="0" y="57023"/>
                  </a:lnTo>
                  <a:lnTo>
                    <a:pt x="528701" y="57146"/>
                  </a:lnTo>
                  <a:lnTo>
                    <a:pt x="528701" y="28571"/>
                  </a:lnTo>
                  <a:lnTo>
                    <a:pt x="0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74922" y="3238691"/>
            <a:ext cx="374332" cy="1439704"/>
            <a:chOff x="1699895" y="3175254"/>
            <a:chExt cx="499109" cy="1919605"/>
          </a:xfrm>
        </p:grpSpPr>
        <p:sp>
          <p:nvSpPr>
            <p:cNvPr id="12" name="object 12"/>
            <p:cNvSpPr/>
            <p:nvPr/>
          </p:nvSpPr>
          <p:spPr>
            <a:xfrm>
              <a:off x="1699895" y="3175254"/>
              <a:ext cx="85725" cy="1919605"/>
            </a:xfrm>
            <a:custGeom>
              <a:avLst/>
              <a:gdLst/>
              <a:ahLst/>
              <a:cxnLst/>
              <a:rect l="l" t="t" r="r" b="b"/>
              <a:pathLst>
                <a:path w="85725" h="1919604">
                  <a:moveTo>
                    <a:pt x="28574" y="1833753"/>
                  </a:moveTo>
                  <a:lnTo>
                    <a:pt x="0" y="1833753"/>
                  </a:lnTo>
                  <a:lnTo>
                    <a:pt x="42799" y="1919478"/>
                  </a:lnTo>
                  <a:lnTo>
                    <a:pt x="78538" y="1848104"/>
                  </a:lnTo>
                  <a:lnTo>
                    <a:pt x="28575" y="1848104"/>
                  </a:lnTo>
                  <a:lnTo>
                    <a:pt x="28574" y="1833753"/>
                  </a:lnTo>
                  <a:close/>
                </a:path>
                <a:path w="85725" h="1919604">
                  <a:moveTo>
                    <a:pt x="57023" y="0"/>
                  </a:moveTo>
                  <a:lnTo>
                    <a:pt x="28448" y="0"/>
                  </a:lnTo>
                  <a:lnTo>
                    <a:pt x="28575" y="1848104"/>
                  </a:lnTo>
                  <a:lnTo>
                    <a:pt x="57150" y="1848104"/>
                  </a:lnTo>
                  <a:lnTo>
                    <a:pt x="57023" y="0"/>
                  </a:lnTo>
                  <a:close/>
                </a:path>
                <a:path w="85725" h="1919604">
                  <a:moveTo>
                    <a:pt x="85725" y="1833753"/>
                  </a:moveTo>
                  <a:lnTo>
                    <a:pt x="57149" y="1833753"/>
                  </a:lnTo>
                  <a:lnTo>
                    <a:pt x="57150" y="1848104"/>
                  </a:lnTo>
                  <a:lnTo>
                    <a:pt x="78538" y="1848104"/>
                  </a:lnTo>
                  <a:lnTo>
                    <a:pt x="85725" y="1833753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742694" y="3588004"/>
              <a:ext cx="456565" cy="85725"/>
            </a:xfrm>
            <a:custGeom>
              <a:avLst/>
              <a:gdLst/>
              <a:ahLst/>
              <a:cxnLst/>
              <a:rect l="l" t="t" r="r" b="b"/>
              <a:pathLst>
                <a:path w="456564" h="85725">
                  <a:moveTo>
                    <a:pt x="370331" y="0"/>
                  </a:moveTo>
                  <a:lnTo>
                    <a:pt x="370331" y="85725"/>
                  </a:lnTo>
                  <a:lnTo>
                    <a:pt x="427566" y="57150"/>
                  </a:lnTo>
                  <a:lnTo>
                    <a:pt x="384682" y="57150"/>
                  </a:lnTo>
                  <a:lnTo>
                    <a:pt x="384682" y="28575"/>
                  </a:lnTo>
                  <a:lnTo>
                    <a:pt x="427397" y="28575"/>
                  </a:lnTo>
                  <a:lnTo>
                    <a:pt x="370331" y="0"/>
                  </a:lnTo>
                  <a:close/>
                </a:path>
                <a:path w="456564" h="85725">
                  <a:moveTo>
                    <a:pt x="370331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370331" y="57150"/>
                  </a:lnTo>
                  <a:lnTo>
                    <a:pt x="370331" y="28575"/>
                  </a:lnTo>
                  <a:close/>
                </a:path>
                <a:path w="456564" h="85725">
                  <a:moveTo>
                    <a:pt x="427397" y="28575"/>
                  </a:moveTo>
                  <a:lnTo>
                    <a:pt x="384682" y="28575"/>
                  </a:lnTo>
                  <a:lnTo>
                    <a:pt x="384682" y="57150"/>
                  </a:lnTo>
                  <a:lnTo>
                    <a:pt x="427566" y="57150"/>
                  </a:lnTo>
                  <a:lnTo>
                    <a:pt x="456056" y="42926"/>
                  </a:lnTo>
                  <a:lnTo>
                    <a:pt x="427397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774412" y="3775901"/>
            <a:ext cx="374332" cy="902970"/>
            <a:chOff x="2365882" y="3891534"/>
            <a:chExt cx="499109" cy="1203960"/>
          </a:xfrm>
        </p:grpSpPr>
        <p:sp>
          <p:nvSpPr>
            <p:cNvPr id="15" name="object 15"/>
            <p:cNvSpPr/>
            <p:nvPr/>
          </p:nvSpPr>
          <p:spPr>
            <a:xfrm>
              <a:off x="2365882" y="3891534"/>
              <a:ext cx="85725" cy="1203960"/>
            </a:xfrm>
            <a:custGeom>
              <a:avLst/>
              <a:gdLst/>
              <a:ahLst/>
              <a:cxnLst/>
              <a:rect l="l" t="t" r="r" b="b"/>
              <a:pathLst>
                <a:path w="85725" h="1203960">
                  <a:moveTo>
                    <a:pt x="28573" y="1117727"/>
                  </a:moveTo>
                  <a:lnTo>
                    <a:pt x="0" y="1117727"/>
                  </a:lnTo>
                  <a:lnTo>
                    <a:pt x="42799" y="1203452"/>
                  </a:lnTo>
                  <a:lnTo>
                    <a:pt x="78538" y="1132078"/>
                  </a:lnTo>
                  <a:lnTo>
                    <a:pt x="28575" y="1132078"/>
                  </a:lnTo>
                  <a:lnTo>
                    <a:pt x="28573" y="1117727"/>
                  </a:lnTo>
                  <a:close/>
                </a:path>
                <a:path w="85725" h="1203960">
                  <a:moveTo>
                    <a:pt x="57023" y="0"/>
                  </a:moveTo>
                  <a:lnTo>
                    <a:pt x="28448" y="0"/>
                  </a:lnTo>
                  <a:lnTo>
                    <a:pt x="28575" y="1132078"/>
                  </a:lnTo>
                  <a:lnTo>
                    <a:pt x="57150" y="1132078"/>
                  </a:lnTo>
                  <a:lnTo>
                    <a:pt x="57023" y="0"/>
                  </a:lnTo>
                  <a:close/>
                </a:path>
                <a:path w="85725" h="1203960">
                  <a:moveTo>
                    <a:pt x="85725" y="1117727"/>
                  </a:moveTo>
                  <a:lnTo>
                    <a:pt x="57148" y="1117727"/>
                  </a:lnTo>
                  <a:lnTo>
                    <a:pt x="57150" y="1132078"/>
                  </a:lnTo>
                  <a:lnTo>
                    <a:pt x="78538" y="1132078"/>
                  </a:lnTo>
                  <a:lnTo>
                    <a:pt x="85725" y="1117727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408681" y="4400296"/>
              <a:ext cx="456565" cy="85725"/>
            </a:xfrm>
            <a:custGeom>
              <a:avLst/>
              <a:gdLst/>
              <a:ahLst/>
              <a:cxnLst/>
              <a:rect l="l" t="t" r="r" b="b"/>
              <a:pathLst>
                <a:path w="456564" h="85725">
                  <a:moveTo>
                    <a:pt x="370331" y="0"/>
                  </a:moveTo>
                  <a:lnTo>
                    <a:pt x="370331" y="85724"/>
                  </a:lnTo>
                  <a:lnTo>
                    <a:pt x="427566" y="57149"/>
                  </a:lnTo>
                  <a:lnTo>
                    <a:pt x="384682" y="57149"/>
                  </a:lnTo>
                  <a:lnTo>
                    <a:pt x="384682" y="28574"/>
                  </a:lnTo>
                  <a:lnTo>
                    <a:pt x="427397" y="28574"/>
                  </a:lnTo>
                  <a:lnTo>
                    <a:pt x="370331" y="0"/>
                  </a:lnTo>
                  <a:close/>
                </a:path>
                <a:path w="456564" h="85725">
                  <a:moveTo>
                    <a:pt x="370331" y="28574"/>
                  </a:moveTo>
                  <a:lnTo>
                    <a:pt x="0" y="28574"/>
                  </a:lnTo>
                  <a:lnTo>
                    <a:pt x="0" y="57149"/>
                  </a:lnTo>
                  <a:lnTo>
                    <a:pt x="370331" y="57149"/>
                  </a:lnTo>
                  <a:lnTo>
                    <a:pt x="370331" y="28574"/>
                  </a:lnTo>
                  <a:close/>
                </a:path>
                <a:path w="456564" h="85725">
                  <a:moveTo>
                    <a:pt x="427397" y="28574"/>
                  </a:moveTo>
                  <a:lnTo>
                    <a:pt x="384682" y="28574"/>
                  </a:lnTo>
                  <a:lnTo>
                    <a:pt x="384682" y="57149"/>
                  </a:lnTo>
                  <a:lnTo>
                    <a:pt x="427566" y="57149"/>
                  </a:lnTo>
                  <a:lnTo>
                    <a:pt x="456056" y="42925"/>
                  </a:lnTo>
                  <a:lnTo>
                    <a:pt x="427397" y="285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86"/>
            <a:ext cx="9165331" cy="5765525"/>
          </a:xfrm>
        </p:spPr>
      </p:pic>
    </p:spTree>
    <p:extLst>
      <p:ext uri="{BB962C8B-B14F-4D97-AF65-F5344CB8AC3E}">
        <p14:creationId xmlns:p14="http://schemas.microsoft.com/office/powerpoint/2010/main" val="170159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9118-3E20-2331-8B60-2287FD02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04F3E9-61AC-0A8F-3C27-2D4C66689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509" y="3962953"/>
            <a:ext cx="5087060" cy="2724530"/>
          </a:xfr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8FE84-3D56-9C99-BE2A-66C812C89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08" y="0"/>
            <a:ext cx="4343406" cy="39629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776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04C-AFB2-C0A0-2F96-40BA88CA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Ibu </a:t>
            </a:r>
            <a:r>
              <a:rPr lang="en-US" dirty="0" err="1"/>
              <a:t>hamil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6EC5D8-D0EA-056E-6BC4-534A9E60E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14" y="1189533"/>
            <a:ext cx="6744641" cy="221963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A1A9D-CFCD-8462-7E7B-03AC21756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110" y="3409168"/>
            <a:ext cx="3867690" cy="3000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FC4256-93CE-3B2F-AFD9-C88524DF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42" y="3405863"/>
            <a:ext cx="4211358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2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4B49E-B5A5-D9B1-1AE2-909ACF1F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Ibu </a:t>
            </a:r>
            <a:r>
              <a:rPr lang="en-US" dirty="0" err="1"/>
              <a:t>hamil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731B4-E8FF-DF52-6CE9-B020A678F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24E22-6055-2922-CEF6-45FA6476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153294" cy="48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9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F82B-A55E-7AAF-7E57-7BAA4E8AA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04" y="2309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latin typeface="Bahnschrift SemiBold SemiConden" panose="020B0502040204020203" pitchFamily="34" charset="0"/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416029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148F-61D3-8051-6B38-09CEA14A2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TINDAK LANJUT PENGUKURAN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07CCC-3837-3932-9439-AF3351FB5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C7A003-1292-6096-3684-BBCA3466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12" y="1752644"/>
            <a:ext cx="8457978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63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AFD9-5CB6-81CD-08C7-40651B0D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340F-0A07-506E-EC84-09CFCDC94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A23E0-99AA-225C-90F5-1893210F5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0837"/>
            <a:ext cx="4696480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1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41DBD9F5-B039-41B6-3406-5DA9059EA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297" y="493083"/>
            <a:ext cx="7773338" cy="798089"/>
          </a:xfrm>
        </p:spPr>
        <p:txBody>
          <a:bodyPr>
            <a:normAutofit/>
          </a:bodyPr>
          <a:lstStyle/>
          <a:p>
            <a:r>
              <a:rPr lang="en-US" altLang="zh-CN" sz="4000" dirty="0" err="1"/>
              <a:t>Definisi</a:t>
            </a:r>
            <a:r>
              <a:rPr lang="en-US" altLang="zh-CN" sz="4000" dirty="0"/>
              <a:t> Stunting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8FB47-38AD-8EEB-FBBD-00BA4904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65" y="1291172"/>
            <a:ext cx="8229600" cy="4525963"/>
          </a:xfrm>
        </p:spPr>
        <p:txBody>
          <a:bodyPr>
            <a:normAutofit/>
          </a:bodyPr>
          <a:lstStyle/>
          <a:p>
            <a:pPr fontAlgn="auto"/>
            <a:r>
              <a:rPr lang="en-US" sz="3600" b="1" noProof="1"/>
              <a:t>Stunting (kerdil) </a:t>
            </a:r>
            <a:r>
              <a:rPr lang="en-US" sz="3600" noProof="1"/>
              <a:t>adalah kondisi dimana balita memiliki panjang atau tinggi badan yang kurang jika dibandingkan dengan umur.</a:t>
            </a:r>
          </a:p>
          <a:p>
            <a:pPr fontAlgn="auto"/>
            <a:endParaRPr lang="en-US" sz="3600" noProof="1"/>
          </a:p>
          <a:p>
            <a:pPr marL="0" indent="0" fontAlgn="auto">
              <a:buNone/>
            </a:pPr>
            <a:endParaRPr lang="en-US" sz="3600" noProof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DF8234D1-4E60-10EE-BF5D-1120B691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05532"/>
          </a:xfrm>
        </p:spPr>
        <p:txBody>
          <a:bodyPr>
            <a:normAutofit/>
          </a:bodyPr>
          <a:lstStyle/>
          <a:p>
            <a:r>
              <a:rPr lang="en-GB" sz="4000" dirty="0" err="1"/>
              <a:t>Definisi</a:t>
            </a:r>
            <a:r>
              <a:rPr lang="en-GB" sz="4000" dirty="0"/>
              <a:t> Stunting</a:t>
            </a:r>
            <a:endParaRPr lang="id-ID" sz="4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BE1EE9-17C5-65CF-80EB-47D8ABD1F2F9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304912" y="1716946"/>
            <a:ext cx="8381780" cy="45225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Stunting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Adalah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b="1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Kondisi</a:t>
            </a:r>
            <a:r>
              <a:rPr lang="en-US" sz="2800" b="1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b="1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Gagal</a:t>
            </a:r>
            <a:r>
              <a:rPr lang="en-US" sz="2800" b="1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b="1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Tumbuh</a:t>
            </a:r>
            <a:r>
              <a:rPr lang="en-US" sz="2800" b="1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Pada Anak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Balita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Akibat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Kekurangan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Gizi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Kronis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Sehingga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Anak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Terlalu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Pendek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Untuk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Usianya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.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Definisi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Stunting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Menurut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Kementerian Kesehatan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Adalah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Balita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Dengan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Nilai Z-score Kurang </a:t>
            </a:r>
            <a:r>
              <a:rPr lang="en-GB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D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ari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-2sd (</a:t>
            </a:r>
            <a:r>
              <a:rPr lang="en-US" sz="2800" i="1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Stunted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) Dan Kurang Dari -3sd (</a:t>
            </a:r>
            <a:r>
              <a:rPr lang="en-US" sz="2800" i="1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Severely Stunted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).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800" b="1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1 Dari 3 Anak Indonesia </a:t>
            </a:r>
            <a:r>
              <a:rPr lang="en-US" sz="2800" b="1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Mengalami</a:t>
            </a:r>
            <a:r>
              <a:rPr lang="en-US" sz="2800" b="1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Stunting.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(</a:t>
            </a:r>
            <a:r>
              <a:rPr lang="en-US" sz="2800" cap="none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Riskesdas</a:t>
            </a:r>
            <a:r>
              <a:rPr lang="en-US" sz="2800" cap="none" dirty="0">
                <a:latin typeface="Abadi MT Condensed Light" charset="0"/>
                <a:ea typeface="Abadi MT Condensed Light" charset="0"/>
                <a:cs typeface="Abadi MT Condensed Light" charset="0"/>
              </a:rPr>
              <a:t> 2018)</a:t>
            </a:r>
          </a:p>
        </p:txBody>
      </p:sp>
    </p:spTree>
    <p:extLst>
      <p:ext uri="{BB962C8B-B14F-4D97-AF65-F5344CB8AC3E}">
        <p14:creationId xmlns:p14="http://schemas.microsoft.com/office/powerpoint/2010/main" val="36318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2922E9D2-42DD-A76D-18CD-84DD5A68F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331" y="394727"/>
            <a:ext cx="7773338" cy="1210324"/>
          </a:xfrm>
        </p:spPr>
        <p:txBody>
          <a:bodyPr/>
          <a:lstStyle/>
          <a:p>
            <a:r>
              <a:rPr lang="en-US" altLang="zh-CN" dirty="0"/>
              <a:t>Ciri-</a:t>
            </a:r>
            <a:r>
              <a:rPr lang="en-US" altLang="zh-CN" dirty="0" err="1"/>
              <a:t>ciri</a:t>
            </a:r>
            <a:r>
              <a:rPr lang="en-US" altLang="zh-CN" dirty="0"/>
              <a:t> stunting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6E0BE-D9E4-C208-389B-F437EEB5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08" y="1828842"/>
            <a:ext cx="8381780" cy="419089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Gagal tumbuh pada 1000 hari pertama kehidupan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Pertumbuhan melambat dibanding usia sebaya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Terdapat gangguan kognitif yang dapat dideteksi dengan pemeriksaan Denver atau tes kecerdasan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Pertumbuhan gigi terlambat terutama setelah umur 2,5 tahun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Anak lebih pendiam, tidak banyak melakukan eye contact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Prestasi sekolah buruk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Tanda pubertas terlambat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</a:pPr>
            <a:r>
              <a:rPr lang="en-US" sz="2400" noProof="1"/>
              <a:t>Wajah tampak lebih muda dari usia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FF056B2-EA46-8431-558A-26E353A6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Ciri-ciri stunting</a:t>
            </a:r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8E342A0C-4926-EDA8-94E9-508C9B9045DD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noProof="1"/>
              <a:t>Untuk stunting itu </a:t>
            </a:r>
            <a:r>
              <a:rPr lang="en-GB" noProof="1"/>
              <a:t>bisa kita </a:t>
            </a:r>
            <a:r>
              <a:rPr lang="en-US" noProof="1"/>
              <a:t>lihat dari kondisi bayi saat lahir, yakni jika berat badan kurang dari 2500 g dan panjang lahir kurang dari 48 cm. Selain itu sampai umur 2 tahun, tinggi badannya tidak mengalami perkembangan yang sesuai dengan usianya. 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160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15" y="984137"/>
            <a:ext cx="7886700" cy="74606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latin typeface="Adobe Fan Heiti Std B" charset="-120"/>
                <a:ea typeface="Adobe Fan Heiti Std B" charset="-120"/>
                <a:cs typeface="Adobe Fan Heiti Std B" charset="-120"/>
              </a:rPr>
              <a:t>Dampak</a:t>
            </a:r>
            <a:r>
              <a:rPr lang="en-US" sz="2400" b="1" dirty="0">
                <a:latin typeface="Adobe Fan Heiti Std B" charset="-120"/>
                <a:ea typeface="Adobe Fan Heiti Std B" charset="-120"/>
                <a:cs typeface="Adobe Fan Heiti Std B" charset="-120"/>
              </a:rPr>
              <a:t> Stunting </a:t>
            </a:r>
            <a:r>
              <a:rPr lang="en-US" sz="2400" b="1" dirty="0" err="1">
                <a:latin typeface="Adobe Fan Heiti Std B" charset="-120"/>
                <a:ea typeface="Adobe Fan Heiti Std B" charset="-120"/>
                <a:cs typeface="Adobe Fan Heiti Std B" charset="-120"/>
              </a:rPr>
              <a:t>terhadap</a:t>
            </a:r>
            <a:r>
              <a:rPr lang="en-US" sz="2400" b="1" dirty="0">
                <a:latin typeface="Adobe Fan Heiti Std B" charset="-120"/>
                <a:ea typeface="Adobe Fan Heiti Std B" charset="-120"/>
                <a:cs typeface="Adobe Fan Heiti Std B" charset="-120"/>
              </a:rPr>
              <a:t> </a:t>
            </a:r>
            <a:r>
              <a:rPr lang="en-US" sz="2400" b="1" dirty="0" err="1">
                <a:latin typeface="Adobe Fan Heiti Std B" charset="-120"/>
                <a:ea typeface="Adobe Fan Heiti Std B" charset="-120"/>
                <a:cs typeface="Adobe Fan Heiti Std B" charset="-120"/>
              </a:rPr>
              <a:t>Kualitas</a:t>
            </a:r>
            <a:r>
              <a:rPr lang="en-US" sz="2400" b="1" dirty="0">
                <a:latin typeface="Adobe Fan Heiti Std B" charset="-120"/>
                <a:ea typeface="Adobe Fan Heiti Std B" charset="-120"/>
                <a:cs typeface="Adobe Fan Heiti Std B" charset="-120"/>
              </a:rPr>
              <a:t> SDM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58" y="1764356"/>
            <a:ext cx="6605895" cy="3555108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5847" y="2650881"/>
            <a:ext cx="1957817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50" b="1" dirty="0" err="1"/>
              <a:t>Dampak</a:t>
            </a:r>
            <a:r>
              <a:rPr lang="en-US" sz="2250" b="1" dirty="0"/>
              <a:t>: </a:t>
            </a:r>
          </a:p>
          <a:p>
            <a:r>
              <a:rPr lang="en-US" sz="2250" b="1" dirty="0" err="1"/>
              <a:t>Jangka</a:t>
            </a:r>
            <a:r>
              <a:rPr lang="en-US" sz="2250" b="1" dirty="0"/>
              <a:t> </a:t>
            </a:r>
            <a:r>
              <a:rPr lang="en-US" sz="2250" b="1" dirty="0" err="1"/>
              <a:t>Pendek</a:t>
            </a:r>
            <a:r>
              <a:rPr lang="en-US" sz="2250" b="1" dirty="0"/>
              <a:t> </a:t>
            </a:r>
            <a:r>
              <a:rPr lang="en-US" sz="2250" b="1" dirty="0" err="1"/>
              <a:t>dan</a:t>
            </a:r>
            <a:r>
              <a:rPr lang="en-US" sz="2250" b="1" dirty="0"/>
              <a:t> </a:t>
            </a:r>
          </a:p>
          <a:p>
            <a:r>
              <a:rPr lang="en-US" sz="2250" b="1" dirty="0" err="1"/>
              <a:t>Jangka</a:t>
            </a:r>
            <a:r>
              <a:rPr lang="en-US" sz="2250" b="1" dirty="0"/>
              <a:t> </a:t>
            </a:r>
            <a:r>
              <a:rPr lang="en-US" sz="2250" b="1" dirty="0" err="1"/>
              <a:t>Panjang</a:t>
            </a:r>
            <a:endParaRPr lang="en-US" sz="2250" b="1" dirty="0"/>
          </a:p>
        </p:txBody>
      </p:sp>
    </p:spTree>
    <p:extLst>
      <p:ext uri="{BB962C8B-B14F-4D97-AF65-F5344CB8AC3E}">
        <p14:creationId xmlns:p14="http://schemas.microsoft.com/office/powerpoint/2010/main" val="194167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A720-6D9E-6E8C-B1E2-886801DB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B7AA2-C5F8-21B3-6071-0656DE683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58F86-F6C1-EC69-F5AF-4F77C4F6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3" y="438995"/>
            <a:ext cx="5847435" cy="2990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8884D-5F38-9C18-A6E2-4ECB14F5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54" y="3733792"/>
            <a:ext cx="6373114" cy="29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388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ACFC1405-28E3-7941-685E-C6F9BE279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7F7BFB0C-F5E1-86A9-BFF7-0EDF096251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13315" name="Picture 2" descr="Hasil gambar untuk stunting">
            <a:extLst>
              <a:ext uri="{FF2B5EF4-FFF2-40B4-BE49-F238E27FC236}">
                <a16:creationId xmlns:a16="http://schemas.microsoft.com/office/drawing/2014/main" id="{13D90FFD-030D-8AE2-305D-980FABD91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2171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5C553037-C995-A3AE-024A-3CE6ADD66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CE899839-BF18-1360-DDFD-00D5E6DCB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/>
          </a:p>
        </p:txBody>
      </p:sp>
      <p:pic>
        <p:nvPicPr>
          <p:cNvPr id="9219" name="Picture 2" descr="Hasil gambar untuk stunting">
            <a:extLst>
              <a:ext uri="{FF2B5EF4-FFF2-40B4-BE49-F238E27FC236}">
                <a16:creationId xmlns:a16="http://schemas.microsoft.com/office/drawing/2014/main" id="{4B00316E-65F6-5927-56B8-831534ED7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333</TotalTime>
  <Words>393</Words>
  <Application>Microsoft Office PowerPoint</Application>
  <PresentationFormat>On-screen Show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Abadi MT Condensed Light</vt:lpstr>
      <vt:lpstr>Adobe Fan Heiti Std B</vt:lpstr>
      <vt:lpstr>Arial MT</vt:lpstr>
      <vt:lpstr>Arial</vt:lpstr>
      <vt:lpstr>Arial Narrow</vt:lpstr>
      <vt:lpstr>Bahnschrift SemiBold SemiConden</vt:lpstr>
      <vt:lpstr>Calibri</vt:lpstr>
      <vt:lpstr>Colonna MT</vt:lpstr>
      <vt:lpstr>Tahoma</vt:lpstr>
      <vt:lpstr>Times New Roman</vt:lpstr>
      <vt:lpstr>Tw Cen MT</vt:lpstr>
      <vt:lpstr>Verdana</vt:lpstr>
      <vt:lpstr>Droplet</vt:lpstr>
      <vt:lpstr>Ayo Cegah Stunting.</vt:lpstr>
      <vt:lpstr>Definisi Stunting</vt:lpstr>
      <vt:lpstr>Definisi Stunting</vt:lpstr>
      <vt:lpstr>Ciri-ciri stunting</vt:lpstr>
      <vt:lpstr>Ciri-ciri stunting</vt:lpstr>
      <vt:lpstr>Dampak Stunting terhadap Kualitas SDM</vt:lpstr>
      <vt:lpstr>PowerPoint Presentation</vt:lpstr>
      <vt:lpstr>PowerPoint Presentation</vt:lpstr>
      <vt:lpstr>PowerPoint Presentation</vt:lpstr>
      <vt:lpstr>Faktor Penyebab Stunting</vt:lpstr>
      <vt:lpstr>PENCEGAHAN LEBIH EFEKTIF </vt:lpstr>
      <vt:lpstr>PowerPoint Presentation</vt:lpstr>
      <vt:lpstr>PowerPoint Presentation</vt:lpstr>
      <vt:lpstr>Ibu hamil</vt:lpstr>
      <vt:lpstr>Ibu hamil</vt:lpstr>
      <vt:lpstr>TERIMAKASIH</vt:lpstr>
      <vt:lpstr>TINDAK LANJUT PENGUKURAN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 aku</cp:lastModifiedBy>
  <cp:revision>80</cp:revision>
  <cp:lastPrinted>2023-09-25T01:50:13Z</cp:lastPrinted>
  <dcterms:created xsi:type="dcterms:W3CDTF">2018-03-08T15:12:00Z</dcterms:created>
  <dcterms:modified xsi:type="dcterms:W3CDTF">2023-09-25T14:57:09Z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