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80" r:id="rId18"/>
    <p:sldId id="281" r:id="rId19"/>
    <p:sldId id="279" r:id="rId20"/>
    <p:sldId id="274" r:id="rId21"/>
    <p:sldId id="275" r:id="rId22"/>
    <p:sldId id="276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eague Spartan Bold" pitchFamily="2" charset="0"/>
      <p:bold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Bold" panose="00000800000000000000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22" autoAdjust="0"/>
  </p:normalViewPr>
  <p:slideViewPr>
    <p:cSldViewPr>
      <p:cViewPr>
        <p:scale>
          <a:sx n="50" d="100"/>
          <a:sy n="50" d="100"/>
        </p:scale>
        <p:origin x="100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660DC-5212-4892-B7C5-834F63CFC23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C204B-20E0-469C-8AC8-0BEEFC2E1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7F00-D519-43B6-9A37-F427F5AB1C04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815D-72B9-4E5A-9B6D-EADCA490E588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012-D892-44C0-BC54-D99AA0140864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63D-5F87-4E60-B882-2BA8E36D9BE8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34BF-2283-4EEE-AB20-C299098E1BBF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54B0-4BEC-467C-A107-210C21195342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BB4F-9CB6-4180-AB31-C52506D104F0}" type="datetime1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0BCE-3E3F-47D7-A0CD-87366065B545}" type="datetime1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5C6D-41A3-4C0B-B104-D029EC6052AC}" type="datetime1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0946-D4AB-4B69-8D23-303419F061CF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D608-F6AD-409F-98BB-DEEAFEBF271E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>
            <a:extLst>
              <a:ext uri="{FF2B5EF4-FFF2-40B4-BE49-F238E27FC236}">
                <a16:creationId xmlns:a16="http://schemas.microsoft.com/office/drawing/2014/main" id="{840D4EFB-6FA8-3FE6-7114-81BE89CD3707}"/>
              </a:ext>
            </a:extLst>
          </p:cNvPr>
          <p:cNvGrpSpPr/>
          <p:nvPr userDrawn="1"/>
        </p:nvGrpSpPr>
        <p:grpSpPr>
          <a:xfrm>
            <a:off x="-1058856" y="9258300"/>
            <a:ext cx="19491312" cy="3303096"/>
            <a:chOff x="0" y="-57150"/>
            <a:chExt cx="5133514" cy="86995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DBB08FD-36FF-6613-543C-38538806FEE3}"/>
                </a:ext>
              </a:extLst>
            </p:cNvPr>
            <p:cNvSpPr/>
            <p:nvPr/>
          </p:nvSpPr>
          <p:spPr>
            <a:xfrm>
              <a:off x="0" y="0"/>
              <a:ext cx="5133514" cy="248858"/>
            </a:xfrm>
            <a:custGeom>
              <a:avLst/>
              <a:gdLst/>
              <a:ahLst/>
              <a:cxnLst/>
              <a:rect l="l" t="t" r="r" b="b"/>
              <a:pathLst>
                <a:path w="5133514" h="248858">
                  <a:moveTo>
                    <a:pt x="0" y="0"/>
                  </a:moveTo>
                  <a:lnTo>
                    <a:pt x="5133514" y="0"/>
                  </a:lnTo>
                  <a:lnTo>
                    <a:pt x="5133514" y="248858"/>
                  </a:lnTo>
                  <a:lnTo>
                    <a:pt x="0" y="248858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62D49F54-DA28-EA61-6E71-46D0B81563C7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C3C5A-B41D-4B4B-B7A3-A8C649BE95A7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27388" y="97466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8C8D8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801313">
            <a:off x="3577458" y="2528387"/>
            <a:ext cx="1603602" cy="9552208"/>
            <a:chOff x="0" y="0"/>
            <a:chExt cx="422348" cy="25158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1323218">
            <a:off x="-3940755" y="-2499941"/>
            <a:ext cx="9329309" cy="13900928"/>
            <a:chOff x="0" y="0"/>
            <a:chExt cx="640025" cy="9536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0025" cy="953655"/>
            </a:xfrm>
            <a:custGeom>
              <a:avLst/>
              <a:gdLst/>
              <a:ahLst/>
              <a:cxnLst/>
              <a:rect l="l" t="t" r="r" b="b"/>
              <a:pathLst>
                <a:path w="640025" h="953655">
                  <a:moveTo>
                    <a:pt x="203200" y="0"/>
                  </a:moveTo>
                  <a:lnTo>
                    <a:pt x="640025" y="0"/>
                  </a:lnTo>
                  <a:lnTo>
                    <a:pt x="436825" y="953655"/>
                  </a:lnTo>
                  <a:lnTo>
                    <a:pt x="0" y="9536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3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234808">
            <a:off x="-4402655" y="5075703"/>
            <a:ext cx="16230600" cy="770953"/>
          </a:xfrm>
          <a:custGeom>
            <a:avLst/>
            <a:gdLst/>
            <a:ahLst/>
            <a:cxnLst/>
            <a:rect l="l" t="t" r="r" b="b"/>
            <a:pathLst>
              <a:path w="16230600" h="770953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-3498203" y="479885"/>
            <a:ext cx="10341615" cy="10508652"/>
            <a:chOff x="0" y="0"/>
            <a:chExt cx="5765800" cy="58589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65800" cy="5858891"/>
            </a:xfrm>
            <a:custGeom>
              <a:avLst/>
              <a:gdLst/>
              <a:ahLst/>
              <a:cxnLst/>
              <a:rect l="l" t="t" r="r" b="b"/>
              <a:pathLst>
                <a:path w="5765800" h="5858891">
                  <a:moveTo>
                    <a:pt x="0" y="0"/>
                  </a:moveTo>
                  <a:lnTo>
                    <a:pt x="0" y="5858891"/>
                  </a:lnTo>
                  <a:lnTo>
                    <a:pt x="5765800" y="5858891"/>
                  </a:lnTo>
                  <a:lnTo>
                    <a:pt x="2235200" y="0"/>
                  </a:lnTo>
                  <a:close/>
                </a:path>
              </a:pathLst>
            </a:custGeom>
            <a:blipFill>
              <a:blip r:embed="rId3"/>
              <a:stretch>
                <a:fillRect l="-35033" r="-350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 rot="-1801313">
            <a:off x="-1212776" y="4436810"/>
            <a:ext cx="2060748" cy="7889373"/>
            <a:chOff x="0" y="0"/>
            <a:chExt cx="542748" cy="20778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2748" cy="2077860"/>
            </a:xfrm>
            <a:custGeom>
              <a:avLst/>
              <a:gdLst/>
              <a:ahLst/>
              <a:cxnLst/>
              <a:rect l="l" t="t" r="r" b="b"/>
              <a:pathLst>
                <a:path w="542748" h="2077860">
                  <a:moveTo>
                    <a:pt x="0" y="0"/>
                  </a:moveTo>
                  <a:lnTo>
                    <a:pt x="542748" y="0"/>
                  </a:lnTo>
                  <a:lnTo>
                    <a:pt x="542748" y="2077860"/>
                  </a:lnTo>
                  <a:lnTo>
                    <a:pt x="0" y="2077860"/>
                  </a:lnTo>
                  <a:close/>
                </a:path>
              </a:pathLst>
            </a:custGeom>
            <a:solidFill>
              <a:srgbClr val="003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3131416">
            <a:off x="-4080653" y="2120145"/>
            <a:ext cx="12285790" cy="583575"/>
          </a:xfrm>
          <a:custGeom>
            <a:avLst/>
            <a:gdLst/>
            <a:ahLst/>
            <a:cxnLst/>
            <a:rect l="l" t="t" r="r" b="b"/>
            <a:pathLst>
              <a:path w="12285790" h="583575">
                <a:moveTo>
                  <a:pt x="0" y="0"/>
                </a:moveTo>
                <a:lnTo>
                  <a:pt x="12285790" y="0"/>
                </a:lnTo>
                <a:lnTo>
                  <a:pt x="12285790" y="583575"/>
                </a:lnTo>
                <a:lnTo>
                  <a:pt x="0" y="583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 rot="2252587">
            <a:off x="-1105257" y="-2239445"/>
            <a:ext cx="3086100" cy="7845843"/>
            <a:chOff x="0" y="0"/>
            <a:chExt cx="812800" cy="20663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2066395"/>
            </a:xfrm>
            <a:custGeom>
              <a:avLst/>
              <a:gdLst/>
              <a:ahLst/>
              <a:cxnLst/>
              <a:rect l="l" t="t" r="r" b="b"/>
              <a:pathLst>
                <a:path w="812800" h="2066395">
                  <a:moveTo>
                    <a:pt x="0" y="0"/>
                  </a:moveTo>
                  <a:lnTo>
                    <a:pt x="812800" y="0"/>
                  </a:lnTo>
                  <a:lnTo>
                    <a:pt x="812800" y="2066395"/>
                  </a:lnTo>
                  <a:lnTo>
                    <a:pt x="0" y="2066395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718044" y="1951292"/>
            <a:ext cx="6793185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499"/>
              </a:lnSpc>
            </a:pPr>
            <a:r>
              <a:rPr lang="en-US" sz="7499" dirty="0">
                <a:solidFill>
                  <a:srgbClr val="003D60"/>
                </a:solidFill>
                <a:latin typeface="League Spartan Bold"/>
              </a:rPr>
              <a:t>MODUL AJAR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955583" y="3708353"/>
            <a:ext cx="9883273" cy="298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80"/>
              </a:lnSpc>
            </a:pPr>
            <a:r>
              <a:rPr lang="en-US" sz="5700" dirty="0">
                <a:solidFill>
                  <a:srgbClr val="000000"/>
                </a:solidFill>
                <a:latin typeface="League Spartan Bold"/>
              </a:rPr>
              <a:t>MATA KULIAH PILIHAN</a:t>
            </a:r>
          </a:p>
          <a:p>
            <a:pPr algn="r">
              <a:lnSpc>
                <a:spcPts val="7980"/>
              </a:lnSpc>
            </a:pPr>
            <a:r>
              <a:rPr lang="en-US" sz="5700" dirty="0">
                <a:solidFill>
                  <a:srgbClr val="000000"/>
                </a:solidFill>
                <a:latin typeface="League Spartan Bold"/>
              </a:rPr>
              <a:t>METAHEURISTIK</a:t>
            </a:r>
          </a:p>
          <a:p>
            <a:pPr algn="r">
              <a:lnSpc>
                <a:spcPts val="7980"/>
              </a:lnSpc>
            </a:pPr>
            <a:r>
              <a:rPr lang="en-US" sz="5700" dirty="0">
                <a:solidFill>
                  <a:srgbClr val="000000"/>
                </a:solidFill>
                <a:latin typeface="League Spartan Bold"/>
              </a:rPr>
              <a:t>ALGORITMA GENETIKA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98867" y="7186049"/>
            <a:ext cx="12642214" cy="1441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400" dirty="0">
                <a:solidFill>
                  <a:srgbClr val="000000"/>
                </a:solidFill>
                <a:latin typeface="Poppins Bold"/>
              </a:rPr>
              <a:t>Oleh:</a:t>
            </a:r>
          </a:p>
          <a:p>
            <a:pPr marL="0" marR="0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Hayati</a:t>
            </a:r>
            <a:r>
              <a:rPr lang="en-US" sz="2200" b="1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Mukti Asih</a:t>
            </a:r>
            <a:r>
              <a:rPr lang="en-US" sz="2200" b="1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1*</a:t>
            </a:r>
            <a:r>
              <a:rPr lang="en-US" sz="2200" b="1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Raden </a:t>
            </a:r>
            <a:r>
              <a:rPr lang="en-US" sz="2200" b="1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Achmad</a:t>
            </a:r>
            <a:r>
              <a:rPr lang="en-US" sz="2200" b="1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Chairdino</a:t>
            </a:r>
            <a:r>
              <a:rPr lang="en-US" sz="2200" b="1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Leuveano</a:t>
            </a:r>
            <a:r>
              <a:rPr lang="en-US" sz="2200" b="1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2</a:t>
            </a:r>
            <a:r>
              <a:rPr lang="en-US" sz="2200" b="1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</a:t>
            </a:r>
            <a:r>
              <a:rPr lang="en-US" sz="2200" b="1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Dhimas</a:t>
            </a:r>
            <a:r>
              <a:rPr lang="en-US" sz="2200" b="1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Arief</a:t>
            </a:r>
            <a:r>
              <a:rPr lang="en-US" sz="2200" b="1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Dharmawan</a:t>
            </a:r>
            <a:r>
              <a:rPr lang="en-US" sz="2200" b="1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3</a:t>
            </a:r>
            <a:endParaRPr lang="en-US" sz="2200" b="1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0" marR="0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1 </a:t>
            </a:r>
            <a:r>
              <a:rPr lang="en-US" sz="14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Department of Industrial Engineering, Faculty of Industrial Technology, Universitas Ahmad Dahlan</a:t>
            </a:r>
          </a:p>
          <a:p>
            <a:pPr marL="0" marR="0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2</a:t>
            </a:r>
            <a:r>
              <a:rPr lang="en-US" sz="14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Department of Industrial Engineering, Faculty of Industrial Engineering, Universitas Pembangunan Nasional "Veteran" Yogyakarta</a:t>
            </a:r>
          </a:p>
          <a:p>
            <a:pPr marL="0" marR="0" indent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3</a:t>
            </a:r>
            <a:r>
              <a:rPr lang="en-US" sz="14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Department of Informatics, Faculty of Industrial Engineering, Universitas Pembangunan Nasional "Veteran" Yogyakarta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5855BE4-0659-AC3D-672E-08C20C4C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1795CBB-1888-D775-3121-F23A8ACBF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1CDF9C-1E53-0C77-2796-2188F2AAF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1">
            <a:extLst>
              <a:ext uri="{FF2B5EF4-FFF2-40B4-BE49-F238E27FC236}">
                <a16:creationId xmlns:a16="http://schemas.microsoft.com/office/drawing/2014/main" id="{3F69BA96-D8AE-1997-07C4-8C40467A5E3C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365481" y="3492865"/>
            <a:ext cx="16595507" cy="6436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Poppins"/>
              </a:rPr>
              <a:t>In certain new offspring formed, some of their genes can be subjected to a </a:t>
            </a:r>
            <a:r>
              <a:rPr lang="en-US" sz="2999" dirty="0">
                <a:solidFill>
                  <a:srgbClr val="004AAD"/>
                </a:solidFill>
                <a:latin typeface="Poppins Bold"/>
              </a:rPr>
              <a:t>mutation </a:t>
            </a:r>
            <a:r>
              <a:rPr lang="en-US" sz="2999" dirty="0">
                <a:solidFill>
                  <a:srgbClr val="000000"/>
                </a:solidFill>
                <a:latin typeface="Poppins"/>
              </a:rPr>
              <a:t>with a low random probability. This implies that some of the bits in the bit string can be flipped.</a:t>
            </a: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Poppins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Poppins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Poppins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Poppins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Poppins"/>
            </a:endParaRP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Poppins"/>
            </a:endParaRPr>
          </a:p>
          <a:p>
            <a:pPr marL="647694" lvl="1" indent="-323847" algn="just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Poppins"/>
              </a:rPr>
              <a:t>Mutation occurs to maintain diversity within the population and prevent premature convergence.</a:t>
            </a:r>
          </a:p>
          <a:p>
            <a:pPr algn="just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A700DB3-4838-CC51-3A7A-41CBF721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6CB0DB-B77C-4ACE-49C2-7AA661CA2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8905D1-A079-38FC-E5D9-0D4A40177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55179C3-3846-7C17-18DB-79662CFCF945}"/>
              </a:ext>
            </a:extLst>
          </p:cNvPr>
          <p:cNvGrpSpPr/>
          <p:nvPr/>
        </p:nvGrpSpPr>
        <p:grpSpPr>
          <a:xfrm>
            <a:off x="-1371601" y="1305003"/>
            <a:ext cx="10037555" cy="3303088"/>
            <a:chOff x="-1371601" y="1305003"/>
            <a:chExt cx="10037555" cy="3303088"/>
          </a:xfrm>
        </p:grpSpPr>
        <p:grpSp>
          <p:nvGrpSpPr>
            <p:cNvPr id="21" name="Group 3">
              <a:extLst>
                <a:ext uri="{FF2B5EF4-FFF2-40B4-BE49-F238E27FC236}">
                  <a16:creationId xmlns:a16="http://schemas.microsoft.com/office/drawing/2014/main" id="{73539C4A-14E5-60C4-28FB-3FC2304D0B39}"/>
                </a:ext>
              </a:extLst>
            </p:cNvPr>
            <p:cNvGrpSpPr/>
            <p:nvPr/>
          </p:nvGrpSpPr>
          <p:grpSpPr>
            <a:xfrm>
              <a:off x="-1371601" y="1305003"/>
              <a:ext cx="10037555" cy="3303088"/>
              <a:chOff x="0" y="-57150"/>
              <a:chExt cx="2643636" cy="869950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13AF8AD0-9609-A069-2C6B-CA3AAE71D9AF}"/>
                  </a:ext>
                </a:extLst>
              </p:cNvPr>
              <p:cNvSpPr/>
              <p:nvPr/>
            </p:nvSpPr>
            <p:spPr>
              <a:xfrm>
                <a:off x="0" y="0"/>
                <a:ext cx="2643636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5">
                <a:extLst>
                  <a:ext uri="{FF2B5EF4-FFF2-40B4-BE49-F238E27FC236}">
                    <a16:creationId xmlns:a16="http://schemas.microsoft.com/office/drawing/2014/main" id="{0DD1EC8B-0AAE-0CAE-D764-7151F6E1C5DE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E0A344E0-3241-8B6A-36ED-497B471C37A5}"/>
                </a:ext>
              </a:extLst>
            </p:cNvPr>
            <p:cNvSpPr txBox="1"/>
            <p:nvPr/>
          </p:nvSpPr>
          <p:spPr>
            <a:xfrm>
              <a:off x="523875" y="1734196"/>
              <a:ext cx="773888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5775" lvl="1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MUTATION</a:t>
              </a:r>
            </a:p>
          </p:txBody>
        </p:sp>
      </p:grpSp>
      <p:sp>
        <p:nvSpPr>
          <p:cNvPr id="25" name="Freeform 11">
            <a:extLst>
              <a:ext uri="{FF2B5EF4-FFF2-40B4-BE49-F238E27FC236}">
                <a16:creationId xmlns:a16="http://schemas.microsoft.com/office/drawing/2014/main" id="{E32A1658-20E7-DE49-20E2-1523BFA7F30E}"/>
              </a:ext>
            </a:extLst>
          </p:cNvPr>
          <p:cNvSpPr/>
          <p:nvPr/>
        </p:nvSpPr>
        <p:spPr>
          <a:xfrm>
            <a:off x="1981734" y="5095532"/>
            <a:ext cx="4408932" cy="2774401"/>
          </a:xfrm>
          <a:custGeom>
            <a:avLst/>
            <a:gdLst/>
            <a:ahLst/>
            <a:cxnLst/>
            <a:rect l="l" t="t" r="r" b="b"/>
            <a:pathLst>
              <a:path w="4408932" h="2774401">
                <a:moveTo>
                  <a:pt x="0" y="0"/>
                </a:moveTo>
                <a:lnTo>
                  <a:pt x="4408932" y="0"/>
                </a:lnTo>
                <a:lnTo>
                  <a:pt x="4408932" y="2774401"/>
                </a:lnTo>
                <a:lnTo>
                  <a:pt x="0" y="27744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143000" y="3631102"/>
            <a:ext cx="16638866" cy="5091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6" lvl="1" indent="-269873" algn="just">
              <a:lnSpc>
                <a:spcPts val="40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The algorithm terminates if the population has converged (does not produce offspring which are significantly different from the previous generation). Then it is said that the genetic algorithm has provided a set of solutions to our problem.</a:t>
            </a:r>
          </a:p>
          <a:p>
            <a:pPr marL="269873" lvl="1" algn="just">
              <a:lnSpc>
                <a:spcPts val="4024"/>
              </a:lnSpc>
            </a:pPr>
            <a:endParaRPr lang="en-US" sz="2499" dirty="0">
              <a:solidFill>
                <a:srgbClr val="000000"/>
              </a:solidFill>
              <a:latin typeface="Poppins"/>
            </a:endParaRPr>
          </a:p>
          <a:p>
            <a:pPr marL="539746" lvl="1" indent="-269873" algn="just">
              <a:lnSpc>
                <a:spcPts val="40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The population has a fixed size. As new generations are formed, individuals with least fitness die, providing space for new offspring.</a:t>
            </a:r>
          </a:p>
          <a:p>
            <a:pPr marL="269873" lvl="1" algn="just">
              <a:lnSpc>
                <a:spcPts val="4024"/>
              </a:lnSpc>
            </a:pPr>
            <a:endParaRPr lang="en-US" sz="2499" dirty="0">
              <a:solidFill>
                <a:srgbClr val="000000"/>
              </a:solidFill>
              <a:latin typeface="Poppins"/>
            </a:endParaRPr>
          </a:p>
          <a:p>
            <a:pPr marL="539746" lvl="1" indent="-269873" algn="just">
              <a:lnSpc>
                <a:spcPts val="402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The sequence of phases is repeated to produce individuals in each new generation which are better than the previous generation.</a:t>
            </a:r>
          </a:p>
          <a:p>
            <a:pPr algn="just">
              <a:lnSpc>
                <a:spcPts val="4024"/>
              </a:lnSpc>
            </a:pPr>
            <a:endParaRPr lang="en-US" sz="2499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1292E1E-8B5E-D408-34D8-E637DE40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BF6DB05B-BB02-814A-349B-A13717E6D8AE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887E32-0F1F-6D3E-CBE2-C7E77DE0A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57D153-529E-0466-30DE-9B87D95A5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8BADF6B-03B8-DA80-A8FE-AEDA7B03FA86}"/>
              </a:ext>
            </a:extLst>
          </p:cNvPr>
          <p:cNvGrpSpPr/>
          <p:nvPr/>
        </p:nvGrpSpPr>
        <p:grpSpPr>
          <a:xfrm>
            <a:off x="-1371601" y="1305003"/>
            <a:ext cx="10037555" cy="3303088"/>
            <a:chOff x="-1371601" y="1305003"/>
            <a:chExt cx="10037555" cy="3303088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F61AFD3E-64F3-9173-2090-8B35ADA9942C}"/>
                </a:ext>
              </a:extLst>
            </p:cNvPr>
            <p:cNvGrpSpPr/>
            <p:nvPr/>
          </p:nvGrpSpPr>
          <p:grpSpPr>
            <a:xfrm>
              <a:off x="-1371601" y="1305003"/>
              <a:ext cx="10037555" cy="3303088"/>
              <a:chOff x="0" y="-57150"/>
              <a:chExt cx="2643636" cy="869950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809D7761-0AD4-4B1F-8F43-CD9697BEA9CA}"/>
                  </a:ext>
                </a:extLst>
              </p:cNvPr>
              <p:cNvSpPr/>
              <p:nvPr/>
            </p:nvSpPr>
            <p:spPr>
              <a:xfrm>
                <a:off x="0" y="0"/>
                <a:ext cx="2643636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40C55712-C3F7-A801-9C96-2AEFB4B254AE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FE34D0E3-1DCE-CE8F-811C-E030E265D9CF}"/>
                </a:ext>
              </a:extLst>
            </p:cNvPr>
            <p:cNvSpPr txBox="1"/>
            <p:nvPr/>
          </p:nvSpPr>
          <p:spPr>
            <a:xfrm>
              <a:off x="523875" y="1734196"/>
              <a:ext cx="773888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5775" lvl="1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TERMINATION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1">
            <a:extLst>
              <a:ext uri="{FF2B5EF4-FFF2-40B4-BE49-F238E27FC236}">
                <a16:creationId xmlns:a16="http://schemas.microsoft.com/office/drawing/2014/main" id="{F87D8F3E-BD7C-AF6B-19C7-141CF7D75A38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828800" y="3587232"/>
            <a:ext cx="15957062" cy="491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Generations — The algorithm stops when the number of generations reaches the value of Generations.</a:t>
            </a: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endParaRPr lang="en-US" sz="2499" dirty="0">
              <a:solidFill>
                <a:srgbClr val="000000"/>
              </a:solidFill>
              <a:latin typeface="Poppins"/>
            </a:endParaRP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Time limit — The algorithm stops after running for an amount of time in seconds equal to Time limit.</a:t>
            </a: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endParaRPr lang="en-US" sz="2499" dirty="0">
              <a:solidFill>
                <a:srgbClr val="000000"/>
              </a:solidFill>
              <a:latin typeface="Poppins"/>
            </a:endParaRP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Fitness limit — The algorithm stops when the value of the fitness function for the best point in the current population is less than or equal to Fitness limit.</a:t>
            </a: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endParaRPr lang="en-US" sz="2499" dirty="0">
              <a:solidFill>
                <a:srgbClr val="000000"/>
              </a:solidFill>
              <a:latin typeface="Poppins"/>
            </a:endParaRP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Stall generations — The algorithm stops when the average relative change in the fitness function value over Stall generations is less than Function tolerance.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D2A52D5-8211-E6E3-EC91-A4D13145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FA89659-86C2-F6AB-28F7-9FE705266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0F1D9C3-3ADD-9A6E-E879-97D7DE5CD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07AC24C-C122-07A0-4D70-AE85B33A7562}"/>
              </a:ext>
            </a:extLst>
          </p:cNvPr>
          <p:cNvGrpSpPr/>
          <p:nvPr/>
        </p:nvGrpSpPr>
        <p:grpSpPr>
          <a:xfrm>
            <a:off x="-1371601" y="1305003"/>
            <a:ext cx="15012897" cy="3303088"/>
            <a:chOff x="-1371601" y="1305003"/>
            <a:chExt cx="8761723" cy="3303088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30E6F7D5-5CE3-D897-7C3B-D7C0F4DE0934}"/>
                </a:ext>
              </a:extLst>
            </p:cNvPr>
            <p:cNvGrpSpPr/>
            <p:nvPr/>
          </p:nvGrpSpPr>
          <p:grpSpPr>
            <a:xfrm>
              <a:off x="-1371601" y="1305003"/>
              <a:ext cx="8761722" cy="3303088"/>
              <a:chOff x="0" y="-57150"/>
              <a:chExt cx="2307614" cy="869950"/>
            </a:xfrm>
          </p:grpSpPr>
          <p:sp>
            <p:nvSpPr>
              <p:cNvPr id="30" name="Freeform 4">
                <a:extLst>
                  <a:ext uri="{FF2B5EF4-FFF2-40B4-BE49-F238E27FC236}">
                    <a16:creationId xmlns:a16="http://schemas.microsoft.com/office/drawing/2014/main" id="{9CE5501C-9FE6-2F61-E7E2-87743D1EAB80}"/>
                  </a:ext>
                </a:extLst>
              </p:cNvPr>
              <p:cNvSpPr/>
              <p:nvPr/>
            </p:nvSpPr>
            <p:spPr>
              <a:xfrm>
                <a:off x="0" y="0"/>
                <a:ext cx="2307614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C68257E4-74E7-5DAB-3DBA-97C5406D746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775444C1-A627-E9EE-0444-8ED05912C1ED}"/>
                </a:ext>
              </a:extLst>
            </p:cNvPr>
            <p:cNvSpPr txBox="1"/>
            <p:nvPr/>
          </p:nvSpPr>
          <p:spPr>
            <a:xfrm>
              <a:off x="-348760" y="1708342"/>
              <a:ext cx="7738882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5775" lvl="1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STOPPING CONDITIONS FOR THE ALGORITHM (1)</a:t>
              </a:r>
            </a:p>
            <a:p>
              <a:pPr marL="485775" lvl="1">
                <a:lnSpc>
                  <a:spcPts val="5400"/>
                </a:lnSpc>
              </a:pPr>
              <a:endParaRPr lang="en-US" sz="4500" dirty="0">
                <a:solidFill>
                  <a:srgbClr val="000000"/>
                </a:solidFill>
                <a:latin typeface="League Spartan Bold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732505" y="3233650"/>
            <a:ext cx="15957062" cy="6261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Stall time limit — The algorithm stops if there is no improvement in the objective function during an interval of time in seconds equal to Stall time limit.</a:t>
            </a: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endParaRPr lang="en-US" sz="2499" dirty="0">
              <a:solidFill>
                <a:srgbClr val="000000"/>
              </a:solidFill>
              <a:latin typeface="Poppins"/>
            </a:endParaRP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Stall test — The stall condition is either average change or geometric weighted. For geometric weighted, the weighting function is 1/2n, where n is the number of generations prior to the current. Both stall conditions apply to the relative change in the fitness function over Stall generations.</a:t>
            </a: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endParaRPr lang="en-US" sz="2499" dirty="0">
              <a:solidFill>
                <a:srgbClr val="000000"/>
              </a:solidFill>
              <a:latin typeface="Poppins"/>
            </a:endParaRP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Function tolerance — The algorithm runs until the average relative change in the fitness function value over Stall generations is less than Function tolerance.</a:t>
            </a: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endParaRPr lang="en-US" sz="2499" dirty="0">
              <a:solidFill>
                <a:srgbClr val="000000"/>
              </a:solidFill>
              <a:latin typeface="Poppins"/>
            </a:endParaRPr>
          </a:p>
          <a:p>
            <a:pPr marL="612773" lvl="1" indent="-342900" algn="just">
              <a:lnSpc>
                <a:spcPts val="3499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Constraint tolerance — The Constraint tolerance is not used as stopping criterion. It is used to determine the feasibility with respect to nonlinear constraints. Also, max(sqrt(eps),</a:t>
            </a:r>
            <a:r>
              <a:rPr lang="en-US" sz="2499" dirty="0" err="1">
                <a:solidFill>
                  <a:srgbClr val="000000"/>
                </a:solidFill>
                <a:latin typeface="Poppins"/>
              </a:rPr>
              <a:t>ConstraintTolerance</a:t>
            </a:r>
            <a:r>
              <a:rPr lang="en-US" sz="2499" dirty="0">
                <a:solidFill>
                  <a:srgbClr val="000000"/>
                </a:solidFill>
                <a:latin typeface="Poppins"/>
              </a:rPr>
              <a:t>) determines feasibility with respect to linear constraints.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D2A52D5-8211-E6E3-EC91-A4D13145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DB72236F-5F4D-E9E6-E6DF-BE253DB46F26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70A91-FE32-6DD7-38B2-8F60DEBD8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99F87-3F34-EA62-E46E-2AFD6F457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0C11E04-C5DF-BECB-19E1-720FCACA23D8}"/>
              </a:ext>
            </a:extLst>
          </p:cNvPr>
          <p:cNvGrpSpPr/>
          <p:nvPr/>
        </p:nvGrpSpPr>
        <p:grpSpPr>
          <a:xfrm>
            <a:off x="-1371601" y="1305003"/>
            <a:ext cx="15012897" cy="3303088"/>
            <a:chOff x="-1371601" y="1305003"/>
            <a:chExt cx="8761723" cy="3303088"/>
          </a:xfrm>
        </p:grpSpPr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799BDFA3-C555-A15C-AFA3-0B404270AA68}"/>
                </a:ext>
              </a:extLst>
            </p:cNvPr>
            <p:cNvGrpSpPr/>
            <p:nvPr/>
          </p:nvGrpSpPr>
          <p:grpSpPr>
            <a:xfrm>
              <a:off x="-1371601" y="1305003"/>
              <a:ext cx="8761722" cy="3303088"/>
              <a:chOff x="0" y="-57150"/>
              <a:chExt cx="2307614" cy="869950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125FA661-1FC0-F02B-EC64-2C620E51AB4E}"/>
                  </a:ext>
                </a:extLst>
              </p:cNvPr>
              <p:cNvSpPr/>
              <p:nvPr/>
            </p:nvSpPr>
            <p:spPr>
              <a:xfrm>
                <a:off x="0" y="0"/>
                <a:ext cx="2307614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ED416E5A-44F5-6115-0C43-305A94A1867D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2E9038D0-5CD6-94CB-EF6E-386FDDA554F8}"/>
                </a:ext>
              </a:extLst>
            </p:cNvPr>
            <p:cNvSpPr txBox="1"/>
            <p:nvPr/>
          </p:nvSpPr>
          <p:spPr>
            <a:xfrm>
              <a:off x="-348760" y="1708342"/>
              <a:ext cx="7738882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5775" lvl="1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STOPPING CONDITIONS FOR THE ALGORITHM (2)</a:t>
              </a:r>
            </a:p>
            <a:p>
              <a:pPr marL="485775" lvl="1">
                <a:lnSpc>
                  <a:spcPts val="5400"/>
                </a:lnSpc>
              </a:pPr>
              <a:endParaRPr lang="en-US" sz="4500" dirty="0">
                <a:solidFill>
                  <a:srgbClr val="000000"/>
                </a:solidFill>
                <a:latin typeface="League Spart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57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760346" y="2710712"/>
            <a:ext cx="9424454" cy="918884"/>
          </a:xfrm>
          <a:custGeom>
            <a:avLst/>
            <a:gdLst/>
            <a:ahLst/>
            <a:cxnLst/>
            <a:rect l="l" t="t" r="r" b="b"/>
            <a:pathLst>
              <a:path w="9424454" h="918884">
                <a:moveTo>
                  <a:pt x="0" y="0"/>
                </a:moveTo>
                <a:lnTo>
                  <a:pt x="9424454" y="0"/>
                </a:lnTo>
                <a:lnTo>
                  <a:pt x="9424454" y="918885"/>
                </a:lnTo>
                <a:lnTo>
                  <a:pt x="0" y="9188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622702" y="1815362"/>
            <a:ext cx="11346292" cy="1028700"/>
            <a:chOff x="0" y="0"/>
            <a:chExt cx="298832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88324" cy="270933"/>
            </a:xfrm>
            <a:custGeom>
              <a:avLst/>
              <a:gdLst/>
              <a:ahLst/>
              <a:cxnLst/>
              <a:rect l="l" t="t" r="r" b="b"/>
              <a:pathLst>
                <a:path w="2988324" h="270933">
                  <a:moveTo>
                    <a:pt x="62774" y="0"/>
                  </a:moveTo>
                  <a:lnTo>
                    <a:pt x="2925549" y="0"/>
                  </a:lnTo>
                  <a:cubicBezTo>
                    <a:pt x="2942198" y="0"/>
                    <a:pt x="2958165" y="6614"/>
                    <a:pt x="2969938" y="18386"/>
                  </a:cubicBezTo>
                  <a:cubicBezTo>
                    <a:pt x="2981710" y="30159"/>
                    <a:pt x="2988324" y="46126"/>
                    <a:pt x="2988324" y="62774"/>
                  </a:cubicBezTo>
                  <a:lnTo>
                    <a:pt x="2988324" y="208159"/>
                  </a:lnTo>
                  <a:cubicBezTo>
                    <a:pt x="2988324" y="224808"/>
                    <a:pt x="2981710" y="240775"/>
                    <a:pt x="2969938" y="252547"/>
                  </a:cubicBezTo>
                  <a:cubicBezTo>
                    <a:pt x="2958165" y="264320"/>
                    <a:pt x="2942198" y="270933"/>
                    <a:pt x="2925549" y="270933"/>
                  </a:cubicBezTo>
                  <a:lnTo>
                    <a:pt x="62774" y="270933"/>
                  </a:lnTo>
                  <a:cubicBezTo>
                    <a:pt x="46126" y="270933"/>
                    <a:pt x="30159" y="264320"/>
                    <a:pt x="18386" y="252547"/>
                  </a:cubicBezTo>
                  <a:cubicBezTo>
                    <a:pt x="6614" y="240775"/>
                    <a:pt x="0" y="224808"/>
                    <a:pt x="0" y="208159"/>
                  </a:cubicBezTo>
                  <a:lnTo>
                    <a:pt x="0" y="62774"/>
                  </a:lnTo>
                  <a:cubicBezTo>
                    <a:pt x="0" y="46126"/>
                    <a:pt x="6614" y="30159"/>
                    <a:pt x="18386" y="18386"/>
                  </a:cubicBezTo>
                  <a:cubicBezTo>
                    <a:pt x="30159" y="6614"/>
                    <a:pt x="46126" y="0"/>
                    <a:pt x="62774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54374" y="1975785"/>
            <a:ext cx="11082946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League Spartan Bold"/>
              </a:rPr>
              <a:t>Case Study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92260" y="3315708"/>
            <a:ext cx="10703480" cy="12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Poppins"/>
              </a:rPr>
              <a:t>PENELITIAN KERJASAMA DALAM NEGERI 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Poppins"/>
              </a:rPr>
              <a:t>(UAD x UPN “Veteran” Yogyakarta) – DRTPM 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2164" y="6765343"/>
            <a:ext cx="16643672" cy="1912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Hayati</a:t>
            </a:r>
            <a:r>
              <a:rPr lang="en-US" sz="24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Mukti Asih</a:t>
            </a:r>
            <a:r>
              <a:rPr lang="en-US" sz="2400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1*</a:t>
            </a:r>
            <a:r>
              <a:rPr lang="en-US" sz="24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Raden </a:t>
            </a:r>
            <a:r>
              <a:rPr lang="en-US" sz="24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Achmad</a:t>
            </a:r>
            <a:r>
              <a:rPr lang="en-US" sz="24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Chairdino</a:t>
            </a:r>
            <a:r>
              <a:rPr lang="en-US" sz="24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Leuveano</a:t>
            </a:r>
            <a:r>
              <a:rPr lang="en-US" sz="2400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2</a:t>
            </a:r>
            <a:r>
              <a:rPr lang="en-US" sz="24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</a:t>
            </a:r>
            <a:r>
              <a:rPr lang="en-US" sz="24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Dhimas</a:t>
            </a:r>
            <a:r>
              <a:rPr lang="en-US" sz="24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Arief</a:t>
            </a:r>
            <a:r>
              <a:rPr lang="en-US" sz="24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Dharmawan</a:t>
            </a:r>
            <a:r>
              <a:rPr lang="en-US" sz="2400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3</a:t>
            </a:r>
            <a:endParaRPr lang="en-US" sz="24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1 </a:t>
            </a:r>
            <a:r>
              <a:rPr lang="en-US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Department of Industrial Engineering, Faculty of Industrial Technology, Universitas Ahmad Dahlan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2</a:t>
            </a:r>
            <a:r>
              <a:rPr lang="en-US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Department of Industrial Engineering, Faculty of Industrial Engineering, Universitas Pembangunan Nasional "Veteran" Yogyakarta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aseline="30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3</a:t>
            </a:r>
            <a:r>
              <a:rPr lang="en-US" sz="20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Department of Informatics, Faculty of Industrial Engineering, Universitas Pembangunan Nasional "Veteran" Yogyakarta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AD01C44-2990-E7EC-CC00-D222C569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72AA3FD7-8761-48E4-4B6A-6CBE67D3B1FD}"/>
              </a:ext>
            </a:extLst>
          </p:cNvPr>
          <p:cNvSpPr txBox="1"/>
          <p:nvPr/>
        </p:nvSpPr>
        <p:spPr>
          <a:xfrm>
            <a:off x="3944107" y="5112643"/>
            <a:ext cx="10703480" cy="124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000000"/>
                </a:solidFill>
                <a:latin typeface="Poppins"/>
              </a:rPr>
              <a:t>Optimizing Lot Sizing Model for Perishable Bread Products using Genetic Algorithm</a:t>
            </a: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49642699-954C-64B7-3D02-84CC65189757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078F71-2022-4589-709E-A960C1577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ECECD6-FEC9-2590-01C8-A66688EFA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447800" y="2794333"/>
            <a:ext cx="16298334" cy="6274801"/>
          </a:xfrm>
          <a:custGeom>
            <a:avLst/>
            <a:gdLst/>
            <a:ahLst/>
            <a:cxnLst/>
            <a:rect l="l" t="t" r="r" b="b"/>
            <a:pathLst>
              <a:path w="16298334" h="6274801">
                <a:moveTo>
                  <a:pt x="0" y="0"/>
                </a:moveTo>
                <a:lnTo>
                  <a:pt x="16298334" y="0"/>
                </a:lnTo>
                <a:lnTo>
                  <a:pt x="16298334" y="6274801"/>
                </a:lnTo>
                <a:lnTo>
                  <a:pt x="0" y="6274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A78326A-DEE1-6853-6451-10980C4A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179737-08E3-C282-5E5E-77D873176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03F06E-61FF-2EB1-9598-B8B1867A8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7951F42-89BA-22D2-0F33-A6F0382CE0A5}"/>
              </a:ext>
            </a:extLst>
          </p:cNvPr>
          <p:cNvGrpSpPr/>
          <p:nvPr/>
        </p:nvGrpSpPr>
        <p:grpSpPr>
          <a:xfrm>
            <a:off x="3470854" y="105575"/>
            <a:ext cx="11346292" cy="3303095"/>
            <a:chOff x="3470854" y="105575"/>
            <a:chExt cx="11346292" cy="3303095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700E6B2C-59C4-86AF-7957-7419B970E398}"/>
                </a:ext>
              </a:extLst>
            </p:cNvPr>
            <p:cNvSpPr/>
            <p:nvPr/>
          </p:nvSpPr>
          <p:spPr>
            <a:xfrm>
              <a:off x="4608499" y="1875449"/>
              <a:ext cx="9424454" cy="918884"/>
            </a:xfrm>
            <a:custGeom>
              <a:avLst/>
              <a:gdLst/>
              <a:ahLst/>
              <a:cxnLst/>
              <a:rect l="l" t="t" r="r" b="b"/>
              <a:pathLst>
                <a:path w="9424454" h="918884">
                  <a:moveTo>
                    <a:pt x="0" y="0"/>
                  </a:moveTo>
                  <a:lnTo>
                    <a:pt x="9424453" y="0"/>
                  </a:lnTo>
                  <a:lnTo>
                    <a:pt x="9424453" y="918884"/>
                  </a:lnTo>
                  <a:lnTo>
                    <a:pt x="0" y="91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78A4E640-A3E1-0CAB-5AAC-EA35CF816D23}"/>
                </a:ext>
              </a:extLst>
            </p:cNvPr>
            <p:cNvGrpSpPr/>
            <p:nvPr/>
          </p:nvGrpSpPr>
          <p:grpSpPr>
            <a:xfrm>
              <a:off x="3470854" y="105575"/>
              <a:ext cx="11346292" cy="3303095"/>
              <a:chOff x="0" y="-57150"/>
              <a:chExt cx="2988324" cy="869950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67FD3102-8700-1365-E9FD-9EF62142DBC4}"/>
                  </a:ext>
                </a:extLst>
              </p:cNvPr>
              <p:cNvSpPr/>
              <p:nvPr/>
            </p:nvSpPr>
            <p:spPr>
              <a:xfrm>
                <a:off x="0" y="173177"/>
                <a:ext cx="2988324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2988324" h="270933">
                    <a:moveTo>
                      <a:pt x="62774" y="0"/>
                    </a:moveTo>
                    <a:lnTo>
                      <a:pt x="2925549" y="0"/>
                    </a:lnTo>
                    <a:cubicBezTo>
                      <a:pt x="2942198" y="0"/>
                      <a:pt x="2958165" y="6614"/>
                      <a:pt x="2969938" y="18386"/>
                    </a:cubicBezTo>
                    <a:cubicBezTo>
                      <a:pt x="2981710" y="30159"/>
                      <a:pt x="2988324" y="46126"/>
                      <a:pt x="2988324" y="62774"/>
                    </a:cubicBezTo>
                    <a:lnTo>
                      <a:pt x="2988324" y="208159"/>
                    </a:lnTo>
                    <a:cubicBezTo>
                      <a:pt x="2988324" y="224808"/>
                      <a:pt x="2981710" y="240775"/>
                      <a:pt x="2969938" y="252547"/>
                    </a:cubicBezTo>
                    <a:cubicBezTo>
                      <a:pt x="2958165" y="264320"/>
                      <a:pt x="2942198" y="270933"/>
                      <a:pt x="2925549" y="270933"/>
                    </a:cubicBezTo>
                    <a:lnTo>
                      <a:pt x="62774" y="270933"/>
                    </a:lnTo>
                    <a:cubicBezTo>
                      <a:pt x="46126" y="270933"/>
                      <a:pt x="30159" y="264320"/>
                      <a:pt x="18386" y="252547"/>
                    </a:cubicBezTo>
                    <a:cubicBezTo>
                      <a:pt x="6614" y="240775"/>
                      <a:pt x="0" y="224808"/>
                      <a:pt x="0" y="208159"/>
                    </a:cubicBezTo>
                    <a:lnTo>
                      <a:pt x="0" y="62774"/>
                    </a:lnTo>
                    <a:cubicBezTo>
                      <a:pt x="0" y="46126"/>
                      <a:pt x="6614" y="30159"/>
                      <a:pt x="18386" y="18386"/>
                    </a:cubicBezTo>
                    <a:cubicBezTo>
                      <a:pt x="30159" y="6614"/>
                      <a:pt x="46126" y="0"/>
                      <a:pt x="62774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8215EB14-9689-CA87-CA26-84D796648F3A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E477DFFB-1690-98C1-B9F2-E05A452C1954}"/>
                </a:ext>
              </a:extLst>
            </p:cNvPr>
            <p:cNvSpPr txBox="1"/>
            <p:nvPr/>
          </p:nvSpPr>
          <p:spPr>
            <a:xfrm>
              <a:off x="3602527" y="1140521"/>
              <a:ext cx="11082946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LOT SIZING FOR PERISHABLE PRODUCT</a:t>
              </a:r>
            </a:p>
          </p:txBody>
        </p:sp>
      </p:grpSp>
      <p:sp>
        <p:nvSpPr>
          <p:cNvPr id="26" name="Freeform 11">
            <a:extLst>
              <a:ext uri="{FF2B5EF4-FFF2-40B4-BE49-F238E27FC236}">
                <a16:creationId xmlns:a16="http://schemas.microsoft.com/office/drawing/2014/main" id="{000B7A46-760D-939D-52F3-E4C243E7CB6E}"/>
              </a:ext>
            </a:extLst>
          </p:cNvPr>
          <p:cNvSpPr/>
          <p:nvPr/>
        </p:nvSpPr>
        <p:spPr>
          <a:xfrm rot="10800000" flipH="1" flipV="1">
            <a:off x="80522" y="5621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73275AA-B753-A257-4AD5-4299E0E2DFEE}"/>
              </a:ext>
            </a:extLst>
          </p:cNvPr>
          <p:cNvGrpSpPr/>
          <p:nvPr/>
        </p:nvGrpSpPr>
        <p:grpSpPr>
          <a:xfrm>
            <a:off x="3470854" y="105575"/>
            <a:ext cx="11346292" cy="3303095"/>
            <a:chOff x="3470854" y="105575"/>
            <a:chExt cx="11346292" cy="3303095"/>
          </a:xfrm>
        </p:grpSpPr>
        <p:sp>
          <p:nvSpPr>
            <p:cNvPr id="3" name="Freeform 3"/>
            <p:cNvSpPr/>
            <p:nvPr/>
          </p:nvSpPr>
          <p:spPr>
            <a:xfrm>
              <a:off x="4608499" y="1875449"/>
              <a:ext cx="9424454" cy="918884"/>
            </a:xfrm>
            <a:custGeom>
              <a:avLst/>
              <a:gdLst/>
              <a:ahLst/>
              <a:cxnLst/>
              <a:rect l="l" t="t" r="r" b="b"/>
              <a:pathLst>
                <a:path w="9424454" h="918884">
                  <a:moveTo>
                    <a:pt x="0" y="0"/>
                  </a:moveTo>
                  <a:lnTo>
                    <a:pt x="9424453" y="0"/>
                  </a:lnTo>
                  <a:lnTo>
                    <a:pt x="9424453" y="918884"/>
                  </a:lnTo>
                  <a:lnTo>
                    <a:pt x="0" y="91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3470854" y="105575"/>
              <a:ext cx="11346292" cy="3303095"/>
              <a:chOff x="0" y="-57150"/>
              <a:chExt cx="2988324" cy="86995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173177"/>
                <a:ext cx="2988324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2988324" h="270933">
                    <a:moveTo>
                      <a:pt x="62774" y="0"/>
                    </a:moveTo>
                    <a:lnTo>
                      <a:pt x="2925549" y="0"/>
                    </a:lnTo>
                    <a:cubicBezTo>
                      <a:pt x="2942198" y="0"/>
                      <a:pt x="2958165" y="6614"/>
                      <a:pt x="2969938" y="18386"/>
                    </a:cubicBezTo>
                    <a:cubicBezTo>
                      <a:pt x="2981710" y="30159"/>
                      <a:pt x="2988324" y="46126"/>
                      <a:pt x="2988324" y="62774"/>
                    </a:cubicBezTo>
                    <a:lnTo>
                      <a:pt x="2988324" y="208159"/>
                    </a:lnTo>
                    <a:cubicBezTo>
                      <a:pt x="2988324" y="224808"/>
                      <a:pt x="2981710" y="240775"/>
                      <a:pt x="2969938" y="252547"/>
                    </a:cubicBezTo>
                    <a:cubicBezTo>
                      <a:pt x="2958165" y="264320"/>
                      <a:pt x="2942198" y="270933"/>
                      <a:pt x="2925549" y="270933"/>
                    </a:cubicBezTo>
                    <a:lnTo>
                      <a:pt x="62774" y="270933"/>
                    </a:lnTo>
                    <a:cubicBezTo>
                      <a:pt x="46126" y="270933"/>
                      <a:pt x="30159" y="264320"/>
                      <a:pt x="18386" y="252547"/>
                    </a:cubicBezTo>
                    <a:cubicBezTo>
                      <a:pt x="6614" y="240775"/>
                      <a:pt x="0" y="224808"/>
                      <a:pt x="0" y="208159"/>
                    </a:cubicBezTo>
                    <a:lnTo>
                      <a:pt x="0" y="62774"/>
                    </a:lnTo>
                    <a:cubicBezTo>
                      <a:pt x="0" y="46126"/>
                      <a:pt x="6614" y="30159"/>
                      <a:pt x="18386" y="18386"/>
                    </a:cubicBezTo>
                    <a:cubicBezTo>
                      <a:pt x="30159" y="6614"/>
                      <a:pt x="46126" y="0"/>
                      <a:pt x="62774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602527" y="1140521"/>
              <a:ext cx="11082946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RESEARCH DESIGN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47573" y="3312895"/>
            <a:ext cx="4844112" cy="175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Characteristic of the system: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Dynamic demand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Return rate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Deterioration rate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550741" y="2467510"/>
            <a:ext cx="6685391" cy="3167621"/>
            <a:chOff x="0" y="0"/>
            <a:chExt cx="8913855" cy="42234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13855" cy="4223495"/>
            </a:xfrm>
            <a:custGeom>
              <a:avLst/>
              <a:gdLst/>
              <a:ahLst/>
              <a:cxnLst/>
              <a:rect l="l" t="t" r="r" b="b"/>
              <a:pathLst>
                <a:path w="8913855" h="4223495">
                  <a:moveTo>
                    <a:pt x="0" y="0"/>
                  </a:moveTo>
                  <a:lnTo>
                    <a:pt x="8913855" y="0"/>
                  </a:lnTo>
                  <a:lnTo>
                    <a:pt x="8913855" y="4223495"/>
                  </a:lnTo>
                  <a:lnTo>
                    <a:pt x="0" y="4223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06693" y="1158931"/>
              <a:ext cx="6900468" cy="1544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Poppins Bold"/>
                </a:rPr>
                <a:t>Mathematical model</a:t>
              </a:r>
            </a:p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0000"/>
                  </a:solidFill>
                  <a:latin typeface="Poppins Bold"/>
                </a:rPr>
                <a:t>-</a:t>
              </a:r>
              <a:r>
                <a:rPr lang="en-US" sz="2199">
                  <a:solidFill>
                    <a:srgbClr val="000000"/>
                  </a:solidFill>
                  <a:latin typeface="Poppins"/>
                </a:rPr>
                <a:t>to formulate the problem of lot sizing for perishable products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550741" y="6515100"/>
            <a:ext cx="6685391" cy="3167621"/>
            <a:chOff x="0" y="0"/>
            <a:chExt cx="8913855" cy="422349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13855" cy="4223495"/>
            </a:xfrm>
            <a:custGeom>
              <a:avLst/>
              <a:gdLst/>
              <a:ahLst/>
              <a:cxnLst/>
              <a:rect l="l" t="t" r="r" b="b"/>
              <a:pathLst>
                <a:path w="8913855" h="4223495">
                  <a:moveTo>
                    <a:pt x="0" y="0"/>
                  </a:moveTo>
                  <a:lnTo>
                    <a:pt x="8913855" y="0"/>
                  </a:lnTo>
                  <a:lnTo>
                    <a:pt x="8913855" y="4223495"/>
                  </a:lnTo>
                  <a:lnTo>
                    <a:pt x="0" y="4223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01071" y="1008192"/>
              <a:ext cx="6711714" cy="2065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Poppins Bold"/>
                </a:rPr>
                <a:t>Output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Poppins"/>
                </a:rPr>
                <a:t>- optimum order quantity to minimize total expected cost</a:t>
              </a:r>
            </a:p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endParaRPr lang="en-US" sz="2199" dirty="0">
                <a:solidFill>
                  <a:srgbClr val="000000"/>
                </a:solidFill>
                <a:latin typeface="Poppin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461670" y="2867315"/>
            <a:ext cx="4997780" cy="2368010"/>
            <a:chOff x="0" y="0"/>
            <a:chExt cx="6663707" cy="3157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63707" cy="3157347"/>
            </a:xfrm>
            <a:custGeom>
              <a:avLst/>
              <a:gdLst/>
              <a:ahLst/>
              <a:cxnLst/>
              <a:rect l="l" t="t" r="r" b="b"/>
              <a:pathLst>
                <a:path w="6663707" h="3157347">
                  <a:moveTo>
                    <a:pt x="0" y="0"/>
                  </a:moveTo>
                  <a:lnTo>
                    <a:pt x="6663707" y="0"/>
                  </a:lnTo>
                  <a:lnTo>
                    <a:pt x="6663707" y="3157347"/>
                  </a:lnTo>
                  <a:lnTo>
                    <a:pt x="0" y="3157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23125" y="1168914"/>
              <a:ext cx="5017458" cy="564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2"/>
                </a:lnSpc>
                <a:spcBef>
                  <a:spcPct val="0"/>
                </a:spcBef>
              </a:pPr>
              <a:r>
                <a:rPr lang="en-US" sz="2444">
                  <a:solidFill>
                    <a:srgbClr val="000000"/>
                  </a:solidFill>
                  <a:latin typeface="Poppins Bold"/>
                </a:rPr>
                <a:t>GENETIC ALGORITHM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8915400" y="5524499"/>
            <a:ext cx="0" cy="126918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H="1">
            <a:off x="12236132" y="4051321"/>
            <a:ext cx="122553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4039147" y="4013221"/>
            <a:ext cx="151159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4431682-DAC0-1C00-BB45-0842984B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B053530-F051-F038-D07A-63A826FFE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A2C849-27D0-9FC4-E352-AB14828D3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sp>
        <p:nvSpPr>
          <p:cNvPr id="30" name="Freeform 11">
            <a:extLst>
              <a:ext uri="{FF2B5EF4-FFF2-40B4-BE49-F238E27FC236}">
                <a16:creationId xmlns:a16="http://schemas.microsoft.com/office/drawing/2014/main" id="{7136A767-DE57-E84D-0841-B53F3F5FA85E}"/>
              </a:ext>
            </a:extLst>
          </p:cNvPr>
          <p:cNvSpPr/>
          <p:nvPr/>
        </p:nvSpPr>
        <p:spPr>
          <a:xfrm rot="5400000" flipH="1" flipV="1">
            <a:off x="-1734753" y="5049325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BB5EA0-D113-D1DC-15F4-0ED12A82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967D63-6CF2-DC3F-C5CA-141F9681A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363509-AC3C-7353-65BD-931F20B7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DB9DF725-9503-57D1-A7DF-C036AB91B5ED}"/>
              </a:ext>
            </a:extLst>
          </p:cNvPr>
          <p:cNvSpPr/>
          <p:nvPr/>
        </p:nvSpPr>
        <p:spPr>
          <a:xfrm rot="10800000" flipH="1" flipV="1">
            <a:off x="28850" y="-1102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2BFFB-ED0C-551D-0C3E-B928E8D3D37A}"/>
              </a:ext>
            </a:extLst>
          </p:cNvPr>
          <p:cNvGrpSpPr/>
          <p:nvPr/>
        </p:nvGrpSpPr>
        <p:grpSpPr>
          <a:xfrm>
            <a:off x="3869477" y="1117317"/>
            <a:ext cx="11720554" cy="1814234"/>
            <a:chOff x="3487983" y="1815362"/>
            <a:chExt cx="11720554" cy="181423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A7BD6AE3-5C0E-29BA-EEA9-78BF0FEC4FA8}"/>
                </a:ext>
              </a:extLst>
            </p:cNvPr>
            <p:cNvSpPr/>
            <p:nvPr/>
          </p:nvSpPr>
          <p:spPr>
            <a:xfrm>
              <a:off x="4760346" y="2710712"/>
              <a:ext cx="9424454" cy="918884"/>
            </a:xfrm>
            <a:custGeom>
              <a:avLst/>
              <a:gdLst/>
              <a:ahLst/>
              <a:cxnLst/>
              <a:rect l="l" t="t" r="r" b="b"/>
              <a:pathLst>
                <a:path w="9424454" h="918884">
                  <a:moveTo>
                    <a:pt x="0" y="0"/>
                  </a:moveTo>
                  <a:lnTo>
                    <a:pt x="9424454" y="0"/>
                  </a:lnTo>
                  <a:lnTo>
                    <a:pt x="9424454" y="918885"/>
                  </a:lnTo>
                  <a:lnTo>
                    <a:pt x="0" y="918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032D483C-8865-5C04-3B93-89B749E5A828}"/>
                </a:ext>
              </a:extLst>
            </p:cNvPr>
            <p:cNvGrpSpPr/>
            <p:nvPr/>
          </p:nvGrpSpPr>
          <p:grpSpPr>
            <a:xfrm>
              <a:off x="3622702" y="1815362"/>
              <a:ext cx="11346292" cy="1028700"/>
              <a:chOff x="0" y="0"/>
              <a:chExt cx="2988324" cy="270933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0DF5D16D-EDE7-2FC1-F375-CBEEA6214F71}"/>
                  </a:ext>
                </a:extLst>
              </p:cNvPr>
              <p:cNvSpPr/>
              <p:nvPr/>
            </p:nvSpPr>
            <p:spPr>
              <a:xfrm>
                <a:off x="0" y="0"/>
                <a:ext cx="2988324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2988324" h="270933">
                    <a:moveTo>
                      <a:pt x="62774" y="0"/>
                    </a:moveTo>
                    <a:lnTo>
                      <a:pt x="2925549" y="0"/>
                    </a:lnTo>
                    <a:cubicBezTo>
                      <a:pt x="2942198" y="0"/>
                      <a:pt x="2958165" y="6614"/>
                      <a:pt x="2969938" y="18386"/>
                    </a:cubicBezTo>
                    <a:cubicBezTo>
                      <a:pt x="2981710" y="30159"/>
                      <a:pt x="2988324" y="46126"/>
                      <a:pt x="2988324" y="62774"/>
                    </a:cubicBezTo>
                    <a:lnTo>
                      <a:pt x="2988324" y="208159"/>
                    </a:lnTo>
                    <a:cubicBezTo>
                      <a:pt x="2988324" y="224808"/>
                      <a:pt x="2981710" y="240775"/>
                      <a:pt x="2969938" y="252547"/>
                    </a:cubicBezTo>
                    <a:cubicBezTo>
                      <a:pt x="2958165" y="264320"/>
                      <a:pt x="2942198" y="270933"/>
                      <a:pt x="2925549" y="270933"/>
                    </a:cubicBezTo>
                    <a:lnTo>
                      <a:pt x="62774" y="270933"/>
                    </a:lnTo>
                    <a:cubicBezTo>
                      <a:pt x="46126" y="270933"/>
                      <a:pt x="30159" y="264320"/>
                      <a:pt x="18386" y="252547"/>
                    </a:cubicBezTo>
                    <a:cubicBezTo>
                      <a:pt x="6614" y="240775"/>
                      <a:pt x="0" y="224808"/>
                      <a:pt x="0" y="208159"/>
                    </a:cubicBezTo>
                    <a:lnTo>
                      <a:pt x="0" y="62774"/>
                    </a:lnTo>
                    <a:cubicBezTo>
                      <a:pt x="0" y="46126"/>
                      <a:pt x="6614" y="30159"/>
                      <a:pt x="18386" y="18386"/>
                    </a:cubicBezTo>
                    <a:cubicBezTo>
                      <a:pt x="30159" y="6614"/>
                      <a:pt x="46126" y="0"/>
                      <a:pt x="62774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E673D273-82EB-6D95-2540-A7EEA1EB601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2F95D173-4BFB-B9EA-AE55-1E57E898FF0A}"/>
                </a:ext>
              </a:extLst>
            </p:cNvPr>
            <p:cNvSpPr txBox="1"/>
            <p:nvPr/>
          </p:nvSpPr>
          <p:spPr>
            <a:xfrm>
              <a:off x="3487983" y="1990434"/>
              <a:ext cx="11720554" cy="6665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000" dirty="0">
                  <a:solidFill>
                    <a:srgbClr val="000000"/>
                  </a:solidFill>
                  <a:latin typeface="League Spartan Bold"/>
                </a:rPr>
                <a:t>THE DEVELOPMENT OF MATHEMATICAL MODEL</a:t>
              </a:r>
            </a:p>
          </p:txBody>
        </p:sp>
      </p:grpSp>
      <p:sp>
        <p:nvSpPr>
          <p:cNvPr id="4" name="Freeform 12">
            <a:extLst>
              <a:ext uri="{FF2B5EF4-FFF2-40B4-BE49-F238E27FC236}">
                <a16:creationId xmlns:a16="http://schemas.microsoft.com/office/drawing/2014/main" id="{1E151792-7704-2BFF-8EE1-0C1B65110336}"/>
              </a:ext>
            </a:extLst>
          </p:cNvPr>
          <p:cNvSpPr/>
          <p:nvPr/>
        </p:nvSpPr>
        <p:spPr>
          <a:xfrm>
            <a:off x="2662477" y="2234289"/>
            <a:ext cx="13415723" cy="7669254"/>
          </a:xfrm>
          <a:custGeom>
            <a:avLst/>
            <a:gdLst/>
            <a:ahLst/>
            <a:cxnLst/>
            <a:rect l="l" t="t" r="r" b="b"/>
            <a:pathLst>
              <a:path w="15903194" h="9148917">
                <a:moveTo>
                  <a:pt x="0" y="0"/>
                </a:moveTo>
                <a:lnTo>
                  <a:pt x="15903193" y="0"/>
                </a:lnTo>
                <a:lnTo>
                  <a:pt x="15903193" y="9148917"/>
                </a:lnTo>
                <a:lnTo>
                  <a:pt x="0" y="91489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928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00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BB5EA0-D113-D1DC-15F4-0ED12A82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967D63-6CF2-DC3F-C5CA-141F9681A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363509-AC3C-7353-65BD-931F20B7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DB9DF725-9503-57D1-A7DF-C036AB91B5ED}"/>
              </a:ext>
            </a:extLst>
          </p:cNvPr>
          <p:cNvSpPr/>
          <p:nvPr/>
        </p:nvSpPr>
        <p:spPr>
          <a:xfrm rot="10800000" flipH="1" flipV="1">
            <a:off x="28850" y="-1102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2BFFB-ED0C-551D-0C3E-B928E8D3D37A}"/>
              </a:ext>
            </a:extLst>
          </p:cNvPr>
          <p:cNvGrpSpPr/>
          <p:nvPr/>
        </p:nvGrpSpPr>
        <p:grpSpPr>
          <a:xfrm>
            <a:off x="3869477" y="1117317"/>
            <a:ext cx="11720554" cy="1814234"/>
            <a:chOff x="3487983" y="1815362"/>
            <a:chExt cx="11720554" cy="181423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A7BD6AE3-5C0E-29BA-EEA9-78BF0FEC4FA8}"/>
                </a:ext>
              </a:extLst>
            </p:cNvPr>
            <p:cNvSpPr/>
            <p:nvPr/>
          </p:nvSpPr>
          <p:spPr>
            <a:xfrm>
              <a:off x="4760346" y="2710712"/>
              <a:ext cx="9424454" cy="918884"/>
            </a:xfrm>
            <a:custGeom>
              <a:avLst/>
              <a:gdLst/>
              <a:ahLst/>
              <a:cxnLst/>
              <a:rect l="l" t="t" r="r" b="b"/>
              <a:pathLst>
                <a:path w="9424454" h="918884">
                  <a:moveTo>
                    <a:pt x="0" y="0"/>
                  </a:moveTo>
                  <a:lnTo>
                    <a:pt x="9424454" y="0"/>
                  </a:lnTo>
                  <a:lnTo>
                    <a:pt x="9424454" y="918885"/>
                  </a:lnTo>
                  <a:lnTo>
                    <a:pt x="0" y="918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032D483C-8865-5C04-3B93-89B749E5A828}"/>
                </a:ext>
              </a:extLst>
            </p:cNvPr>
            <p:cNvGrpSpPr/>
            <p:nvPr/>
          </p:nvGrpSpPr>
          <p:grpSpPr>
            <a:xfrm>
              <a:off x="3622702" y="1815362"/>
              <a:ext cx="11346292" cy="1028700"/>
              <a:chOff x="0" y="0"/>
              <a:chExt cx="2988324" cy="270933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0DF5D16D-EDE7-2FC1-F375-CBEEA6214F71}"/>
                  </a:ext>
                </a:extLst>
              </p:cNvPr>
              <p:cNvSpPr/>
              <p:nvPr/>
            </p:nvSpPr>
            <p:spPr>
              <a:xfrm>
                <a:off x="0" y="0"/>
                <a:ext cx="2988324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2988324" h="270933">
                    <a:moveTo>
                      <a:pt x="62774" y="0"/>
                    </a:moveTo>
                    <a:lnTo>
                      <a:pt x="2925549" y="0"/>
                    </a:lnTo>
                    <a:cubicBezTo>
                      <a:pt x="2942198" y="0"/>
                      <a:pt x="2958165" y="6614"/>
                      <a:pt x="2969938" y="18386"/>
                    </a:cubicBezTo>
                    <a:cubicBezTo>
                      <a:pt x="2981710" y="30159"/>
                      <a:pt x="2988324" y="46126"/>
                      <a:pt x="2988324" y="62774"/>
                    </a:cubicBezTo>
                    <a:lnTo>
                      <a:pt x="2988324" y="208159"/>
                    </a:lnTo>
                    <a:cubicBezTo>
                      <a:pt x="2988324" y="224808"/>
                      <a:pt x="2981710" y="240775"/>
                      <a:pt x="2969938" y="252547"/>
                    </a:cubicBezTo>
                    <a:cubicBezTo>
                      <a:pt x="2958165" y="264320"/>
                      <a:pt x="2942198" y="270933"/>
                      <a:pt x="2925549" y="270933"/>
                    </a:cubicBezTo>
                    <a:lnTo>
                      <a:pt x="62774" y="270933"/>
                    </a:lnTo>
                    <a:cubicBezTo>
                      <a:pt x="46126" y="270933"/>
                      <a:pt x="30159" y="264320"/>
                      <a:pt x="18386" y="252547"/>
                    </a:cubicBezTo>
                    <a:cubicBezTo>
                      <a:pt x="6614" y="240775"/>
                      <a:pt x="0" y="224808"/>
                      <a:pt x="0" y="208159"/>
                    </a:cubicBezTo>
                    <a:lnTo>
                      <a:pt x="0" y="62774"/>
                    </a:lnTo>
                    <a:cubicBezTo>
                      <a:pt x="0" y="46126"/>
                      <a:pt x="6614" y="30159"/>
                      <a:pt x="18386" y="18386"/>
                    </a:cubicBezTo>
                    <a:cubicBezTo>
                      <a:pt x="30159" y="6614"/>
                      <a:pt x="46126" y="0"/>
                      <a:pt x="62774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E673D273-82EB-6D95-2540-A7EEA1EB601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2F95D173-4BFB-B9EA-AE55-1E57E898FF0A}"/>
                </a:ext>
              </a:extLst>
            </p:cNvPr>
            <p:cNvSpPr txBox="1"/>
            <p:nvPr/>
          </p:nvSpPr>
          <p:spPr>
            <a:xfrm>
              <a:off x="3487983" y="1990434"/>
              <a:ext cx="11720554" cy="6665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000" dirty="0">
                  <a:solidFill>
                    <a:srgbClr val="000000"/>
                  </a:solidFill>
                  <a:latin typeface="League Spartan Bold"/>
                </a:rPr>
                <a:t>THE DEVELOPMENT OF MATHEMATICAL MODEL</a:t>
              </a:r>
            </a:p>
          </p:txBody>
        </p:sp>
      </p:grpSp>
      <p:sp>
        <p:nvSpPr>
          <p:cNvPr id="3" name="Freeform 12">
            <a:extLst>
              <a:ext uri="{FF2B5EF4-FFF2-40B4-BE49-F238E27FC236}">
                <a16:creationId xmlns:a16="http://schemas.microsoft.com/office/drawing/2014/main" id="{9601787F-AB15-6508-A1DE-C8771C7F9245}"/>
              </a:ext>
            </a:extLst>
          </p:cNvPr>
          <p:cNvSpPr/>
          <p:nvPr/>
        </p:nvSpPr>
        <p:spPr>
          <a:xfrm>
            <a:off x="3182735" y="2229058"/>
            <a:ext cx="12880475" cy="7297429"/>
          </a:xfrm>
          <a:custGeom>
            <a:avLst/>
            <a:gdLst/>
            <a:ahLst/>
            <a:cxnLst/>
            <a:rect l="l" t="t" r="r" b="b"/>
            <a:pathLst>
              <a:path w="14381517" h="8446726">
                <a:moveTo>
                  <a:pt x="0" y="0"/>
                </a:moveTo>
                <a:lnTo>
                  <a:pt x="14381516" y="0"/>
                </a:lnTo>
                <a:lnTo>
                  <a:pt x="14381516" y="8446726"/>
                </a:lnTo>
                <a:lnTo>
                  <a:pt x="0" y="84467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BB5EA0-D113-D1DC-15F4-0ED12A82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967D63-6CF2-DC3F-C5CA-141F9681A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363509-AC3C-7353-65BD-931F20B7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DB9DF725-9503-57D1-A7DF-C036AB91B5ED}"/>
              </a:ext>
            </a:extLst>
          </p:cNvPr>
          <p:cNvSpPr/>
          <p:nvPr/>
        </p:nvSpPr>
        <p:spPr>
          <a:xfrm rot="10800000" flipH="1" flipV="1">
            <a:off x="28850" y="-1102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2BFFB-ED0C-551D-0C3E-B928E8D3D37A}"/>
              </a:ext>
            </a:extLst>
          </p:cNvPr>
          <p:cNvGrpSpPr/>
          <p:nvPr/>
        </p:nvGrpSpPr>
        <p:grpSpPr>
          <a:xfrm>
            <a:off x="3869477" y="1117317"/>
            <a:ext cx="11720554" cy="1814234"/>
            <a:chOff x="3487983" y="1815362"/>
            <a:chExt cx="11720554" cy="181423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A7BD6AE3-5C0E-29BA-EEA9-78BF0FEC4FA8}"/>
                </a:ext>
              </a:extLst>
            </p:cNvPr>
            <p:cNvSpPr/>
            <p:nvPr/>
          </p:nvSpPr>
          <p:spPr>
            <a:xfrm>
              <a:off x="4760346" y="2710712"/>
              <a:ext cx="9424454" cy="918884"/>
            </a:xfrm>
            <a:custGeom>
              <a:avLst/>
              <a:gdLst/>
              <a:ahLst/>
              <a:cxnLst/>
              <a:rect l="l" t="t" r="r" b="b"/>
              <a:pathLst>
                <a:path w="9424454" h="918884">
                  <a:moveTo>
                    <a:pt x="0" y="0"/>
                  </a:moveTo>
                  <a:lnTo>
                    <a:pt x="9424454" y="0"/>
                  </a:lnTo>
                  <a:lnTo>
                    <a:pt x="9424454" y="918885"/>
                  </a:lnTo>
                  <a:lnTo>
                    <a:pt x="0" y="918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032D483C-8865-5C04-3B93-89B749E5A828}"/>
                </a:ext>
              </a:extLst>
            </p:cNvPr>
            <p:cNvGrpSpPr/>
            <p:nvPr/>
          </p:nvGrpSpPr>
          <p:grpSpPr>
            <a:xfrm>
              <a:off x="3622702" y="1815362"/>
              <a:ext cx="11346292" cy="1028700"/>
              <a:chOff x="0" y="0"/>
              <a:chExt cx="2988324" cy="270933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0DF5D16D-EDE7-2FC1-F375-CBEEA6214F71}"/>
                  </a:ext>
                </a:extLst>
              </p:cNvPr>
              <p:cNvSpPr/>
              <p:nvPr/>
            </p:nvSpPr>
            <p:spPr>
              <a:xfrm>
                <a:off x="0" y="0"/>
                <a:ext cx="2988324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2988324" h="270933">
                    <a:moveTo>
                      <a:pt x="62774" y="0"/>
                    </a:moveTo>
                    <a:lnTo>
                      <a:pt x="2925549" y="0"/>
                    </a:lnTo>
                    <a:cubicBezTo>
                      <a:pt x="2942198" y="0"/>
                      <a:pt x="2958165" y="6614"/>
                      <a:pt x="2969938" y="18386"/>
                    </a:cubicBezTo>
                    <a:cubicBezTo>
                      <a:pt x="2981710" y="30159"/>
                      <a:pt x="2988324" y="46126"/>
                      <a:pt x="2988324" y="62774"/>
                    </a:cubicBezTo>
                    <a:lnTo>
                      <a:pt x="2988324" y="208159"/>
                    </a:lnTo>
                    <a:cubicBezTo>
                      <a:pt x="2988324" y="224808"/>
                      <a:pt x="2981710" y="240775"/>
                      <a:pt x="2969938" y="252547"/>
                    </a:cubicBezTo>
                    <a:cubicBezTo>
                      <a:pt x="2958165" y="264320"/>
                      <a:pt x="2942198" y="270933"/>
                      <a:pt x="2925549" y="270933"/>
                    </a:cubicBezTo>
                    <a:lnTo>
                      <a:pt x="62774" y="270933"/>
                    </a:lnTo>
                    <a:cubicBezTo>
                      <a:pt x="46126" y="270933"/>
                      <a:pt x="30159" y="264320"/>
                      <a:pt x="18386" y="252547"/>
                    </a:cubicBezTo>
                    <a:cubicBezTo>
                      <a:pt x="6614" y="240775"/>
                      <a:pt x="0" y="224808"/>
                      <a:pt x="0" y="208159"/>
                    </a:cubicBezTo>
                    <a:lnTo>
                      <a:pt x="0" y="62774"/>
                    </a:lnTo>
                    <a:cubicBezTo>
                      <a:pt x="0" y="46126"/>
                      <a:pt x="6614" y="30159"/>
                      <a:pt x="18386" y="18386"/>
                    </a:cubicBezTo>
                    <a:cubicBezTo>
                      <a:pt x="30159" y="6614"/>
                      <a:pt x="46126" y="0"/>
                      <a:pt x="62774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E673D273-82EB-6D95-2540-A7EEA1EB601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2F95D173-4BFB-B9EA-AE55-1E57E898FF0A}"/>
                </a:ext>
              </a:extLst>
            </p:cNvPr>
            <p:cNvSpPr txBox="1"/>
            <p:nvPr/>
          </p:nvSpPr>
          <p:spPr>
            <a:xfrm>
              <a:off x="3487983" y="1990434"/>
              <a:ext cx="11720554" cy="681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400" dirty="0">
                  <a:solidFill>
                    <a:srgbClr val="000000"/>
                  </a:solidFill>
                  <a:latin typeface="League Spartan Bold"/>
                </a:rPr>
                <a:t>Total costs generated by a test run of the GA</a:t>
              </a:r>
            </a:p>
          </p:txBody>
        </p:sp>
      </p:grpSp>
      <p:sp>
        <p:nvSpPr>
          <p:cNvPr id="2" name="Freeform 12">
            <a:extLst>
              <a:ext uri="{FF2B5EF4-FFF2-40B4-BE49-F238E27FC236}">
                <a16:creationId xmlns:a16="http://schemas.microsoft.com/office/drawing/2014/main" id="{CDCBD50A-2491-9D13-D1AE-97BA0B2205FE}"/>
              </a:ext>
            </a:extLst>
          </p:cNvPr>
          <p:cNvSpPr/>
          <p:nvPr/>
        </p:nvSpPr>
        <p:spPr>
          <a:xfrm>
            <a:off x="2590839" y="2720855"/>
            <a:ext cx="13944600" cy="6264387"/>
          </a:xfrm>
          <a:custGeom>
            <a:avLst/>
            <a:gdLst/>
            <a:ahLst/>
            <a:cxnLst/>
            <a:rect l="l" t="t" r="r" b="b"/>
            <a:pathLst>
              <a:path w="17259300" h="7508908">
                <a:moveTo>
                  <a:pt x="0" y="0"/>
                </a:moveTo>
                <a:lnTo>
                  <a:pt x="17259300" y="0"/>
                </a:lnTo>
                <a:lnTo>
                  <a:pt x="17259300" y="7508908"/>
                </a:lnTo>
                <a:lnTo>
                  <a:pt x="0" y="75089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90" r="-1790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9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48441" y="8568922"/>
            <a:ext cx="7070549" cy="689378"/>
          </a:xfrm>
          <a:custGeom>
            <a:avLst/>
            <a:gdLst/>
            <a:ahLst/>
            <a:cxnLst/>
            <a:rect l="l" t="t" r="r" b="b"/>
            <a:pathLst>
              <a:path w="7070549" h="689378">
                <a:moveTo>
                  <a:pt x="0" y="0"/>
                </a:moveTo>
                <a:lnTo>
                  <a:pt x="7070548" y="0"/>
                </a:lnTo>
                <a:lnTo>
                  <a:pt x="7070548" y="689378"/>
                </a:lnTo>
                <a:lnTo>
                  <a:pt x="0" y="689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666376" y="8568922"/>
            <a:ext cx="7070549" cy="689378"/>
          </a:xfrm>
          <a:custGeom>
            <a:avLst/>
            <a:gdLst/>
            <a:ahLst/>
            <a:cxnLst/>
            <a:rect l="l" t="t" r="r" b="b"/>
            <a:pathLst>
              <a:path w="7070549" h="689378">
                <a:moveTo>
                  <a:pt x="0" y="0"/>
                </a:moveTo>
                <a:lnTo>
                  <a:pt x="7070548" y="0"/>
                </a:lnTo>
                <a:lnTo>
                  <a:pt x="7070548" y="689378"/>
                </a:lnTo>
                <a:lnTo>
                  <a:pt x="0" y="689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608726" y="2676524"/>
            <a:ext cx="7070549" cy="689378"/>
          </a:xfrm>
          <a:custGeom>
            <a:avLst/>
            <a:gdLst/>
            <a:ahLst/>
            <a:cxnLst/>
            <a:rect l="l" t="t" r="r" b="b"/>
            <a:pathLst>
              <a:path w="7070549" h="689378">
                <a:moveTo>
                  <a:pt x="0" y="0"/>
                </a:moveTo>
                <a:lnTo>
                  <a:pt x="7070548" y="0"/>
                </a:lnTo>
                <a:lnTo>
                  <a:pt x="7070548" y="689378"/>
                </a:lnTo>
                <a:lnTo>
                  <a:pt x="0" y="689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86778" y="4267883"/>
            <a:ext cx="7799144" cy="4360276"/>
            <a:chOff x="0" y="0"/>
            <a:chExt cx="2054096" cy="11483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54096" cy="1148385"/>
            </a:xfrm>
            <a:custGeom>
              <a:avLst/>
              <a:gdLst/>
              <a:ahLst/>
              <a:cxnLst/>
              <a:rect l="l" t="t" r="r" b="b"/>
              <a:pathLst>
                <a:path w="2054096" h="1148385">
                  <a:moveTo>
                    <a:pt x="24817" y="0"/>
                  </a:moveTo>
                  <a:lnTo>
                    <a:pt x="2029279" y="0"/>
                  </a:lnTo>
                  <a:cubicBezTo>
                    <a:pt x="2042985" y="0"/>
                    <a:pt x="2054096" y="11111"/>
                    <a:pt x="2054096" y="24817"/>
                  </a:cubicBezTo>
                  <a:lnTo>
                    <a:pt x="2054096" y="1123569"/>
                  </a:lnTo>
                  <a:cubicBezTo>
                    <a:pt x="2054096" y="1137275"/>
                    <a:pt x="2042985" y="1148385"/>
                    <a:pt x="2029279" y="1148385"/>
                  </a:cubicBezTo>
                  <a:lnTo>
                    <a:pt x="24817" y="1148385"/>
                  </a:lnTo>
                  <a:cubicBezTo>
                    <a:pt x="11111" y="1148385"/>
                    <a:pt x="0" y="1137275"/>
                    <a:pt x="0" y="1123569"/>
                  </a:cubicBezTo>
                  <a:lnTo>
                    <a:pt x="0" y="24817"/>
                  </a:lnTo>
                  <a:cubicBezTo>
                    <a:pt x="0" y="11111"/>
                    <a:pt x="11111" y="0"/>
                    <a:pt x="24817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02078" y="4267883"/>
            <a:ext cx="7799144" cy="4360276"/>
            <a:chOff x="0" y="0"/>
            <a:chExt cx="2054096" cy="11483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54096" cy="1148385"/>
            </a:xfrm>
            <a:custGeom>
              <a:avLst/>
              <a:gdLst/>
              <a:ahLst/>
              <a:cxnLst/>
              <a:rect l="l" t="t" r="r" b="b"/>
              <a:pathLst>
                <a:path w="2054096" h="1148385">
                  <a:moveTo>
                    <a:pt x="24817" y="0"/>
                  </a:moveTo>
                  <a:lnTo>
                    <a:pt x="2029279" y="0"/>
                  </a:lnTo>
                  <a:cubicBezTo>
                    <a:pt x="2042985" y="0"/>
                    <a:pt x="2054096" y="11111"/>
                    <a:pt x="2054096" y="24817"/>
                  </a:cubicBezTo>
                  <a:lnTo>
                    <a:pt x="2054096" y="1123569"/>
                  </a:lnTo>
                  <a:cubicBezTo>
                    <a:pt x="2054096" y="1137275"/>
                    <a:pt x="2042985" y="1148385"/>
                    <a:pt x="2029279" y="1148385"/>
                  </a:cubicBezTo>
                  <a:lnTo>
                    <a:pt x="24817" y="1148385"/>
                  </a:lnTo>
                  <a:cubicBezTo>
                    <a:pt x="11111" y="1148385"/>
                    <a:pt x="0" y="1137275"/>
                    <a:pt x="0" y="1123569"/>
                  </a:cubicBezTo>
                  <a:lnTo>
                    <a:pt x="0" y="24817"/>
                  </a:lnTo>
                  <a:cubicBezTo>
                    <a:pt x="0" y="11111"/>
                    <a:pt x="11111" y="0"/>
                    <a:pt x="24817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02986" y="3834123"/>
            <a:ext cx="5366727" cy="946712"/>
            <a:chOff x="0" y="0"/>
            <a:chExt cx="1413459" cy="2493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13459" cy="249340"/>
            </a:xfrm>
            <a:custGeom>
              <a:avLst/>
              <a:gdLst/>
              <a:ahLst/>
              <a:cxnLst/>
              <a:rect l="l" t="t" r="r" b="b"/>
              <a:pathLst>
                <a:path w="1413459" h="249340">
                  <a:moveTo>
                    <a:pt x="0" y="0"/>
                  </a:moveTo>
                  <a:lnTo>
                    <a:pt x="1413459" y="0"/>
                  </a:lnTo>
                  <a:lnTo>
                    <a:pt x="1413459" y="249340"/>
                  </a:lnTo>
                  <a:lnTo>
                    <a:pt x="0" y="249340"/>
                  </a:lnTo>
                  <a:close/>
                </a:path>
              </a:pathLst>
            </a:custGeom>
            <a:solidFill>
              <a:srgbClr val="003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518286" y="3794527"/>
            <a:ext cx="5366727" cy="946712"/>
            <a:chOff x="0" y="0"/>
            <a:chExt cx="1413459" cy="2493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13459" cy="249340"/>
            </a:xfrm>
            <a:custGeom>
              <a:avLst/>
              <a:gdLst/>
              <a:ahLst/>
              <a:cxnLst/>
              <a:rect l="l" t="t" r="r" b="b"/>
              <a:pathLst>
                <a:path w="1413459" h="249340">
                  <a:moveTo>
                    <a:pt x="0" y="0"/>
                  </a:moveTo>
                  <a:lnTo>
                    <a:pt x="1413459" y="0"/>
                  </a:lnTo>
                  <a:lnTo>
                    <a:pt x="1413459" y="249340"/>
                  </a:lnTo>
                  <a:lnTo>
                    <a:pt x="0" y="249340"/>
                  </a:lnTo>
                  <a:close/>
                </a:path>
              </a:pathLst>
            </a:custGeom>
            <a:solidFill>
              <a:srgbClr val="003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63F287E-EB3D-FA4B-F734-8E55500B4412}"/>
              </a:ext>
            </a:extLst>
          </p:cNvPr>
          <p:cNvGrpSpPr/>
          <p:nvPr/>
        </p:nvGrpSpPr>
        <p:grpSpPr>
          <a:xfrm>
            <a:off x="3088988" y="1953018"/>
            <a:ext cx="12110023" cy="1573325"/>
            <a:chOff x="3088988" y="1638680"/>
            <a:chExt cx="12110023" cy="1573325"/>
          </a:xfrm>
        </p:grpSpPr>
        <p:grpSp>
          <p:nvGrpSpPr>
            <p:cNvPr id="18" name="Group 18"/>
            <p:cNvGrpSpPr/>
            <p:nvPr/>
          </p:nvGrpSpPr>
          <p:grpSpPr>
            <a:xfrm>
              <a:off x="3088988" y="1638680"/>
              <a:ext cx="12110023" cy="1573325"/>
              <a:chOff x="0" y="0"/>
              <a:chExt cx="3189471" cy="41437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189471" cy="414374"/>
              </a:xfrm>
              <a:custGeom>
                <a:avLst/>
                <a:gdLst/>
                <a:ahLst/>
                <a:cxnLst/>
                <a:rect l="l" t="t" r="r" b="b"/>
                <a:pathLst>
                  <a:path w="3189471" h="414374">
                    <a:moveTo>
                      <a:pt x="58176" y="0"/>
                    </a:moveTo>
                    <a:lnTo>
                      <a:pt x="3131295" y="0"/>
                    </a:lnTo>
                    <a:cubicBezTo>
                      <a:pt x="3163425" y="0"/>
                      <a:pt x="3189471" y="26046"/>
                      <a:pt x="3189471" y="58176"/>
                    </a:cubicBezTo>
                    <a:lnTo>
                      <a:pt x="3189471" y="356197"/>
                    </a:lnTo>
                    <a:cubicBezTo>
                      <a:pt x="3189471" y="388327"/>
                      <a:pt x="3163425" y="414374"/>
                      <a:pt x="3131295" y="414374"/>
                    </a:cubicBezTo>
                    <a:lnTo>
                      <a:pt x="58176" y="414374"/>
                    </a:lnTo>
                    <a:cubicBezTo>
                      <a:pt x="26046" y="414374"/>
                      <a:pt x="0" y="388327"/>
                      <a:pt x="0" y="356197"/>
                    </a:cubicBezTo>
                    <a:lnTo>
                      <a:pt x="0" y="58176"/>
                    </a:lnTo>
                    <a:cubicBezTo>
                      <a:pt x="0" y="26046"/>
                      <a:pt x="26046" y="0"/>
                      <a:pt x="58176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088988" y="1814262"/>
              <a:ext cx="12110023" cy="1216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League Spartan Bold"/>
                </a:rPr>
                <a:t>CAPAIAN PEMBELAJARAN LULUSAN &amp; </a:t>
              </a:r>
            </a:p>
            <a:p>
              <a:pPr algn="ctr">
                <a:lnSpc>
                  <a:spcPts val="4900"/>
                </a:lnSpc>
              </a:pPr>
              <a:r>
                <a:rPr lang="en-US" sz="3500" dirty="0">
                  <a:solidFill>
                    <a:srgbClr val="000000"/>
                  </a:solidFill>
                  <a:latin typeface="League Spartan Bold"/>
                </a:rPr>
                <a:t>CAPAIAN PEMBELAJARAN MATA KULIAH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744042" y="3907520"/>
            <a:ext cx="2684616" cy="62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Poppins Bold"/>
              </a:rPr>
              <a:t>CPL 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114031" y="3907520"/>
            <a:ext cx="2444900" cy="596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FFFFFF"/>
                </a:solidFill>
                <a:latin typeface="Poppins Bold"/>
              </a:rPr>
              <a:t>CPMK 5.59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5805" y="4780835"/>
            <a:ext cx="7275819" cy="394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</a:rPr>
              <a:t>Mampu menerapkan konsep sains, matematika, dan prinsip-prinsip rekayasa untuk mengidentifikasi, memformulasikan dan menganalisis masalah rekayasa kompleks pada sistem terintegrasi (meliputi manusia, material, peralatan, energi, dan informasi) berdasarkan pendekatan analitik, komputasional atau eksperimental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551725" y="5706372"/>
            <a:ext cx="7275819" cy="131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Mampu </a:t>
            </a:r>
            <a:r>
              <a:rPr lang="en-US" sz="2499" dirty="0" err="1">
                <a:solidFill>
                  <a:srgbClr val="000000"/>
                </a:solidFill>
                <a:latin typeface="Poppins"/>
              </a:rPr>
              <a:t>menemukan</a:t>
            </a:r>
            <a:r>
              <a:rPr lang="en-US" sz="249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</a:rPr>
              <a:t>solusi</a:t>
            </a:r>
            <a:r>
              <a:rPr lang="en-US" sz="249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</a:rPr>
              <a:t>penyelesaian</a:t>
            </a:r>
            <a:r>
              <a:rPr lang="en-US" sz="249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</a:rPr>
              <a:t>kasus</a:t>
            </a:r>
            <a:r>
              <a:rPr lang="en-US" sz="2499" dirty="0">
                <a:solidFill>
                  <a:srgbClr val="000000"/>
                </a:solidFill>
                <a:latin typeface="Poppins"/>
              </a:rPr>
              <a:t> yang </a:t>
            </a:r>
            <a:r>
              <a:rPr lang="en-US" sz="2499" dirty="0" err="1">
                <a:solidFill>
                  <a:srgbClr val="000000"/>
                </a:solidFill>
                <a:latin typeface="Poppins"/>
              </a:rPr>
              <a:t>menerapkan</a:t>
            </a:r>
            <a:r>
              <a:rPr lang="en-US" sz="2499" dirty="0">
                <a:solidFill>
                  <a:srgbClr val="000000"/>
                </a:solidFill>
                <a:latin typeface="Poppins"/>
              </a:rPr>
              <a:t> Genetic Algorithm </a:t>
            </a:r>
            <a:r>
              <a:rPr lang="en-US" sz="2499" dirty="0" err="1">
                <a:solidFill>
                  <a:srgbClr val="000000"/>
                </a:solidFill>
                <a:latin typeface="Poppins"/>
              </a:rPr>
              <a:t>dengan</a:t>
            </a:r>
            <a:r>
              <a:rPr lang="en-US" sz="249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</a:rPr>
              <a:t>baik</a:t>
            </a:r>
            <a:endParaRPr lang="en-US" sz="2499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DCBB22C1-D6A9-23CB-D287-B135D540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4C3555F-BB15-B80D-051F-C86EBE4B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AF8A64C-177E-E2CC-30C3-1D4DD829A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524000" y="2658018"/>
            <a:ext cx="14651490" cy="6728657"/>
          </a:xfrm>
          <a:custGeom>
            <a:avLst/>
            <a:gdLst/>
            <a:ahLst/>
            <a:cxnLst/>
            <a:rect l="l" t="t" r="r" b="b"/>
            <a:pathLst>
              <a:path w="17921573" h="8682736">
                <a:moveTo>
                  <a:pt x="0" y="0"/>
                </a:moveTo>
                <a:lnTo>
                  <a:pt x="17921572" y="0"/>
                </a:lnTo>
                <a:lnTo>
                  <a:pt x="17921572" y="8682736"/>
                </a:lnTo>
                <a:lnTo>
                  <a:pt x="0" y="868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BB5EA0-D113-D1DC-15F4-0ED12A82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967D63-6CF2-DC3F-C5CA-141F9681A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363509-AC3C-7353-65BD-931F20B76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DB9DF725-9503-57D1-A7DF-C036AB91B5ED}"/>
              </a:ext>
            </a:extLst>
          </p:cNvPr>
          <p:cNvSpPr/>
          <p:nvPr/>
        </p:nvSpPr>
        <p:spPr>
          <a:xfrm rot="10800000" flipH="1" flipV="1">
            <a:off x="28850" y="-1102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2BFFB-ED0C-551D-0C3E-B928E8D3D37A}"/>
              </a:ext>
            </a:extLst>
          </p:cNvPr>
          <p:cNvGrpSpPr/>
          <p:nvPr/>
        </p:nvGrpSpPr>
        <p:grpSpPr>
          <a:xfrm>
            <a:off x="4004196" y="1041848"/>
            <a:ext cx="11346292" cy="1889703"/>
            <a:chOff x="3622702" y="1739893"/>
            <a:chExt cx="11346292" cy="1889703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A7BD6AE3-5C0E-29BA-EEA9-78BF0FEC4FA8}"/>
                </a:ext>
              </a:extLst>
            </p:cNvPr>
            <p:cNvSpPr/>
            <p:nvPr/>
          </p:nvSpPr>
          <p:spPr>
            <a:xfrm>
              <a:off x="4760346" y="2710712"/>
              <a:ext cx="9424454" cy="918884"/>
            </a:xfrm>
            <a:custGeom>
              <a:avLst/>
              <a:gdLst/>
              <a:ahLst/>
              <a:cxnLst/>
              <a:rect l="l" t="t" r="r" b="b"/>
              <a:pathLst>
                <a:path w="9424454" h="918884">
                  <a:moveTo>
                    <a:pt x="0" y="0"/>
                  </a:moveTo>
                  <a:lnTo>
                    <a:pt x="9424454" y="0"/>
                  </a:lnTo>
                  <a:lnTo>
                    <a:pt x="9424454" y="918885"/>
                  </a:lnTo>
                  <a:lnTo>
                    <a:pt x="0" y="918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032D483C-8865-5C04-3B93-89B749E5A828}"/>
                </a:ext>
              </a:extLst>
            </p:cNvPr>
            <p:cNvGrpSpPr/>
            <p:nvPr/>
          </p:nvGrpSpPr>
          <p:grpSpPr>
            <a:xfrm>
              <a:off x="3622702" y="1815362"/>
              <a:ext cx="11346292" cy="1028700"/>
              <a:chOff x="0" y="0"/>
              <a:chExt cx="2988324" cy="270933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0DF5D16D-EDE7-2FC1-F375-CBEEA6214F71}"/>
                  </a:ext>
                </a:extLst>
              </p:cNvPr>
              <p:cNvSpPr/>
              <p:nvPr/>
            </p:nvSpPr>
            <p:spPr>
              <a:xfrm>
                <a:off x="0" y="0"/>
                <a:ext cx="2988324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2988324" h="270933">
                    <a:moveTo>
                      <a:pt x="62774" y="0"/>
                    </a:moveTo>
                    <a:lnTo>
                      <a:pt x="2925549" y="0"/>
                    </a:lnTo>
                    <a:cubicBezTo>
                      <a:pt x="2942198" y="0"/>
                      <a:pt x="2958165" y="6614"/>
                      <a:pt x="2969938" y="18386"/>
                    </a:cubicBezTo>
                    <a:cubicBezTo>
                      <a:pt x="2981710" y="30159"/>
                      <a:pt x="2988324" y="46126"/>
                      <a:pt x="2988324" y="62774"/>
                    </a:cubicBezTo>
                    <a:lnTo>
                      <a:pt x="2988324" y="208159"/>
                    </a:lnTo>
                    <a:cubicBezTo>
                      <a:pt x="2988324" y="224808"/>
                      <a:pt x="2981710" y="240775"/>
                      <a:pt x="2969938" y="252547"/>
                    </a:cubicBezTo>
                    <a:cubicBezTo>
                      <a:pt x="2958165" y="264320"/>
                      <a:pt x="2942198" y="270933"/>
                      <a:pt x="2925549" y="270933"/>
                    </a:cubicBezTo>
                    <a:lnTo>
                      <a:pt x="62774" y="270933"/>
                    </a:lnTo>
                    <a:cubicBezTo>
                      <a:pt x="46126" y="270933"/>
                      <a:pt x="30159" y="264320"/>
                      <a:pt x="18386" y="252547"/>
                    </a:cubicBezTo>
                    <a:cubicBezTo>
                      <a:pt x="6614" y="240775"/>
                      <a:pt x="0" y="224808"/>
                      <a:pt x="0" y="208159"/>
                    </a:cubicBezTo>
                    <a:lnTo>
                      <a:pt x="0" y="62774"/>
                    </a:lnTo>
                    <a:cubicBezTo>
                      <a:pt x="0" y="46126"/>
                      <a:pt x="6614" y="30159"/>
                      <a:pt x="18386" y="18386"/>
                    </a:cubicBezTo>
                    <a:cubicBezTo>
                      <a:pt x="30159" y="6614"/>
                      <a:pt x="46126" y="0"/>
                      <a:pt x="62774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E673D273-82EB-6D95-2540-A7EEA1EB601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2F95D173-4BFB-B9EA-AE55-1E57E898FF0A}"/>
                </a:ext>
              </a:extLst>
            </p:cNvPr>
            <p:cNvSpPr txBox="1"/>
            <p:nvPr/>
          </p:nvSpPr>
          <p:spPr>
            <a:xfrm>
              <a:off x="3976152" y="1739893"/>
              <a:ext cx="10092566" cy="1258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17"/>
                </a:lnSpc>
              </a:pPr>
              <a:r>
                <a:rPr lang="en-US" sz="4097" dirty="0">
                  <a:solidFill>
                    <a:srgbClr val="000000"/>
                  </a:solidFill>
                  <a:latin typeface="League Spartan Bold"/>
                </a:rPr>
                <a:t>GA search process in the 6th experiment of the 3rd replication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672771" y="3895097"/>
            <a:ext cx="15454627" cy="3433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72" lvl="1" indent="-345436" algn="just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Poppins"/>
              </a:rPr>
              <a:t>Mention two other case studies that could be optimized using Genetic Algorithm!</a:t>
            </a:r>
          </a:p>
          <a:p>
            <a:pPr marL="345436" lvl="1" algn="just">
              <a:lnSpc>
                <a:spcPts val="4479"/>
              </a:lnSpc>
            </a:pPr>
            <a:endParaRPr lang="en-US" sz="3199" dirty="0">
              <a:solidFill>
                <a:srgbClr val="000000"/>
              </a:solidFill>
              <a:latin typeface="Poppins"/>
            </a:endParaRPr>
          </a:p>
          <a:p>
            <a:pPr marL="690872" lvl="1" indent="-345436" algn="just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Poppins"/>
              </a:rPr>
              <a:t>Explain its chromosome and fitness function for each case study!</a:t>
            </a:r>
          </a:p>
          <a:p>
            <a:pPr marL="345436" lvl="1" algn="just">
              <a:lnSpc>
                <a:spcPts val="4479"/>
              </a:lnSpc>
            </a:pPr>
            <a:endParaRPr lang="en-US" sz="3199" dirty="0">
              <a:solidFill>
                <a:srgbClr val="000000"/>
              </a:solidFill>
              <a:latin typeface="Poppins"/>
            </a:endParaRPr>
          </a:p>
          <a:p>
            <a:pPr marL="690872" lvl="1" indent="-345436" algn="just">
              <a:lnSpc>
                <a:spcPts val="447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Poppins"/>
              </a:rPr>
              <a:t>Assessment time is 30 minutes, submitted before class.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4CC83BE-F3CA-C4A1-3A19-CACFEE48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A434D68D-A519-95F1-20E1-EC009F7E800D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E53C61-6B38-DFD0-ACE1-943C507B5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3D8829-BA21-5FA9-1EC2-DF3BF487F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EE6A3C2-B0F1-6F97-6935-98F1570E02B1}"/>
              </a:ext>
            </a:extLst>
          </p:cNvPr>
          <p:cNvGrpSpPr/>
          <p:nvPr/>
        </p:nvGrpSpPr>
        <p:grpSpPr>
          <a:xfrm>
            <a:off x="-1371601" y="1305003"/>
            <a:ext cx="15564008" cy="3303088"/>
            <a:chOff x="-1371601" y="1305003"/>
            <a:chExt cx="9083359" cy="3303088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D29A6DAC-1E04-A076-E72B-4DA9BAAFBBF1}"/>
                </a:ext>
              </a:extLst>
            </p:cNvPr>
            <p:cNvGrpSpPr/>
            <p:nvPr/>
          </p:nvGrpSpPr>
          <p:grpSpPr>
            <a:xfrm>
              <a:off x="-1371601" y="1305003"/>
              <a:ext cx="4447131" cy="3303088"/>
              <a:chOff x="0" y="-57150"/>
              <a:chExt cx="1171261" cy="869950"/>
            </a:xfrm>
          </p:grpSpPr>
          <p:sp>
            <p:nvSpPr>
              <p:cNvPr id="25" name="Freeform 4">
                <a:extLst>
                  <a:ext uri="{FF2B5EF4-FFF2-40B4-BE49-F238E27FC236}">
                    <a16:creationId xmlns:a16="http://schemas.microsoft.com/office/drawing/2014/main" id="{C5898A44-0FAD-EF67-6DC4-B671CF84DA41}"/>
                  </a:ext>
                </a:extLst>
              </p:cNvPr>
              <p:cNvSpPr/>
              <p:nvPr/>
            </p:nvSpPr>
            <p:spPr>
              <a:xfrm>
                <a:off x="0" y="0"/>
                <a:ext cx="1171261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B7F6BCB7-EE61-213C-36D5-F12501C18F0C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E217A1D8-8B93-0BE8-16BC-C519ACFE3C45}"/>
                </a:ext>
              </a:extLst>
            </p:cNvPr>
            <p:cNvSpPr txBox="1"/>
            <p:nvPr/>
          </p:nvSpPr>
          <p:spPr>
            <a:xfrm>
              <a:off x="-27124" y="1695405"/>
              <a:ext cx="7738882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5775" lvl="1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ASSESSMENT</a:t>
              </a:r>
            </a:p>
            <a:p>
              <a:pPr marL="485775" lvl="1">
                <a:lnSpc>
                  <a:spcPts val="5400"/>
                </a:lnSpc>
              </a:pPr>
              <a:endParaRPr lang="en-US" sz="4500" dirty="0">
                <a:solidFill>
                  <a:srgbClr val="000000"/>
                </a:solidFill>
                <a:latin typeface="League Spartan Bold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2528677" y="2862390"/>
            <a:ext cx="8739400" cy="4077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64"/>
              </a:lnSpc>
            </a:pPr>
            <a:r>
              <a:rPr lang="en-US" sz="2832" dirty="0">
                <a:solidFill>
                  <a:srgbClr val="000000"/>
                </a:solidFill>
                <a:latin typeface="Poppins Bold"/>
              </a:rPr>
              <a:t>Selection</a:t>
            </a:r>
          </a:p>
          <a:p>
            <a:pPr marL="611447" lvl="1" indent="-305723" algn="just">
              <a:lnSpc>
                <a:spcPts val="3964"/>
              </a:lnSpc>
              <a:buFont typeface="Arial"/>
              <a:buChar char="•"/>
            </a:pPr>
            <a:r>
              <a:rPr lang="en-US" sz="2832" dirty="0">
                <a:solidFill>
                  <a:srgbClr val="000000"/>
                </a:solidFill>
                <a:latin typeface="Poppins"/>
              </a:rPr>
              <a:t>Rank – based fitness assignment </a:t>
            </a:r>
          </a:p>
          <a:p>
            <a:pPr marL="611447" lvl="1" indent="-305723" algn="just">
              <a:lnSpc>
                <a:spcPts val="3964"/>
              </a:lnSpc>
              <a:buFont typeface="Arial"/>
              <a:buChar char="•"/>
            </a:pPr>
            <a:r>
              <a:rPr lang="en-US" sz="2832" dirty="0">
                <a:solidFill>
                  <a:srgbClr val="000000"/>
                </a:solidFill>
                <a:latin typeface="Poppins"/>
              </a:rPr>
              <a:t>Roulette wheel selection</a:t>
            </a:r>
          </a:p>
          <a:p>
            <a:pPr marL="611447" lvl="1" indent="-305723" algn="just">
              <a:lnSpc>
                <a:spcPts val="3964"/>
              </a:lnSpc>
              <a:buFont typeface="Arial"/>
              <a:buChar char="•"/>
            </a:pPr>
            <a:r>
              <a:rPr lang="en-US" sz="2832" dirty="0">
                <a:solidFill>
                  <a:srgbClr val="000000"/>
                </a:solidFill>
                <a:latin typeface="Poppins"/>
              </a:rPr>
              <a:t>Stochastic universal sampling</a:t>
            </a:r>
          </a:p>
          <a:p>
            <a:pPr marL="611447" lvl="1" indent="-305723" algn="just">
              <a:lnSpc>
                <a:spcPts val="3964"/>
              </a:lnSpc>
              <a:buFont typeface="Arial"/>
              <a:buChar char="•"/>
            </a:pPr>
            <a:r>
              <a:rPr lang="en-US" sz="2832" dirty="0">
                <a:solidFill>
                  <a:srgbClr val="000000"/>
                </a:solidFill>
                <a:latin typeface="Poppins"/>
              </a:rPr>
              <a:t>Local selection</a:t>
            </a:r>
          </a:p>
          <a:p>
            <a:pPr marL="611447" lvl="1" indent="-305723" algn="just">
              <a:lnSpc>
                <a:spcPts val="3964"/>
              </a:lnSpc>
              <a:buFont typeface="Arial"/>
              <a:buChar char="•"/>
            </a:pPr>
            <a:r>
              <a:rPr lang="en-US" sz="2832" dirty="0">
                <a:solidFill>
                  <a:srgbClr val="000000"/>
                </a:solidFill>
                <a:latin typeface="Poppins"/>
              </a:rPr>
              <a:t>Truncation selection</a:t>
            </a:r>
          </a:p>
          <a:p>
            <a:pPr marL="611447" lvl="1" indent="-305723" algn="just">
              <a:lnSpc>
                <a:spcPts val="3964"/>
              </a:lnSpc>
              <a:buFont typeface="Arial"/>
              <a:buChar char="•"/>
            </a:pPr>
            <a:r>
              <a:rPr lang="en-US" sz="2832" dirty="0">
                <a:solidFill>
                  <a:srgbClr val="000000"/>
                </a:solidFill>
                <a:latin typeface="Poppins"/>
              </a:rPr>
              <a:t>Tournament selection</a:t>
            </a:r>
          </a:p>
          <a:p>
            <a:pPr algn="just">
              <a:lnSpc>
                <a:spcPts val="3964"/>
              </a:lnSpc>
              <a:spcBef>
                <a:spcPct val="0"/>
              </a:spcBef>
            </a:pPr>
            <a:endParaRPr lang="en-US" sz="2832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378976" y="7124700"/>
            <a:ext cx="6704124" cy="199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4"/>
              </a:lnSpc>
            </a:pPr>
            <a:r>
              <a:rPr lang="en-US" sz="2832" dirty="0">
                <a:solidFill>
                  <a:srgbClr val="000000"/>
                </a:solidFill>
                <a:latin typeface="Poppins Bold"/>
              </a:rPr>
              <a:t>Crossover</a:t>
            </a:r>
          </a:p>
          <a:p>
            <a:pPr marL="611447" lvl="1" indent="-305723" algn="just">
              <a:lnSpc>
                <a:spcPts val="3964"/>
              </a:lnSpc>
              <a:buFont typeface="Arial"/>
              <a:buChar char="•"/>
            </a:pPr>
            <a:r>
              <a:rPr lang="en-US" sz="2832" dirty="0">
                <a:solidFill>
                  <a:srgbClr val="000000"/>
                </a:solidFill>
                <a:latin typeface="Poppins"/>
              </a:rPr>
              <a:t>Single – point crossover</a:t>
            </a:r>
          </a:p>
          <a:p>
            <a:pPr marL="611447" lvl="1" indent="-305723" algn="just">
              <a:lnSpc>
                <a:spcPts val="3964"/>
              </a:lnSpc>
              <a:buFont typeface="Arial"/>
              <a:buChar char="•"/>
            </a:pPr>
            <a:r>
              <a:rPr lang="en-US" sz="2832" dirty="0">
                <a:solidFill>
                  <a:srgbClr val="000000"/>
                </a:solidFill>
                <a:latin typeface="Poppins"/>
              </a:rPr>
              <a:t>Multi-point crossover </a:t>
            </a:r>
          </a:p>
          <a:p>
            <a:pPr algn="just">
              <a:lnSpc>
                <a:spcPts val="3964"/>
              </a:lnSpc>
              <a:spcBef>
                <a:spcPct val="0"/>
              </a:spcBef>
            </a:pPr>
            <a:endParaRPr lang="en-US" sz="2832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80E5163-429C-F440-C46F-660E333E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A5741FCA-F9BC-12C9-AAC8-7DE2C610B54D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46E0B2-C1DC-8EB1-EE98-E8DCF604A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33B7658-457D-9869-6AA7-24D2E17B8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DC2E343-9FFD-5D99-F0D3-EEC54E1EA897}"/>
              </a:ext>
            </a:extLst>
          </p:cNvPr>
          <p:cNvGrpSpPr/>
          <p:nvPr/>
        </p:nvGrpSpPr>
        <p:grpSpPr>
          <a:xfrm>
            <a:off x="-1371601" y="1305003"/>
            <a:ext cx="13944601" cy="3303088"/>
            <a:chOff x="-1371601" y="1305003"/>
            <a:chExt cx="10037555" cy="3303088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6CCF93B9-40A8-F576-9A76-5F9CE20CC386}"/>
                </a:ext>
              </a:extLst>
            </p:cNvPr>
            <p:cNvGrpSpPr/>
            <p:nvPr/>
          </p:nvGrpSpPr>
          <p:grpSpPr>
            <a:xfrm>
              <a:off x="-1371601" y="1305003"/>
              <a:ext cx="10037555" cy="3303088"/>
              <a:chOff x="0" y="-57150"/>
              <a:chExt cx="2643636" cy="869950"/>
            </a:xfrm>
          </p:grpSpPr>
          <p:sp>
            <p:nvSpPr>
              <p:cNvPr id="32" name="Freeform 4">
                <a:extLst>
                  <a:ext uri="{FF2B5EF4-FFF2-40B4-BE49-F238E27FC236}">
                    <a16:creationId xmlns:a16="http://schemas.microsoft.com/office/drawing/2014/main" id="{213495CD-9656-3613-B14A-EE6064920369}"/>
                  </a:ext>
                </a:extLst>
              </p:cNvPr>
              <p:cNvSpPr/>
              <p:nvPr/>
            </p:nvSpPr>
            <p:spPr>
              <a:xfrm>
                <a:off x="0" y="0"/>
                <a:ext cx="2643636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5">
                <a:extLst>
                  <a:ext uri="{FF2B5EF4-FFF2-40B4-BE49-F238E27FC236}">
                    <a16:creationId xmlns:a16="http://schemas.microsoft.com/office/drawing/2014/main" id="{7C240FF2-7E0B-3714-A0EB-A7E53DE984ED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61D50BAA-6621-997B-BB30-501F6A4860AE}"/>
                </a:ext>
              </a:extLst>
            </p:cNvPr>
            <p:cNvSpPr txBox="1"/>
            <p:nvPr/>
          </p:nvSpPr>
          <p:spPr>
            <a:xfrm>
              <a:off x="-177060" y="1674456"/>
              <a:ext cx="7738883" cy="1720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000" dirty="0">
                  <a:solidFill>
                    <a:srgbClr val="000000"/>
                  </a:solidFill>
                  <a:latin typeface="League Spartan Bold"/>
                </a:rPr>
                <a:t>PRESENTATION TASK FOR THE NEXT MEETING:</a:t>
              </a:r>
            </a:p>
            <a:p>
              <a:pPr>
                <a:lnSpc>
                  <a:spcPts val="3359"/>
                </a:lnSpc>
              </a:pPr>
              <a:r>
                <a:rPr lang="en-US" sz="4000" dirty="0">
                  <a:solidFill>
                    <a:srgbClr val="000000"/>
                  </a:solidFill>
                  <a:latin typeface="League Spartan Bold"/>
                </a:rPr>
                <a:t>Describe these methods and give examples!</a:t>
              </a:r>
            </a:p>
            <a:p>
              <a:pPr marL="485775" lvl="1">
                <a:lnSpc>
                  <a:spcPts val="5400"/>
                </a:lnSpc>
              </a:pPr>
              <a:endParaRPr lang="en-US" sz="4500" dirty="0">
                <a:solidFill>
                  <a:srgbClr val="000000"/>
                </a:solidFill>
                <a:latin typeface="League Spartan Bold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D98B68-070F-70D2-489B-DC9A75D3AA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60" t="18406"/>
          <a:stretch/>
        </p:blipFill>
        <p:spPr>
          <a:xfrm>
            <a:off x="10515600" y="2862390"/>
            <a:ext cx="5585944" cy="3540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-1481629" y="1598371"/>
            <a:ext cx="3086100" cy="330308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971800" y="4080520"/>
            <a:ext cx="13705176" cy="3197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81047" lvl="1" indent="-457200" algn="just">
              <a:lnSpc>
                <a:spcPts val="4199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</a:t>
            </a:r>
            <a:r>
              <a:rPr lang="en-US" sz="2800" b="1" dirty="0">
                <a:solidFill>
                  <a:srgbClr val="004AA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genetic algorithm </a:t>
            </a: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a search heuristic that is inspired by Charles Darwin’s </a:t>
            </a:r>
            <a:r>
              <a:rPr lang="en-US" sz="2800" b="1" dirty="0">
                <a:solidFill>
                  <a:srgbClr val="004AAD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theory of natural evolution</a:t>
            </a:r>
            <a:r>
              <a:rPr lang="en-US" sz="2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781047" lvl="1" indent="-457200" algn="just">
              <a:lnSpc>
                <a:spcPts val="4199"/>
              </a:lnSpc>
              <a:buSzPct val="13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81047" lvl="1" indent="-457200" algn="just">
              <a:lnSpc>
                <a:spcPts val="4199"/>
              </a:lnSpc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Poppins"/>
              </a:rPr>
              <a:t>This algorithm reflects the process of natural selection where the fittest individuals are selected for reproduction in order to produce offspring of the next generation.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A7266D2-53C7-35AE-9B3B-E0791780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7CDB39-9CB7-C0B2-E49C-C6B650B9C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842B02-E0C7-B1AB-E862-E0ED7D56F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551C3A9-9E80-C0A7-E242-4FA6D2710925}"/>
              </a:ext>
            </a:extLst>
          </p:cNvPr>
          <p:cNvGrpSpPr/>
          <p:nvPr/>
        </p:nvGrpSpPr>
        <p:grpSpPr>
          <a:xfrm>
            <a:off x="-1371601" y="1305003"/>
            <a:ext cx="10037555" cy="3303088"/>
            <a:chOff x="-1371601" y="1305003"/>
            <a:chExt cx="10037555" cy="3303088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2ADA30B4-A798-1567-4B56-558E7698F07D}"/>
                </a:ext>
              </a:extLst>
            </p:cNvPr>
            <p:cNvGrpSpPr/>
            <p:nvPr/>
          </p:nvGrpSpPr>
          <p:grpSpPr>
            <a:xfrm>
              <a:off x="-1371601" y="1305003"/>
              <a:ext cx="10037555" cy="3303088"/>
              <a:chOff x="0" y="-57150"/>
              <a:chExt cx="2643636" cy="869950"/>
            </a:xfrm>
          </p:grpSpPr>
          <p:sp>
            <p:nvSpPr>
              <p:cNvPr id="30" name="Freeform 4">
                <a:extLst>
                  <a:ext uri="{FF2B5EF4-FFF2-40B4-BE49-F238E27FC236}">
                    <a16:creationId xmlns:a16="http://schemas.microsoft.com/office/drawing/2014/main" id="{78B580CE-BD30-4D42-54AB-760DC6E24C41}"/>
                  </a:ext>
                </a:extLst>
              </p:cNvPr>
              <p:cNvSpPr/>
              <p:nvPr/>
            </p:nvSpPr>
            <p:spPr>
              <a:xfrm>
                <a:off x="0" y="0"/>
                <a:ext cx="2643636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1BA52299-542B-1C60-3EFA-62F58B08D2D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57925235-6646-03AC-4366-06A45AAACB88}"/>
                </a:ext>
              </a:extLst>
            </p:cNvPr>
            <p:cNvSpPr txBox="1"/>
            <p:nvPr/>
          </p:nvSpPr>
          <p:spPr>
            <a:xfrm>
              <a:off x="523875" y="1734196"/>
              <a:ext cx="773888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5775" lvl="1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INTRODUCTION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1">
            <a:extLst>
              <a:ext uri="{FF2B5EF4-FFF2-40B4-BE49-F238E27FC236}">
                <a16:creationId xmlns:a16="http://schemas.microsoft.com/office/drawing/2014/main" id="{784F47CD-BFC3-79B1-D401-06C8C2428B2A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345935" y="3986865"/>
            <a:ext cx="15596130" cy="2747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36" lvl="1" indent="-280668" algn="just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Poppins"/>
              </a:rPr>
              <a:t>The process of </a:t>
            </a:r>
            <a:r>
              <a:rPr lang="en-US" sz="2599" dirty="0">
                <a:solidFill>
                  <a:srgbClr val="004AAD"/>
                </a:solidFill>
                <a:latin typeface="Poppins Bold"/>
              </a:rPr>
              <a:t>natural selection</a:t>
            </a:r>
            <a:r>
              <a:rPr lang="en-US" sz="2599" dirty="0">
                <a:solidFill>
                  <a:srgbClr val="000000"/>
                </a:solidFill>
                <a:latin typeface="Poppins"/>
              </a:rPr>
              <a:t> starts with the selection of </a:t>
            </a:r>
            <a:r>
              <a:rPr lang="en-US" sz="2599" dirty="0">
                <a:solidFill>
                  <a:srgbClr val="004AAD"/>
                </a:solidFill>
                <a:latin typeface="Poppins Bold"/>
              </a:rPr>
              <a:t>fittest individuals from a population.</a:t>
            </a:r>
            <a:r>
              <a:rPr lang="en-US" sz="2599" dirty="0">
                <a:solidFill>
                  <a:srgbClr val="000000"/>
                </a:solidFill>
                <a:latin typeface="Poppins"/>
              </a:rPr>
              <a:t> They produce </a:t>
            </a:r>
            <a:r>
              <a:rPr lang="en-US" sz="2599" dirty="0">
                <a:solidFill>
                  <a:srgbClr val="004AAD"/>
                </a:solidFill>
                <a:latin typeface="Poppins Bold"/>
              </a:rPr>
              <a:t>offspring </a:t>
            </a:r>
            <a:r>
              <a:rPr lang="en-US" sz="2599" dirty="0">
                <a:solidFill>
                  <a:srgbClr val="000000"/>
                </a:solidFill>
                <a:latin typeface="Poppins"/>
              </a:rPr>
              <a:t>which inherit the </a:t>
            </a:r>
            <a:r>
              <a:rPr lang="en-US" sz="2599" dirty="0">
                <a:solidFill>
                  <a:srgbClr val="004AAD"/>
                </a:solidFill>
                <a:latin typeface="Poppins Bold"/>
              </a:rPr>
              <a:t>characteristics of the parents</a:t>
            </a:r>
            <a:r>
              <a:rPr lang="en-US" sz="2599" dirty="0">
                <a:solidFill>
                  <a:srgbClr val="000000"/>
                </a:solidFill>
                <a:latin typeface="Poppins"/>
              </a:rPr>
              <a:t> and will be added to the </a:t>
            </a:r>
            <a:r>
              <a:rPr lang="en-US" sz="2599" dirty="0">
                <a:solidFill>
                  <a:srgbClr val="004AAD"/>
                </a:solidFill>
                <a:latin typeface="Poppins Bold"/>
              </a:rPr>
              <a:t>next generation</a:t>
            </a:r>
            <a:r>
              <a:rPr lang="en-US" sz="2599" dirty="0">
                <a:solidFill>
                  <a:srgbClr val="000000"/>
                </a:solidFill>
                <a:latin typeface="Poppins"/>
              </a:rPr>
              <a:t>. If parents have better fitness, their </a:t>
            </a:r>
            <a:r>
              <a:rPr lang="en-US" sz="2599" dirty="0">
                <a:solidFill>
                  <a:srgbClr val="004AAD"/>
                </a:solidFill>
                <a:latin typeface="Poppins Bold"/>
              </a:rPr>
              <a:t>offspring will be better than parents</a:t>
            </a:r>
            <a:r>
              <a:rPr lang="en-US" sz="2599" dirty="0">
                <a:solidFill>
                  <a:srgbClr val="000000"/>
                </a:solidFill>
                <a:latin typeface="Poppins"/>
              </a:rPr>
              <a:t> and have a </a:t>
            </a:r>
            <a:r>
              <a:rPr lang="en-US" sz="2599" dirty="0">
                <a:solidFill>
                  <a:srgbClr val="004AAD"/>
                </a:solidFill>
                <a:latin typeface="Poppins Bold"/>
              </a:rPr>
              <a:t>better chance at surviving</a:t>
            </a:r>
            <a:r>
              <a:rPr lang="en-US" sz="2599" dirty="0">
                <a:solidFill>
                  <a:srgbClr val="000000"/>
                </a:solidFill>
                <a:latin typeface="Poppins"/>
              </a:rPr>
              <a:t>. This process </a:t>
            </a:r>
            <a:r>
              <a:rPr lang="en-US" sz="2599" dirty="0">
                <a:solidFill>
                  <a:srgbClr val="004AAD"/>
                </a:solidFill>
                <a:latin typeface="Poppins Bold"/>
              </a:rPr>
              <a:t>keeps on iterating</a:t>
            </a:r>
            <a:r>
              <a:rPr lang="en-US" sz="2599" dirty="0">
                <a:solidFill>
                  <a:srgbClr val="000000"/>
                </a:solidFill>
                <a:latin typeface="Poppins"/>
              </a:rPr>
              <a:t> and at the end, </a:t>
            </a:r>
            <a:r>
              <a:rPr lang="en-US" sz="2599" dirty="0">
                <a:solidFill>
                  <a:srgbClr val="004AAD"/>
                </a:solidFill>
                <a:latin typeface="Poppins Bold"/>
              </a:rPr>
              <a:t>a generation with the fittest individuals will be found</a:t>
            </a:r>
            <a:r>
              <a:rPr lang="en-US" sz="2599" dirty="0">
                <a:solidFill>
                  <a:srgbClr val="000000"/>
                </a:solidFill>
                <a:latin typeface="Poppins"/>
              </a:rPr>
              <a:t>.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45935" y="6868439"/>
            <a:ext cx="15596130" cy="1372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36" lvl="1" indent="-280668" algn="just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000000"/>
                </a:solidFill>
                <a:latin typeface="Poppins"/>
              </a:rPr>
              <a:t>This notion can be applied for</a:t>
            </a:r>
            <a:r>
              <a:rPr lang="en-US" sz="2599" dirty="0">
                <a:solidFill>
                  <a:srgbClr val="004AAD"/>
                </a:solidFill>
                <a:latin typeface="Poppins"/>
              </a:rPr>
              <a:t> </a:t>
            </a:r>
            <a:r>
              <a:rPr lang="en-US" sz="2599" dirty="0">
                <a:solidFill>
                  <a:srgbClr val="004AAD"/>
                </a:solidFill>
                <a:latin typeface="Poppins Bold"/>
              </a:rPr>
              <a:t>a search problem</a:t>
            </a:r>
            <a:r>
              <a:rPr lang="en-US" sz="2599" dirty="0">
                <a:solidFill>
                  <a:srgbClr val="000000"/>
                </a:solidFill>
                <a:latin typeface="Poppins"/>
              </a:rPr>
              <a:t>. We consider a set of solutions for a problem and </a:t>
            </a:r>
            <a:r>
              <a:rPr lang="en-US" sz="2599" dirty="0">
                <a:solidFill>
                  <a:srgbClr val="004AAD"/>
                </a:solidFill>
                <a:latin typeface="Poppins Bold"/>
              </a:rPr>
              <a:t>select the set of best</a:t>
            </a:r>
            <a:r>
              <a:rPr lang="en-US" sz="2599" dirty="0">
                <a:solidFill>
                  <a:srgbClr val="000000"/>
                </a:solidFill>
                <a:latin typeface="Poppins"/>
              </a:rPr>
              <a:t> ones out of them.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1E538A6-1379-047C-03A7-0B5AAC17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69128E-4900-24D5-2680-8D232CFC1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A62922-8F09-9431-57E5-93BB048E4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B93A946-3903-3E86-8EED-F83722891284}"/>
              </a:ext>
            </a:extLst>
          </p:cNvPr>
          <p:cNvGrpSpPr/>
          <p:nvPr/>
        </p:nvGrpSpPr>
        <p:grpSpPr>
          <a:xfrm>
            <a:off x="-1371601" y="1305003"/>
            <a:ext cx="11353802" cy="3303088"/>
            <a:chOff x="-1371601" y="1305003"/>
            <a:chExt cx="11353802" cy="3303088"/>
          </a:xfrm>
        </p:grpSpPr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8FECDA42-99BE-F4B0-2569-C13C053F63B1}"/>
                </a:ext>
              </a:extLst>
            </p:cNvPr>
            <p:cNvGrpSpPr/>
            <p:nvPr/>
          </p:nvGrpSpPr>
          <p:grpSpPr>
            <a:xfrm>
              <a:off x="-1371601" y="1305003"/>
              <a:ext cx="11353802" cy="3303088"/>
              <a:chOff x="0" y="-57150"/>
              <a:chExt cx="2990302" cy="869950"/>
            </a:xfrm>
          </p:grpSpPr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0EDB54A3-B058-BC06-783B-C640A85DE43B}"/>
                  </a:ext>
                </a:extLst>
              </p:cNvPr>
              <p:cNvSpPr/>
              <p:nvPr/>
            </p:nvSpPr>
            <p:spPr>
              <a:xfrm>
                <a:off x="0" y="0"/>
                <a:ext cx="2990302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0D438C29-75BC-1379-2142-B60EA611A8E3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B454F191-07AC-C536-0440-836E138F20A9}"/>
                </a:ext>
              </a:extLst>
            </p:cNvPr>
            <p:cNvSpPr txBox="1"/>
            <p:nvPr/>
          </p:nvSpPr>
          <p:spPr>
            <a:xfrm>
              <a:off x="523874" y="1734196"/>
              <a:ext cx="9305925" cy="6924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85775" lvl="1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NATION OF NATURAL SELECTION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>
            <a:extLst>
              <a:ext uri="{FF2B5EF4-FFF2-40B4-BE49-F238E27FC236}">
                <a16:creationId xmlns:a16="http://schemas.microsoft.com/office/drawing/2014/main" id="{9FCF46AB-41B3-E3D9-DF64-678C3100572D}"/>
              </a:ext>
            </a:extLst>
          </p:cNvPr>
          <p:cNvGrpSpPr/>
          <p:nvPr/>
        </p:nvGrpSpPr>
        <p:grpSpPr>
          <a:xfrm rot="1323218">
            <a:off x="-3940755" y="-2499941"/>
            <a:ext cx="9329309" cy="13900928"/>
            <a:chOff x="0" y="0"/>
            <a:chExt cx="640025" cy="953655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2A7C7C1-7D1C-D99A-D54B-1629EC51217F}"/>
                </a:ext>
              </a:extLst>
            </p:cNvPr>
            <p:cNvSpPr/>
            <p:nvPr/>
          </p:nvSpPr>
          <p:spPr>
            <a:xfrm>
              <a:off x="0" y="0"/>
              <a:ext cx="640025" cy="953655"/>
            </a:xfrm>
            <a:custGeom>
              <a:avLst/>
              <a:gdLst/>
              <a:ahLst/>
              <a:cxnLst/>
              <a:rect l="l" t="t" r="r" b="b"/>
              <a:pathLst>
                <a:path w="640025" h="953655">
                  <a:moveTo>
                    <a:pt x="203200" y="0"/>
                  </a:moveTo>
                  <a:lnTo>
                    <a:pt x="640025" y="0"/>
                  </a:lnTo>
                  <a:lnTo>
                    <a:pt x="436825" y="953655"/>
                  </a:lnTo>
                  <a:lnTo>
                    <a:pt x="0" y="9536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3D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7AFE449A-3291-4A05-E3F5-E91E4063BBB4}"/>
                </a:ext>
              </a:extLst>
            </p:cNvPr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470854" y="378590"/>
            <a:ext cx="11346292" cy="1381125"/>
            <a:chOff x="0" y="0"/>
            <a:chExt cx="2988324" cy="5179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88324" cy="517935"/>
            </a:xfrm>
            <a:custGeom>
              <a:avLst/>
              <a:gdLst/>
              <a:ahLst/>
              <a:cxnLst/>
              <a:rect l="l" t="t" r="r" b="b"/>
              <a:pathLst>
                <a:path w="2988324" h="517935">
                  <a:moveTo>
                    <a:pt x="62774" y="0"/>
                  </a:moveTo>
                  <a:lnTo>
                    <a:pt x="2925549" y="0"/>
                  </a:lnTo>
                  <a:cubicBezTo>
                    <a:pt x="2942198" y="0"/>
                    <a:pt x="2958165" y="6614"/>
                    <a:pt x="2969938" y="18386"/>
                  </a:cubicBezTo>
                  <a:cubicBezTo>
                    <a:pt x="2981710" y="30159"/>
                    <a:pt x="2988324" y="46126"/>
                    <a:pt x="2988324" y="62774"/>
                  </a:cubicBezTo>
                  <a:lnTo>
                    <a:pt x="2988324" y="455161"/>
                  </a:lnTo>
                  <a:cubicBezTo>
                    <a:pt x="2988324" y="471810"/>
                    <a:pt x="2981710" y="487776"/>
                    <a:pt x="2969938" y="499549"/>
                  </a:cubicBezTo>
                  <a:cubicBezTo>
                    <a:pt x="2958165" y="511321"/>
                    <a:pt x="2942198" y="517935"/>
                    <a:pt x="2925549" y="517935"/>
                  </a:cubicBezTo>
                  <a:lnTo>
                    <a:pt x="62774" y="517935"/>
                  </a:lnTo>
                  <a:cubicBezTo>
                    <a:pt x="46126" y="517935"/>
                    <a:pt x="30159" y="511321"/>
                    <a:pt x="18386" y="499549"/>
                  </a:cubicBezTo>
                  <a:cubicBezTo>
                    <a:pt x="6614" y="487776"/>
                    <a:pt x="0" y="471810"/>
                    <a:pt x="0" y="455161"/>
                  </a:cubicBezTo>
                  <a:lnTo>
                    <a:pt x="0" y="62774"/>
                  </a:lnTo>
                  <a:cubicBezTo>
                    <a:pt x="0" y="46126"/>
                    <a:pt x="6614" y="30159"/>
                    <a:pt x="18386" y="18386"/>
                  </a:cubicBezTo>
                  <a:cubicBezTo>
                    <a:pt x="30159" y="6614"/>
                    <a:pt x="46126" y="0"/>
                    <a:pt x="62774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316819" y="2518119"/>
            <a:ext cx="8566126" cy="6543770"/>
          </a:xfrm>
          <a:custGeom>
            <a:avLst/>
            <a:gdLst/>
            <a:ahLst/>
            <a:cxnLst/>
            <a:rect l="l" t="t" r="r" b="b"/>
            <a:pathLst>
              <a:path w="9323225" h="7592876">
                <a:moveTo>
                  <a:pt x="0" y="0"/>
                </a:moveTo>
                <a:lnTo>
                  <a:pt x="9323226" y="0"/>
                </a:lnTo>
                <a:lnTo>
                  <a:pt x="9323226" y="7592876"/>
                </a:lnTo>
                <a:lnTo>
                  <a:pt x="0" y="7592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3734200" y="717203"/>
            <a:ext cx="1108294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League Spartan Bold"/>
              </a:rPr>
              <a:t>FIVE PHASES OF GENETIC ALGORITHM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56CA0BF-5687-2042-F8E3-2460E8EA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7A876E-8E5B-64FA-4C09-900773BDC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78C760-E35F-78D9-DECB-C21244ED1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01B647F-C9B3-37B1-B3F5-F98311BB456D}"/>
              </a:ext>
            </a:extLst>
          </p:cNvPr>
          <p:cNvSpPr/>
          <p:nvPr/>
        </p:nvSpPr>
        <p:spPr>
          <a:xfrm>
            <a:off x="9813633" y="2659380"/>
            <a:ext cx="458127" cy="4190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B654CA-4519-EF2D-04C3-7BCDE4C633AA}"/>
              </a:ext>
            </a:extLst>
          </p:cNvPr>
          <p:cNvSpPr/>
          <p:nvPr/>
        </p:nvSpPr>
        <p:spPr>
          <a:xfrm>
            <a:off x="12046639" y="2659380"/>
            <a:ext cx="458127" cy="4190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562DDF-10D4-E444-BF3D-299B446127E7}"/>
              </a:ext>
            </a:extLst>
          </p:cNvPr>
          <p:cNvSpPr/>
          <p:nvPr/>
        </p:nvSpPr>
        <p:spPr>
          <a:xfrm>
            <a:off x="14412041" y="3124201"/>
            <a:ext cx="416479" cy="4190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453BEB-5A3D-6EBE-C7D8-BDDFBE45627D}"/>
              </a:ext>
            </a:extLst>
          </p:cNvPr>
          <p:cNvSpPr/>
          <p:nvPr/>
        </p:nvSpPr>
        <p:spPr>
          <a:xfrm>
            <a:off x="14461784" y="4309460"/>
            <a:ext cx="416479" cy="4190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BB9594-BAC3-219D-1ACA-58594C8C3665}"/>
              </a:ext>
            </a:extLst>
          </p:cNvPr>
          <p:cNvSpPr/>
          <p:nvPr/>
        </p:nvSpPr>
        <p:spPr>
          <a:xfrm>
            <a:off x="14422599" y="5486963"/>
            <a:ext cx="416479" cy="4190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D6200E-2432-E386-3941-A6CD03E32292}"/>
              </a:ext>
            </a:extLst>
          </p:cNvPr>
          <p:cNvSpPr/>
          <p:nvPr/>
        </p:nvSpPr>
        <p:spPr>
          <a:xfrm>
            <a:off x="14766744" y="7274426"/>
            <a:ext cx="416479" cy="4190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1">
            <a:extLst>
              <a:ext uri="{FF2B5EF4-FFF2-40B4-BE49-F238E27FC236}">
                <a16:creationId xmlns:a16="http://schemas.microsoft.com/office/drawing/2014/main" id="{EE8E2E4D-B5A6-A901-5F35-2BD9130D31F2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111280" y="3713909"/>
            <a:ext cx="8115300" cy="5457179"/>
          </a:xfrm>
          <a:custGeom>
            <a:avLst/>
            <a:gdLst/>
            <a:ahLst/>
            <a:cxnLst/>
            <a:rect l="l" t="t" r="r" b="b"/>
            <a:pathLst>
              <a:path w="8952390" h="6045660">
                <a:moveTo>
                  <a:pt x="0" y="0"/>
                </a:moveTo>
                <a:lnTo>
                  <a:pt x="8952390" y="0"/>
                </a:lnTo>
                <a:lnTo>
                  <a:pt x="8952390" y="6045659"/>
                </a:lnTo>
                <a:lnTo>
                  <a:pt x="0" y="60456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92" r="-5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6C2C5E-33FF-5824-54F4-280C8FFE24C9}"/>
              </a:ext>
            </a:extLst>
          </p:cNvPr>
          <p:cNvGrpSpPr/>
          <p:nvPr/>
        </p:nvGrpSpPr>
        <p:grpSpPr>
          <a:xfrm>
            <a:off x="-1371600" y="1521994"/>
            <a:ext cx="10037555" cy="1079029"/>
            <a:chOff x="-1371600" y="1521994"/>
            <a:chExt cx="10037555" cy="1079029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4F4B059F-7FC0-8399-F8FC-3C4A0F28540E}"/>
                </a:ext>
              </a:extLst>
            </p:cNvPr>
            <p:cNvGrpSpPr/>
            <p:nvPr/>
          </p:nvGrpSpPr>
          <p:grpSpPr>
            <a:xfrm>
              <a:off x="-1371600" y="1521994"/>
              <a:ext cx="10037555" cy="1079029"/>
              <a:chOff x="0" y="0"/>
              <a:chExt cx="2643636" cy="284189"/>
            </a:xfrm>
          </p:grpSpPr>
          <p:sp>
            <p:nvSpPr>
              <p:cNvPr id="21" name="Freeform 4">
                <a:extLst>
                  <a:ext uri="{FF2B5EF4-FFF2-40B4-BE49-F238E27FC236}">
                    <a16:creationId xmlns:a16="http://schemas.microsoft.com/office/drawing/2014/main" id="{A591232D-D60E-0F65-53FD-3A9475020793}"/>
                  </a:ext>
                </a:extLst>
              </p:cNvPr>
              <p:cNvSpPr/>
              <p:nvPr/>
            </p:nvSpPr>
            <p:spPr>
              <a:xfrm>
                <a:off x="0" y="0"/>
                <a:ext cx="2643636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295C1986-D1DC-A703-1399-E41F21CA1B0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23875" y="1734196"/>
              <a:ext cx="773888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5775" lvl="1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INITIAL POPULATION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79544" y="3842809"/>
            <a:ext cx="8115300" cy="5199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just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Poppins"/>
              </a:rPr>
              <a:t>The process begins with a set of individuals which is called a </a:t>
            </a:r>
            <a:r>
              <a:rPr lang="en-US" sz="2299" dirty="0">
                <a:solidFill>
                  <a:srgbClr val="004AAD"/>
                </a:solidFill>
                <a:latin typeface="Poppins Bold"/>
              </a:rPr>
              <a:t>Population</a:t>
            </a:r>
            <a:r>
              <a:rPr lang="en-US" sz="2299" dirty="0">
                <a:solidFill>
                  <a:srgbClr val="000000"/>
                </a:solidFill>
                <a:latin typeface="Poppins"/>
              </a:rPr>
              <a:t>. Each individual is a solution to the problem you want to solve.</a:t>
            </a:r>
          </a:p>
          <a:p>
            <a:pPr marL="496567" lvl="1" indent="-248284" algn="just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Poppins"/>
              </a:rPr>
              <a:t>An individual is characterized by a set of parameters (variables) known as </a:t>
            </a:r>
            <a:r>
              <a:rPr lang="en-US" sz="2299" dirty="0">
                <a:solidFill>
                  <a:srgbClr val="004AAD"/>
                </a:solidFill>
                <a:latin typeface="Poppins Bold"/>
              </a:rPr>
              <a:t>Genes</a:t>
            </a:r>
            <a:r>
              <a:rPr lang="en-US" sz="2299" dirty="0">
                <a:solidFill>
                  <a:srgbClr val="000000"/>
                </a:solidFill>
                <a:latin typeface="Poppins"/>
              </a:rPr>
              <a:t>. Genes are joined into a string to form a </a:t>
            </a:r>
            <a:r>
              <a:rPr lang="en-US" sz="2299" dirty="0">
                <a:solidFill>
                  <a:srgbClr val="004AAD"/>
                </a:solidFill>
                <a:latin typeface="Poppins Bold"/>
              </a:rPr>
              <a:t>Chromosome </a:t>
            </a:r>
            <a:r>
              <a:rPr lang="en-US" sz="2299" dirty="0">
                <a:solidFill>
                  <a:srgbClr val="000000"/>
                </a:solidFill>
                <a:latin typeface="Poppins"/>
              </a:rPr>
              <a:t>(solution).</a:t>
            </a:r>
          </a:p>
          <a:p>
            <a:pPr marL="496567" lvl="1" indent="-248284" algn="just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Poppins"/>
              </a:rPr>
              <a:t>In a genetic algorithm, the set of genes of an individual is represented using a string, in terms of an alphabet. Usually, binary values are used (string of 1s and 0s). We say that we encode the genes in a chromosome.</a:t>
            </a:r>
          </a:p>
          <a:p>
            <a:pPr algn="just">
              <a:lnSpc>
                <a:spcPts val="3219"/>
              </a:lnSpc>
              <a:spcBef>
                <a:spcPct val="0"/>
              </a:spcBef>
            </a:pPr>
            <a:endParaRPr lang="en-US" sz="2299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D6BF18B-C78E-E69F-CF73-3DE53A93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D1B13C-7DE9-D595-BA1C-098F69E47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96E82C-120B-3331-6A65-5CC03B73A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887398" y="4094187"/>
            <a:ext cx="152400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dirty="0"/>
              <a:t>The </a:t>
            </a:r>
            <a:r>
              <a:rPr lang="en-US" sz="4400" b="1" dirty="0"/>
              <a:t>fitness function</a:t>
            </a:r>
            <a:r>
              <a:rPr lang="en-US" sz="4400" dirty="0"/>
              <a:t> determines how fit an individual is (the ability of an individual to compete with other individuals). It gives a </a:t>
            </a:r>
            <a:r>
              <a:rPr lang="en-US" sz="4400" b="1" dirty="0"/>
              <a:t>fitness score</a:t>
            </a:r>
            <a:r>
              <a:rPr lang="en-US" sz="4400" dirty="0"/>
              <a:t> to each individual. The probability that an individual will be selected for reproduction is based on its fitness score.</a:t>
            </a:r>
            <a:endParaRPr lang="ms-MY" sz="44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B5217F0-A0EA-7623-5DF8-325F5B62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BF401C97-B79B-308D-711F-9281BE8FA3DE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037319-0455-674C-84D6-D4A66AD71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3F30E8-F7DA-46AF-CEF6-62980A85E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sp>
        <p:nvSpPr>
          <p:cNvPr id="27" name="TextBox 5">
            <a:extLst>
              <a:ext uri="{FF2B5EF4-FFF2-40B4-BE49-F238E27FC236}">
                <a16:creationId xmlns:a16="http://schemas.microsoft.com/office/drawing/2014/main" id="{F298BADD-CA5E-5D88-ADE3-4B0907A698A9}"/>
              </a:ext>
            </a:extLst>
          </p:cNvPr>
          <p:cNvSpPr txBox="1"/>
          <p:nvPr/>
        </p:nvSpPr>
        <p:spPr>
          <a:xfrm>
            <a:off x="-1371601" y="1305003"/>
            <a:ext cx="3407640" cy="330308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825E9364-7981-FD35-6561-1CF5A4152D1C}"/>
              </a:ext>
            </a:extLst>
          </p:cNvPr>
          <p:cNvSpPr txBox="1"/>
          <p:nvPr/>
        </p:nvSpPr>
        <p:spPr>
          <a:xfrm>
            <a:off x="523875" y="1734196"/>
            <a:ext cx="7738882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775" lvl="1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League Spartan Bold"/>
              </a:rPr>
              <a:t>INITIAL POPULATION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6CE837-A9EB-F371-55FA-84FD20D91BD1}"/>
              </a:ext>
            </a:extLst>
          </p:cNvPr>
          <p:cNvGrpSpPr/>
          <p:nvPr/>
        </p:nvGrpSpPr>
        <p:grpSpPr>
          <a:xfrm>
            <a:off x="-1371600" y="1305003"/>
            <a:ext cx="10037555" cy="3303088"/>
            <a:chOff x="-1371600" y="1305003"/>
            <a:chExt cx="10037555" cy="3303088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77975B2C-49B5-E7C3-2C33-89ECE5E5E8FF}"/>
                </a:ext>
              </a:extLst>
            </p:cNvPr>
            <p:cNvGrpSpPr/>
            <p:nvPr/>
          </p:nvGrpSpPr>
          <p:grpSpPr>
            <a:xfrm>
              <a:off x="-1371600" y="1305003"/>
              <a:ext cx="10037555" cy="3303088"/>
              <a:chOff x="0" y="-57150"/>
              <a:chExt cx="2643636" cy="869950"/>
            </a:xfrm>
          </p:grpSpPr>
          <p:sp>
            <p:nvSpPr>
              <p:cNvPr id="32" name="Freeform 4">
                <a:extLst>
                  <a:ext uri="{FF2B5EF4-FFF2-40B4-BE49-F238E27FC236}">
                    <a16:creationId xmlns:a16="http://schemas.microsoft.com/office/drawing/2014/main" id="{CA3D2484-56EC-0BBE-A4D4-4C88A3160C77}"/>
                  </a:ext>
                </a:extLst>
              </p:cNvPr>
              <p:cNvSpPr/>
              <p:nvPr/>
            </p:nvSpPr>
            <p:spPr>
              <a:xfrm>
                <a:off x="0" y="0"/>
                <a:ext cx="2643636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5">
                <a:extLst>
                  <a:ext uri="{FF2B5EF4-FFF2-40B4-BE49-F238E27FC236}">
                    <a16:creationId xmlns:a16="http://schemas.microsoft.com/office/drawing/2014/main" id="{4A001150-E1C3-B5C9-FA93-AD42DD5C18A6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DDCD9B35-FD83-40A6-4BCA-F8EFFC780C9F}"/>
                </a:ext>
              </a:extLst>
            </p:cNvPr>
            <p:cNvSpPr txBox="1"/>
            <p:nvPr/>
          </p:nvSpPr>
          <p:spPr>
            <a:xfrm>
              <a:off x="523875" y="1734196"/>
              <a:ext cx="773888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5775" lvl="1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FITNESS FUNCTION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1">
            <a:extLst>
              <a:ext uri="{FF2B5EF4-FFF2-40B4-BE49-F238E27FC236}">
                <a16:creationId xmlns:a16="http://schemas.microsoft.com/office/drawing/2014/main" id="{FF7F269A-D6B8-A6C4-A6C2-1A22049D0519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19200" y="4229100"/>
            <a:ext cx="15130282" cy="3579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Poppins"/>
              </a:rPr>
              <a:t>The idea of </a:t>
            </a:r>
            <a:r>
              <a:rPr lang="en-US" sz="3200" dirty="0">
                <a:solidFill>
                  <a:srgbClr val="004AAD"/>
                </a:solidFill>
                <a:latin typeface="Poppins Bold"/>
              </a:rPr>
              <a:t>selection </a:t>
            </a:r>
            <a:r>
              <a:rPr lang="en-US" sz="3200" dirty="0">
                <a:solidFill>
                  <a:srgbClr val="000000"/>
                </a:solidFill>
                <a:latin typeface="Poppins"/>
              </a:rPr>
              <a:t>phase is to select the fittest individuals and let them pass their genes to the next generation.</a:t>
            </a:r>
          </a:p>
          <a:p>
            <a:pPr marL="269873" lvl="1" algn="just">
              <a:lnSpc>
                <a:spcPts val="3499"/>
              </a:lnSpc>
            </a:pPr>
            <a:endParaRPr lang="en-US" sz="3200" dirty="0">
              <a:solidFill>
                <a:srgbClr val="000000"/>
              </a:solidFill>
              <a:latin typeface="Poppins"/>
            </a:endParaRP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000000"/>
              </a:solidFill>
              <a:latin typeface="Poppins"/>
            </a:endParaRP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Poppins"/>
              </a:rPr>
              <a:t>Two pairs of individuals (</a:t>
            </a:r>
            <a:r>
              <a:rPr lang="en-US" sz="3200" dirty="0">
                <a:solidFill>
                  <a:srgbClr val="004AAD"/>
                </a:solidFill>
                <a:latin typeface="Poppins Bold"/>
              </a:rPr>
              <a:t>parents</a:t>
            </a:r>
            <a:r>
              <a:rPr lang="en-US" sz="3200" dirty="0">
                <a:solidFill>
                  <a:srgbClr val="000000"/>
                </a:solidFill>
                <a:latin typeface="Poppins"/>
              </a:rPr>
              <a:t>) are selected based on their fitness scores. Individuals with high fitness have more chance to be selected for reproduction.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3793546-47F7-F57A-16C1-94FE7582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4EE0C5-D421-DF9E-315A-EC2359B9F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3CB65F-455D-2C1C-4DD3-090F267EF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DC6B8-3255-3FED-92D5-BDC7CD85519A}"/>
              </a:ext>
            </a:extLst>
          </p:cNvPr>
          <p:cNvGrpSpPr/>
          <p:nvPr/>
        </p:nvGrpSpPr>
        <p:grpSpPr>
          <a:xfrm>
            <a:off x="-1371601" y="1305003"/>
            <a:ext cx="10037555" cy="3303088"/>
            <a:chOff x="-1371601" y="1305003"/>
            <a:chExt cx="10037555" cy="3303088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43E08660-205F-58EC-E966-F4781F793EBD}"/>
                </a:ext>
              </a:extLst>
            </p:cNvPr>
            <p:cNvGrpSpPr/>
            <p:nvPr/>
          </p:nvGrpSpPr>
          <p:grpSpPr>
            <a:xfrm>
              <a:off x="-1371601" y="1305003"/>
              <a:ext cx="10037555" cy="3303088"/>
              <a:chOff x="0" y="-57150"/>
              <a:chExt cx="2643636" cy="869950"/>
            </a:xfrm>
          </p:grpSpPr>
          <p:sp>
            <p:nvSpPr>
              <p:cNvPr id="27" name="Freeform 4">
                <a:extLst>
                  <a:ext uri="{FF2B5EF4-FFF2-40B4-BE49-F238E27FC236}">
                    <a16:creationId xmlns:a16="http://schemas.microsoft.com/office/drawing/2014/main" id="{AC671849-01C7-5B40-037A-7EB5D1444D5D}"/>
                  </a:ext>
                </a:extLst>
              </p:cNvPr>
              <p:cNvSpPr/>
              <p:nvPr/>
            </p:nvSpPr>
            <p:spPr>
              <a:xfrm>
                <a:off x="0" y="0"/>
                <a:ext cx="2643636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5">
                <a:extLst>
                  <a:ext uri="{FF2B5EF4-FFF2-40B4-BE49-F238E27FC236}">
                    <a16:creationId xmlns:a16="http://schemas.microsoft.com/office/drawing/2014/main" id="{EF773D22-739F-89C2-B454-EFB1E4E4541E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B6CCD836-A5F4-D098-99EA-036265AD22A5}"/>
                </a:ext>
              </a:extLst>
            </p:cNvPr>
            <p:cNvSpPr txBox="1"/>
            <p:nvPr/>
          </p:nvSpPr>
          <p:spPr>
            <a:xfrm>
              <a:off x="523875" y="1734196"/>
              <a:ext cx="773888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5775" lvl="1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SELECTION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1">
            <a:extLst>
              <a:ext uri="{FF2B5EF4-FFF2-40B4-BE49-F238E27FC236}">
                <a16:creationId xmlns:a16="http://schemas.microsoft.com/office/drawing/2014/main" id="{FF7F269A-D6B8-A6C4-A6C2-1A22049D0519}"/>
              </a:ext>
            </a:extLst>
          </p:cNvPr>
          <p:cNvSpPr/>
          <p:nvPr/>
        </p:nvSpPr>
        <p:spPr>
          <a:xfrm rot="10800000" flipH="1" flipV="1">
            <a:off x="61421" y="28830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3793546-47F7-F57A-16C1-94FE7582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4EE0C5-D421-DF9E-315A-EC2359B9F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200" y="127369"/>
            <a:ext cx="914479" cy="9144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3CB65F-455D-2C1C-4DD3-090F267EF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398" y="127369"/>
            <a:ext cx="914479" cy="91447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8EDC6B8-3255-3FED-92D5-BDC7CD85519A}"/>
              </a:ext>
            </a:extLst>
          </p:cNvPr>
          <p:cNvGrpSpPr/>
          <p:nvPr/>
        </p:nvGrpSpPr>
        <p:grpSpPr>
          <a:xfrm>
            <a:off x="-1371601" y="1305003"/>
            <a:ext cx="10037555" cy="3303088"/>
            <a:chOff x="-1371601" y="1305003"/>
            <a:chExt cx="10037555" cy="3303088"/>
          </a:xfrm>
        </p:grpSpPr>
        <p:grpSp>
          <p:nvGrpSpPr>
            <p:cNvPr id="25" name="Group 3">
              <a:extLst>
                <a:ext uri="{FF2B5EF4-FFF2-40B4-BE49-F238E27FC236}">
                  <a16:creationId xmlns:a16="http://schemas.microsoft.com/office/drawing/2014/main" id="{43E08660-205F-58EC-E966-F4781F793EBD}"/>
                </a:ext>
              </a:extLst>
            </p:cNvPr>
            <p:cNvGrpSpPr/>
            <p:nvPr/>
          </p:nvGrpSpPr>
          <p:grpSpPr>
            <a:xfrm>
              <a:off x="-1371601" y="1305003"/>
              <a:ext cx="10037555" cy="3303088"/>
              <a:chOff x="0" y="-57150"/>
              <a:chExt cx="2643636" cy="869950"/>
            </a:xfrm>
          </p:grpSpPr>
          <p:sp>
            <p:nvSpPr>
              <p:cNvPr id="27" name="Freeform 4">
                <a:extLst>
                  <a:ext uri="{FF2B5EF4-FFF2-40B4-BE49-F238E27FC236}">
                    <a16:creationId xmlns:a16="http://schemas.microsoft.com/office/drawing/2014/main" id="{AC671849-01C7-5B40-037A-7EB5D1444D5D}"/>
                  </a:ext>
                </a:extLst>
              </p:cNvPr>
              <p:cNvSpPr/>
              <p:nvPr/>
            </p:nvSpPr>
            <p:spPr>
              <a:xfrm>
                <a:off x="0" y="0"/>
                <a:ext cx="2643636" cy="284189"/>
              </a:xfrm>
              <a:custGeom>
                <a:avLst/>
                <a:gdLst/>
                <a:ahLst/>
                <a:cxnLst/>
                <a:rect l="l" t="t" r="r" b="b"/>
                <a:pathLst>
                  <a:path w="2643636" h="284189">
                    <a:moveTo>
                      <a:pt x="70188" y="0"/>
                    </a:moveTo>
                    <a:lnTo>
                      <a:pt x="2573448" y="0"/>
                    </a:lnTo>
                    <a:cubicBezTo>
                      <a:pt x="2592063" y="0"/>
                      <a:pt x="2609915" y="7395"/>
                      <a:pt x="2623078" y="20558"/>
                    </a:cubicBezTo>
                    <a:cubicBezTo>
                      <a:pt x="2636241" y="33720"/>
                      <a:pt x="2643636" y="51573"/>
                      <a:pt x="2643636" y="70188"/>
                    </a:cubicBezTo>
                    <a:lnTo>
                      <a:pt x="2643636" y="214001"/>
                    </a:lnTo>
                    <a:cubicBezTo>
                      <a:pt x="2643636" y="232616"/>
                      <a:pt x="2636241" y="250468"/>
                      <a:pt x="2623078" y="263631"/>
                    </a:cubicBezTo>
                    <a:cubicBezTo>
                      <a:pt x="2609915" y="276794"/>
                      <a:pt x="2592063" y="284189"/>
                      <a:pt x="2573448" y="284189"/>
                    </a:cubicBezTo>
                    <a:lnTo>
                      <a:pt x="70188" y="284189"/>
                    </a:lnTo>
                    <a:cubicBezTo>
                      <a:pt x="51573" y="284189"/>
                      <a:pt x="33720" y="276794"/>
                      <a:pt x="20558" y="263631"/>
                    </a:cubicBezTo>
                    <a:cubicBezTo>
                      <a:pt x="7395" y="250468"/>
                      <a:pt x="0" y="232616"/>
                      <a:pt x="0" y="214001"/>
                    </a:cubicBezTo>
                    <a:lnTo>
                      <a:pt x="0" y="70188"/>
                    </a:lnTo>
                    <a:cubicBezTo>
                      <a:pt x="0" y="51573"/>
                      <a:pt x="7395" y="33720"/>
                      <a:pt x="20558" y="20558"/>
                    </a:cubicBezTo>
                    <a:cubicBezTo>
                      <a:pt x="33720" y="7395"/>
                      <a:pt x="51573" y="0"/>
                      <a:pt x="70188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5">
                <a:extLst>
                  <a:ext uri="{FF2B5EF4-FFF2-40B4-BE49-F238E27FC236}">
                    <a16:creationId xmlns:a16="http://schemas.microsoft.com/office/drawing/2014/main" id="{EF773D22-739F-89C2-B454-EFB1E4E4541E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B6CCD836-A5F4-D098-99EA-036265AD22A5}"/>
                </a:ext>
              </a:extLst>
            </p:cNvPr>
            <p:cNvSpPr txBox="1"/>
            <p:nvPr/>
          </p:nvSpPr>
          <p:spPr>
            <a:xfrm>
              <a:off x="523875" y="1734196"/>
              <a:ext cx="773888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5775" lvl="1">
                <a:lnSpc>
                  <a:spcPts val="5400"/>
                </a:lnSpc>
              </a:pPr>
              <a:r>
                <a:rPr lang="en-US" sz="4500" dirty="0">
                  <a:solidFill>
                    <a:srgbClr val="000000"/>
                  </a:solidFill>
                  <a:latin typeface="League Spartan Bold"/>
                </a:rPr>
                <a:t>CROSSOVER</a:t>
              </a:r>
            </a:p>
          </p:txBody>
        </p:sp>
      </p:grpSp>
      <p:sp>
        <p:nvSpPr>
          <p:cNvPr id="8" name="Freeform 12">
            <a:extLst>
              <a:ext uri="{FF2B5EF4-FFF2-40B4-BE49-F238E27FC236}">
                <a16:creationId xmlns:a16="http://schemas.microsoft.com/office/drawing/2014/main" id="{3F041EA3-E151-C2D9-35CB-84ED41EA3C00}"/>
              </a:ext>
            </a:extLst>
          </p:cNvPr>
          <p:cNvSpPr/>
          <p:nvPr/>
        </p:nvSpPr>
        <p:spPr>
          <a:xfrm>
            <a:off x="2147646" y="4250150"/>
            <a:ext cx="4491340" cy="4568166"/>
          </a:xfrm>
          <a:custGeom>
            <a:avLst/>
            <a:gdLst/>
            <a:ahLst/>
            <a:cxnLst/>
            <a:rect l="l" t="t" r="r" b="b"/>
            <a:pathLst>
              <a:path w="4491340" h="4568166">
                <a:moveTo>
                  <a:pt x="0" y="0"/>
                </a:moveTo>
                <a:lnTo>
                  <a:pt x="4491339" y="0"/>
                </a:lnTo>
                <a:lnTo>
                  <a:pt x="4491339" y="4568166"/>
                </a:lnTo>
                <a:lnTo>
                  <a:pt x="0" y="45681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37" b="-4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2D772C70-B025-C94C-449E-74AEB602026F}"/>
              </a:ext>
            </a:extLst>
          </p:cNvPr>
          <p:cNvSpPr/>
          <p:nvPr/>
        </p:nvSpPr>
        <p:spPr>
          <a:xfrm>
            <a:off x="8153401" y="5120412"/>
            <a:ext cx="3810000" cy="2232888"/>
          </a:xfrm>
          <a:custGeom>
            <a:avLst/>
            <a:gdLst/>
            <a:ahLst/>
            <a:cxnLst/>
            <a:rect l="l" t="t" r="r" b="b"/>
            <a:pathLst>
              <a:path w="4866049" h="3500141">
                <a:moveTo>
                  <a:pt x="0" y="0"/>
                </a:moveTo>
                <a:lnTo>
                  <a:pt x="4866049" y="0"/>
                </a:lnTo>
                <a:lnTo>
                  <a:pt x="4866049" y="3500140"/>
                </a:lnTo>
                <a:lnTo>
                  <a:pt x="0" y="35001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0CEDCEB9-BF98-4D54-2725-5E64ED93D1A6}"/>
              </a:ext>
            </a:extLst>
          </p:cNvPr>
          <p:cNvSpPr/>
          <p:nvPr/>
        </p:nvSpPr>
        <p:spPr>
          <a:xfrm>
            <a:off x="14767602" y="7754039"/>
            <a:ext cx="3180894" cy="1654707"/>
          </a:xfrm>
          <a:custGeom>
            <a:avLst/>
            <a:gdLst/>
            <a:ahLst/>
            <a:cxnLst/>
            <a:rect l="l" t="t" r="r" b="b"/>
            <a:pathLst>
              <a:path w="3180894" h="1654707">
                <a:moveTo>
                  <a:pt x="0" y="0"/>
                </a:moveTo>
                <a:lnTo>
                  <a:pt x="3180894" y="0"/>
                </a:lnTo>
                <a:lnTo>
                  <a:pt x="3180894" y="1654707"/>
                </a:lnTo>
                <a:lnTo>
                  <a:pt x="0" y="16547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1D18DB4A-332A-08F4-A1E8-E44E4DC9ABCC}"/>
              </a:ext>
            </a:extLst>
          </p:cNvPr>
          <p:cNvSpPr txBox="1"/>
          <p:nvPr/>
        </p:nvSpPr>
        <p:spPr>
          <a:xfrm>
            <a:off x="1816201" y="3009161"/>
            <a:ext cx="10985399" cy="1211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67" lvl="1" indent="-248284" algn="just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Poppins"/>
              </a:rPr>
              <a:t>Crossover is the most significant phase in a genetic algorithm. For each pair of parents to be mated, a crossover point is chosen at random from within the genes.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097F9F4E-B45E-4BA8-BC0A-E8FD15004B63}"/>
              </a:ext>
            </a:extLst>
          </p:cNvPr>
          <p:cNvSpPr txBox="1"/>
          <p:nvPr/>
        </p:nvSpPr>
        <p:spPr>
          <a:xfrm>
            <a:off x="7799192" y="4362728"/>
            <a:ext cx="10242685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r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Poppins"/>
              </a:rPr>
              <a:t>Offspring are created by exchanging the genes of parents among themselves until the crossover point is reached.</a:t>
            </a:r>
          </a:p>
          <a:p>
            <a:pPr algn="r">
              <a:lnSpc>
                <a:spcPts val="3219"/>
              </a:lnSpc>
            </a:pPr>
            <a:endParaRPr lang="en-US" sz="2299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69A4010E-CCDD-2FCB-8F71-3A783829FC4A}"/>
              </a:ext>
            </a:extLst>
          </p:cNvPr>
          <p:cNvSpPr txBox="1"/>
          <p:nvPr/>
        </p:nvSpPr>
        <p:spPr>
          <a:xfrm>
            <a:off x="10522997" y="7428668"/>
            <a:ext cx="7518880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r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Poppins"/>
              </a:rPr>
              <a:t>The new offspring are added to the population.</a:t>
            </a:r>
          </a:p>
          <a:p>
            <a:pPr algn="r">
              <a:lnSpc>
                <a:spcPts val="3219"/>
              </a:lnSpc>
            </a:pPr>
            <a:endParaRPr lang="en-US" sz="2299" dirty="0">
              <a:solidFill>
                <a:srgbClr val="000000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9001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1225</Words>
  <Application>Microsoft Office PowerPoint</Application>
  <PresentationFormat>Custom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Poppins Bold</vt:lpstr>
      <vt:lpstr>Arial</vt:lpstr>
      <vt:lpstr>Calibri</vt:lpstr>
      <vt:lpstr>Poppins</vt:lpstr>
      <vt:lpstr>League Spartan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Yellow Modern Business Operations Management Presentation</dc:title>
  <cp:lastModifiedBy>Muhammad Ihsan</cp:lastModifiedBy>
  <cp:revision>17</cp:revision>
  <dcterms:created xsi:type="dcterms:W3CDTF">2006-08-16T00:00:00Z</dcterms:created>
  <dcterms:modified xsi:type="dcterms:W3CDTF">2023-09-06T08:38:04Z</dcterms:modified>
  <dc:identifier>DAFton0xS3g</dc:identifier>
</cp:coreProperties>
</file>