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8" r:id="rId1"/>
  </p:sldMasterIdLst>
  <p:handoutMasterIdLst>
    <p:handoutMasterId r:id="rId11"/>
  </p:handoutMasterIdLst>
  <p:sldIdLst>
    <p:sldId id="256" r:id="rId2"/>
    <p:sldId id="257" r:id="rId3"/>
    <p:sldId id="258" r:id="rId4"/>
    <p:sldId id="259" r:id="rId5"/>
    <p:sldId id="265" r:id="rId6"/>
    <p:sldId id="261" r:id="rId7"/>
    <p:sldId id="262" r:id="rId8"/>
    <p:sldId id="263" r:id="rId9"/>
    <p:sldId id="264" r:id="rId10"/>
  </p:sldIdLst>
  <p:sldSz cx="12192000" cy="6858000"/>
  <p:notesSz cx="6858000" cy="99456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0" d="100"/>
          <a:sy n="110" d="100"/>
        </p:scale>
        <p:origin x="55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DFCC77-4E36-40C3-9098-46019879789C}" type="doc">
      <dgm:prSet loTypeId="urn:microsoft.com/office/officeart/2005/8/layout/list1" loCatId="list" qsTypeId="urn:microsoft.com/office/officeart/2005/8/quickstyle/simple1" qsCatId="simple" csTypeId="urn:microsoft.com/office/officeart/2005/8/colors/colorful4" csCatId="colorful" phldr="1"/>
      <dgm:spPr/>
      <dgm:t>
        <a:bodyPr/>
        <a:lstStyle/>
        <a:p>
          <a:endParaRPr lang="id-ID"/>
        </a:p>
      </dgm:t>
    </dgm:pt>
    <dgm:pt modelId="{CE6D4ACE-98D1-4CD8-A9B3-68F99E4C3332}">
      <dgm:prSet phldrT="[Text]"/>
      <dgm:spPr/>
      <dgm:t>
        <a:bodyPr/>
        <a:lstStyle/>
        <a:p>
          <a:r>
            <a:rPr lang="id-ID" dirty="0"/>
            <a:t>DESKRIPSI MATA KULIAH</a:t>
          </a:r>
        </a:p>
      </dgm:t>
    </dgm:pt>
    <dgm:pt modelId="{FDC73E32-438B-45E2-BF64-D842CF643BEC}" type="parTrans" cxnId="{693ED509-F387-4F3D-875C-AD0A65500741}">
      <dgm:prSet/>
      <dgm:spPr/>
      <dgm:t>
        <a:bodyPr/>
        <a:lstStyle/>
        <a:p>
          <a:endParaRPr lang="id-ID"/>
        </a:p>
      </dgm:t>
    </dgm:pt>
    <dgm:pt modelId="{CEBA9774-9E57-4173-95B6-60D6B3DC6E9E}" type="sibTrans" cxnId="{693ED509-F387-4F3D-875C-AD0A65500741}">
      <dgm:prSet/>
      <dgm:spPr/>
      <dgm:t>
        <a:bodyPr/>
        <a:lstStyle/>
        <a:p>
          <a:endParaRPr lang="id-ID"/>
        </a:p>
      </dgm:t>
    </dgm:pt>
    <dgm:pt modelId="{59513328-450B-426A-B301-230EE7892290}">
      <dgm:prSet phldrT="[Text]"/>
      <dgm:spPr/>
      <dgm:t>
        <a:bodyPr/>
        <a:lstStyle/>
        <a:p>
          <a:r>
            <a:rPr lang="id-ID" dirty="0"/>
            <a:t>CAPAIAN PEMBELAJARAN/</a:t>
          </a:r>
          <a:r>
            <a:rPr lang="en-US" dirty="0"/>
            <a:t>CPMK/</a:t>
          </a:r>
          <a:r>
            <a:rPr lang="id-ID" dirty="0"/>
            <a:t>SUB CPMK</a:t>
          </a:r>
        </a:p>
      </dgm:t>
    </dgm:pt>
    <dgm:pt modelId="{CF722D85-FD35-4E14-AE6B-1B8086F6C911}" type="parTrans" cxnId="{F709D8F1-B208-4321-BFB9-FB6EF6E06DE5}">
      <dgm:prSet/>
      <dgm:spPr/>
      <dgm:t>
        <a:bodyPr/>
        <a:lstStyle/>
        <a:p>
          <a:endParaRPr lang="id-ID"/>
        </a:p>
      </dgm:t>
    </dgm:pt>
    <dgm:pt modelId="{43B64F8E-60C9-4870-8FBA-FC4EC0AA2B5A}" type="sibTrans" cxnId="{F709D8F1-B208-4321-BFB9-FB6EF6E06DE5}">
      <dgm:prSet/>
      <dgm:spPr/>
      <dgm:t>
        <a:bodyPr/>
        <a:lstStyle/>
        <a:p>
          <a:endParaRPr lang="id-ID"/>
        </a:p>
      </dgm:t>
    </dgm:pt>
    <dgm:pt modelId="{7B9D6157-9193-4128-8F7D-83D91FAFC3D1}">
      <dgm:prSet phldrT="[Text]"/>
      <dgm:spPr/>
      <dgm:t>
        <a:bodyPr/>
        <a:lstStyle/>
        <a:p>
          <a:r>
            <a:rPr lang="id-ID" dirty="0"/>
            <a:t>MATERI KAJIAN &amp; METODE</a:t>
          </a:r>
        </a:p>
      </dgm:t>
    </dgm:pt>
    <dgm:pt modelId="{F0534CEE-062B-4731-BBF6-D09F65C4B695}" type="parTrans" cxnId="{C8DBF366-3306-4148-A005-FDB7E15985A4}">
      <dgm:prSet/>
      <dgm:spPr/>
      <dgm:t>
        <a:bodyPr/>
        <a:lstStyle/>
        <a:p>
          <a:endParaRPr lang="id-ID"/>
        </a:p>
      </dgm:t>
    </dgm:pt>
    <dgm:pt modelId="{40A310EE-B557-4AD2-B7D0-B204E72005A9}" type="sibTrans" cxnId="{C8DBF366-3306-4148-A005-FDB7E15985A4}">
      <dgm:prSet/>
      <dgm:spPr/>
      <dgm:t>
        <a:bodyPr/>
        <a:lstStyle/>
        <a:p>
          <a:endParaRPr lang="id-ID"/>
        </a:p>
      </dgm:t>
    </dgm:pt>
    <dgm:pt modelId="{5A1F0E5F-D8C9-424F-9D34-833E79C46392}">
      <dgm:prSet phldrT="[Text]"/>
      <dgm:spPr/>
      <dgm:t>
        <a:bodyPr/>
        <a:lstStyle/>
        <a:p>
          <a:r>
            <a:rPr lang="id-ID" dirty="0"/>
            <a:t>KONTRAK PERKULIAHAN</a:t>
          </a:r>
        </a:p>
      </dgm:t>
    </dgm:pt>
    <dgm:pt modelId="{436F8B39-95AC-4497-8254-8F85530959CD}" type="parTrans" cxnId="{C80FE386-AACB-41C1-ABE6-CC94B7E82FC4}">
      <dgm:prSet/>
      <dgm:spPr/>
      <dgm:t>
        <a:bodyPr/>
        <a:lstStyle/>
        <a:p>
          <a:endParaRPr lang="id-ID"/>
        </a:p>
      </dgm:t>
    </dgm:pt>
    <dgm:pt modelId="{F403123F-15E8-4F70-A35E-AE92729B022F}" type="sibTrans" cxnId="{C80FE386-AACB-41C1-ABE6-CC94B7E82FC4}">
      <dgm:prSet/>
      <dgm:spPr/>
      <dgm:t>
        <a:bodyPr/>
        <a:lstStyle/>
        <a:p>
          <a:endParaRPr lang="id-ID"/>
        </a:p>
      </dgm:t>
    </dgm:pt>
    <dgm:pt modelId="{BE8F18F5-BB04-4166-AC44-2919E5AAE6E6}">
      <dgm:prSet phldrT="[Text]"/>
      <dgm:spPr/>
      <dgm:t>
        <a:bodyPr/>
        <a:lstStyle/>
        <a:p>
          <a:r>
            <a:rPr lang="id-ID" dirty="0"/>
            <a:t>BOBOT PENILAIAN</a:t>
          </a:r>
        </a:p>
      </dgm:t>
    </dgm:pt>
    <dgm:pt modelId="{9B12E51F-FB2F-4F7D-B876-3043554B00A2}" type="parTrans" cxnId="{059428E3-F8D2-43AF-8132-87BC7BA22770}">
      <dgm:prSet/>
      <dgm:spPr/>
      <dgm:t>
        <a:bodyPr/>
        <a:lstStyle/>
        <a:p>
          <a:endParaRPr lang="id-ID"/>
        </a:p>
      </dgm:t>
    </dgm:pt>
    <dgm:pt modelId="{842ED7B7-ABA5-4A68-A90E-60840B5FEAA2}" type="sibTrans" cxnId="{059428E3-F8D2-43AF-8132-87BC7BA22770}">
      <dgm:prSet/>
      <dgm:spPr/>
      <dgm:t>
        <a:bodyPr/>
        <a:lstStyle/>
        <a:p>
          <a:endParaRPr lang="id-ID"/>
        </a:p>
      </dgm:t>
    </dgm:pt>
    <dgm:pt modelId="{B9E78AF6-32BD-428C-94F6-937C9C7C6A87}">
      <dgm:prSet phldrT="[Text]"/>
      <dgm:spPr/>
      <dgm:t>
        <a:bodyPr/>
        <a:lstStyle/>
        <a:p>
          <a:r>
            <a:rPr lang="en-US" dirty="0"/>
            <a:t>REFERENSI</a:t>
          </a:r>
          <a:endParaRPr lang="id-ID" dirty="0"/>
        </a:p>
      </dgm:t>
    </dgm:pt>
    <dgm:pt modelId="{5A716DF5-1DBD-4513-B013-E361C2BF42CF}" type="parTrans" cxnId="{1CECE131-C0BC-44C0-809F-BF1C6B0A930B}">
      <dgm:prSet/>
      <dgm:spPr/>
      <dgm:t>
        <a:bodyPr/>
        <a:lstStyle/>
        <a:p>
          <a:endParaRPr lang="en-ID"/>
        </a:p>
      </dgm:t>
    </dgm:pt>
    <dgm:pt modelId="{BEB3F305-85D2-4587-9419-324D6652C795}" type="sibTrans" cxnId="{1CECE131-C0BC-44C0-809F-BF1C6B0A930B}">
      <dgm:prSet/>
      <dgm:spPr/>
      <dgm:t>
        <a:bodyPr/>
        <a:lstStyle/>
        <a:p>
          <a:endParaRPr lang="en-ID"/>
        </a:p>
      </dgm:t>
    </dgm:pt>
    <dgm:pt modelId="{97A601CF-0943-4F9E-BC24-D07163CBFFDB}" type="pres">
      <dgm:prSet presAssocID="{E8DFCC77-4E36-40C3-9098-46019879789C}" presName="linear" presStyleCnt="0">
        <dgm:presLayoutVars>
          <dgm:dir/>
          <dgm:animLvl val="lvl"/>
          <dgm:resizeHandles val="exact"/>
        </dgm:presLayoutVars>
      </dgm:prSet>
      <dgm:spPr/>
    </dgm:pt>
    <dgm:pt modelId="{CDB70252-3A82-424A-A516-F22686097E44}" type="pres">
      <dgm:prSet presAssocID="{CE6D4ACE-98D1-4CD8-A9B3-68F99E4C3332}" presName="parentLin" presStyleCnt="0"/>
      <dgm:spPr/>
    </dgm:pt>
    <dgm:pt modelId="{4F86058C-CDEC-4E0B-99D6-9AF826EF15DA}" type="pres">
      <dgm:prSet presAssocID="{CE6D4ACE-98D1-4CD8-A9B3-68F99E4C3332}" presName="parentLeftMargin" presStyleLbl="node1" presStyleIdx="0" presStyleCnt="6"/>
      <dgm:spPr/>
    </dgm:pt>
    <dgm:pt modelId="{D9C27223-A9B6-4ADC-9751-63927BB11BB6}" type="pres">
      <dgm:prSet presAssocID="{CE6D4ACE-98D1-4CD8-A9B3-68F99E4C3332}" presName="parentText" presStyleLbl="node1" presStyleIdx="0" presStyleCnt="6">
        <dgm:presLayoutVars>
          <dgm:chMax val="0"/>
          <dgm:bulletEnabled val="1"/>
        </dgm:presLayoutVars>
      </dgm:prSet>
      <dgm:spPr/>
    </dgm:pt>
    <dgm:pt modelId="{DB173ED9-AD75-4D80-9D7C-8315FC013773}" type="pres">
      <dgm:prSet presAssocID="{CE6D4ACE-98D1-4CD8-A9B3-68F99E4C3332}" presName="negativeSpace" presStyleCnt="0"/>
      <dgm:spPr/>
    </dgm:pt>
    <dgm:pt modelId="{B5110672-B01C-4F50-AB5E-025D442C22FF}" type="pres">
      <dgm:prSet presAssocID="{CE6D4ACE-98D1-4CD8-A9B3-68F99E4C3332}" presName="childText" presStyleLbl="conFgAcc1" presStyleIdx="0" presStyleCnt="6">
        <dgm:presLayoutVars>
          <dgm:bulletEnabled val="1"/>
        </dgm:presLayoutVars>
      </dgm:prSet>
      <dgm:spPr/>
    </dgm:pt>
    <dgm:pt modelId="{A41084ED-98B3-432F-B060-094985D00DAF}" type="pres">
      <dgm:prSet presAssocID="{CEBA9774-9E57-4173-95B6-60D6B3DC6E9E}" presName="spaceBetweenRectangles" presStyleCnt="0"/>
      <dgm:spPr/>
    </dgm:pt>
    <dgm:pt modelId="{63F8C436-0774-4129-9F6B-59F51D38231E}" type="pres">
      <dgm:prSet presAssocID="{59513328-450B-426A-B301-230EE7892290}" presName="parentLin" presStyleCnt="0"/>
      <dgm:spPr/>
    </dgm:pt>
    <dgm:pt modelId="{0D67131B-BD7C-4FC0-B165-4FC9E25BFBA8}" type="pres">
      <dgm:prSet presAssocID="{59513328-450B-426A-B301-230EE7892290}" presName="parentLeftMargin" presStyleLbl="node1" presStyleIdx="0" presStyleCnt="6"/>
      <dgm:spPr/>
    </dgm:pt>
    <dgm:pt modelId="{E5571AA1-6E72-4B97-9A87-8E6593767294}" type="pres">
      <dgm:prSet presAssocID="{59513328-450B-426A-B301-230EE7892290}" presName="parentText" presStyleLbl="node1" presStyleIdx="1" presStyleCnt="6">
        <dgm:presLayoutVars>
          <dgm:chMax val="0"/>
          <dgm:bulletEnabled val="1"/>
        </dgm:presLayoutVars>
      </dgm:prSet>
      <dgm:spPr/>
    </dgm:pt>
    <dgm:pt modelId="{79651FF2-BD3A-4DA3-BD7A-8B3DC76AEDC1}" type="pres">
      <dgm:prSet presAssocID="{59513328-450B-426A-B301-230EE7892290}" presName="negativeSpace" presStyleCnt="0"/>
      <dgm:spPr/>
    </dgm:pt>
    <dgm:pt modelId="{582E14E3-63FE-4EBF-BEBC-62E2A5ACACEF}" type="pres">
      <dgm:prSet presAssocID="{59513328-450B-426A-B301-230EE7892290}" presName="childText" presStyleLbl="conFgAcc1" presStyleIdx="1" presStyleCnt="6">
        <dgm:presLayoutVars>
          <dgm:bulletEnabled val="1"/>
        </dgm:presLayoutVars>
      </dgm:prSet>
      <dgm:spPr/>
    </dgm:pt>
    <dgm:pt modelId="{A7EFCC60-052F-4424-8ED1-D1AF3C62EA49}" type="pres">
      <dgm:prSet presAssocID="{43B64F8E-60C9-4870-8FBA-FC4EC0AA2B5A}" presName="spaceBetweenRectangles" presStyleCnt="0"/>
      <dgm:spPr/>
    </dgm:pt>
    <dgm:pt modelId="{E8218BAE-8AD7-4F0C-984F-4CAAB4891811}" type="pres">
      <dgm:prSet presAssocID="{7B9D6157-9193-4128-8F7D-83D91FAFC3D1}" presName="parentLin" presStyleCnt="0"/>
      <dgm:spPr/>
    </dgm:pt>
    <dgm:pt modelId="{F20F81DE-AE21-472A-9038-9EDE30F3BAA4}" type="pres">
      <dgm:prSet presAssocID="{7B9D6157-9193-4128-8F7D-83D91FAFC3D1}" presName="parentLeftMargin" presStyleLbl="node1" presStyleIdx="1" presStyleCnt="6"/>
      <dgm:spPr/>
    </dgm:pt>
    <dgm:pt modelId="{E15BBEA0-297F-4398-A7EA-265E26AE98BC}" type="pres">
      <dgm:prSet presAssocID="{7B9D6157-9193-4128-8F7D-83D91FAFC3D1}" presName="parentText" presStyleLbl="node1" presStyleIdx="2" presStyleCnt="6">
        <dgm:presLayoutVars>
          <dgm:chMax val="0"/>
          <dgm:bulletEnabled val="1"/>
        </dgm:presLayoutVars>
      </dgm:prSet>
      <dgm:spPr/>
    </dgm:pt>
    <dgm:pt modelId="{F9FF87B3-12D2-4D1D-A472-9F4F5E28FE7C}" type="pres">
      <dgm:prSet presAssocID="{7B9D6157-9193-4128-8F7D-83D91FAFC3D1}" presName="negativeSpace" presStyleCnt="0"/>
      <dgm:spPr/>
    </dgm:pt>
    <dgm:pt modelId="{7C90DB70-431A-4DC8-A1D8-DDDDFED3E8BD}" type="pres">
      <dgm:prSet presAssocID="{7B9D6157-9193-4128-8F7D-83D91FAFC3D1}" presName="childText" presStyleLbl="conFgAcc1" presStyleIdx="2" presStyleCnt="6">
        <dgm:presLayoutVars>
          <dgm:bulletEnabled val="1"/>
        </dgm:presLayoutVars>
      </dgm:prSet>
      <dgm:spPr/>
    </dgm:pt>
    <dgm:pt modelId="{4575358E-E83A-468A-989F-CA7A587CB67F}" type="pres">
      <dgm:prSet presAssocID="{40A310EE-B557-4AD2-B7D0-B204E72005A9}" presName="spaceBetweenRectangles" presStyleCnt="0"/>
      <dgm:spPr/>
    </dgm:pt>
    <dgm:pt modelId="{A8D85AF8-FC64-426A-B1A6-748C8CC29C11}" type="pres">
      <dgm:prSet presAssocID="{B9E78AF6-32BD-428C-94F6-937C9C7C6A87}" presName="parentLin" presStyleCnt="0"/>
      <dgm:spPr/>
    </dgm:pt>
    <dgm:pt modelId="{211DC2E1-3418-4ED6-B375-A62F03F71CEF}" type="pres">
      <dgm:prSet presAssocID="{B9E78AF6-32BD-428C-94F6-937C9C7C6A87}" presName="parentLeftMargin" presStyleLbl="node1" presStyleIdx="2" presStyleCnt="6"/>
      <dgm:spPr/>
    </dgm:pt>
    <dgm:pt modelId="{6A954BF1-A665-4B5D-B2D9-8969469F9C34}" type="pres">
      <dgm:prSet presAssocID="{B9E78AF6-32BD-428C-94F6-937C9C7C6A87}" presName="parentText" presStyleLbl="node1" presStyleIdx="3" presStyleCnt="6">
        <dgm:presLayoutVars>
          <dgm:chMax val="0"/>
          <dgm:bulletEnabled val="1"/>
        </dgm:presLayoutVars>
      </dgm:prSet>
      <dgm:spPr/>
    </dgm:pt>
    <dgm:pt modelId="{04174741-7AE9-4AE9-BC9C-2A6A73FE39C2}" type="pres">
      <dgm:prSet presAssocID="{B9E78AF6-32BD-428C-94F6-937C9C7C6A87}" presName="negativeSpace" presStyleCnt="0"/>
      <dgm:spPr/>
    </dgm:pt>
    <dgm:pt modelId="{4A427DC2-1562-4B76-97C4-234EE842EEE1}" type="pres">
      <dgm:prSet presAssocID="{B9E78AF6-32BD-428C-94F6-937C9C7C6A87}" presName="childText" presStyleLbl="conFgAcc1" presStyleIdx="3" presStyleCnt="6">
        <dgm:presLayoutVars>
          <dgm:bulletEnabled val="1"/>
        </dgm:presLayoutVars>
      </dgm:prSet>
      <dgm:spPr/>
    </dgm:pt>
    <dgm:pt modelId="{94D86BB8-FB36-4F2C-B60F-07E7783239DC}" type="pres">
      <dgm:prSet presAssocID="{BEB3F305-85D2-4587-9419-324D6652C795}" presName="spaceBetweenRectangles" presStyleCnt="0"/>
      <dgm:spPr/>
    </dgm:pt>
    <dgm:pt modelId="{135DE6A4-7B95-4BBB-A53D-D7DFFF614ADE}" type="pres">
      <dgm:prSet presAssocID="{BE8F18F5-BB04-4166-AC44-2919E5AAE6E6}" presName="parentLin" presStyleCnt="0"/>
      <dgm:spPr/>
    </dgm:pt>
    <dgm:pt modelId="{72638E40-9C01-42B7-9984-EBA0AA08684F}" type="pres">
      <dgm:prSet presAssocID="{BE8F18F5-BB04-4166-AC44-2919E5AAE6E6}" presName="parentLeftMargin" presStyleLbl="node1" presStyleIdx="3" presStyleCnt="6"/>
      <dgm:spPr/>
    </dgm:pt>
    <dgm:pt modelId="{863EA9CF-083D-4CB6-99BB-2F8C90BF63FD}" type="pres">
      <dgm:prSet presAssocID="{BE8F18F5-BB04-4166-AC44-2919E5AAE6E6}" presName="parentText" presStyleLbl="node1" presStyleIdx="4" presStyleCnt="6">
        <dgm:presLayoutVars>
          <dgm:chMax val="0"/>
          <dgm:bulletEnabled val="1"/>
        </dgm:presLayoutVars>
      </dgm:prSet>
      <dgm:spPr/>
    </dgm:pt>
    <dgm:pt modelId="{9E87049B-EE2E-4D23-9C14-DD788CC23C31}" type="pres">
      <dgm:prSet presAssocID="{BE8F18F5-BB04-4166-AC44-2919E5AAE6E6}" presName="negativeSpace" presStyleCnt="0"/>
      <dgm:spPr/>
    </dgm:pt>
    <dgm:pt modelId="{30C30E01-B35D-4694-A2C2-688E00AB2940}" type="pres">
      <dgm:prSet presAssocID="{BE8F18F5-BB04-4166-AC44-2919E5AAE6E6}" presName="childText" presStyleLbl="conFgAcc1" presStyleIdx="4" presStyleCnt="6">
        <dgm:presLayoutVars>
          <dgm:bulletEnabled val="1"/>
        </dgm:presLayoutVars>
      </dgm:prSet>
      <dgm:spPr/>
    </dgm:pt>
    <dgm:pt modelId="{A97C75BB-3B70-415D-8622-8D8CF03FD53F}" type="pres">
      <dgm:prSet presAssocID="{842ED7B7-ABA5-4A68-A90E-60840B5FEAA2}" presName="spaceBetweenRectangles" presStyleCnt="0"/>
      <dgm:spPr/>
    </dgm:pt>
    <dgm:pt modelId="{646BEFCB-63F0-4569-B9D9-13E842390641}" type="pres">
      <dgm:prSet presAssocID="{5A1F0E5F-D8C9-424F-9D34-833E79C46392}" presName="parentLin" presStyleCnt="0"/>
      <dgm:spPr/>
    </dgm:pt>
    <dgm:pt modelId="{0C09DC9D-7B5B-46EC-BE28-D054807B7F1B}" type="pres">
      <dgm:prSet presAssocID="{5A1F0E5F-D8C9-424F-9D34-833E79C46392}" presName="parentLeftMargin" presStyleLbl="node1" presStyleIdx="4" presStyleCnt="6"/>
      <dgm:spPr/>
    </dgm:pt>
    <dgm:pt modelId="{C22144D8-9E6C-4F27-9428-B1173A179299}" type="pres">
      <dgm:prSet presAssocID="{5A1F0E5F-D8C9-424F-9D34-833E79C46392}" presName="parentText" presStyleLbl="node1" presStyleIdx="5" presStyleCnt="6">
        <dgm:presLayoutVars>
          <dgm:chMax val="0"/>
          <dgm:bulletEnabled val="1"/>
        </dgm:presLayoutVars>
      </dgm:prSet>
      <dgm:spPr/>
    </dgm:pt>
    <dgm:pt modelId="{A6AC62F0-B9A9-48EF-9CD5-A364DC107024}" type="pres">
      <dgm:prSet presAssocID="{5A1F0E5F-D8C9-424F-9D34-833E79C46392}" presName="negativeSpace" presStyleCnt="0"/>
      <dgm:spPr/>
    </dgm:pt>
    <dgm:pt modelId="{3AD3564E-EDDC-46F9-BF2F-613FF9C057B9}" type="pres">
      <dgm:prSet presAssocID="{5A1F0E5F-D8C9-424F-9D34-833E79C46392}" presName="childText" presStyleLbl="conFgAcc1" presStyleIdx="5" presStyleCnt="6">
        <dgm:presLayoutVars>
          <dgm:bulletEnabled val="1"/>
        </dgm:presLayoutVars>
      </dgm:prSet>
      <dgm:spPr/>
    </dgm:pt>
  </dgm:ptLst>
  <dgm:cxnLst>
    <dgm:cxn modelId="{8DED7803-BDBF-40F3-A193-767ECAB1BBB8}" type="presOf" srcId="{B9E78AF6-32BD-428C-94F6-937C9C7C6A87}" destId="{211DC2E1-3418-4ED6-B375-A62F03F71CEF}" srcOrd="0" destOrd="0" presId="urn:microsoft.com/office/officeart/2005/8/layout/list1"/>
    <dgm:cxn modelId="{693ED509-F387-4F3D-875C-AD0A65500741}" srcId="{E8DFCC77-4E36-40C3-9098-46019879789C}" destId="{CE6D4ACE-98D1-4CD8-A9B3-68F99E4C3332}" srcOrd="0" destOrd="0" parTransId="{FDC73E32-438B-45E2-BF64-D842CF643BEC}" sibTransId="{CEBA9774-9E57-4173-95B6-60D6B3DC6E9E}"/>
    <dgm:cxn modelId="{1EF3BF23-D9D7-44CB-AD06-A208893B7CA1}" type="presOf" srcId="{B9E78AF6-32BD-428C-94F6-937C9C7C6A87}" destId="{6A954BF1-A665-4B5D-B2D9-8969469F9C34}" srcOrd="1" destOrd="0" presId="urn:microsoft.com/office/officeart/2005/8/layout/list1"/>
    <dgm:cxn modelId="{1CECE131-C0BC-44C0-809F-BF1C6B0A930B}" srcId="{E8DFCC77-4E36-40C3-9098-46019879789C}" destId="{B9E78AF6-32BD-428C-94F6-937C9C7C6A87}" srcOrd="3" destOrd="0" parTransId="{5A716DF5-1DBD-4513-B013-E361C2BF42CF}" sibTransId="{BEB3F305-85D2-4587-9419-324D6652C795}"/>
    <dgm:cxn modelId="{C8DBF366-3306-4148-A005-FDB7E15985A4}" srcId="{E8DFCC77-4E36-40C3-9098-46019879789C}" destId="{7B9D6157-9193-4128-8F7D-83D91FAFC3D1}" srcOrd="2" destOrd="0" parTransId="{F0534CEE-062B-4731-BBF6-D09F65C4B695}" sibTransId="{40A310EE-B557-4AD2-B7D0-B204E72005A9}"/>
    <dgm:cxn modelId="{FAE99671-A8BD-4A4D-9D4F-C0360C25399F}" type="presOf" srcId="{CE6D4ACE-98D1-4CD8-A9B3-68F99E4C3332}" destId="{4F86058C-CDEC-4E0B-99D6-9AF826EF15DA}" srcOrd="0" destOrd="0" presId="urn:microsoft.com/office/officeart/2005/8/layout/list1"/>
    <dgm:cxn modelId="{12276156-CD85-4EDF-8825-A0320DE2BD7A}" type="presOf" srcId="{7B9D6157-9193-4128-8F7D-83D91FAFC3D1}" destId="{E15BBEA0-297F-4398-A7EA-265E26AE98BC}" srcOrd="1" destOrd="0" presId="urn:microsoft.com/office/officeart/2005/8/layout/list1"/>
    <dgm:cxn modelId="{FE65985A-A691-4A12-B0FB-D1B47D363D14}" type="presOf" srcId="{BE8F18F5-BB04-4166-AC44-2919E5AAE6E6}" destId="{72638E40-9C01-42B7-9984-EBA0AA08684F}" srcOrd="0" destOrd="0" presId="urn:microsoft.com/office/officeart/2005/8/layout/list1"/>
    <dgm:cxn modelId="{93E48A7F-446E-4F7D-9C95-C86C6F5EA5A0}" type="presOf" srcId="{7B9D6157-9193-4128-8F7D-83D91FAFC3D1}" destId="{F20F81DE-AE21-472A-9038-9EDE30F3BAA4}" srcOrd="0" destOrd="0" presId="urn:microsoft.com/office/officeart/2005/8/layout/list1"/>
    <dgm:cxn modelId="{EEB94081-5060-40C7-8C30-040336ADE716}" type="presOf" srcId="{59513328-450B-426A-B301-230EE7892290}" destId="{E5571AA1-6E72-4B97-9A87-8E6593767294}" srcOrd="1" destOrd="0" presId="urn:microsoft.com/office/officeart/2005/8/layout/list1"/>
    <dgm:cxn modelId="{C80FE386-AACB-41C1-ABE6-CC94B7E82FC4}" srcId="{E8DFCC77-4E36-40C3-9098-46019879789C}" destId="{5A1F0E5F-D8C9-424F-9D34-833E79C46392}" srcOrd="5" destOrd="0" parTransId="{436F8B39-95AC-4497-8254-8F85530959CD}" sibTransId="{F403123F-15E8-4F70-A35E-AE92729B022F}"/>
    <dgm:cxn modelId="{08BA1390-61C0-47E7-842E-DFA553EB0042}" type="presOf" srcId="{5A1F0E5F-D8C9-424F-9D34-833E79C46392}" destId="{C22144D8-9E6C-4F27-9428-B1173A179299}" srcOrd="1" destOrd="0" presId="urn:microsoft.com/office/officeart/2005/8/layout/list1"/>
    <dgm:cxn modelId="{0E2AB99A-0405-4C56-AB90-F821AC5D7410}" type="presOf" srcId="{E8DFCC77-4E36-40C3-9098-46019879789C}" destId="{97A601CF-0943-4F9E-BC24-D07163CBFFDB}" srcOrd="0" destOrd="0" presId="urn:microsoft.com/office/officeart/2005/8/layout/list1"/>
    <dgm:cxn modelId="{F3FD89AD-AF43-4444-BFEE-4FECB2B44197}" type="presOf" srcId="{CE6D4ACE-98D1-4CD8-A9B3-68F99E4C3332}" destId="{D9C27223-A9B6-4ADC-9751-63927BB11BB6}" srcOrd="1" destOrd="0" presId="urn:microsoft.com/office/officeart/2005/8/layout/list1"/>
    <dgm:cxn modelId="{059428E3-F8D2-43AF-8132-87BC7BA22770}" srcId="{E8DFCC77-4E36-40C3-9098-46019879789C}" destId="{BE8F18F5-BB04-4166-AC44-2919E5AAE6E6}" srcOrd="4" destOrd="0" parTransId="{9B12E51F-FB2F-4F7D-B876-3043554B00A2}" sibTransId="{842ED7B7-ABA5-4A68-A90E-60840B5FEAA2}"/>
    <dgm:cxn modelId="{660F5AEA-80AC-4705-BCD5-1E99CC1D93A7}" type="presOf" srcId="{5A1F0E5F-D8C9-424F-9D34-833E79C46392}" destId="{0C09DC9D-7B5B-46EC-BE28-D054807B7F1B}" srcOrd="0" destOrd="0" presId="urn:microsoft.com/office/officeart/2005/8/layout/list1"/>
    <dgm:cxn modelId="{D7B161EC-7841-420B-81EB-D6B33EF5C598}" type="presOf" srcId="{BE8F18F5-BB04-4166-AC44-2919E5AAE6E6}" destId="{863EA9CF-083D-4CB6-99BB-2F8C90BF63FD}" srcOrd="1" destOrd="0" presId="urn:microsoft.com/office/officeart/2005/8/layout/list1"/>
    <dgm:cxn modelId="{A65E0AF1-53CD-4E60-926B-F93CEE2BDC1C}" type="presOf" srcId="{59513328-450B-426A-B301-230EE7892290}" destId="{0D67131B-BD7C-4FC0-B165-4FC9E25BFBA8}" srcOrd="0" destOrd="0" presId="urn:microsoft.com/office/officeart/2005/8/layout/list1"/>
    <dgm:cxn modelId="{F709D8F1-B208-4321-BFB9-FB6EF6E06DE5}" srcId="{E8DFCC77-4E36-40C3-9098-46019879789C}" destId="{59513328-450B-426A-B301-230EE7892290}" srcOrd="1" destOrd="0" parTransId="{CF722D85-FD35-4E14-AE6B-1B8086F6C911}" sibTransId="{43B64F8E-60C9-4870-8FBA-FC4EC0AA2B5A}"/>
    <dgm:cxn modelId="{C59CAFEE-AB8C-488F-849C-E21AB5D11EE8}" type="presParOf" srcId="{97A601CF-0943-4F9E-BC24-D07163CBFFDB}" destId="{CDB70252-3A82-424A-A516-F22686097E44}" srcOrd="0" destOrd="0" presId="urn:microsoft.com/office/officeart/2005/8/layout/list1"/>
    <dgm:cxn modelId="{DD502507-3A3A-4DA9-917E-3CF89014FF61}" type="presParOf" srcId="{CDB70252-3A82-424A-A516-F22686097E44}" destId="{4F86058C-CDEC-4E0B-99D6-9AF826EF15DA}" srcOrd="0" destOrd="0" presId="urn:microsoft.com/office/officeart/2005/8/layout/list1"/>
    <dgm:cxn modelId="{DD1F6E8D-36AC-4C46-A13E-B502B60EB7E6}" type="presParOf" srcId="{CDB70252-3A82-424A-A516-F22686097E44}" destId="{D9C27223-A9B6-4ADC-9751-63927BB11BB6}" srcOrd="1" destOrd="0" presId="urn:microsoft.com/office/officeart/2005/8/layout/list1"/>
    <dgm:cxn modelId="{9E8168DA-7B5F-479B-B9FB-D8FE4C922FD4}" type="presParOf" srcId="{97A601CF-0943-4F9E-BC24-D07163CBFFDB}" destId="{DB173ED9-AD75-4D80-9D7C-8315FC013773}" srcOrd="1" destOrd="0" presId="urn:microsoft.com/office/officeart/2005/8/layout/list1"/>
    <dgm:cxn modelId="{BF230515-3C1C-49FA-9E32-2AD0557C48ED}" type="presParOf" srcId="{97A601CF-0943-4F9E-BC24-D07163CBFFDB}" destId="{B5110672-B01C-4F50-AB5E-025D442C22FF}" srcOrd="2" destOrd="0" presId="urn:microsoft.com/office/officeart/2005/8/layout/list1"/>
    <dgm:cxn modelId="{611C9667-05BB-4907-82E6-987B7078D0C5}" type="presParOf" srcId="{97A601CF-0943-4F9E-BC24-D07163CBFFDB}" destId="{A41084ED-98B3-432F-B060-094985D00DAF}" srcOrd="3" destOrd="0" presId="urn:microsoft.com/office/officeart/2005/8/layout/list1"/>
    <dgm:cxn modelId="{0CF5EADE-1A0A-48E6-A62A-6F67597FEC07}" type="presParOf" srcId="{97A601CF-0943-4F9E-BC24-D07163CBFFDB}" destId="{63F8C436-0774-4129-9F6B-59F51D38231E}" srcOrd="4" destOrd="0" presId="urn:microsoft.com/office/officeart/2005/8/layout/list1"/>
    <dgm:cxn modelId="{6AB11B57-E6F5-4918-8C32-E0461F858683}" type="presParOf" srcId="{63F8C436-0774-4129-9F6B-59F51D38231E}" destId="{0D67131B-BD7C-4FC0-B165-4FC9E25BFBA8}" srcOrd="0" destOrd="0" presId="urn:microsoft.com/office/officeart/2005/8/layout/list1"/>
    <dgm:cxn modelId="{3DB889D1-B501-4DB6-AF41-043A5C852963}" type="presParOf" srcId="{63F8C436-0774-4129-9F6B-59F51D38231E}" destId="{E5571AA1-6E72-4B97-9A87-8E6593767294}" srcOrd="1" destOrd="0" presId="urn:microsoft.com/office/officeart/2005/8/layout/list1"/>
    <dgm:cxn modelId="{F8F308FC-74AA-4425-A2C7-BE4A0DA69876}" type="presParOf" srcId="{97A601CF-0943-4F9E-BC24-D07163CBFFDB}" destId="{79651FF2-BD3A-4DA3-BD7A-8B3DC76AEDC1}" srcOrd="5" destOrd="0" presId="urn:microsoft.com/office/officeart/2005/8/layout/list1"/>
    <dgm:cxn modelId="{65A8FBC7-057B-4006-A95D-E9347F788EE0}" type="presParOf" srcId="{97A601CF-0943-4F9E-BC24-D07163CBFFDB}" destId="{582E14E3-63FE-4EBF-BEBC-62E2A5ACACEF}" srcOrd="6" destOrd="0" presId="urn:microsoft.com/office/officeart/2005/8/layout/list1"/>
    <dgm:cxn modelId="{8E72C060-CD64-41B3-83C2-44F72F5290C7}" type="presParOf" srcId="{97A601CF-0943-4F9E-BC24-D07163CBFFDB}" destId="{A7EFCC60-052F-4424-8ED1-D1AF3C62EA49}" srcOrd="7" destOrd="0" presId="urn:microsoft.com/office/officeart/2005/8/layout/list1"/>
    <dgm:cxn modelId="{EA00845D-3404-41DF-B511-1FBC20FFA94E}" type="presParOf" srcId="{97A601CF-0943-4F9E-BC24-D07163CBFFDB}" destId="{E8218BAE-8AD7-4F0C-984F-4CAAB4891811}" srcOrd="8" destOrd="0" presId="urn:microsoft.com/office/officeart/2005/8/layout/list1"/>
    <dgm:cxn modelId="{12A7F807-2B4C-4390-A0EC-58F1BCC680B0}" type="presParOf" srcId="{E8218BAE-8AD7-4F0C-984F-4CAAB4891811}" destId="{F20F81DE-AE21-472A-9038-9EDE30F3BAA4}" srcOrd="0" destOrd="0" presId="urn:microsoft.com/office/officeart/2005/8/layout/list1"/>
    <dgm:cxn modelId="{494BE71F-69E1-496E-BAFF-59CBCFE473B0}" type="presParOf" srcId="{E8218BAE-8AD7-4F0C-984F-4CAAB4891811}" destId="{E15BBEA0-297F-4398-A7EA-265E26AE98BC}" srcOrd="1" destOrd="0" presId="urn:microsoft.com/office/officeart/2005/8/layout/list1"/>
    <dgm:cxn modelId="{C36C9BFF-8677-4C5B-8A5C-5201C5AF5C3A}" type="presParOf" srcId="{97A601CF-0943-4F9E-BC24-D07163CBFFDB}" destId="{F9FF87B3-12D2-4D1D-A472-9F4F5E28FE7C}" srcOrd="9" destOrd="0" presId="urn:microsoft.com/office/officeart/2005/8/layout/list1"/>
    <dgm:cxn modelId="{08F49E12-649F-4B99-ACC4-67ADD2C790BF}" type="presParOf" srcId="{97A601CF-0943-4F9E-BC24-D07163CBFFDB}" destId="{7C90DB70-431A-4DC8-A1D8-DDDDFED3E8BD}" srcOrd="10" destOrd="0" presId="urn:microsoft.com/office/officeart/2005/8/layout/list1"/>
    <dgm:cxn modelId="{E573569B-DC33-49C9-A131-543C302E585F}" type="presParOf" srcId="{97A601CF-0943-4F9E-BC24-D07163CBFFDB}" destId="{4575358E-E83A-468A-989F-CA7A587CB67F}" srcOrd="11" destOrd="0" presId="urn:microsoft.com/office/officeart/2005/8/layout/list1"/>
    <dgm:cxn modelId="{DC88F0D9-5353-4803-8451-68FE02CD5D23}" type="presParOf" srcId="{97A601CF-0943-4F9E-BC24-D07163CBFFDB}" destId="{A8D85AF8-FC64-426A-B1A6-748C8CC29C11}" srcOrd="12" destOrd="0" presId="urn:microsoft.com/office/officeart/2005/8/layout/list1"/>
    <dgm:cxn modelId="{2C2D40FD-1BB6-44A9-91B2-92403E559743}" type="presParOf" srcId="{A8D85AF8-FC64-426A-B1A6-748C8CC29C11}" destId="{211DC2E1-3418-4ED6-B375-A62F03F71CEF}" srcOrd="0" destOrd="0" presId="urn:microsoft.com/office/officeart/2005/8/layout/list1"/>
    <dgm:cxn modelId="{899294A7-750D-4492-A351-CFB9604FDC0D}" type="presParOf" srcId="{A8D85AF8-FC64-426A-B1A6-748C8CC29C11}" destId="{6A954BF1-A665-4B5D-B2D9-8969469F9C34}" srcOrd="1" destOrd="0" presId="urn:microsoft.com/office/officeart/2005/8/layout/list1"/>
    <dgm:cxn modelId="{0E1C0136-71BD-4755-9442-4878434C397B}" type="presParOf" srcId="{97A601CF-0943-4F9E-BC24-D07163CBFFDB}" destId="{04174741-7AE9-4AE9-BC9C-2A6A73FE39C2}" srcOrd="13" destOrd="0" presId="urn:microsoft.com/office/officeart/2005/8/layout/list1"/>
    <dgm:cxn modelId="{E8C709CA-371A-47C0-A775-36EC12D01406}" type="presParOf" srcId="{97A601CF-0943-4F9E-BC24-D07163CBFFDB}" destId="{4A427DC2-1562-4B76-97C4-234EE842EEE1}" srcOrd="14" destOrd="0" presId="urn:microsoft.com/office/officeart/2005/8/layout/list1"/>
    <dgm:cxn modelId="{C4079096-4945-40CD-80DE-F28759964468}" type="presParOf" srcId="{97A601CF-0943-4F9E-BC24-D07163CBFFDB}" destId="{94D86BB8-FB36-4F2C-B60F-07E7783239DC}" srcOrd="15" destOrd="0" presId="urn:microsoft.com/office/officeart/2005/8/layout/list1"/>
    <dgm:cxn modelId="{0C2215C3-CF72-4095-A927-09479B719BA7}" type="presParOf" srcId="{97A601CF-0943-4F9E-BC24-D07163CBFFDB}" destId="{135DE6A4-7B95-4BBB-A53D-D7DFFF614ADE}" srcOrd="16" destOrd="0" presId="urn:microsoft.com/office/officeart/2005/8/layout/list1"/>
    <dgm:cxn modelId="{8D4CF7A7-BE5E-436D-8931-DB9FDFEBC55A}" type="presParOf" srcId="{135DE6A4-7B95-4BBB-A53D-D7DFFF614ADE}" destId="{72638E40-9C01-42B7-9984-EBA0AA08684F}" srcOrd="0" destOrd="0" presId="urn:microsoft.com/office/officeart/2005/8/layout/list1"/>
    <dgm:cxn modelId="{F63028D9-7B77-434F-9E32-23D1AAD3BE25}" type="presParOf" srcId="{135DE6A4-7B95-4BBB-A53D-D7DFFF614ADE}" destId="{863EA9CF-083D-4CB6-99BB-2F8C90BF63FD}" srcOrd="1" destOrd="0" presId="urn:microsoft.com/office/officeart/2005/8/layout/list1"/>
    <dgm:cxn modelId="{384398EE-EA28-4CE1-BFC9-46AB4788F0CE}" type="presParOf" srcId="{97A601CF-0943-4F9E-BC24-D07163CBFFDB}" destId="{9E87049B-EE2E-4D23-9C14-DD788CC23C31}" srcOrd="17" destOrd="0" presId="urn:microsoft.com/office/officeart/2005/8/layout/list1"/>
    <dgm:cxn modelId="{EEBBD890-C27A-4D1D-A2B1-C64FA53B14FA}" type="presParOf" srcId="{97A601CF-0943-4F9E-BC24-D07163CBFFDB}" destId="{30C30E01-B35D-4694-A2C2-688E00AB2940}" srcOrd="18" destOrd="0" presId="urn:microsoft.com/office/officeart/2005/8/layout/list1"/>
    <dgm:cxn modelId="{E22D88AB-ECD9-4907-9697-F1573B32CA7A}" type="presParOf" srcId="{97A601CF-0943-4F9E-BC24-D07163CBFFDB}" destId="{A97C75BB-3B70-415D-8622-8D8CF03FD53F}" srcOrd="19" destOrd="0" presId="urn:microsoft.com/office/officeart/2005/8/layout/list1"/>
    <dgm:cxn modelId="{EFBEDCA0-874B-4D5A-8220-8F5BAF06528F}" type="presParOf" srcId="{97A601CF-0943-4F9E-BC24-D07163CBFFDB}" destId="{646BEFCB-63F0-4569-B9D9-13E842390641}" srcOrd="20" destOrd="0" presId="urn:microsoft.com/office/officeart/2005/8/layout/list1"/>
    <dgm:cxn modelId="{6BFFCC68-BFCB-45CA-A87C-3C0E5CEC5A14}" type="presParOf" srcId="{646BEFCB-63F0-4569-B9D9-13E842390641}" destId="{0C09DC9D-7B5B-46EC-BE28-D054807B7F1B}" srcOrd="0" destOrd="0" presId="urn:microsoft.com/office/officeart/2005/8/layout/list1"/>
    <dgm:cxn modelId="{4C645B99-8097-48B9-BF3A-FB284154539F}" type="presParOf" srcId="{646BEFCB-63F0-4569-B9D9-13E842390641}" destId="{C22144D8-9E6C-4F27-9428-B1173A179299}" srcOrd="1" destOrd="0" presId="urn:microsoft.com/office/officeart/2005/8/layout/list1"/>
    <dgm:cxn modelId="{5F9B003B-C2EB-46A0-989D-B301079E3927}" type="presParOf" srcId="{97A601CF-0943-4F9E-BC24-D07163CBFFDB}" destId="{A6AC62F0-B9A9-48EF-9CD5-A364DC107024}" srcOrd="21" destOrd="0" presId="urn:microsoft.com/office/officeart/2005/8/layout/list1"/>
    <dgm:cxn modelId="{CB399823-ECF9-473B-810A-8D2498821521}" type="presParOf" srcId="{97A601CF-0943-4F9E-BC24-D07163CBFFDB}" destId="{3AD3564E-EDDC-46F9-BF2F-613FF9C057B9}" srcOrd="2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110672-B01C-4F50-AB5E-025D442C22FF}">
      <dsp:nvSpPr>
        <dsp:cNvPr id="0" name=""/>
        <dsp:cNvSpPr/>
      </dsp:nvSpPr>
      <dsp:spPr>
        <a:xfrm>
          <a:off x="0" y="305438"/>
          <a:ext cx="10058399" cy="3528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9C27223-A9B6-4ADC-9751-63927BB11BB6}">
      <dsp:nvSpPr>
        <dsp:cNvPr id="0" name=""/>
        <dsp:cNvSpPr/>
      </dsp:nvSpPr>
      <dsp:spPr>
        <a:xfrm>
          <a:off x="502920" y="98798"/>
          <a:ext cx="7040880" cy="41328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622300">
            <a:lnSpc>
              <a:spcPct val="90000"/>
            </a:lnSpc>
            <a:spcBef>
              <a:spcPct val="0"/>
            </a:spcBef>
            <a:spcAft>
              <a:spcPct val="35000"/>
            </a:spcAft>
            <a:buNone/>
          </a:pPr>
          <a:r>
            <a:rPr lang="id-ID" sz="1400" kern="1200" dirty="0"/>
            <a:t>DESKRIPSI MATA KULIAH</a:t>
          </a:r>
        </a:p>
      </dsp:txBody>
      <dsp:txXfrm>
        <a:off x="523095" y="118973"/>
        <a:ext cx="7000530" cy="372930"/>
      </dsp:txXfrm>
    </dsp:sp>
    <dsp:sp modelId="{582E14E3-63FE-4EBF-BEBC-62E2A5ACACEF}">
      <dsp:nvSpPr>
        <dsp:cNvPr id="0" name=""/>
        <dsp:cNvSpPr/>
      </dsp:nvSpPr>
      <dsp:spPr>
        <a:xfrm>
          <a:off x="0" y="940478"/>
          <a:ext cx="10058399" cy="352800"/>
        </a:xfrm>
        <a:prstGeom prst="rect">
          <a:avLst/>
        </a:prstGeom>
        <a:solidFill>
          <a:schemeClr val="lt1">
            <a:alpha val="90000"/>
            <a:hueOff val="0"/>
            <a:satOff val="0"/>
            <a:lumOff val="0"/>
            <a:alphaOff val="0"/>
          </a:schemeClr>
        </a:solidFill>
        <a:ln w="12700" cap="flat" cmpd="sng" algn="ctr">
          <a:solidFill>
            <a:schemeClr val="accent4">
              <a:hueOff val="-305671"/>
              <a:satOff val="-2049"/>
              <a:lumOff val="-2118"/>
              <a:alphaOff val="0"/>
            </a:schemeClr>
          </a:solidFill>
          <a:prstDash val="solid"/>
        </a:ln>
        <a:effectLst/>
      </dsp:spPr>
      <dsp:style>
        <a:lnRef idx="2">
          <a:scrgbClr r="0" g="0" b="0"/>
        </a:lnRef>
        <a:fillRef idx="1">
          <a:scrgbClr r="0" g="0" b="0"/>
        </a:fillRef>
        <a:effectRef idx="0">
          <a:scrgbClr r="0" g="0" b="0"/>
        </a:effectRef>
        <a:fontRef idx="minor"/>
      </dsp:style>
    </dsp:sp>
    <dsp:sp modelId="{E5571AA1-6E72-4B97-9A87-8E6593767294}">
      <dsp:nvSpPr>
        <dsp:cNvPr id="0" name=""/>
        <dsp:cNvSpPr/>
      </dsp:nvSpPr>
      <dsp:spPr>
        <a:xfrm>
          <a:off x="502920" y="733838"/>
          <a:ext cx="7040880" cy="413280"/>
        </a:xfrm>
        <a:prstGeom prst="roundRect">
          <a:avLst/>
        </a:prstGeom>
        <a:solidFill>
          <a:schemeClr val="accent4">
            <a:hueOff val="-305671"/>
            <a:satOff val="-2049"/>
            <a:lumOff val="-211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622300">
            <a:lnSpc>
              <a:spcPct val="90000"/>
            </a:lnSpc>
            <a:spcBef>
              <a:spcPct val="0"/>
            </a:spcBef>
            <a:spcAft>
              <a:spcPct val="35000"/>
            </a:spcAft>
            <a:buNone/>
          </a:pPr>
          <a:r>
            <a:rPr lang="id-ID" sz="1400" kern="1200" dirty="0"/>
            <a:t>CAPAIAN PEMBELAJARAN/</a:t>
          </a:r>
          <a:r>
            <a:rPr lang="en-US" sz="1400" kern="1200" dirty="0"/>
            <a:t>CPMK/</a:t>
          </a:r>
          <a:r>
            <a:rPr lang="id-ID" sz="1400" kern="1200" dirty="0"/>
            <a:t>SUB CPMK</a:t>
          </a:r>
        </a:p>
      </dsp:txBody>
      <dsp:txXfrm>
        <a:off x="523095" y="754013"/>
        <a:ext cx="7000530" cy="372930"/>
      </dsp:txXfrm>
    </dsp:sp>
    <dsp:sp modelId="{7C90DB70-431A-4DC8-A1D8-DDDDFED3E8BD}">
      <dsp:nvSpPr>
        <dsp:cNvPr id="0" name=""/>
        <dsp:cNvSpPr/>
      </dsp:nvSpPr>
      <dsp:spPr>
        <a:xfrm>
          <a:off x="0" y="1575518"/>
          <a:ext cx="10058399" cy="352800"/>
        </a:xfrm>
        <a:prstGeom prst="rect">
          <a:avLst/>
        </a:prstGeom>
        <a:solidFill>
          <a:schemeClr val="lt1">
            <a:alpha val="90000"/>
            <a:hueOff val="0"/>
            <a:satOff val="0"/>
            <a:lumOff val="0"/>
            <a:alphaOff val="0"/>
          </a:schemeClr>
        </a:solidFill>
        <a:ln w="12700" cap="flat" cmpd="sng" algn="ctr">
          <a:solidFill>
            <a:schemeClr val="accent4">
              <a:hueOff val="-611342"/>
              <a:satOff val="-4098"/>
              <a:lumOff val="-4236"/>
              <a:alphaOff val="0"/>
            </a:schemeClr>
          </a:solidFill>
          <a:prstDash val="solid"/>
        </a:ln>
        <a:effectLst/>
      </dsp:spPr>
      <dsp:style>
        <a:lnRef idx="2">
          <a:scrgbClr r="0" g="0" b="0"/>
        </a:lnRef>
        <a:fillRef idx="1">
          <a:scrgbClr r="0" g="0" b="0"/>
        </a:fillRef>
        <a:effectRef idx="0">
          <a:scrgbClr r="0" g="0" b="0"/>
        </a:effectRef>
        <a:fontRef idx="minor"/>
      </dsp:style>
    </dsp:sp>
    <dsp:sp modelId="{E15BBEA0-297F-4398-A7EA-265E26AE98BC}">
      <dsp:nvSpPr>
        <dsp:cNvPr id="0" name=""/>
        <dsp:cNvSpPr/>
      </dsp:nvSpPr>
      <dsp:spPr>
        <a:xfrm>
          <a:off x="502920" y="1368878"/>
          <a:ext cx="7040880" cy="413280"/>
        </a:xfrm>
        <a:prstGeom prst="roundRect">
          <a:avLst/>
        </a:prstGeom>
        <a:solidFill>
          <a:schemeClr val="accent4">
            <a:hueOff val="-611342"/>
            <a:satOff val="-4098"/>
            <a:lumOff val="-423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622300">
            <a:lnSpc>
              <a:spcPct val="90000"/>
            </a:lnSpc>
            <a:spcBef>
              <a:spcPct val="0"/>
            </a:spcBef>
            <a:spcAft>
              <a:spcPct val="35000"/>
            </a:spcAft>
            <a:buNone/>
          </a:pPr>
          <a:r>
            <a:rPr lang="id-ID" sz="1400" kern="1200" dirty="0"/>
            <a:t>MATERI KAJIAN &amp; METODE</a:t>
          </a:r>
        </a:p>
      </dsp:txBody>
      <dsp:txXfrm>
        <a:off x="523095" y="1389053"/>
        <a:ext cx="7000530" cy="372930"/>
      </dsp:txXfrm>
    </dsp:sp>
    <dsp:sp modelId="{4A427DC2-1562-4B76-97C4-234EE842EEE1}">
      <dsp:nvSpPr>
        <dsp:cNvPr id="0" name=""/>
        <dsp:cNvSpPr/>
      </dsp:nvSpPr>
      <dsp:spPr>
        <a:xfrm>
          <a:off x="0" y="2210558"/>
          <a:ext cx="10058399" cy="352800"/>
        </a:xfrm>
        <a:prstGeom prst="rect">
          <a:avLst/>
        </a:prstGeom>
        <a:solidFill>
          <a:schemeClr val="lt1">
            <a:alpha val="90000"/>
            <a:hueOff val="0"/>
            <a:satOff val="0"/>
            <a:lumOff val="0"/>
            <a:alphaOff val="0"/>
          </a:schemeClr>
        </a:solidFill>
        <a:ln w="12700" cap="flat" cmpd="sng" algn="ctr">
          <a:solidFill>
            <a:schemeClr val="accent4">
              <a:hueOff val="-917013"/>
              <a:satOff val="-6147"/>
              <a:lumOff val="-6353"/>
              <a:alphaOff val="0"/>
            </a:schemeClr>
          </a:solidFill>
          <a:prstDash val="solid"/>
        </a:ln>
        <a:effectLst/>
      </dsp:spPr>
      <dsp:style>
        <a:lnRef idx="2">
          <a:scrgbClr r="0" g="0" b="0"/>
        </a:lnRef>
        <a:fillRef idx="1">
          <a:scrgbClr r="0" g="0" b="0"/>
        </a:fillRef>
        <a:effectRef idx="0">
          <a:scrgbClr r="0" g="0" b="0"/>
        </a:effectRef>
        <a:fontRef idx="minor"/>
      </dsp:style>
    </dsp:sp>
    <dsp:sp modelId="{6A954BF1-A665-4B5D-B2D9-8969469F9C34}">
      <dsp:nvSpPr>
        <dsp:cNvPr id="0" name=""/>
        <dsp:cNvSpPr/>
      </dsp:nvSpPr>
      <dsp:spPr>
        <a:xfrm>
          <a:off x="502920" y="2003918"/>
          <a:ext cx="7040880" cy="413280"/>
        </a:xfrm>
        <a:prstGeom prst="roundRect">
          <a:avLst/>
        </a:prstGeom>
        <a:solidFill>
          <a:schemeClr val="accent4">
            <a:hueOff val="-917013"/>
            <a:satOff val="-6147"/>
            <a:lumOff val="-635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622300">
            <a:lnSpc>
              <a:spcPct val="90000"/>
            </a:lnSpc>
            <a:spcBef>
              <a:spcPct val="0"/>
            </a:spcBef>
            <a:spcAft>
              <a:spcPct val="35000"/>
            </a:spcAft>
            <a:buNone/>
          </a:pPr>
          <a:r>
            <a:rPr lang="en-US" sz="1400" kern="1200" dirty="0"/>
            <a:t>REFERENSI</a:t>
          </a:r>
          <a:endParaRPr lang="id-ID" sz="1400" kern="1200" dirty="0"/>
        </a:p>
      </dsp:txBody>
      <dsp:txXfrm>
        <a:off x="523095" y="2024093"/>
        <a:ext cx="7000530" cy="372930"/>
      </dsp:txXfrm>
    </dsp:sp>
    <dsp:sp modelId="{30C30E01-B35D-4694-A2C2-688E00AB2940}">
      <dsp:nvSpPr>
        <dsp:cNvPr id="0" name=""/>
        <dsp:cNvSpPr/>
      </dsp:nvSpPr>
      <dsp:spPr>
        <a:xfrm>
          <a:off x="0" y="2845598"/>
          <a:ext cx="10058399" cy="352800"/>
        </a:xfrm>
        <a:prstGeom prst="rect">
          <a:avLst/>
        </a:prstGeom>
        <a:solidFill>
          <a:schemeClr val="lt1">
            <a:alpha val="90000"/>
            <a:hueOff val="0"/>
            <a:satOff val="0"/>
            <a:lumOff val="0"/>
            <a:alphaOff val="0"/>
          </a:schemeClr>
        </a:solidFill>
        <a:ln w="12700" cap="flat" cmpd="sng" algn="ctr">
          <a:solidFill>
            <a:schemeClr val="accent4">
              <a:hueOff val="-1222684"/>
              <a:satOff val="-8196"/>
              <a:lumOff val="-8471"/>
              <a:alphaOff val="0"/>
            </a:schemeClr>
          </a:solidFill>
          <a:prstDash val="solid"/>
        </a:ln>
        <a:effectLst/>
      </dsp:spPr>
      <dsp:style>
        <a:lnRef idx="2">
          <a:scrgbClr r="0" g="0" b="0"/>
        </a:lnRef>
        <a:fillRef idx="1">
          <a:scrgbClr r="0" g="0" b="0"/>
        </a:fillRef>
        <a:effectRef idx="0">
          <a:scrgbClr r="0" g="0" b="0"/>
        </a:effectRef>
        <a:fontRef idx="minor"/>
      </dsp:style>
    </dsp:sp>
    <dsp:sp modelId="{863EA9CF-083D-4CB6-99BB-2F8C90BF63FD}">
      <dsp:nvSpPr>
        <dsp:cNvPr id="0" name=""/>
        <dsp:cNvSpPr/>
      </dsp:nvSpPr>
      <dsp:spPr>
        <a:xfrm>
          <a:off x="502920" y="2638958"/>
          <a:ext cx="7040880" cy="413280"/>
        </a:xfrm>
        <a:prstGeom prst="roundRect">
          <a:avLst/>
        </a:prstGeom>
        <a:solidFill>
          <a:schemeClr val="accent4">
            <a:hueOff val="-1222684"/>
            <a:satOff val="-8196"/>
            <a:lumOff val="-8471"/>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622300">
            <a:lnSpc>
              <a:spcPct val="90000"/>
            </a:lnSpc>
            <a:spcBef>
              <a:spcPct val="0"/>
            </a:spcBef>
            <a:spcAft>
              <a:spcPct val="35000"/>
            </a:spcAft>
            <a:buNone/>
          </a:pPr>
          <a:r>
            <a:rPr lang="id-ID" sz="1400" kern="1200" dirty="0"/>
            <a:t>BOBOT PENILAIAN</a:t>
          </a:r>
        </a:p>
      </dsp:txBody>
      <dsp:txXfrm>
        <a:off x="523095" y="2659133"/>
        <a:ext cx="7000530" cy="372930"/>
      </dsp:txXfrm>
    </dsp:sp>
    <dsp:sp modelId="{3AD3564E-EDDC-46F9-BF2F-613FF9C057B9}">
      <dsp:nvSpPr>
        <dsp:cNvPr id="0" name=""/>
        <dsp:cNvSpPr/>
      </dsp:nvSpPr>
      <dsp:spPr>
        <a:xfrm>
          <a:off x="0" y="3480638"/>
          <a:ext cx="10058399" cy="352800"/>
        </a:xfrm>
        <a:prstGeom prst="rect">
          <a:avLst/>
        </a:prstGeom>
        <a:solidFill>
          <a:schemeClr val="lt1">
            <a:alpha val="90000"/>
            <a:hueOff val="0"/>
            <a:satOff val="0"/>
            <a:lumOff val="0"/>
            <a:alphaOff val="0"/>
          </a:schemeClr>
        </a:solidFill>
        <a:ln w="12700" cap="flat" cmpd="sng" algn="ctr">
          <a:solidFill>
            <a:schemeClr val="accent4">
              <a:hueOff val="-1528355"/>
              <a:satOff val="-10245"/>
              <a:lumOff val="-10589"/>
              <a:alphaOff val="0"/>
            </a:schemeClr>
          </a:solidFill>
          <a:prstDash val="solid"/>
        </a:ln>
        <a:effectLst/>
      </dsp:spPr>
      <dsp:style>
        <a:lnRef idx="2">
          <a:scrgbClr r="0" g="0" b="0"/>
        </a:lnRef>
        <a:fillRef idx="1">
          <a:scrgbClr r="0" g="0" b="0"/>
        </a:fillRef>
        <a:effectRef idx="0">
          <a:scrgbClr r="0" g="0" b="0"/>
        </a:effectRef>
        <a:fontRef idx="minor"/>
      </dsp:style>
    </dsp:sp>
    <dsp:sp modelId="{C22144D8-9E6C-4F27-9428-B1173A179299}">
      <dsp:nvSpPr>
        <dsp:cNvPr id="0" name=""/>
        <dsp:cNvSpPr/>
      </dsp:nvSpPr>
      <dsp:spPr>
        <a:xfrm>
          <a:off x="502920" y="3273998"/>
          <a:ext cx="7040880" cy="413280"/>
        </a:xfrm>
        <a:prstGeom prst="roundRect">
          <a:avLst/>
        </a:prstGeom>
        <a:solidFill>
          <a:schemeClr val="accent4">
            <a:hueOff val="-1528355"/>
            <a:satOff val="-10245"/>
            <a:lumOff val="-1058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622300">
            <a:lnSpc>
              <a:spcPct val="90000"/>
            </a:lnSpc>
            <a:spcBef>
              <a:spcPct val="0"/>
            </a:spcBef>
            <a:spcAft>
              <a:spcPct val="35000"/>
            </a:spcAft>
            <a:buNone/>
          </a:pPr>
          <a:r>
            <a:rPr lang="id-ID" sz="1400" kern="1200" dirty="0"/>
            <a:t>KONTRAK PERKULIAHAN</a:t>
          </a:r>
        </a:p>
      </dsp:txBody>
      <dsp:txXfrm>
        <a:off x="523095" y="3294173"/>
        <a:ext cx="7000530" cy="37293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9012"/>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sz="quarter" idx="1"/>
          </p:nvPr>
        </p:nvSpPr>
        <p:spPr>
          <a:xfrm>
            <a:off x="3884613" y="0"/>
            <a:ext cx="2971800" cy="499012"/>
          </a:xfrm>
          <a:prstGeom prst="rect">
            <a:avLst/>
          </a:prstGeom>
        </p:spPr>
        <p:txBody>
          <a:bodyPr vert="horz" lIns="91440" tIns="45720" rIns="91440" bIns="45720" rtlCol="0"/>
          <a:lstStyle>
            <a:lvl1pPr algn="r">
              <a:defRPr sz="1200"/>
            </a:lvl1pPr>
          </a:lstStyle>
          <a:p>
            <a:fld id="{CE694CDE-F434-4E80-A9CB-D8C265E1D74C}" type="datetimeFigureOut">
              <a:rPr lang="id-ID" smtClean="0"/>
              <a:t>22/01/2024</a:t>
            </a:fld>
            <a:endParaRPr lang="id-ID"/>
          </a:p>
        </p:txBody>
      </p:sp>
      <p:sp>
        <p:nvSpPr>
          <p:cNvPr id="4" name="Footer Placeholder 3"/>
          <p:cNvSpPr>
            <a:spLocks noGrp="1"/>
          </p:cNvSpPr>
          <p:nvPr>
            <p:ph type="ftr" sz="quarter" idx="2"/>
          </p:nvPr>
        </p:nvSpPr>
        <p:spPr>
          <a:xfrm>
            <a:off x="0" y="9446678"/>
            <a:ext cx="2971800" cy="499011"/>
          </a:xfrm>
          <a:prstGeom prst="rect">
            <a:avLst/>
          </a:prstGeom>
        </p:spPr>
        <p:txBody>
          <a:bodyPr vert="horz" lIns="91440" tIns="45720" rIns="91440" bIns="45720" rtlCol="0" anchor="b"/>
          <a:lstStyle>
            <a:lvl1pPr algn="l">
              <a:defRPr sz="1200"/>
            </a:lvl1pPr>
          </a:lstStyle>
          <a:p>
            <a:endParaRPr lang="id-ID"/>
          </a:p>
        </p:txBody>
      </p:sp>
      <p:sp>
        <p:nvSpPr>
          <p:cNvPr id="5" name="Slide Number Placeholder 4"/>
          <p:cNvSpPr>
            <a:spLocks noGrp="1"/>
          </p:cNvSpPr>
          <p:nvPr>
            <p:ph type="sldNum" sz="quarter" idx="3"/>
          </p:nvPr>
        </p:nvSpPr>
        <p:spPr>
          <a:xfrm>
            <a:off x="3884613" y="9446678"/>
            <a:ext cx="2971800" cy="499011"/>
          </a:xfrm>
          <a:prstGeom prst="rect">
            <a:avLst/>
          </a:prstGeom>
        </p:spPr>
        <p:txBody>
          <a:bodyPr vert="horz" lIns="91440" tIns="45720" rIns="91440" bIns="45720" rtlCol="0" anchor="b"/>
          <a:lstStyle>
            <a:lvl1pPr algn="r">
              <a:defRPr sz="1200"/>
            </a:lvl1pPr>
          </a:lstStyle>
          <a:p>
            <a:fld id="{4C8F664A-2D55-4055-8C3C-4EC12F59E8EE}" type="slidenum">
              <a:rPr lang="id-ID" smtClean="0"/>
              <a:t>‹#›</a:t>
            </a:fld>
            <a:endParaRPr lang="id-ID"/>
          </a:p>
        </p:txBody>
      </p:sp>
    </p:spTree>
    <p:extLst>
      <p:ext uri="{BB962C8B-B14F-4D97-AF65-F5344CB8AC3E}">
        <p14:creationId xmlns:p14="http://schemas.microsoft.com/office/powerpoint/2010/main" val="119881174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DDA51639-B2D6-4652-B8C3-1B4C224A7BAF}" type="datetimeFigureOut">
              <a:rPr lang="en-US" dirty="0"/>
              <a:t>1/22/2024</a:t>
            </a:fld>
            <a:endParaRPr lang="en-US" dirty="0"/>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4FAB73BC-B049-4115-A692-8D63A059BFB8}" type="slidenum">
              <a:rPr lang="en-US" dirty="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1A6AA8-A04B-4104-9AE2-BD48D340E27F}" type="datetimeFigureOut">
              <a:rPr lang="en-US" dirty="0"/>
              <a:t>1/22/2024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E0BF79-FAC6-4A96-8DE1-F7B82E2E1652}" type="datetimeFigureOut">
              <a:rPr lang="en-US" dirty="0"/>
              <a:t>1/22/2024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2FF5DD9-2C52-442D-92E2-8072C0C3D7CD}" type="datetimeFigureOut">
              <a:rPr lang="en-US" dirty="0"/>
              <a:t>1/22/2024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C44961B7-6B89-48AB-966F-622E2788EECC}" type="datetimeFigureOut">
              <a:rPr lang="en-US" dirty="0"/>
              <a:t>1/22/2024</a:t>
            </a:fld>
            <a:endParaRPr lang="en-US" dirty="0"/>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en-US" dirty="0"/>
          </a:p>
        </p:txBody>
      </p:sp>
      <p:sp>
        <p:nvSpPr>
          <p:cNvPr id="6" name="Slide Number Placeholder 5"/>
          <p:cNvSpPr>
            <a:spLocks noGrp="1"/>
          </p:cNvSpPr>
          <p:nvPr>
            <p:ph type="sldNum" sz="quarter" idx="12"/>
          </p:nvPr>
        </p:nvSpPr>
        <p:spPr>
          <a:xfrm>
            <a:off x="8604504" y="5211060"/>
            <a:ext cx="2112264" cy="228600"/>
          </a:xfrm>
        </p:spPr>
        <p:txBody>
          <a:bodyPr/>
          <a:lstStyle/>
          <a:p>
            <a:fld id="{4FAB73BC-B049-4115-A692-8D63A059BFB8}" type="slidenum">
              <a:rPr lang="en-US" dirty="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BD3D6FB-79CC-4683-A046-BBE785BA1BED}" type="datetimeFigureOut">
              <a:rPr lang="en-US" dirty="0"/>
              <a:t>1/22/2024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12B3E8-48F1-4B23-8498-D8A04A81EC9C}" type="datetimeFigureOut">
              <a:rPr lang="en-US" dirty="0"/>
              <a:t>1/22/2024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0B90D90-AA62-404D-A741-635B4370F9CB}" type="datetimeFigureOut">
              <a:rPr lang="en-US" dirty="0"/>
              <a:t>1/22/2024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7002E4-6836-46D1-9DBB-3C27C0DD3A89}" type="datetimeFigureOut">
              <a:rPr lang="en-US" dirty="0"/>
              <a:t>1/22/2024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1CF131DD-A141-4471-BCF9-C6073EDD7E20}" type="datetimeFigureOut">
              <a:rPr lang="en-US" dirty="0"/>
              <a:t>1/22/2024</a:t>
            </a:fld>
            <a:endParaRPr lang="en-US" dirty="0"/>
          </a:p>
        </p:txBody>
      </p:sp>
      <p:sp>
        <p:nvSpPr>
          <p:cNvPr id="9" name="Footer Placeholder 8"/>
          <p:cNvSpPr>
            <a:spLocks noGrp="1"/>
          </p:cNvSpPr>
          <p:nvPr>
            <p:ph type="ftr" sz="quarter" idx="11"/>
          </p:nvPr>
        </p:nvSpPr>
        <p:spPr/>
        <p:txBody>
          <a:bodyPr/>
          <a:lstStyle>
            <a:lvl1pPr algn="r">
              <a:defRPr/>
            </a:lvl1pPr>
          </a:lstStyle>
          <a:p>
            <a:endParaRPr lang="en-US" dirty="0"/>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4FAB73BC-B049-4115-A692-8D63A059BFB8}" type="slidenum">
              <a:rPr lang="en-US" dirty="0"/>
              <a:pPr/>
              <a:t>‹#›</a:t>
            </a:fld>
            <a:endParaRPr lang="en-US" dirty="0"/>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AB334A90-EB03-42F3-8859-2C2B2724C058}" type="datetimeFigureOut">
              <a:rPr lang="en-US" dirty="0"/>
              <a:t>1/22/2024</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4FAB73BC-B049-4115-A692-8D63A059BFB8}" type="slidenum">
              <a:rPr lang="en-US" dirty="0"/>
              <a:pPr/>
              <a:t>‹#›</a:t>
            </a:fld>
            <a:endParaRPr lang="en-US" dirty="0"/>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CBC48EC7-AF6A-48D3-8284-14BACBEBDD84}" type="datetimeFigureOut">
              <a:rPr lang="en-US" dirty="0"/>
              <a:t>1/22/2024</a:t>
            </a:fld>
            <a:endParaRPr lang="en-US" dirty="0"/>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2" Type="http://schemas.openxmlformats.org/officeDocument/2006/relationships/hyperlink" Target="https://b-ok.asia/"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id-ID" b="1" dirty="0"/>
              <a:t>OVERVIEW PERKULIAHAN</a:t>
            </a:r>
            <a:br>
              <a:rPr lang="id-ID" b="1" dirty="0"/>
            </a:br>
            <a:r>
              <a:rPr lang="id-ID" b="1" dirty="0"/>
              <a:t>KURIKULUM PAUD</a:t>
            </a:r>
            <a:br>
              <a:rPr lang="id-ID" dirty="0"/>
            </a:br>
            <a:endParaRPr lang="id-ID" dirty="0"/>
          </a:p>
        </p:txBody>
      </p:sp>
      <p:sp>
        <p:nvSpPr>
          <p:cNvPr id="3" name="Subtitle 2"/>
          <p:cNvSpPr>
            <a:spLocks noGrp="1"/>
          </p:cNvSpPr>
          <p:nvPr>
            <p:ph type="subTitle" idx="1"/>
          </p:nvPr>
        </p:nvSpPr>
        <p:spPr/>
        <p:txBody>
          <a:bodyPr>
            <a:normAutofit fontScale="92500" lnSpcReduction="20000"/>
          </a:bodyPr>
          <a:lstStyle/>
          <a:p>
            <a:r>
              <a:rPr lang="id-ID" dirty="0"/>
              <a:t>PRIMA SUCI ROHMADHENY</a:t>
            </a:r>
            <a:br>
              <a:rPr lang="en-US" dirty="0"/>
            </a:br>
            <a:r>
              <a:rPr lang="en-US" dirty="0"/>
              <a:t>FARIDA NUR SETYOWATI</a:t>
            </a:r>
            <a:endParaRPr lang="id-ID" dirty="0"/>
          </a:p>
        </p:txBody>
      </p:sp>
    </p:spTree>
    <p:extLst>
      <p:ext uri="{BB962C8B-B14F-4D97-AF65-F5344CB8AC3E}">
        <p14:creationId xmlns:p14="http://schemas.microsoft.com/office/powerpoint/2010/main" val="25965802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974708557"/>
              </p:ext>
            </p:extLst>
          </p:nvPr>
        </p:nvGraphicFramePr>
        <p:xfrm>
          <a:off x="1107141" y="1592450"/>
          <a:ext cx="10058400" cy="39322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nip Single Corner Rectangle 3"/>
          <p:cNvSpPr/>
          <p:nvPr/>
        </p:nvSpPr>
        <p:spPr>
          <a:xfrm>
            <a:off x="685800" y="389965"/>
            <a:ext cx="4585447" cy="833717"/>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800" b="1" dirty="0"/>
              <a:t>POKOK BAHASAN</a:t>
            </a:r>
          </a:p>
        </p:txBody>
      </p:sp>
    </p:spTree>
    <p:extLst>
      <p:ext uri="{BB962C8B-B14F-4D97-AF65-F5344CB8AC3E}">
        <p14:creationId xmlns:p14="http://schemas.microsoft.com/office/powerpoint/2010/main" val="4539807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2428" y="1326382"/>
            <a:ext cx="11106513" cy="5064570"/>
          </a:xfrm>
        </p:spPr>
        <p:style>
          <a:lnRef idx="2">
            <a:schemeClr val="accent2"/>
          </a:lnRef>
          <a:fillRef idx="1">
            <a:schemeClr val="lt1"/>
          </a:fillRef>
          <a:effectRef idx="0">
            <a:schemeClr val="accent2"/>
          </a:effectRef>
          <a:fontRef idx="minor">
            <a:schemeClr val="dk1"/>
          </a:fontRef>
        </p:style>
        <p:txBody>
          <a:bodyPr>
            <a:normAutofit/>
          </a:bodyPr>
          <a:lstStyle/>
          <a:p>
            <a:pPr marL="0" indent="0" algn="just">
              <a:lnSpc>
                <a:spcPct val="150000"/>
              </a:lnSpc>
              <a:buNone/>
            </a:pPr>
            <a:r>
              <a:rPr lang="zh-CN" sz="1800" dirty="0">
                <a:solidFill>
                  <a:srgbClr val="000000"/>
                </a:solidFill>
                <a:effectLst/>
                <a:ea typeface="docs-Cambria"/>
                <a:cs typeface="Times New Roman" panose="02020603050405020304" pitchFamily="18" charset="0"/>
              </a:rPr>
              <a:t>Mata Kuliah ini diselenggarakan dengan tujuan agar mahasiswa memiliki pengetahuan dan pengalaman dalam menyusun kurikulum operasional </a:t>
            </a:r>
            <a:r>
              <a:rPr lang="en-US" altLang="zh-CN" sz="1800" dirty="0" err="1">
                <a:solidFill>
                  <a:srgbClr val="000000"/>
                </a:solidFill>
                <a:effectLst/>
                <a:ea typeface="docs-Cambria"/>
                <a:cs typeface="Times New Roman" panose="02020603050405020304" pitchFamily="18" charset="0"/>
              </a:rPr>
              <a:t>satuan</a:t>
            </a:r>
            <a:r>
              <a:rPr lang="en-US" altLang="zh-CN" sz="1800" dirty="0">
                <a:solidFill>
                  <a:srgbClr val="000000"/>
                </a:solidFill>
                <a:effectLst/>
                <a:ea typeface="docs-Cambria"/>
                <a:cs typeface="Times New Roman" panose="02020603050405020304" pitchFamily="18" charset="0"/>
              </a:rPr>
              <a:t> PAUD </a:t>
            </a:r>
            <a:r>
              <a:rPr lang="zh-CN" sz="1800" dirty="0">
                <a:solidFill>
                  <a:srgbClr val="000000"/>
                </a:solidFill>
                <a:effectLst/>
                <a:ea typeface="docs-Cambria"/>
                <a:cs typeface="Times New Roman" panose="02020603050405020304" pitchFamily="18" charset="0"/>
              </a:rPr>
              <a:t>berdasarkan kurikulum</a:t>
            </a:r>
            <a:r>
              <a:rPr lang="en-US" altLang="zh-CN" sz="1800" dirty="0">
                <a:solidFill>
                  <a:srgbClr val="000000"/>
                </a:solidFill>
                <a:effectLst/>
                <a:ea typeface="docs-Cambria"/>
                <a:cs typeface="Times New Roman" panose="02020603050405020304" pitchFamily="18" charset="0"/>
              </a:rPr>
              <a:t> yang </a:t>
            </a:r>
            <a:r>
              <a:rPr lang="en-US" altLang="zh-CN" sz="1800" dirty="0" err="1">
                <a:solidFill>
                  <a:srgbClr val="000000"/>
                </a:solidFill>
                <a:effectLst/>
                <a:ea typeface="docs-Cambria"/>
                <a:cs typeface="Times New Roman" panose="02020603050405020304" pitchFamily="18" charset="0"/>
              </a:rPr>
              <a:t>sedang</a:t>
            </a:r>
            <a:r>
              <a:rPr lang="en-US" altLang="zh-CN" sz="1800" dirty="0">
                <a:solidFill>
                  <a:srgbClr val="000000"/>
                </a:solidFill>
                <a:effectLst/>
                <a:ea typeface="docs-Cambria"/>
                <a:cs typeface="Times New Roman" panose="02020603050405020304" pitchFamily="18" charset="0"/>
              </a:rPr>
              <a:t> </a:t>
            </a:r>
            <a:r>
              <a:rPr lang="en-US" altLang="zh-CN" sz="1800" dirty="0" err="1">
                <a:solidFill>
                  <a:srgbClr val="000000"/>
                </a:solidFill>
                <a:effectLst/>
                <a:ea typeface="docs-Cambria"/>
                <a:cs typeface="Times New Roman" panose="02020603050405020304" pitchFamily="18" charset="0"/>
              </a:rPr>
              <a:t>digunakan</a:t>
            </a:r>
            <a:r>
              <a:rPr lang="zh-CN" sz="1800" dirty="0">
                <a:solidFill>
                  <a:srgbClr val="000000"/>
                </a:solidFill>
                <a:effectLst/>
                <a:ea typeface="docs-Cambria"/>
                <a:cs typeface="Times New Roman" panose="02020603050405020304" pitchFamily="18" charset="0"/>
              </a:rPr>
              <a:t>. Materi kajian pada mata kuliah ini antara lain tentang konsep dasar kurikulum PAUD dan konsep kurikulum PAUD inklusi, sejarah perkembangan kurikulum PAUD, konten dan konteks kurikulum PAUD, berbagai model kurikulum PAUD, DAP, acuan kurikulum PAUD</a:t>
            </a:r>
            <a:r>
              <a:rPr lang="en-US" altLang="zh-CN" sz="1800" dirty="0">
                <a:solidFill>
                  <a:srgbClr val="000000"/>
                </a:solidFill>
                <a:effectLst/>
                <a:ea typeface="docs-Cambria"/>
                <a:cs typeface="Times New Roman" panose="02020603050405020304" pitchFamily="18" charset="0"/>
              </a:rPr>
              <a:t> (local, </a:t>
            </a:r>
            <a:r>
              <a:rPr lang="en-US" altLang="zh-CN" sz="1800" dirty="0" err="1">
                <a:solidFill>
                  <a:srgbClr val="000000"/>
                </a:solidFill>
                <a:effectLst/>
                <a:ea typeface="docs-Cambria"/>
                <a:cs typeface="Times New Roman" panose="02020603050405020304" pitchFamily="18" charset="0"/>
              </a:rPr>
              <a:t>nasional</a:t>
            </a:r>
            <a:r>
              <a:rPr lang="en-US" altLang="zh-CN" sz="1800" dirty="0">
                <a:solidFill>
                  <a:srgbClr val="000000"/>
                </a:solidFill>
                <a:effectLst/>
                <a:ea typeface="docs-Cambria"/>
                <a:cs typeface="Times New Roman" panose="02020603050405020304" pitchFamily="18" charset="0"/>
              </a:rPr>
              <a:t>, dan </a:t>
            </a:r>
            <a:r>
              <a:rPr lang="en-US" altLang="zh-CN" sz="1800" dirty="0" err="1">
                <a:solidFill>
                  <a:srgbClr val="000000"/>
                </a:solidFill>
                <a:effectLst/>
                <a:ea typeface="docs-Cambria"/>
                <a:cs typeface="Times New Roman" panose="02020603050405020304" pitchFamily="18" charset="0"/>
              </a:rPr>
              <a:t>internasional</a:t>
            </a:r>
            <a:r>
              <a:rPr lang="en-US" altLang="zh-CN" sz="1800" dirty="0">
                <a:solidFill>
                  <a:srgbClr val="000000"/>
                </a:solidFill>
                <a:effectLst/>
                <a:ea typeface="docs-Cambria"/>
                <a:cs typeface="Times New Roman" panose="02020603050405020304" pitchFamily="18" charset="0"/>
              </a:rPr>
              <a:t>)</a:t>
            </a:r>
            <a:r>
              <a:rPr lang="zh-CN" sz="1800" dirty="0">
                <a:solidFill>
                  <a:srgbClr val="000000"/>
                </a:solidFill>
                <a:effectLst/>
                <a:ea typeface="docs-Cambria"/>
                <a:cs typeface="Times New Roman" panose="02020603050405020304" pitchFamily="18" charset="0"/>
              </a:rPr>
              <a:t>, struktur&amp;muatan kurikulum PAUD, komponen kurikulum operasional PAUD, mekanisme dan prosedur pengembangan kurikulum, telaah dan simulasi penyusunan kurikulum PAUD. Pembelajaran secara online dilakukan dengan metode ekspositori, diskusi, project based learning, dan flipped classroom. Penilaian yang digunakan adalah penilaian proses dan hasil yang meliputi penilaian sikap melalui observasi, penilaian hasil karya, kinerja, UTS, dan UAS.</a:t>
            </a:r>
            <a:endParaRPr lang="id-ID" sz="2000" dirty="0"/>
          </a:p>
        </p:txBody>
      </p:sp>
      <p:sp>
        <p:nvSpPr>
          <p:cNvPr id="4" name="Snip Single Corner Rectangle 3"/>
          <p:cNvSpPr/>
          <p:nvPr/>
        </p:nvSpPr>
        <p:spPr>
          <a:xfrm>
            <a:off x="685800" y="389965"/>
            <a:ext cx="4585447" cy="833717"/>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800" b="1" dirty="0"/>
              <a:t>DESKRIPSI MATA KULIAH</a:t>
            </a:r>
          </a:p>
        </p:txBody>
      </p:sp>
    </p:spTree>
    <p:extLst>
      <p:ext uri="{BB962C8B-B14F-4D97-AF65-F5344CB8AC3E}">
        <p14:creationId xmlns:p14="http://schemas.microsoft.com/office/powerpoint/2010/main" val="12183692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nip Single Corner Rectangle 4"/>
          <p:cNvSpPr/>
          <p:nvPr/>
        </p:nvSpPr>
        <p:spPr>
          <a:xfrm>
            <a:off x="233147" y="195079"/>
            <a:ext cx="4101351" cy="510988"/>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b="1" dirty="0"/>
              <a:t>CAPAIAN PEMBELAJARAN</a:t>
            </a:r>
          </a:p>
        </p:txBody>
      </p:sp>
      <p:graphicFrame>
        <p:nvGraphicFramePr>
          <p:cNvPr id="2" name="Table 2">
            <a:extLst>
              <a:ext uri="{FF2B5EF4-FFF2-40B4-BE49-F238E27FC236}">
                <a16:creationId xmlns:a16="http://schemas.microsoft.com/office/drawing/2014/main" id="{F170387E-BE0B-2743-415D-CBBBFBD6EC14}"/>
              </a:ext>
            </a:extLst>
          </p:cNvPr>
          <p:cNvGraphicFramePr>
            <a:graphicFrameLocks noGrp="1"/>
          </p:cNvGraphicFramePr>
          <p:nvPr>
            <p:extLst>
              <p:ext uri="{D42A27DB-BD31-4B8C-83A1-F6EECF244321}">
                <p14:modId xmlns:p14="http://schemas.microsoft.com/office/powerpoint/2010/main" val="2241272486"/>
              </p:ext>
            </p:extLst>
          </p:nvPr>
        </p:nvGraphicFramePr>
        <p:xfrm>
          <a:off x="374804" y="1159988"/>
          <a:ext cx="11442391" cy="4538024"/>
        </p:xfrm>
        <a:graphic>
          <a:graphicData uri="http://schemas.openxmlformats.org/drawingml/2006/table">
            <a:tbl>
              <a:tblPr firstRow="1" bandRow="1">
                <a:tableStyleId>{5C22544A-7EE6-4342-B048-85BDC9FD1C3A}</a:tableStyleId>
              </a:tblPr>
              <a:tblGrid>
                <a:gridCol w="3772412">
                  <a:extLst>
                    <a:ext uri="{9D8B030D-6E8A-4147-A177-3AD203B41FA5}">
                      <a16:colId xmlns:a16="http://schemas.microsoft.com/office/drawing/2014/main" val="1808003637"/>
                    </a:ext>
                  </a:extLst>
                </a:gridCol>
                <a:gridCol w="2865233">
                  <a:extLst>
                    <a:ext uri="{9D8B030D-6E8A-4147-A177-3AD203B41FA5}">
                      <a16:colId xmlns:a16="http://schemas.microsoft.com/office/drawing/2014/main" val="3630198617"/>
                    </a:ext>
                  </a:extLst>
                </a:gridCol>
                <a:gridCol w="4804746">
                  <a:extLst>
                    <a:ext uri="{9D8B030D-6E8A-4147-A177-3AD203B41FA5}">
                      <a16:colId xmlns:a16="http://schemas.microsoft.com/office/drawing/2014/main" val="3136294375"/>
                    </a:ext>
                  </a:extLst>
                </a:gridCol>
              </a:tblGrid>
              <a:tr h="427453">
                <a:tc>
                  <a:txBody>
                    <a:bodyPr/>
                    <a:lstStyle/>
                    <a:p>
                      <a:r>
                        <a:rPr lang="en-US" sz="1400" dirty="0"/>
                        <a:t>CPL</a:t>
                      </a:r>
                      <a:endParaRPr lang="en-ID" sz="1400" dirty="0"/>
                    </a:p>
                  </a:txBody>
                  <a:tcPr/>
                </a:tc>
                <a:tc>
                  <a:txBody>
                    <a:bodyPr/>
                    <a:lstStyle/>
                    <a:p>
                      <a:r>
                        <a:rPr lang="en-US" sz="1400" dirty="0"/>
                        <a:t>CPMK</a:t>
                      </a:r>
                      <a:endParaRPr lang="en-ID" sz="1400" dirty="0"/>
                    </a:p>
                  </a:txBody>
                  <a:tcPr/>
                </a:tc>
                <a:tc>
                  <a:txBody>
                    <a:bodyPr/>
                    <a:lstStyle/>
                    <a:p>
                      <a:r>
                        <a:rPr lang="en-US" sz="1400" dirty="0" err="1"/>
                        <a:t>SubCPMK</a:t>
                      </a:r>
                      <a:endParaRPr lang="en-ID" sz="1400" dirty="0"/>
                    </a:p>
                  </a:txBody>
                  <a:tcPr/>
                </a:tc>
                <a:extLst>
                  <a:ext uri="{0D108BD9-81ED-4DB2-BD59-A6C34878D82A}">
                    <a16:rowId xmlns:a16="http://schemas.microsoft.com/office/drawing/2014/main" val="2056717578"/>
                  </a:ext>
                </a:extLst>
              </a:tr>
              <a:tr h="1580989">
                <a:tc>
                  <a:txBody>
                    <a:bodyPr/>
                    <a:lstStyle/>
                    <a:p>
                      <a:r>
                        <a:rPr lang="en-ID" sz="1200" b="0" i="0" kern="1200" dirty="0" err="1">
                          <a:solidFill>
                            <a:schemeClr val="dk1"/>
                          </a:solidFill>
                          <a:effectLst/>
                          <a:latin typeface="+mn-lt"/>
                          <a:ea typeface="+mn-ea"/>
                          <a:cs typeface="+mn-cs"/>
                        </a:rPr>
                        <a:t>Mengkaji</a:t>
                      </a:r>
                      <a:r>
                        <a:rPr lang="en-ID" sz="1200" b="0" i="0" kern="1200" dirty="0">
                          <a:solidFill>
                            <a:schemeClr val="dk1"/>
                          </a:solidFill>
                          <a:effectLst/>
                          <a:latin typeface="+mn-lt"/>
                          <a:ea typeface="+mn-ea"/>
                          <a:cs typeface="+mn-cs"/>
                        </a:rPr>
                        <a:t> </a:t>
                      </a:r>
                      <a:r>
                        <a:rPr lang="en-ID" sz="1200" b="0" i="0" kern="1200" dirty="0" err="1">
                          <a:solidFill>
                            <a:schemeClr val="dk1"/>
                          </a:solidFill>
                          <a:effectLst/>
                          <a:latin typeface="+mn-lt"/>
                          <a:ea typeface="+mn-ea"/>
                          <a:cs typeface="+mn-cs"/>
                        </a:rPr>
                        <a:t>teori</a:t>
                      </a:r>
                      <a:r>
                        <a:rPr lang="en-ID" sz="1200" b="0" i="0" kern="1200" dirty="0">
                          <a:solidFill>
                            <a:schemeClr val="dk1"/>
                          </a:solidFill>
                          <a:effectLst/>
                          <a:latin typeface="+mn-lt"/>
                          <a:ea typeface="+mn-ea"/>
                          <a:cs typeface="+mn-cs"/>
                        </a:rPr>
                        <a:t> dan </a:t>
                      </a:r>
                      <a:r>
                        <a:rPr lang="en-ID" sz="1200" b="0" i="0" kern="1200" dirty="0" err="1">
                          <a:solidFill>
                            <a:schemeClr val="dk1"/>
                          </a:solidFill>
                          <a:effectLst/>
                          <a:latin typeface="+mn-lt"/>
                          <a:ea typeface="+mn-ea"/>
                          <a:cs typeface="+mn-cs"/>
                        </a:rPr>
                        <a:t>prinsip</a:t>
                      </a:r>
                      <a:r>
                        <a:rPr lang="en-ID" sz="1200" b="0" i="0" kern="1200" dirty="0">
                          <a:solidFill>
                            <a:schemeClr val="dk1"/>
                          </a:solidFill>
                          <a:effectLst/>
                          <a:latin typeface="+mn-lt"/>
                          <a:ea typeface="+mn-ea"/>
                          <a:cs typeface="+mn-cs"/>
                        </a:rPr>
                        <a:t> </a:t>
                      </a:r>
                      <a:r>
                        <a:rPr lang="en-ID" sz="1200" b="0" i="0" kern="1200" dirty="0" err="1">
                          <a:solidFill>
                            <a:schemeClr val="dk1"/>
                          </a:solidFill>
                          <a:effectLst/>
                          <a:latin typeface="+mn-lt"/>
                          <a:ea typeface="+mn-ea"/>
                          <a:cs typeface="+mn-cs"/>
                        </a:rPr>
                        <a:t>pengelolaan</a:t>
                      </a:r>
                      <a:r>
                        <a:rPr lang="en-ID" sz="1200" b="0" i="0" kern="1200" dirty="0">
                          <a:solidFill>
                            <a:schemeClr val="dk1"/>
                          </a:solidFill>
                          <a:effectLst/>
                          <a:latin typeface="+mn-lt"/>
                          <a:ea typeface="+mn-ea"/>
                          <a:cs typeface="+mn-cs"/>
                        </a:rPr>
                        <a:t>/</a:t>
                      </a:r>
                      <a:r>
                        <a:rPr lang="en-ID" sz="1200" b="0" i="0" kern="1200" dirty="0" err="1">
                          <a:solidFill>
                            <a:schemeClr val="dk1"/>
                          </a:solidFill>
                          <a:effectLst/>
                          <a:latin typeface="+mn-lt"/>
                          <a:ea typeface="+mn-ea"/>
                          <a:cs typeface="+mn-cs"/>
                        </a:rPr>
                        <a:t>managemen</a:t>
                      </a:r>
                      <a:r>
                        <a:rPr lang="en-ID" sz="1200" b="0" i="0" kern="1200" dirty="0">
                          <a:solidFill>
                            <a:schemeClr val="dk1"/>
                          </a:solidFill>
                          <a:effectLst/>
                          <a:latin typeface="+mn-lt"/>
                          <a:ea typeface="+mn-ea"/>
                          <a:cs typeface="+mn-cs"/>
                        </a:rPr>
                        <a:t> </a:t>
                      </a:r>
                      <a:r>
                        <a:rPr lang="en-ID" sz="1200" b="0" i="0" kern="1200" dirty="0" err="1">
                          <a:solidFill>
                            <a:schemeClr val="dk1"/>
                          </a:solidFill>
                          <a:effectLst/>
                          <a:latin typeface="+mn-lt"/>
                          <a:ea typeface="+mn-ea"/>
                          <a:cs typeface="+mn-cs"/>
                        </a:rPr>
                        <a:t>kurikulum</a:t>
                      </a:r>
                      <a:r>
                        <a:rPr lang="en-ID" sz="1200" b="0" i="0" kern="1200" dirty="0">
                          <a:solidFill>
                            <a:schemeClr val="dk1"/>
                          </a:solidFill>
                          <a:effectLst/>
                          <a:latin typeface="+mn-lt"/>
                          <a:ea typeface="+mn-ea"/>
                          <a:cs typeface="+mn-cs"/>
                        </a:rPr>
                        <a:t> dan </a:t>
                      </a:r>
                      <a:r>
                        <a:rPr lang="en-ID" sz="1200" b="0" i="0" kern="1200" dirty="0" err="1">
                          <a:solidFill>
                            <a:schemeClr val="dk1"/>
                          </a:solidFill>
                          <a:effectLst/>
                          <a:latin typeface="+mn-lt"/>
                          <a:ea typeface="+mn-ea"/>
                          <a:cs typeface="+mn-cs"/>
                        </a:rPr>
                        <a:t>pembelajaran</a:t>
                      </a:r>
                      <a:r>
                        <a:rPr lang="en-ID" sz="1200" b="0" i="0" kern="1200" dirty="0">
                          <a:solidFill>
                            <a:schemeClr val="dk1"/>
                          </a:solidFill>
                          <a:effectLst/>
                          <a:latin typeface="+mn-lt"/>
                          <a:ea typeface="+mn-ea"/>
                          <a:cs typeface="+mn-cs"/>
                        </a:rPr>
                        <a:t>, </a:t>
                      </a:r>
                      <a:r>
                        <a:rPr lang="en-ID" sz="1200" b="0" i="0" kern="1200" dirty="0" err="1">
                          <a:solidFill>
                            <a:schemeClr val="dk1"/>
                          </a:solidFill>
                          <a:effectLst/>
                          <a:latin typeface="+mn-lt"/>
                          <a:ea typeface="+mn-ea"/>
                          <a:cs typeface="+mn-cs"/>
                        </a:rPr>
                        <a:t>kelembagaan</a:t>
                      </a:r>
                      <a:r>
                        <a:rPr lang="en-ID" sz="1200" b="0" i="0" kern="1200" dirty="0">
                          <a:solidFill>
                            <a:schemeClr val="dk1"/>
                          </a:solidFill>
                          <a:effectLst/>
                          <a:latin typeface="+mn-lt"/>
                          <a:ea typeface="+mn-ea"/>
                          <a:cs typeface="+mn-cs"/>
                        </a:rPr>
                        <a:t>, dan </a:t>
                      </a:r>
                      <a:r>
                        <a:rPr lang="en-ID" sz="1200" b="0" i="0" kern="1200" dirty="0" err="1">
                          <a:solidFill>
                            <a:schemeClr val="dk1"/>
                          </a:solidFill>
                          <a:effectLst/>
                          <a:latin typeface="+mn-lt"/>
                          <a:ea typeface="+mn-ea"/>
                          <a:cs typeface="+mn-cs"/>
                        </a:rPr>
                        <a:t>kemitraan</a:t>
                      </a:r>
                      <a:r>
                        <a:rPr lang="en-ID" sz="1200" b="0" i="0" kern="1200" dirty="0">
                          <a:solidFill>
                            <a:schemeClr val="dk1"/>
                          </a:solidFill>
                          <a:effectLst/>
                          <a:latin typeface="+mn-lt"/>
                          <a:ea typeface="+mn-ea"/>
                          <a:cs typeface="+mn-cs"/>
                        </a:rPr>
                        <a:t> </a:t>
                      </a:r>
                      <a:r>
                        <a:rPr lang="en-ID" sz="1200" b="0" i="0" kern="1200" dirty="0" err="1">
                          <a:solidFill>
                            <a:schemeClr val="dk1"/>
                          </a:solidFill>
                          <a:effectLst/>
                          <a:latin typeface="+mn-lt"/>
                          <a:ea typeface="+mn-ea"/>
                          <a:cs typeface="+mn-cs"/>
                        </a:rPr>
                        <a:t>untuk</a:t>
                      </a:r>
                      <a:r>
                        <a:rPr lang="en-ID" sz="1200" b="0" i="0" kern="1200" dirty="0">
                          <a:solidFill>
                            <a:schemeClr val="dk1"/>
                          </a:solidFill>
                          <a:effectLst/>
                          <a:latin typeface="+mn-lt"/>
                          <a:ea typeface="+mn-ea"/>
                          <a:cs typeface="+mn-cs"/>
                        </a:rPr>
                        <a:t> </a:t>
                      </a:r>
                      <a:r>
                        <a:rPr lang="en-ID" sz="1200" b="0" i="0" kern="1200" dirty="0" err="1">
                          <a:solidFill>
                            <a:schemeClr val="dk1"/>
                          </a:solidFill>
                          <a:effectLst/>
                          <a:latin typeface="+mn-lt"/>
                          <a:ea typeface="+mn-ea"/>
                          <a:cs typeface="+mn-cs"/>
                        </a:rPr>
                        <a:t>mendukung</a:t>
                      </a:r>
                      <a:r>
                        <a:rPr lang="en-ID" sz="1200" b="0" i="0" kern="1200" dirty="0">
                          <a:solidFill>
                            <a:schemeClr val="dk1"/>
                          </a:solidFill>
                          <a:effectLst/>
                          <a:latin typeface="+mn-lt"/>
                          <a:ea typeface="+mn-ea"/>
                          <a:cs typeface="+mn-cs"/>
                        </a:rPr>
                        <a:t> </a:t>
                      </a:r>
                      <a:r>
                        <a:rPr lang="en-ID" sz="1200" b="0" i="0" kern="1200" dirty="0" err="1">
                          <a:solidFill>
                            <a:schemeClr val="dk1"/>
                          </a:solidFill>
                          <a:effectLst/>
                          <a:latin typeface="+mn-lt"/>
                          <a:ea typeface="+mn-ea"/>
                          <a:cs typeface="+mn-cs"/>
                        </a:rPr>
                        <a:t>layanan</a:t>
                      </a:r>
                      <a:r>
                        <a:rPr lang="en-ID" sz="1200" b="0" i="0" kern="1200" dirty="0">
                          <a:solidFill>
                            <a:schemeClr val="dk1"/>
                          </a:solidFill>
                          <a:effectLst/>
                          <a:latin typeface="+mn-lt"/>
                          <a:ea typeface="+mn-ea"/>
                          <a:cs typeface="+mn-cs"/>
                        </a:rPr>
                        <a:t> PAUD </a:t>
                      </a:r>
                      <a:r>
                        <a:rPr lang="en-ID" sz="1200" b="0" i="0" kern="1200" dirty="0" err="1">
                          <a:solidFill>
                            <a:schemeClr val="dk1"/>
                          </a:solidFill>
                          <a:effectLst/>
                          <a:latin typeface="+mn-lt"/>
                          <a:ea typeface="+mn-ea"/>
                          <a:cs typeface="+mn-cs"/>
                        </a:rPr>
                        <a:t>holistik</a:t>
                      </a:r>
                      <a:r>
                        <a:rPr lang="en-ID" sz="1200" b="0" i="0" kern="1200" dirty="0">
                          <a:solidFill>
                            <a:schemeClr val="dk1"/>
                          </a:solidFill>
                          <a:effectLst/>
                          <a:latin typeface="+mn-lt"/>
                          <a:ea typeface="+mn-ea"/>
                          <a:cs typeface="+mn-cs"/>
                        </a:rPr>
                        <a:t> </a:t>
                      </a:r>
                      <a:r>
                        <a:rPr lang="en-ID" sz="1200" b="0" i="0" kern="1200" dirty="0" err="1">
                          <a:solidFill>
                            <a:schemeClr val="dk1"/>
                          </a:solidFill>
                          <a:effectLst/>
                          <a:latin typeface="+mn-lt"/>
                          <a:ea typeface="+mn-ea"/>
                          <a:cs typeface="+mn-cs"/>
                        </a:rPr>
                        <a:t>integratif</a:t>
                      </a:r>
                      <a:r>
                        <a:rPr lang="en-ID" sz="1200" b="0" i="0" kern="1200" dirty="0">
                          <a:solidFill>
                            <a:schemeClr val="dk1"/>
                          </a:solidFill>
                          <a:effectLst/>
                          <a:latin typeface="+mn-lt"/>
                          <a:ea typeface="+mn-ea"/>
                          <a:cs typeface="+mn-cs"/>
                        </a:rPr>
                        <a:t> (CPL 5)</a:t>
                      </a:r>
                      <a:endParaRPr lang="en-ID" sz="1200" dirty="0"/>
                    </a:p>
                  </a:txBody>
                  <a:tcPr/>
                </a:tc>
                <a:tc>
                  <a:txBody>
                    <a:bodyPr/>
                    <a:lstStyle/>
                    <a:p>
                      <a:r>
                        <a:rPr lang="en-ID" sz="1200" b="0" i="0" kern="1200" dirty="0">
                          <a:solidFill>
                            <a:schemeClr val="dk1"/>
                          </a:solidFill>
                          <a:effectLst/>
                          <a:latin typeface="+mn-lt"/>
                          <a:ea typeface="+mn-ea"/>
                          <a:cs typeface="+mn-cs"/>
                        </a:rPr>
                        <a:t>Mampu </a:t>
                      </a:r>
                      <a:r>
                        <a:rPr lang="en-ID" sz="1200" b="0" i="0" kern="1200" dirty="0" err="1">
                          <a:solidFill>
                            <a:schemeClr val="dk1"/>
                          </a:solidFill>
                          <a:effectLst/>
                          <a:latin typeface="+mn-lt"/>
                          <a:ea typeface="+mn-ea"/>
                          <a:cs typeface="+mn-cs"/>
                        </a:rPr>
                        <a:t>menganalisis</a:t>
                      </a:r>
                      <a:r>
                        <a:rPr lang="en-ID" sz="1200" b="0" i="0" kern="1200" dirty="0">
                          <a:solidFill>
                            <a:schemeClr val="dk1"/>
                          </a:solidFill>
                          <a:effectLst/>
                          <a:latin typeface="+mn-lt"/>
                          <a:ea typeface="+mn-ea"/>
                          <a:cs typeface="+mn-cs"/>
                        </a:rPr>
                        <a:t> </a:t>
                      </a:r>
                      <a:r>
                        <a:rPr lang="en-ID" sz="1200" b="0" i="0" kern="1200" dirty="0" err="1">
                          <a:solidFill>
                            <a:schemeClr val="dk1"/>
                          </a:solidFill>
                          <a:effectLst/>
                          <a:latin typeface="+mn-lt"/>
                          <a:ea typeface="+mn-ea"/>
                          <a:cs typeface="+mn-cs"/>
                        </a:rPr>
                        <a:t>teori</a:t>
                      </a:r>
                      <a:r>
                        <a:rPr lang="en-ID" sz="1200" b="0" i="0" kern="1200" dirty="0">
                          <a:solidFill>
                            <a:schemeClr val="dk1"/>
                          </a:solidFill>
                          <a:effectLst/>
                          <a:latin typeface="+mn-lt"/>
                          <a:ea typeface="+mn-ea"/>
                          <a:cs typeface="+mn-cs"/>
                        </a:rPr>
                        <a:t> dan </a:t>
                      </a:r>
                      <a:r>
                        <a:rPr lang="en-ID" sz="1200" b="0" i="0" kern="1200" dirty="0" err="1">
                          <a:solidFill>
                            <a:schemeClr val="dk1"/>
                          </a:solidFill>
                          <a:effectLst/>
                          <a:latin typeface="+mn-lt"/>
                          <a:ea typeface="+mn-ea"/>
                          <a:cs typeface="+mn-cs"/>
                        </a:rPr>
                        <a:t>prinsip</a:t>
                      </a:r>
                      <a:r>
                        <a:rPr lang="en-ID" sz="1200" b="0" i="0" kern="1200" dirty="0">
                          <a:solidFill>
                            <a:schemeClr val="dk1"/>
                          </a:solidFill>
                          <a:effectLst/>
                          <a:latin typeface="+mn-lt"/>
                          <a:ea typeface="+mn-ea"/>
                          <a:cs typeface="+mn-cs"/>
                        </a:rPr>
                        <a:t> </a:t>
                      </a:r>
                      <a:r>
                        <a:rPr lang="en-ID" sz="1200" b="0" i="0" kern="1200" dirty="0" err="1">
                          <a:solidFill>
                            <a:schemeClr val="dk1"/>
                          </a:solidFill>
                          <a:effectLst/>
                          <a:latin typeface="+mn-lt"/>
                          <a:ea typeface="+mn-ea"/>
                          <a:cs typeface="+mn-cs"/>
                        </a:rPr>
                        <a:t>pengelolaan</a:t>
                      </a:r>
                      <a:r>
                        <a:rPr lang="en-ID" sz="1200" b="0" i="0" kern="1200" dirty="0">
                          <a:solidFill>
                            <a:schemeClr val="dk1"/>
                          </a:solidFill>
                          <a:effectLst/>
                          <a:latin typeface="+mn-lt"/>
                          <a:ea typeface="+mn-ea"/>
                          <a:cs typeface="+mn-cs"/>
                        </a:rPr>
                        <a:t> </a:t>
                      </a:r>
                      <a:r>
                        <a:rPr lang="en-ID" sz="1200" b="0" i="0" kern="1200" dirty="0" err="1">
                          <a:solidFill>
                            <a:schemeClr val="dk1"/>
                          </a:solidFill>
                          <a:effectLst/>
                          <a:latin typeface="+mn-lt"/>
                          <a:ea typeface="+mn-ea"/>
                          <a:cs typeface="+mn-cs"/>
                        </a:rPr>
                        <a:t>kurikulum</a:t>
                      </a:r>
                      <a:r>
                        <a:rPr lang="en-ID" sz="1200" b="0" i="0" kern="1200" dirty="0">
                          <a:solidFill>
                            <a:schemeClr val="dk1"/>
                          </a:solidFill>
                          <a:effectLst/>
                          <a:latin typeface="+mn-lt"/>
                          <a:ea typeface="+mn-ea"/>
                          <a:cs typeface="+mn-cs"/>
                        </a:rPr>
                        <a:t> </a:t>
                      </a:r>
                      <a:r>
                        <a:rPr lang="en-ID" sz="1200" b="0" i="0" kern="1200" dirty="0" err="1">
                          <a:solidFill>
                            <a:schemeClr val="dk1"/>
                          </a:solidFill>
                          <a:effectLst/>
                          <a:latin typeface="+mn-lt"/>
                          <a:ea typeface="+mn-ea"/>
                          <a:cs typeface="+mn-cs"/>
                        </a:rPr>
                        <a:t>untuk</a:t>
                      </a:r>
                      <a:r>
                        <a:rPr lang="en-ID" sz="1200" b="0" i="0" kern="1200" dirty="0">
                          <a:solidFill>
                            <a:schemeClr val="dk1"/>
                          </a:solidFill>
                          <a:effectLst/>
                          <a:latin typeface="+mn-lt"/>
                          <a:ea typeface="+mn-ea"/>
                          <a:cs typeface="+mn-cs"/>
                        </a:rPr>
                        <a:t> </a:t>
                      </a:r>
                      <a:r>
                        <a:rPr lang="en-ID" sz="1200" b="0" i="0" kern="1200" dirty="0" err="1">
                          <a:solidFill>
                            <a:schemeClr val="dk1"/>
                          </a:solidFill>
                          <a:effectLst/>
                          <a:latin typeface="+mn-lt"/>
                          <a:ea typeface="+mn-ea"/>
                          <a:cs typeface="+mn-cs"/>
                        </a:rPr>
                        <a:t>mendukung</a:t>
                      </a:r>
                      <a:r>
                        <a:rPr lang="en-ID" sz="1200" b="0" i="0" kern="1200" dirty="0">
                          <a:solidFill>
                            <a:schemeClr val="dk1"/>
                          </a:solidFill>
                          <a:effectLst/>
                          <a:latin typeface="+mn-lt"/>
                          <a:ea typeface="+mn-ea"/>
                          <a:cs typeface="+mn-cs"/>
                        </a:rPr>
                        <a:t> </a:t>
                      </a:r>
                      <a:r>
                        <a:rPr lang="en-ID" sz="1200" b="0" i="0" kern="1200" dirty="0" err="1">
                          <a:solidFill>
                            <a:schemeClr val="dk1"/>
                          </a:solidFill>
                          <a:effectLst/>
                          <a:latin typeface="+mn-lt"/>
                          <a:ea typeface="+mn-ea"/>
                          <a:cs typeface="+mn-cs"/>
                        </a:rPr>
                        <a:t>layanan</a:t>
                      </a:r>
                      <a:r>
                        <a:rPr lang="en-ID" sz="1200" b="0" i="0" kern="1200" dirty="0">
                          <a:solidFill>
                            <a:schemeClr val="dk1"/>
                          </a:solidFill>
                          <a:effectLst/>
                          <a:latin typeface="+mn-lt"/>
                          <a:ea typeface="+mn-ea"/>
                          <a:cs typeface="+mn-cs"/>
                        </a:rPr>
                        <a:t> PAUD </a:t>
                      </a:r>
                      <a:r>
                        <a:rPr lang="en-ID" sz="1200" b="0" i="0" kern="1200" dirty="0" err="1">
                          <a:solidFill>
                            <a:schemeClr val="dk1"/>
                          </a:solidFill>
                          <a:effectLst/>
                          <a:latin typeface="+mn-lt"/>
                          <a:ea typeface="+mn-ea"/>
                          <a:cs typeface="+mn-cs"/>
                        </a:rPr>
                        <a:t>holistik</a:t>
                      </a:r>
                      <a:r>
                        <a:rPr lang="en-ID" sz="1200" b="0" i="0" kern="1200" dirty="0">
                          <a:solidFill>
                            <a:schemeClr val="dk1"/>
                          </a:solidFill>
                          <a:effectLst/>
                          <a:latin typeface="+mn-lt"/>
                          <a:ea typeface="+mn-ea"/>
                          <a:cs typeface="+mn-cs"/>
                        </a:rPr>
                        <a:t> </a:t>
                      </a:r>
                      <a:r>
                        <a:rPr lang="en-ID" sz="1200" b="0" i="0" kern="1200" dirty="0" err="1">
                          <a:solidFill>
                            <a:schemeClr val="dk1"/>
                          </a:solidFill>
                          <a:effectLst/>
                          <a:latin typeface="+mn-lt"/>
                          <a:ea typeface="+mn-ea"/>
                          <a:cs typeface="+mn-cs"/>
                        </a:rPr>
                        <a:t>integratif</a:t>
                      </a:r>
                      <a:endParaRPr lang="en-ID" sz="1200" dirty="0"/>
                    </a:p>
                  </a:txBody>
                  <a:tcPr/>
                </a:tc>
                <a:tc>
                  <a:txBody>
                    <a:bodyPr/>
                    <a:lstStyle/>
                    <a:p>
                      <a:r>
                        <a:rPr lang="en-US" sz="1200" b="0" i="0" kern="1200" dirty="0">
                          <a:solidFill>
                            <a:schemeClr val="dk1"/>
                          </a:solidFill>
                          <a:effectLst/>
                          <a:latin typeface="+mn-lt"/>
                          <a:ea typeface="+mn-ea"/>
                          <a:cs typeface="+mn-cs"/>
                        </a:rPr>
                        <a:t>Mampu </a:t>
                      </a:r>
                      <a:r>
                        <a:rPr lang="en-US" sz="1200" b="0" i="0" kern="1200" dirty="0" err="1">
                          <a:solidFill>
                            <a:schemeClr val="dk1"/>
                          </a:solidFill>
                          <a:effectLst/>
                          <a:latin typeface="+mn-lt"/>
                          <a:ea typeface="+mn-ea"/>
                          <a:cs typeface="+mn-cs"/>
                        </a:rPr>
                        <a:t>menguraikan</a:t>
                      </a:r>
                      <a:r>
                        <a:rPr lang="en-US" sz="1200" b="0" i="0" kern="1200" dirty="0">
                          <a:solidFill>
                            <a:schemeClr val="dk1"/>
                          </a:solidFill>
                          <a:effectLst/>
                          <a:latin typeface="+mn-lt"/>
                          <a:ea typeface="+mn-ea"/>
                          <a:cs typeface="+mn-cs"/>
                        </a:rPr>
                        <a:t> </a:t>
                      </a:r>
                      <a:r>
                        <a:rPr lang="en-US" sz="1200" b="0" i="0" kern="1200" dirty="0" err="1">
                          <a:solidFill>
                            <a:schemeClr val="dk1"/>
                          </a:solidFill>
                          <a:effectLst/>
                          <a:latin typeface="+mn-lt"/>
                          <a:ea typeface="+mn-ea"/>
                          <a:cs typeface="+mn-cs"/>
                        </a:rPr>
                        <a:t>konsep</a:t>
                      </a:r>
                      <a:r>
                        <a:rPr lang="en-US" sz="1200" b="0" i="0" kern="1200" dirty="0">
                          <a:solidFill>
                            <a:schemeClr val="dk1"/>
                          </a:solidFill>
                          <a:effectLst/>
                          <a:latin typeface="+mn-lt"/>
                          <a:ea typeface="+mn-ea"/>
                          <a:cs typeface="+mn-cs"/>
                        </a:rPr>
                        <a:t> </a:t>
                      </a:r>
                      <a:r>
                        <a:rPr lang="en-US" sz="1200" b="0" i="0" kern="1200" dirty="0" err="1">
                          <a:solidFill>
                            <a:schemeClr val="dk1"/>
                          </a:solidFill>
                          <a:effectLst/>
                          <a:latin typeface="+mn-lt"/>
                          <a:ea typeface="+mn-ea"/>
                          <a:cs typeface="+mn-cs"/>
                        </a:rPr>
                        <a:t>dasar</a:t>
                      </a:r>
                      <a:r>
                        <a:rPr lang="en-US" sz="1200" b="0" i="0" kern="1200" dirty="0">
                          <a:solidFill>
                            <a:schemeClr val="dk1"/>
                          </a:solidFill>
                          <a:effectLst/>
                          <a:latin typeface="+mn-lt"/>
                          <a:ea typeface="+mn-ea"/>
                          <a:cs typeface="+mn-cs"/>
                        </a:rPr>
                        <a:t> </a:t>
                      </a:r>
                      <a:r>
                        <a:rPr lang="en-US" sz="1200" b="0" i="0" kern="1200" dirty="0" err="1">
                          <a:solidFill>
                            <a:schemeClr val="dk1"/>
                          </a:solidFill>
                          <a:effectLst/>
                          <a:latin typeface="+mn-lt"/>
                          <a:ea typeface="+mn-ea"/>
                          <a:cs typeface="+mn-cs"/>
                        </a:rPr>
                        <a:t>kurikulum</a:t>
                      </a:r>
                      <a:r>
                        <a:rPr lang="en-US" sz="1200" b="0" i="0" kern="1200" dirty="0">
                          <a:solidFill>
                            <a:schemeClr val="dk1"/>
                          </a:solidFill>
                          <a:effectLst/>
                          <a:latin typeface="+mn-lt"/>
                          <a:ea typeface="+mn-ea"/>
                          <a:cs typeface="+mn-cs"/>
                        </a:rPr>
                        <a:t> PAUD</a:t>
                      </a:r>
                    </a:p>
                    <a:p>
                      <a:r>
                        <a:rPr lang="en-US" sz="1200" b="0" i="0" kern="1200" dirty="0">
                          <a:solidFill>
                            <a:schemeClr val="dk1"/>
                          </a:solidFill>
                          <a:effectLst/>
                          <a:latin typeface="+mn-lt"/>
                          <a:ea typeface="+mn-ea"/>
                          <a:cs typeface="+mn-cs"/>
                        </a:rPr>
                        <a:t>Mampu </a:t>
                      </a:r>
                      <a:r>
                        <a:rPr lang="en-US" sz="1200" b="0" i="0" kern="1200" dirty="0" err="1">
                          <a:solidFill>
                            <a:schemeClr val="dk1"/>
                          </a:solidFill>
                          <a:effectLst/>
                          <a:latin typeface="+mn-lt"/>
                          <a:ea typeface="+mn-ea"/>
                          <a:cs typeface="+mn-cs"/>
                        </a:rPr>
                        <a:t>menemukan</a:t>
                      </a:r>
                      <a:r>
                        <a:rPr lang="en-US" sz="1200" b="0" i="0" kern="1200" dirty="0">
                          <a:solidFill>
                            <a:schemeClr val="dk1"/>
                          </a:solidFill>
                          <a:effectLst/>
                          <a:latin typeface="+mn-lt"/>
                          <a:ea typeface="+mn-ea"/>
                          <a:cs typeface="+mn-cs"/>
                        </a:rPr>
                        <a:t> </a:t>
                      </a:r>
                      <a:r>
                        <a:rPr lang="en-US" sz="1200" b="0" i="0" kern="1200" dirty="0" err="1">
                          <a:solidFill>
                            <a:schemeClr val="dk1"/>
                          </a:solidFill>
                          <a:effectLst/>
                          <a:latin typeface="+mn-lt"/>
                          <a:ea typeface="+mn-ea"/>
                          <a:cs typeface="+mn-cs"/>
                        </a:rPr>
                        <a:t>sejarah</a:t>
                      </a:r>
                      <a:r>
                        <a:rPr lang="en-US" sz="1200" b="0" i="0" kern="1200" dirty="0">
                          <a:solidFill>
                            <a:schemeClr val="dk1"/>
                          </a:solidFill>
                          <a:effectLst/>
                          <a:latin typeface="+mn-lt"/>
                          <a:ea typeface="+mn-ea"/>
                          <a:cs typeface="+mn-cs"/>
                        </a:rPr>
                        <a:t> </a:t>
                      </a:r>
                      <a:r>
                        <a:rPr lang="en-US" sz="1200" b="0" i="0" kern="1200" dirty="0" err="1">
                          <a:solidFill>
                            <a:schemeClr val="dk1"/>
                          </a:solidFill>
                          <a:effectLst/>
                          <a:latin typeface="+mn-lt"/>
                          <a:ea typeface="+mn-ea"/>
                          <a:cs typeface="+mn-cs"/>
                        </a:rPr>
                        <a:t>kurikulum</a:t>
                      </a:r>
                      <a:r>
                        <a:rPr lang="en-US" sz="1200" b="0" i="0" kern="1200" dirty="0">
                          <a:solidFill>
                            <a:schemeClr val="dk1"/>
                          </a:solidFill>
                          <a:effectLst/>
                          <a:latin typeface="+mn-lt"/>
                          <a:ea typeface="+mn-ea"/>
                          <a:cs typeface="+mn-cs"/>
                        </a:rPr>
                        <a:t> PAUD</a:t>
                      </a:r>
                    </a:p>
                    <a:p>
                      <a:r>
                        <a:rPr lang="en-ID" sz="1200" b="0" i="0" kern="1200" dirty="0">
                          <a:solidFill>
                            <a:schemeClr val="dk1"/>
                          </a:solidFill>
                          <a:effectLst/>
                          <a:latin typeface="+mn-lt"/>
                          <a:ea typeface="+mn-ea"/>
                          <a:cs typeface="+mn-cs"/>
                        </a:rPr>
                        <a:t>Mampu </a:t>
                      </a:r>
                      <a:r>
                        <a:rPr lang="en-ID" sz="1200" b="0" i="0" kern="1200" dirty="0" err="1">
                          <a:solidFill>
                            <a:schemeClr val="dk1"/>
                          </a:solidFill>
                          <a:effectLst/>
                          <a:latin typeface="+mn-lt"/>
                          <a:ea typeface="+mn-ea"/>
                          <a:cs typeface="+mn-cs"/>
                        </a:rPr>
                        <a:t>membedakan</a:t>
                      </a:r>
                      <a:r>
                        <a:rPr lang="en-ID" sz="1200" b="0" i="0" kern="1200" dirty="0">
                          <a:solidFill>
                            <a:schemeClr val="dk1"/>
                          </a:solidFill>
                          <a:effectLst/>
                          <a:latin typeface="+mn-lt"/>
                          <a:ea typeface="+mn-ea"/>
                          <a:cs typeface="+mn-cs"/>
                        </a:rPr>
                        <a:t> model </a:t>
                      </a:r>
                      <a:r>
                        <a:rPr lang="en-ID" sz="1200" b="0" i="0" kern="1200" dirty="0" err="1">
                          <a:solidFill>
                            <a:schemeClr val="dk1"/>
                          </a:solidFill>
                          <a:effectLst/>
                          <a:latin typeface="+mn-lt"/>
                          <a:ea typeface="+mn-ea"/>
                          <a:cs typeface="+mn-cs"/>
                        </a:rPr>
                        <a:t>kurikulum</a:t>
                      </a:r>
                      <a:r>
                        <a:rPr lang="en-ID" sz="1200" b="0" i="0" kern="1200" dirty="0">
                          <a:solidFill>
                            <a:schemeClr val="dk1"/>
                          </a:solidFill>
                          <a:effectLst/>
                          <a:latin typeface="+mn-lt"/>
                          <a:ea typeface="+mn-ea"/>
                          <a:cs typeface="+mn-cs"/>
                        </a:rPr>
                        <a:t> PAUD di </a:t>
                      </a:r>
                      <a:r>
                        <a:rPr lang="en-ID" sz="1200" b="0" i="0" kern="1200" dirty="0" err="1">
                          <a:solidFill>
                            <a:schemeClr val="dk1"/>
                          </a:solidFill>
                          <a:effectLst/>
                          <a:latin typeface="+mn-lt"/>
                          <a:ea typeface="+mn-ea"/>
                          <a:cs typeface="+mn-cs"/>
                        </a:rPr>
                        <a:t>mancanegara</a:t>
                      </a:r>
                      <a:r>
                        <a:rPr lang="en-ID" sz="1200" b="0" i="0" kern="1200" dirty="0">
                          <a:solidFill>
                            <a:schemeClr val="dk1"/>
                          </a:solidFill>
                          <a:effectLst/>
                          <a:latin typeface="+mn-lt"/>
                          <a:ea typeface="+mn-ea"/>
                          <a:cs typeface="+mn-cs"/>
                        </a:rPr>
                        <a:t> </a:t>
                      </a:r>
                      <a:r>
                        <a:rPr lang="en-ID" sz="1200" b="0" i="0" kern="1200" dirty="0" err="1">
                          <a:solidFill>
                            <a:schemeClr val="dk1"/>
                          </a:solidFill>
                          <a:effectLst/>
                          <a:latin typeface="+mn-lt"/>
                          <a:ea typeface="+mn-ea"/>
                          <a:cs typeface="+mn-cs"/>
                        </a:rPr>
                        <a:t>berdasarkan</a:t>
                      </a:r>
                      <a:r>
                        <a:rPr lang="en-ID" sz="1200" b="0" i="0" kern="1200" dirty="0">
                          <a:solidFill>
                            <a:schemeClr val="dk1"/>
                          </a:solidFill>
                          <a:effectLst/>
                          <a:latin typeface="+mn-lt"/>
                          <a:ea typeface="+mn-ea"/>
                          <a:cs typeface="+mn-cs"/>
                        </a:rPr>
                        <a:t> 5 </a:t>
                      </a:r>
                      <a:r>
                        <a:rPr lang="en-ID" sz="1200" b="0" i="0" kern="1200" dirty="0" err="1">
                          <a:solidFill>
                            <a:schemeClr val="dk1"/>
                          </a:solidFill>
                          <a:effectLst/>
                          <a:latin typeface="+mn-lt"/>
                          <a:ea typeface="+mn-ea"/>
                          <a:cs typeface="+mn-cs"/>
                        </a:rPr>
                        <a:t>pendekatan</a:t>
                      </a:r>
                      <a:endParaRPr lang="en-ID" sz="1200" b="0" i="0" kern="1200" dirty="0">
                        <a:solidFill>
                          <a:schemeClr val="dk1"/>
                        </a:solidFill>
                        <a:effectLst/>
                        <a:latin typeface="+mn-lt"/>
                        <a:ea typeface="+mn-ea"/>
                        <a:cs typeface="+mn-cs"/>
                      </a:endParaRPr>
                    </a:p>
                    <a:p>
                      <a:r>
                        <a:rPr lang="en-ID" sz="1200" b="0" i="0" kern="1200" dirty="0">
                          <a:solidFill>
                            <a:schemeClr val="dk1"/>
                          </a:solidFill>
                          <a:effectLst/>
                          <a:latin typeface="+mn-lt"/>
                          <a:ea typeface="+mn-ea"/>
                          <a:cs typeface="+mn-cs"/>
                        </a:rPr>
                        <a:t>Mampu </a:t>
                      </a:r>
                      <a:r>
                        <a:rPr lang="en-ID" sz="1200" b="0" i="0" kern="1200" dirty="0" err="1">
                          <a:solidFill>
                            <a:schemeClr val="dk1"/>
                          </a:solidFill>
                          <a:effectLst/>
                          <a:latin typeface="+mn-lt"/>
                          <a:ea typeface="+mn-ea"/>
                          <a:cs typeface="+mn-cs"/>
                        </a:rPr>
                        <a:t>menguraikan</a:t>
                      </a:r>
                      <a:r>
                        <a:rPr lang="en-ID" sz="1200" b="0" i="0" kern="1200" dirty="0">
                          <a:solidFill>
                            <a:schemeClr val="dk1"/>
                          </a:solidFill>
                          <a:effectLst/>
                          <a:latin typeface="+mn-lt"/>
                          <a:ea typeface="+mn-ea"/>
                          <a:cs typeface="+mn-cs"/>
                        </a:rPr>
                        <a:t> </a:t>
                      </a:r>
                      <a:r>
                        <a:rPr lang="en-ID" sz="1200" b="0" i="0" kern="1200" dirty="0" err="1">
                          <a:solidFill>
                            <a:schemeClr val="dk1"/>
                          </a:solidFill>
                          <a:effectLst/>
                          <a:latin typeface="+mn-lt"/>
                          <a:ea typeface="+mn-ea"/>
                          <a:cs typeface="+mn-cs"/>
                        </a:rPr>
                        <a:t>konsep</a:t>
                      </a:r>
                      <a:r>
                        <a:rPr lang="en-ID" sz="1200" b="0" i="0" kern="1200" dirty="0">
                          <a:solidFill>
                            <a:schemeClr val="dk1"/>
                          </a:solidFill>
                          <a:effectLst/>
                          <a:latin typeface="+mn-lt"/>
                          <a:ea typeface="+mn-ea"/>
                          <a:cs typeface="+mn-cs"/>
                        </a:rPr>
                        <a:t> DAP dan STEAM di PAUD</a:t>
                      </a:r>
                      <a:br>
                        <a:rPr lang="en-ID" sz="1200" b="0" i="0" kern="1200" dirty="0">
                          <a:solidFill>
                            <a:schemeClr val="dk1"/>
                          </a:solidFill>
                          <a:effectLst/>
                          <a:latin typeface="+mn-lt"/>
                          <a:ea typeface="+mn-ea"/>
                          <a:cs typeface="+mn-cs"/>
                        </a:rPr>
                      </a:br>
                      <a:r>
                        <a:rPr lang="en-ID" sz="1200" b="0" i="0" kern="1200" dirty="0">
                          <a:solidFill>
                            <a:schemeClr val="dk1"/>
                          </a:solidFill>
                          <a:effectLst/>
                          <a:latin typeface="+mn-lt"/>
                          <a:ea typeface="+mn-ea"/>
                          <a:cs typeface="+mn-cs"/>
                        </a:rPr>
                        <a:t>Mampu </a:t>
                      </a:r>
                      <a:r>
                        <a:rPr lang="en-ID" sz="1200" b="0" i="0" kern="1200" dirty="0" err="1">
                          <a:solidFill>
                            <a:schemeClr val="dk1"/>
                          </a:solidFill>
                          <a:effectLst/>
                          <a:latin typeface="+mn-lt"/>
                          <a:ea typeface="+mn-ea"/>
                          <a:cs typeface="+mn-cs"/>
                        </a:rPr>
                        <a:t>menemukan</a:t>
                      </a:r>
                      <a:r>
                        <a:rPr lang="en-ID" sz="1200" b="0" i="0" kern="1200" dirty="0">
                          <a:solidFill>
                            <a:schemeClr val="dk1"/>
                          </a:solidFill>
                          <a:effectLst/>
                          <a:latin typeface="+mn-lt"/>
                          <a:ea typeface="+mn-ea"/>
                          <a:cs typeface="+mn-cs"/>
                        </a:rPr>
                        <a:t> </a:t>
                      </a:r>
                      <a:r>
                        <a:rPr lang="en-ID" sz="1200" b="0" i="0" kern="1200" dirty="0" err="1">
                          <a:solidFill>
                            <a:schemeClr val="dk1"/>
                          </a:solidFill>
                          <a:effectLst/>
                          <a:latin typeface="+mn-lt"/>
                          <a:ea typeface="+mn-ea"/>
                          <a:cs typeface="+mn-cs"/>
                        </a:rPr>
                        <a:t>muatan</a:t>
                      </a:r>
                      <a:r>
                        <a:rPr lang="en-ID" sz="1200" b="0" i="0" kern="1200" dirty="0">
                          <a:solidFill>
                            <a:schemeClr val="dk1"/>
                          </a:solidFill>
                          <a:effectLst/>
                          <a:latin typeface="+mn-lt"/>
                          <a:ea typeface="+mn-ea"/>
                          <a:cs typeface="+mn-cs"/>
                        </a:rPr>
                        <a:t> local dan </a:t>
                      </a:r>
                      <a:r>
                        <a:rPr lang="en-ID" sz="1200" b="0" i="0" kern="1200" dirty="0" err="1">
                          <a:solidFill>
                            <a:schemeClr val="dk1"/>
                          </a:solidFill>
                          <a:effectLst/>
                          <a:latin typeface="+mn-lt"/>
                          <a:ea typeface="+mn-ea"/>
                          <a:cs typeface="+mn-cs"/>
                        </a:rPr>
                        <a:t>nasional</a:t>
                      </a:r>
                      <a:r>
                        <a:rPr lang="en-ID" sz="1200" b="0" i="0" kern="1200" dirty="0">
                          <a:solidFill>
                            <a:schemeClr val="dk1"/>
                          </a:solidFill>
                          <a:effectLst/>
                          <a:latin typeface="+mn-lt"/>
                          <a:ea typeface="+mn-ea"/>
                          <a:cs typeface="+mn-cs"/>
                        </a:rPr>
                        <a:t> </a:t>
                      </a:r>
                      <a:r>
                        <a:rPr lang="en-ID" sz="1200" b="0" i="0" kern="1200" dirty="0" err="1">
                          <a:solidFill>
                            <a:schemeClr val="dk1"/>
                          </a:solidFill>
                          <a:effectLst/>
                          <a:latin typeface="+mn-lt"/>
                          <a:ea typeface="+mn-ea"/>
                          <a:cs typeface="+mn-cs"/>
                        </a:rPr>
                        <a:t>kurikulum</a:t>
                      </a:r>
                      <a:r>
                        <a:rPr lang="en-ID" sz="1200" b="0" i="0" kern="1200" dirty="0">
                          <a:solidFill>
                            <a:schemeClr val="dk1"/>
                          </a:solidFill>
                          <a:effectLst/>
                          <a:latin typeface="+mn-lt"/>
                          <a:ea typeface="+mn-ea"/>
                          <a:cs typeface="+mn-cs"/>
                        </a:rPr>
                        <a:t> PAUD di Indonesia</a:t>
                      </a:r>
                      <a:endParaRPr lang="en-ID" sz="1400" dirty="0"/>
                    </a:p>
                  </a:txBody>
                  <a:tcPr/>
                </a:tc>
                <a:extLst>
                  <a:ext uri="{0D108BD9-81ED-4DB2-BD59-A6C34878D82A}">
                    <a16:rowId xmlns:a16="http://schemas.microsoft.com/office/drawing/2014/main" val="818002958"/>
                  </a:ext>
                </a:extLst>
              </a:tr>
              <a:tr h="1370190">
                <a:tc>
                  <a:txBody>
                    <a:bodyPr/>
                    <a:lstStyle/>
                    <a:p>
                      <a:r>
                        <a:rPr lang="en-ID" sz="1200" b="0" i="0" kern="1200" dirty="0" err="1">
                          <a:solidFill>
                            <a:schemeClr val="dk1"/>
                          </a:solidFill>
                          <a:effectLst/>
                          <a:latin typeface="+mn-lt"/>
                          <a:ea typeface="+mn-ea"/>
                          <a:cs typeface="+mn-cs"/>
                        </a:rPr>
                        <a:t>Menerapkan</a:t>
                      </a:r>
                      <a:r>
                        <a:rPr lang="en-ID" sz="1200" b="0" i="0" kern="1200" dirty="0">
                          <a:solidFill>
                            <a:schemeClr val="dk1"/>
                          </a:solidFill>
                          <a:effectLst/>
                          <a:latin typeface="+mn-lt"/>
                          <a:ea typeface="+mn-ea"/>
                          <a:cs typeface="+mn-cs"/>
                        </a:rPr>
                        <a:t> </a:t>
                      </a:r>
                      <a:r>
                        <a:rPr lang="en-ID" sz="1200" b="0" i="0" kern="1200" dirty="0" err="1">
                          <a:solidFill>
                            <a:schemeClr val="dk1"/>
                          </a:solidFill>
                          <a:effectLst/>
                          <a:latin typeface="+mn-lt"/>
                          <a:ea typeface="+mn-ea"/>
                          <a:cs typeface="+mn-cs"/>
                        </a:rPr>
                        <a:t>pemikiran</a:t>
                      </a:r>
                      <a:r>
                        <a:rPr lang="en-ID" sz="1200" b="0" i="0" kern="1200" dirty="0">
                          <a:solidFill>
                            <a:schemeClr val="dk1"/>
                          </a:solidFill>
                          <a:effectLst/>
                          <a:latin typeface="+mn-lt"/>
                          <a:ea typeface="+mn-ea"/>
                          <a:cs typeface="+mn-cs"/>
                        </a:rPr>
                        <a:t> </a:t>
                      </a:r>
                      <a:r>
                        <a:rPr lang="en-ID" sz="1200" b="0" i="0" kern="1200" dirty="0" err="1">
                          <a:solidFill>
                            <a:schemeClr val="dk1"/>
                          </a:solidFill>
                          <a:effectLst/>
                          <a:latin typeface="+mn-lt"/>
                          <a:ea typeface="+mn-ea"/>
                          <a:cs typeface="+mn-cs"/>
                        </a:rPr>
                        <a:t>ilmiah</a:t>
                      </a:r>
                      <a:r>
                        <a:rPr lang="en-ID" sz="1200" b="0" i="0" kern="1200" dirty="0">
                          <a:solidFill>
                            <a:schemeClr val="dk1"/>
                          </a:solidFill>
                          <a:effectLst/>
                          <a:latin typeface="+mn-lt"/>
                          <a:ea typeface="+mn-ea"/>
                          <a:cs typeface="+mn-cs"/>
                        </a:rPr>
                        <a:t> </a:t>
                      </a:r>
                      <a:r>
                        <a:rPr lang="en-ID" sz="1200" b="0" i="0" kern="1200" dirty="0" err="1">
                          <a:solidFill>
                            <a:schemeClr val="dk1"/>
                          </a:solidFill>
                          <a:effectLst/>
                          <a:latin typeface="+mn-lt"/>
                          <a:ea typeface="+mn-ea"/>
                          <a:cs typeface="+mn-cs"/>
                        </a:rPr>
                        <a:t>dalam</a:t>
                      </a:r>
                      <a:r>
                        <a:rPr lang="en-ID" sz="1200" b="0" i="0" kern="1200" dirty="0">
                          <a:solidFill>
                            <a:schemeClr val="dk1"/>
                          </a:solidFill>
                          <a:effectLst/>
                          <a:latin typeface="+mn-lt"/>
                          <a:ea typeface="+mn-ea"/>
                          <a:cs typeface="+mn-cs"/>
                        </a:rPr>
                        <a:t> </a:t>
                      </a:r>
                      <a:r>
                        <a:rPr lang="en-ID" sz="1200" b="0" i="0" kern="1200" dirty="0" err="1">
                          <a:solidFill>
                            <a:schemeClr val="dk1"/>
                          </a:solidFill>
                          <a:effectLst/>
                          <a:latin typeface="+mn-lt"/>
                          <a:ea typeface="+mn-ea"/>
                          <a:cs typeface="+mn-cs"/>
                        </a:rPr>
                        <a:t>pengambilan</a:t>
                      </a:r>
                      <a:r>
                        <a:rPr lang="en-ID" sz="1200" b="0" i="0" kern="1200" dirty="0">
                          <a:solidFill>
                            <a:schemeClr val="dk1"/>
                          </a:solidFill>
                          <a:effectLst/>
                          <a:latin typeface="+mn-lt"/>
                          <a:ea typeface="+mn-ea"/>
                          <a:cs typeface="+mn-cs"/>
                        </a:rPr>
                        <a:t> </a:t>
                      </a:r>
                      <a:r>
                        <a:rPr lang="en-ID" sz="1200" b="0" i="0" kern="1200" dirty="0" err="1">
                          <a:solidFill>
                            <a:schemeClr val="dk1"/>
                          </a:solidFill>
                          <a:effectLst/>
                          <a:latin typeface="+mn-lt"/>
                          <a:ea typeface="+mn-ea"/>
                          <a:cs typeface="+mn-cs"/>
                        </a:rPr>
                        <a:t>keputusan</a:t>
                      </a:r>
                      <a:r>
                        <a:rPr lang="en-ID" sz="1200" b="0" i="0" kern="1200" dirty="0">
                          <a:solidFill>
                            <a:schemeClr val="dk1"/>
                          </a:solidFill>
                          <a:effectLst/>
                          <a:latin typeface="+mn-lt"/>
                          <a:ea typeface="+mn-ea"/>
                          <a:cs typeface="+mn-cs"/>
                        </a:rPr>
                        <a:t> dan </a:t>
                      </a:r>
                      <a:r>
                        <a:rPr lang="en-ID" sz="1200" b="0" i="0" kern="1200" dirty="0" err="1">
                          <a:solidFill>
                            <a:schemeClr val="dk1"/>
                          </a:solidFill>
                          <a:effectLst/>
                          <a:latin typeface="+mn-lt"/>
                          <a:ea typeface="+mn-ea"/>
                          <a:cs typeface="+mn-cs"/>
                        </a:rPr>
                        <a:t>kajian</a:t>
                      </a:r>
                      <a:r>
                        <a:rPr lang="en-ID" sz="1200" b="0" i="0" kern="1200" dirty="0">
                          <a:solidFill>
                            <a:schemeClr val="dk1"/>
                          </a:solidFill>
                          <a:effectLst/>
                          <a:latin typeface="+mn-lt"/>
                          <a:ea typeface="+mn-ea"/>
                          <a:cs typeface="+mn-cs"/>
                        </a:rPr>
                        <a:t> </a:t>
                      </a:r>
                      <a:r>
                        <a:rPr lang="en-ID" sz="1200" b="0" i="0" kern="1200" dirty="0" err="1">
                          <a:solidFill>
                            <a:schemeClr val="dk1"/>
                          </a:solidFill>
                          <a:effectLst/>
                          <a:latin typeface="+mn-lt"/>
                          <a:ea typeface="+mn-ea"/>
                          <a:cs typeface="+mn-cs"/>
                        </a:rPr>
                        <a:t>deskriptif</a:t>
                      </a:r>
                      <a:r>
                        <a:rPr lang="en-ID" sz="1200" b="0" i="0" kern="1200" dirty="0">
                          <a:solidFill>
                            <a:schemeClr val="dk1"/>
                          </a:solidFill>
                          <a:effectLst/>
                          <a:latin typeface="+mn-lt"/>
                          <a:ea typeface="+mn-ea"/>
                          <a:cs typeface="+mn-cs"/>
                        </a:rPr>
                        <a:t> </a:t>
                      </a:r>
                      <a:r>
                        <a:rPr lang="en-ID" sz="1200" b="0" i="0" kern="1200" dirty="0" err="1">
                          <a:solidFill>
                            <a:schemeClr val="dk1"/>
                          </a:solidFill>
                          <a:effectLst/>
                          <a:latin typeface="+mn-lt"/>
                          <a:ea typeface="+mn-ea"/>
                          <a:cs typeface="+mn-cs"/>
                        </a:rPr>
                        <a:t>saintifik</a:t>
                      </a:r>
                      <a:r>
                        <a:rPr lang="en-ID" sz="1200" b="0" i="0" kern="1200" dirty="0">
                          <a:solidFill>
                            <a:schemeClr val="dk1"/>
                          </a:solidFill>
                          <a:effectLst/>
                          <a:latin typeface="+mn-lt"/>
                          <a:ea typeface="+mn-ea"/>
                          <a:cs typeface="+mn-cs"/>
                        </a:rPr>
                        <a:t> </a:t>
                      </a:r>
                      <a:r>
                        <a:rPr lang="en-ID" sz="1200" b="0" i="0" kern="1200" dirty="0" err="1">
                          <a:solidFill>
                            <a:schemeClr val="dk1"/>
                          </a:solidFill>
                          <a:effectLst/>
                          <a:latin typeface="+mn-lt"/>
                          <a:ea typeface="+mn-ea"/>
                          <a:cs typeface="+mn-cs"/>
                        </a:rPr>
                        <a:t>atau</a:t>
                      </a:r>
                      <a:r>
                        <a:rPr lang="en-ID" sz="1200" b="0" i="0" kern="1200" dirty="0">
                          <a:solidFill>
                            <a:schemeClr val="dk1"/>
                          </a:solidFill>
                          <a:effectLst/>
                          <a:latin typeface="+mn-lt"/>
                          <a:ea typeface="+mn-ea"/>
                          <a:cs typeface="+mn-cs"/>
                        </a:rPr>
                        <a:t> </a:t>
                      </a:r>
                      <a:r>
                        <a:rPr lang="en-ID" sz="1200" b="0" i="0" kern="1200" dirty="0" err="1">
                          <a:solidFill>
                            <a:schemeClr val="dk1"/>
                          </a:solidFill>
                          <a:effectLst/>
                          <a:latin typeface="+mn-lt"/>
                          <a:ea typeface="+mn-ea"/>
                          <a:cs typeface="+mn-cs"/>
                        </a:rPr>
                        <a:t>kajian</a:t>
                      </a:r>
                      <a:r>
                        <a:rPr lang="en-ID" sz="1200" b="0" i="0" kern="1200" dirty="0">
                          <a:solidFill>
                            <a:schemeClr val="dk1"/>
                          </a:solidFill>
                          <a:effectLst/>
                          <a:latin typeface="+mn-lt"/>
                          <a:ea typeface="+mn-ea"/>
                          <a:cs typeface="+mn-cs"/>
                        </a:rPr>
                        <a:t> </a:t>
                      </a:r>
                      <a:r>
                        <a:rPr lang="en-ID" sz="1200" b="0" i="0" kern="1200" dirty="0" err="1">
                          <a:solidFill>
                            <a:schemeClr val="dk1"/>
                          </a:solidFill>
                          <a:effectLst/>
                          <a:latin typeface="+mn-lt"/>
                          <a:ea typeface="+mn-ea"/>
                          <a:cs typeface="+mn-cs"/>
                        </a:rPr>
                        <a:t>kasus</a:t>
                      </a:r>
                      <a:r>
                        <a:rPr lang="en-ID" sz="1200" b="0" i="0" kern="1200" dirty="0">
                          <a:solidFill>
                            <a:schemeClr val="dk1"/>
                          </a:solidFill>
                          <a:effectLst/>
                          <a:latin typeface="+mn-lt"/>
                          <a:ea typeface="+mn-ea"/>
                          <a:cs typeface="+mn-cs"/>
                        </a:rPr>
                        <a:t> </a:t>
                      </a:r>
                      <a:r>
                        <a:rPr lang="en-ID" sz="1200" b="0" i="0" kern="1200" dirty="0" err="1">
                          <a:solidFill>
                            <a:schemeClr val="dk1"/>
                          </a:solidFill>
                          <a:effectLst/>
                          <a:latin typeface="+mn-lt"/>
                          <a:ea typeface="+mn-ea"/>
                          <a:cs typeface="+mn-cs"/>
                        </a:rPr>
                        <a:t>penerapan</a:t>
                      </a:r>
                      <a:r>
                        <a:rPr lang="en-ID" sz="1200" b="0" i="0" kern="1200" dirty="0">
                          <a:solidFill>
                            <a:schemeClr val="dk1"/>
                          </a:solidFill>
                          <a:effectLst/>
                          <a:latin typeface="+mn-lt"/>
                          <a:ea typeface="+mn-ea"/>
                          <a:cs typeface="+mn-cs"/>
                        </a:rPr>
                        <a:t> </a:t>
                      </a:r>
                      <a:r>
                        <a:rPr lang="en-ID" sz="1200" b="0" i="0" kern="1200" dirty="0" err="1">
                          <a:solidFill>
                            <a:schemeClr val="dk1"/>
                          </a:solidFill>
                          <a:effectLst/>
                          <a:latin typeface="+mn-lt"/>
                          <a:ea typeface="+mn-ea"/>
                          <a:cs typeface="+mn-cs"/>
                        </a:rPr>
                        <a:t>ilmu</a:t>
                      </a:r>
                      <a:r>
                        <a:rPr lang="en-ID" sz="1200" b="0" i="0" kern="1200" dirty="0">
                          <a:solidFill>
                            <a:schemeClr val="dk1"/>
                          </a:solidFill>
                          <a:effectLst/>
                          <a:latin typeface="+mn-lt"/>
                          <a:ea typeface="+mn-ea"/>
                          <a:cs typeface="+mn-cs"/>
                        </a:rPr>
                        <a:t> </a:t>
                      </a:r>
                      <a:r>
                        <a:rPr lang="en-ID" sz="1200" b="0" i="0" kern="1200" dirty="0" err="1">
                          <a:solidFill>
                            <a:schemeClr val="dk1"/>
                          </a:solidFill>
                          <a:effectLst/>
                          <a:latin typeface="+mn-lt"/>
                          <a:ea typeface="+mn-ea"/>
                          <a:cs typeface="+mn-cs"/>
                        </a:rPr>
                        <a:t>pengetahuan</a:t>
                      </a:r>
                      <a:r>
                        <a:rPr lang="en-ID" sz="1200" b="0" i="0" kern="1200" dirty="0">
                          <a:solidFill>
                            <a:schemeClr val="dk1"/>
                          </a:solidFill>
                          <a:effectLst/>
                          <a:latin typeface="+mn-lt"/>
                          <a:ea typeface="+mn-ea"/>
                          <a:cs typeface="+mn-cs"/>
                        </a:rPr>
                        <a:t> dan </a:t>
                      </a:r>
                      <a:r>
                        <a:rPr lang="en-ID" sz="1200" b="0" i="0" kern="1200" dirty="0" err="1">
                          <a:solidFill>
                            <a:schemeClr val="dk1"/>
                          </a:solidFill>
                          <a:effectLst/>
                          <a:latin typeface="+mn-lt"/>
                          <a:ea typeface="+mn-ea"/>
                          <a:cs typeface="+mn-cs"/>
                        </a:rPr>
                        <a:t>teknologi</a:t>
                      </a:r>
                      <a:r>
                        <a:rPr lang="en-ID" sz="1200" b="0" i="0" kern="1200" dirty="0">
                          <a:solidFill>
                            <a:schemeClr val="dk1"/>
                          </a:solidFill>
                          <a:effectLst/>
                          <a:latin typeface="+mn-lt"/>
                          <a:ea typeface="+mn-ea"/>
                          <a:cs typeface="+mn-cs"/>
                        </a:rPr>
                        <a:t>, </a:t>
                      </a:r>
                      <a:r>
                        <a:rPr lang="en-ID" sz="1200" b="0" i="0" kern="1200" dirty="0" err="1">
                          <a:solidFill>
                            <a:schemeClr val="dk1"/>
                          </a:solidFill>
                          <a:effectLst/>
                          <a:latin typeface="+mn-lt"/>
                          <a:ea typeface="+mn-ea"/>
                          <a:cs typeface="+mn-cs"/>
                        </a:rPr>
                        <a:t>dengan</a:t>
                      </a:r>
                      <a:r>
                        <a:rPr lang="en-ID" sz="1200" b="0" i="0" kern="1200" dirty="0">
                          <a:solidFill>
                            <a:schemeClr val="dk1"/>
                          </a:solidFill>
                          <a:effectLst/>
                          <a:latin typeface="+mn-lt"/>
                          <a:ea typeface="+mn-ea"/>
                          <a:cs typeface="+mn-cs"/>
                        </a:rPr>
                        <a:t> </a:t>
                      </a:r>
                      <a:r>
                        <a:rPr lang="en-ID" sz="1200" b="0" i="0" kern="1200" dirty="0" err="1">
                          <a:solidFill>
                            <a:schemeClr val="dk1"/>
                          </a:solidFill>
                          <a:effectLst/>
                          <a:latin typeface="+mn-lt"/>
                          <a:ea typeface="+mn-ea"/>
                          <a:cs typeface="+mn-cs"/>
                        </a:rPr>
                        <a:t>memerhatikan</a:t>
                      </a:r>
                      <a:r>
                        <a:rPr lang="en-ID" sz="1200" b="0" i="0" kern="1200" dirty="0">
                          <a:solidFill>
                            <a:schemeClr val="dk1"/>
                          </a:solidFill>
                          <a:effectLst/>
                          <a:latin typeface="+mn-lt"/>
                          <a:ea typeface="+mn-ea"/>
                          <a:cs typeface="+mn-cs"/>
                        </a:rPr>
                        <a:t> </a:t>
                      </a:r>
                      <a:r>
                        <a:rPr lang="en-ID" sz="1200" b="0" i="0" kern="1200" dirty="0" err="1">
                          <a:solidFill>
                            <a:schemeClr val="dk1"/>
                          </a:solidFill>
                          <a:effectLst/>
                          <a:latin typeface="+mn-lt"/>
                          <a:ea typeface="+mn-ea"/>
                          <a:cs typeface="+mn-cs"/>
                        </a:rPr>
                        <a:t>nilai</a:t>
                      </a:r>
                      <a:r>
                        <a:rPr lang="en-ID" sz="1200" b="0" i="0" kern="1200" dirty="0">
                          <a:solidFill>
                            <a:schemeClr val="dk1"/>
                          </a:solidFill>
                          <a:effectLst/>
                          <a:latin typeface="+mn-lt"/>
                          <a:ea typeface="+mn-ea"/>
                          <a:cs typeface="+mn-cs"/>
                        </a:rPr>
                        <a:t> </a:t>
                      </a:r>
                      <a:r>
                        <a:rPr lang="en-ID" sz="1200" b="0" i="0" kern="1200" dirty="0" err="1">
                          <a:solidFill>
                            <a:schemeClr val="dk1"/>
                          </a:solidFill>
                          <a:effectLst/>
                          <a:latin typeface="+mn-lt"/>
                          <a:ea typeface="+mn-ea"/>
                          <a:cs typeface="+mn-cs"/>
                        </a:rPr>
                        <a:t>kemanusiaan</a:t>
                      </a:r>
                      <a:r>
                        <a:rPr lang="en-ID" sz="1200" b="0" i="0" kern="1200" dirty="0">
                          <a:solidFill>
                            <a:schemeClr val="dk1"/>
                          </a:solidFill>
                          <a:effectLst/>
                          <a:latin typeface="+mn-lt"/>
                          <a:ea typeface="+mn-ea"/>
                          <a:cs typeface="+mn-cs"/>
                        </a:rPr>
                        <a:t> </a:t>
                      </a:r>
                      <a:r>
                        <a:rPr lang="en-ID" sz="1200" b="0" i="0" kern="1200" dirty="0" err="1">
                          <a:solidFill>
                            <a:schemeClr val="dk1"/>
                          </a:solidFill>
                          <a:effectLst/>
                          <a:latin typeface="+mn-lt"/>
                          <a:ea typeface="+mn-ea"/>
                          <a:cs typeface="+mn-cs"/>
                        </a:rPr>
                        <a:t>sesuai</a:t>
                      </a:r>
                      <a:r>
                        <a:rPr lang="en-ID" sz="1200" b="0" i="0" kern="1200" dirty="0">
                          <a:solidFill>
                            <a:schemeClr val="dk1"/>
                          </a:solidFill>
                          <a:effectLst/>
                          <a:latin typeface="+mn-lt"/>
                          <a:ea typeface="+mn-ea"/>
                          <a:cs typeface="+mn-cs"/>
                        </a:rPr>
                        <a:t> </a:t>
                      </a:r>
                      <a:r>
                        <a:rPr lang="en-ID" sz="1200" b="0" i="0" kern="1200" dirty="0" err="1">
                          <a:solidFill>
                            <a:schemeClr val="dk1"/>
                          </a:solidFill>
                          <a:effectLst/>
                          <a:latin typeface="+mn-lt"/>
                          <a:ea typeface="+mn-ea"/>
                          <a:cs typeface="+mn-cs"/>
                        </a:rPr>
                        <a:t>bidang</a:t>
                      </a:r>
                      <a:r>
                        <a:rPr lang="en-ID" sz="1200" b="0" i="0" kern="1200" dirty="0">
                          <a:solidFill>
                            <a:schemeClr val="dk1"/>
                          </a:solidFill>
                          <a:effectLst/>
                          <a:latin typeface="+mn-lt"/>
                          <a:ea typeface="+mn-ea"/>
                          <a:cs typeface="+mn-cs"/>
                        </a:rPr>
                        <a:t> </a:t>
                      </a:r>
                      <a:r>
                        <a:rPr lang="en-ID" sz="1200" b="0" i="0" kern="1200" dirty="0" err="1">
                          <a:solidFill>
                            <a:schemeClr val="dk1"/>
                          </a:solidFill>
                          <a:effectLst/>
                          <a:latin typeface="+mn-lt"/>
                          <a:ea typeface="+mn-ea"/>
                          <a:cs typeface="+mn-cs"/>
                        </a:rPr>
                        <a:t>keahliannya</a:t>
                      </a:r>
                      <a:r>
                        <a:rPr lang="en-ID" sz="1200" b="0" i="0" kern="1200" dirty="0">
                          <a:solidFill>
                            <a:schemeClr val="dk1"/>
                          </a:solidFill>
                          <a:effectLst/>
                          <a:latin typeface="+mn-lt"/>
                          <a:ea typeface="+mn-ea"/>
                          <a:cs typeface="+mn-cs"/>
                        </a:rPr>
                        <a:t> (CPL 7)</a:t>
                      </a:r>
                      <a:endParaRPr lang="en-ID" sz="1200" dirty="0"/>
                    </a:p>
                  </a:txBody>
                  <a:tcPr/>
                </a:tc>
                <a:tc>
                  <a:txBody>
                    <a:bodyPr/>
                    <a:lstStyle/>
                    <a:p>
                      <a:r>
                        <a:rPr lang="en-ID" sz="1200" b="0" i="0" kern="1200" dirty="0" err="1">
                          <a:solidFill>
                            <a:schemeClr val="dk1"/>
                          </a:solidFill>
                          <a:effectLst/>
                          <a:latin typeface="+mn-lt"/>
                          <a:ea typeface="+mn-ea"/>
                          <a:cs typeface="+mn-cs"/>
                        </a:rPr>
                        <a:t>Menerapkan</a:t>
                      </a:r>
                      <a:r>
                        <a:rPr lang="en-ID" sz="1200" b="0" i="0" kern="1200" dirty="0">
                          <a:solidFill>
                            <a:schemeClr val="dk1"/>
                          </a:solidFill>
                          <a:effectLst/>
                          <a:latin typeface="+mn-lt"/>
                          <a:ea typeface="+mn-ea"/>
                          <a:cs typeface="+mn-cs"/>
                        </a:rPr>
                        <a:t> </a:t>
                      </a:r>
                      <a:r>
                        <a:rPr lang="en-ID" sz="1200" b="0" i="0" kern="1200" dirty="0" err="1">
                          <a:solidFill>
                            <a:schemeClr val="dk1"/>
                          </a:solidFill>
                          <a:effectLst/>
                          <a:latin typeface="+mn-lt"/>
                          <a:ea typeface="+mn-ea"/>
                          <a:cs typeface="+mn-cs"/>
                        </a:rPr>
                        <a:t>pemikiran</a:t>
                      </a:r>
                      <a:r>
                        <a:rPr lang="en-ID" sz="1200" b="0" i="0" kern="1200" dirty="0">
                          <a:solidFill>
                            <a:schemeClr val="dk1"/>
                          </a:solidFill>
                          <a:effectLst/>
                          <a:latin typeface="+mn-lt"/>
                          <a:ea typeface="+mn-ea"/>
                          <a:cs typeface="+mn-cs"/>
                        </a:rPr>
                        <a:t> </a:t>
                      </a:r>
                      <a:r>
                        <a:rPr lang="en-ID" sz="1200" b="0" i="0" kern="1200" dirty="0" err="1">
                          <a:solidFill>
                            <a:schemeClr val="dk1"/>
                          </a:solidFill>
                          <a:effectLst/>
                          <a:latin typeface="+mn-lt"/>
                          <a:ea typeface="+mn-ea"/>
                          <a:cs typeface="+mn-cs"/>
                        </a:rPr>
                        <a:t>ilmiah</a:t>
                      </a:r>
                      <a:r>
                        <a:rPr lang="en-ID" sz="1200" b="0" i="0" kern="1200" dirty="0">
                          <a:solidFill>
                            <a:schemeClr val="dk1"/>
                          </a:solidFill>
                          <a:effectLst/>
                          <a:latin typeface="+mn-lt"/>
                          <a:ea typeface="+mn-ea"/>
                          <a:cs typeface="+mn-cs"/>
                        </a:rPr>
                        <a:t> </a:t>
                      </a:r>
                      <a:r>
                        <a:rPr lang="en-ID" sz="1200" b="0" i="0" kern="1200" dirty="0" err="1">
                          <a:solidFill>
                            <a:schemeClr val="dk1"/>
                          </a:solidFill>
                          <a:effectLst/>
                          <a:latin typeface="+mn-lt"/>
                          <a:ea typeface="+mn-ea"/>
                          <a:cs typeface="+mn-cs"/>
                        </a:rPr>
                        <a:t>dalam</a:t>
                      </a:r>
                      <a:r>
                        <a:rPr lang="en-ID" sz="1200" b="0" i="0" kern="1200" dirty="0">
                          <a:solidFill>
                            <a:schemeClr val="dk1"/>
                          </a:solidFill>
                          <a:effectLst/>
                          <a:latin typeface="+mn-lt"/>
                          <a:ea typeface="+mn-ea"/>
                          <a:cs typeface="+mn-cs"/>
                        </a:rPr>
                        <a:t> </a:t>
                      </a:r>
                      <a:r>
                        <a:rPr lang="en-ID" sz="1200" b="0" i="0" kern="1200" dirty="0" err="1">
                          <a:solidFill>
                            <a:schemeClr val="dk1"/>
                          </a:solidFill>
                          <a:effectLst/>
                          <a:latin typeface="+mn-lt"/>
                          <a:ea typeface="+mn-ea"/>
                          <a:cs typeface="+mn-cs"/>
                        </a:rPr>
                        <a:t>pengelolaan</a:t>
                      </a:r>
                      <a:r>
                        <a:rPr lang="en-ID" sz="1200" b="0" i="0" kern="1200" dirty="0">
                          <a:solidFill>
                            <a:schemeClr val="dk1"/>
                          </a:solidFill>
                          <a:effectLst/>
                          <a:latin typeface="+mn-lt"/>
                          <a:ea typeface="+mn-ea"/>
                          <a:cs typeface="+mn-cs"/>
                        </a:rPr>
                        <a:t> </a:t>
                      </a:r>
                      <a:r>
                        <a:rPr lang="en-ID" sz="1200" b="0" i="0" kern="1200" dirty="0" err="1">
                          <a:solidFill>
                            <a:schemeClr val="dk1"/>
                          </a:solidFill>
                          <a:effectLst/>
                          <a:latin typeface="+mn-lt"/>
                          <a:ea typeface="+mn-ea"/>
                          <a:cs typeface="+mn-cs"/>
                        </a:rPr>
                        <a:t>kurikulum</a:t>
                      </a:r>
                      <a:r>
                        <a:rPr lang="en-ID" sz="1200" b="0" i="0" kern="1200" dirty="0">
                          <a:solidFill>
                            <a:schemeClr val="dk1"/>
                          </a:solidFill>
                          <a:effectLst/>
                          <a:latin typeface="+mn-lt"/>
                          <a:ea typeface="+mn-ea"/>
                          <a:cs typeface="+mn-cs"/>
                        </a:rPr>
                        <a:t> </a:t>
                      </a:r>
                      <a:r>
                        <a:rPr lang="en-ID" sz="1200" b="0" i="0" kern="1200" dirty="0" err="1">
                          <a:solidFill>
                            <a:schemeClr val="dk1"/>
                          </a:solidFill>
                          <a:effectLst/>
                          <a:latin typeface="+mn-lt"/>
                          <a:ea typeface="+mn-ea"/>
                          <a:cs typeface="+mn-cs"/>
                        </a:rPr>
                        <a:t>dengan</a:t>
                      </a:r>
                      <a:r>
                        <a:rPr lang="en-ID" sz="1200" b="0" i="0" kern="1200" dirty="0">
                          <a:solidFill>
                            <a:schemeClr val="dk1"/>
                          </a:solidFill>
                          <a:effectLst/>
                          <a:latin typeface="+mn-lt"/>
                          <a:ea typeface="+mn-ea"/>
                          <a:cs typeface="+mn-cs"/>
                        </a:rPr>
                        <a:t> </a:t>
                      </a:r>
                      <a:r>
                        <a:rPr lang="en-ID" sz="1200" b="0" i="0" kern="1200" dirty="0" err="1">
                          <a:solidFill>
                            <a:schemeClr val="dk1"/>
                          </a:solidFill>
                          <a:effectLst/>
                          <a:latin typeface="+mn-lt"/>
                          <a:ea typeface="+mn-ea"/>
                          <a:cs typeface="+mn-cs"/>
                        </a:rPr>
                        <a:t>memerhatikan</a:t>
                      </a:r>
                      <a:r>
                        <a:rPr lang="en-ID" sz="1200" b="0" i="0" kern="1200" dirty="0">
                          <a:solidFill>
                            <a:schemeClr val="dk1"/>
                          </a:solidFill>
                          <a:effectLst/>
                          <a:latin typeface="+mn-lt"/>
                          <a:ea typeface="+mn-ea"/>
                          <a:cs typeface="+mn-cs"/>
                        </a:rPr>
                        <a:t> </a:t>
                      </a:r>
                      <a:r>
                        <a:rPr lang="en-ID" sz="1200" b="0" i="0" kern="1200" dirty="0" err="1">
                          <a:solidFill>
                            <a:schemeClr val="dk1"/>
                          </a:solidFill>
                          <a:effectLst/>
                          <a:latin typeface="+mn-lt"/>
                          <a:ea typeface="+mn-ea"/>
                          <a:cs typeface="+mn-cs"/>
                        </a:rPr>
                        <a:t>nilai</a:t>
                      </a:r>
                      <a:r>
                        <a:rPr lang="en-ID" sz="1200" b="0" i="0" kern="1200" dirty="0">
                          <a:solidFill>
                            <a:schemeClr val="dk1"/>
                          </a:solidFill>
                          <a:effectLst/>
                          <a:latin typeface="+mn-lt"/>
                          <a:ea typeface="+mn-ea"/>
                          <a:cs typeface="+mn-cs"/>
                        </a:rPr>
                        <a:t> </a:t>
                      </a:r>
                      <a:r>
                        <a:rPr lang="en-ID" sz="1200" b="0" i="0" kern="1200" dirty="0" err="1">
                          <a:solidFill>
                            <a:schemeClr val="dk1"/>
                          </a:solidFill>
                          <a:effectLst/>
                          <a:latin typeface="+mn-lt"/>
                          <a:ea typeface="+mn-ea"/>
                          <a:cs typeface="+mn-cs"/>
                        </a:rPr>
                        <a:t>kemanusiaan</a:t>
                      </a:r>
                      <a:r>
                        <a:rPr lang="en-ID" sz="1200" b="0" i="0" kern="1200" dirty="0">
                          <a:solidFill>
                            <a:schemeClr val="dk1"/>
                          </a:solidFill>
                          <a:effectLst/>
                          <a:latin typeface="+mn-lt"/>
                          <a:ea typeface="+mn-ea"/>
                          <a:cs typeface="+mn-cs"/>
                        </a:rPr>
                        <a:t> </a:t>
                      </a:r>
                    </a:p>
                  </a:txBody>
                  <a:tcPr/>
                </a:tc>
                <a:tc>
                  <a:txBody>
                    <a:bodyPr/>
                    <a:lstStyle/>
                    <a:p>
                      <a:r>
                        <a:rPr lang="en-US" sz="1200" b="0" i="0" kern="1200" dirty="0">
                          <a:solidFill>
                            <a:schemeClr val="dk1"/>
                          </a:solidFill>
                          <a:effectLst/>
                          <a:latin typeface="+mn-lt"/>
                          <a:ea typeface="+mn-ea"/>
                          <a:cs typeface="+mn-cs"/>
                        </a:rPr>
                        <a:t>Mampu </a:t>
                      </a:r>
                      <a:r>
                        <a:rPr lang="en-US" sz="1200" b="0" i="0" kern="1200" dirty="0" err="1">
                          <a:solidFill>
                            <a:schemeClr val="dk1"/>
                          </a:solidFill>
                          <a:effectLst/>
                          <a:latin typeface="+mn-lt"/>
                          <a:ea typeface="+mn-ea"/>
                          <a:cs typeface="+mn-cs"/>
                        </a:rPr>
                        <a:t>menerapkan</a:t>
                      </a:r>
                      <a:r>
                        <a:rPr lang="en-US" sz="1200" b="0" i="0" kern="1200" dirty="0">
                          <a:solidFill>
                            <a:schemeClr val="dk1"/>
                          </a:solidFill>
                          <a:effectLst/>
                          <a:latin typeface="+mn-lt"/>
                          <a:ea typeface="+mn-ea"/>
                          <a:cs typeface="+mn-cs"/>
                        </a:rPr>
                        <a:t> </a:t>
                      </a:r>
                      <a:r>
                        <a:rPr lang="en-US" sz="1200" b="0" i="0" kern="1200" dirty="0" err="1">
                          <a:solidFill>
                            <a:schemeClr val="dk1"/>
                          </a:solidFill>
                          <a:effectLst/>
                          <a:latin typeface="+mn-lt"/>
                          <a:ea typeface="+mn-ea"/>
                          <a:cs typeface="+mn-cs"/>
                        </a:rPr>
                        <a:t>konsep</a:t>
                      </a:r>
                      <a:r>
                        <a:rPr lang="en-US" sz="1200" b="0" i="0" kern="1200" dirty="0">
                          <a:solidFill>
                            <a:schemeClr val="dk1"/>
                          </a:solidFill>
                          <a:effectLst/>
                          <a:latin typeface="+mn-lt"/>
                          <a:ea typeface="+mn-ea"/>
                          <a:cs typeface="+mn-cs"/>
                        </a:rPr>
                        <a:t> </a:t>
                      </a:r>
                      <a:r>
                        <a:rPr lang="en-US" sz="1200" b="0" i="0" kern="1200" dirty="0" err="1">
                          <a:solidFill>
                            <a:schemeClr val="dk1"/>
                          </a:solidFill>
                          <a:effectLst/>
                          <a:latin typeface="+mn-lt"/>
                          <a:ea typeface="+mn-ea"/>
                          <a:cs typeface="+mn-cs"/>
                        </a:rPr>
                        <a:t>teoritis</a:t>
                      </a:r>
                      <a:r>
                        <a:rPr lang="en-US" sz="1200" b="0" i="0" kern="1200" dirty="0">
                          <a:solidFill>
                            <a:schemeClr val="dk1"/>
                          </a:solidFill>
                          <a:effectLst/>
                          <a:latin typeface="+mn-lt"/>
                          <a:ea typeface="+mn-ea"/>
                          <a:cs typeface="+mn-cs"/>
                        </a:rPr>
                        <a:t> </a:t>
                      </a:r>
                      <a:r>
                        <a:rPr lang="en-US" sz="1200" b="0" i="0" kern="1200" dirty="0" err="1">
                          <a:solidFill>
                            <a:schemeClr val="dk1"/>
                          </a:solidFill>
                          <a:effectLst/>
                          <a:latin typeface="+mn-lt"/>
                          <a:ea typeface="+mn-ea"/>
                          <a:cs typeface="+mn-cs"/>
                        </a:rPr>
                        <a:t>pengelolaan</a:t>
                      </a:r>
                      <a:r>
                        <a:rPr lang="en-US" sz="1200" b="0" i="0" kern="1200" dirty="0">
                          <a:solidFill>
                            <a:schemeClr val="dk1"/>
                          </a:solidFill>
                          <a:effectLst/>
                          <a:latin typeface="+mn-lt"/>
                          <a:ea typeface="+mn-ea"/>
                          <a:cs typeface="+mn-cs"/>
                        </a:rPr>
                        <a:t> </a:t>
                      </a:r>
                      <a:r>
                        <a:rPr lang="en-US" sz="1200" b="0" i="0" kern="1200" dirty="0" err="1">
                          <a:solidFill>
                            <a:schemeClr val="dk1"/>
                          </a:solidFill>
                          <a:effectLst/>
                          <a:latin typeface="+mn-lt"/>
                          <a:ea typeface="+mn-ea"/>
                          <a:cs typeface="+mn-cs"/>
                        </a:rPr>
                        <a:t>kurikulum</a:t>
                      </a:r>
                      <a:r>
                        <a:rPr lang="en-US" sz="1200" b="0" i="0" kern="1200" dirty="0">
                          <a:solidFill>
                            <a:schemeClr val="dk1"/>
                          </a:solidFill>
                          <a:effectLst/>
                          <a:latin typeface="+mn-lt"/>
                          <a:ea typeface="+mn-ea"/>
                          <a:cs typeface="+mn-cs"/>
                        </a:rPr>
                        <a:t> PAUD </a:t>
                      </a:r>
                      <a:r>
                        <a:rPr lang="en-US" sz="1200" b="0" i="0" kern="1200" dirty="0" err="1">
                          <a:solidFill>
                            <a:schemeClr val="dk1"/>
                          </a:solidFill>
                          <a:effectLst/>
                          <a:latin typeface="+mn-lt"/>
                          <a:ea typeface="+mn-ea"/>
                          <a:cs typeface="+mn-cs"/>
                        </a:rPr>
                        <a:t>dalam</a:t>
                      </a:r>
                      <a:r>
                        <a:rPr lang="en-US" sz="1200" b="0" i="0" kern="1200" dirty="0">
                          <a:solidFill>
                            <a:schemeClr val="dk1"/>
                          </a:solidFill>
                          <a:effectLst/>
                          <a:latin typeface="+mn-lt"/>
                          <a:ea typeface="+mn-ea"/>
                          <a:cs typeface="+mn-cs"/>
                        </a:rPr>
                        <a:t> </a:t>
                      </a:r>
                      <a:r>
                        <a:rPr lang="en-US" sz="1200" b="0" i="0" kern="1200" dirty="0" err="1">
                          <a:solidFill>
                            <a:schemeClr val="dk1"/>
                          </a:solidFill>
                          <a:effectLst/>
                          <a:latin typeface="+mn-lt"/>
                          <a:ea typeface="+mn-ea"/>
                          <a:cs typeface="+mn-cs"/>
                        </a:rPr>
                        <a:t>menyusun</a:t>
                      </a:r>
                      <a:r>
                        <a:rPr lang="en-US" sz="1200" b="0" i="0" kern="1200" dirty="0">
                          <a:solidFill>
                            <a:schemeClr val="dk1"/>
                          </a:solidFill>
                          <a:effectLst/>
                          <a:latin typeface="+mn-lt"/>
                          <a:ea typeface="+mn-ea"/>
                          <a:cs typeface="+mn-cs"/>
                        </a:rPr>
                        <a:t> </a:t>
                      </a:r>
                      <a:r>
                        <a:rPr lang="en-US" sz="1200" b="0" i="0" kern="1200" dirty="0" err="1">
                          <a:solidFill>
                            <a:schemeClr val="dk1"/>
                          </a:solidFill>
                          <a:effectLst/>
                          <a:latin typeface="+mn-lt"/>
                          <a:ea typeface="+mn-ea"/>
                          <a:cs typeface="+mn-cs"/>
                        </a:rPr>
                        <a:t>kurikulum</a:t>
                      </a:r>
                      <a:r>
                        <a:rPr lang="en-US" sz="1200" b="0" i="0" kern="1200" dirty="0">
                          <a:solidFill>
                            <a:schemeClr val="dk1"/>
                          </a:solidFill>
                          <a:effectLst/>
                          <a:latin typeface="+mn-lt"/>
                          <a:ea typeface="+mn-ea"/>
                          <a:cs typeface="+mn-cs"/>
                        </a:rPr>
                        <a:t> </a:t>
                      </a:r>
                      <a:r>
                        <a:rPr lang="en-US" sz="1200" b="0" i="0" kern="1200" dirty="0" err="1">
                          <a:solidFill>
                            <a:schemeClr val="dk1"/>
                          </a:solidFill>
                          <a:effectLst/>
                          <a:latin typeface="+mn-lt"/>
                          <a:ea typeface="+mn-ea"/>
                          <a:cs typeface="+mn-cs"/>
                        </a:rPr>
                        <a:t>Operasional</a:t>
                      </a:r>
                      <a:r>
                        <a:rPr lang="en-US" sz="1200" b="0" i="0" kern="1200" dirty="0">
                          <a:solidFill>
                            <a:schemeClr val="dk1"/>
                          </a:solidFill>
                          <a:effectLst/>
                          <a:latin typeface="+mn-lt"/>
                          <a:ea typeface="+mn-ea"/>
                          <a:cs typeface="+mn-cs"/>
                        </a:rPr>
                        <a:t> </a:t>
                      </a:r>
                      <a:r>
                        <a:rPr lang="en-US" sz="1200" b="0" i="0" kern="1200" dirty="0" err="1">
                          <a:solidFill>
                            <a:schemeClr val="dk1"/>
                          </a:solidFill>
                          <a:effectLst/>
                          <a:latin typeface="+mn-lt"/>
                          <a:ea typeface="+mn-ea"/>
                          <a:cs typeface="+mn-cs"/>
                        </a:rPr>
                        <a:t>Satuan</a:t>
                      </a:r>
                      <a:r>
                        <a:rPr lang="en-US" sz="1200" b="0" i="0" kern="1200" dirty="0">
                          <a:solidFill>
                            <a:schemeClr val="dk1"/>
                          </a:solidFill>
                          <a:effectLst/>
                          <a:latin typeface="+mn-lt"/>
                          <a:ea typeface="+mn-ea"/>
                          <a:cs typeface="+mn-cs"/>
                        </a:rPr>
                        <a:t> PAUD</a:t>
                      </a:r>
                      <a:endParaRPr lang="en-ID" sz="1200" b="0" i="0" kern="1200" dirty="0">
                        <a:solidFill>
                          <a:schemeClr val="dk1"/>
                        </a:solidFill>
                        <a:effectLst/>
                        <a:latin typeface="+mn-lt"/>
                        <a:ea typeface="+mn-ea"/>
                        <a:cs typeface="+mn-cs"/>
                      </a:endParaRPr>
                    </a:p>
                  </a:txBody>
                  <a:tcPr/>
                </a:tc>
                <a:extLst>
                  <a:ext uri="{0D108BD9-81ED-4DB2-BD59-A6C34878D82A}">
                    <a16:rowId xmlns:a16="http://schemas.microsoft.com/office/drawing/2014/main" val="782465253"/>
                  </a:ext>
                </a:extLst>
              </a:tr>
              <a:tr h="1159392">
                <a:tc>
                  <a:txBody>
                    <a:bodyPr/>
                    <a:lstStyle/>
                    <a:p>
                      <a:r>
                        <a:rPr lang="en-ID" sz="1200" b="0" i="0" kern="1200" dirty="0">
                          <a:solidFill>
                            <a:schemeClr val="dk1"/>
                          </a:solidFill>
                          <a:effectLst/>
                          <a:latin typeface="+mn-lt"/>
                          <a:ea typeface="+mn-ea"/>
                          <a:cs typeface="+mn-cs"/>
                        </a:rPr>
                        <a:t>Mampu </a:t>
                      </a:r>
                      <a:r>
                        <a:rPr lang="en-ID" sz="1200" b="0" i="0" kern="1200" dirty="0" err="1">
                          <a:solidFill>
                            <a:schemeClr val="dk1"/>
                          </a:solidFill>
                          <a:effectLst/>
                          <a:latin typeface="+mn-lt"/>
                          <a:ea typeface="+mn-ea"/>
                          <a:cs typeface="+mn-cs"/>
                        </a:rPr>
                        <a:t>merancang</a:t>
                      </a:r>
                      <a:r>
                        <a:rPr lang="en-ID" sz="1200" b="0" i="0" kern="1200" dirty="0">
                          <a:solidFill>
                            <a:schemeClr val="dk1"/>
                          </a:solidFill>
                          <a:effectLst/>
                          <a:latin typeface="+mn-lt"/>
                          <a:ea typeface="+mn-ea"/>
                          <a:cs typeface="+mn-cs"/>
                        </a:rPr>
                        <a:t> dan </a:t>
                      </a:r>
                      <a:r>
                        <a:rPr lang="en-ID" sz="1200" b="0" i="0" kern="1200" dirty="0" err="1">
                          <a:solidFill>
                            <a:schemeClr val="dk1"/>
                          </a:solidFill>
                          <a:effectLst/>
                          <a:latin typeface="+mn-lt"/>
                          <a:ea typeface="+mn-ea"/>
                          <a:cs typeface="+mn-cs"/>
                        </a:rPr>
                        <a:t>mengelola</a:t>
                      </a:r>
                      <a:r>
                        <a:rPr lang="en-ID" sz="1200" b="0" i="0" kern="1200" dirty="0">
                          <a:solidFill>
                            <a:schemeClr val="dk1"/>
                          </a:solidFill>
                          <a:effectLst/>
                          <a:latin typeface="+mn-lt"/>
                          <a:ea typeface="+mn-ea"/>
                          <a:cs typeface="+mn-cs"/>
                        </a:rPr>
                        <a:t> </a:t>
                      </a:r>
                      <a:r>
                        <a:rPr lang="en-ID" sz="1200" b="0" i="0" kern="1200" dirty="0" err="1">
                          <a:solidFill>
                            <a:schemeClr val="dk1"/>
                          </a:solidFill>
                          <a:effectLst/>
                          <a:latin typeface="+mn-lt"/>
                          <a:ea typeface="+mn-ea"/>
                          <a:cs typeface="+mn-cs"/>
                        </a:rPr>
                        <a:t>kurikulum</a:t>
                      </a:r>
                      <a:r>
                        <a:rPr lang="en-ID" sz="1200" b="0" i="0" kern="1200" dirty="0">
                          <a:solidFill>
                            <a:schemeClr val="dk1"/>
                          </a:solidFill>
                          <a:effectLst/>
                          <a:latin typeface="+mn-lt"/>
                          <a:ea typeface="+mn-ea"/>
                          <a:cs typeface="+mn-cs"/>
                        </a:rPr>
                        <a:t> PAUD </a:t>
                      </a:r>
                      <a:r>
                        <a:rPr lang="en-ID" sz="1200" b="0" i="0" kern="1200" dirty="0" err="1">
                          <a:solidFill>
                            <a:schemeClr val="dk1"/>
                          </a:solidFill>
                          <a:effectLst/>
                          <a:latin typeface="+mn-lt"/>
                          <a:ea typeface="+mn-ea"/>
                          <a:cs typeface="+mn-cs"/>
                        </a:rPr>
                        <a:t>mulai</a:t>
                      </a:r>
                      <a:r>
                        <a:rPr lang="en-ID" sz="1200" b="0" i="0" kern="1200" dirty="0">
                          <a:solidFill>
                            <a:schemeClr val="dk1"/>
                          </a:solidFill>
                          <a:effectLst/>
                          <a:latin typeface="+mn-lt"/>
                          <a:ea typeface="+mn-ea"/>
                          <a:cs typeface="+mn-cs"/>
                        </a:rPr>
                        <a:t> </a:t>
                      </a:r>
                      <a:r>
                        <a:rPr lang="en-ID" sz="1200" b="0" i="0" kern="1200" dirty="0" err="1">
                          <a:solidFill>
                            <a:schemeClr val="dk1"/>
                          </a:solidFill>
                          <a:effectLst/>
                          <a:latin typeface="+mn-lt"/>
                          <a:ea typeface="+mn-ea"/>
                          <a:cs typeface="+mn-cs"/>
                        </a:rPr>
                        <a:t>dari</a:t>
                      </a:r>
                      <a:r>
                        <a:rPr lang="en-ID" sz="1200" b="0" i="0" kern="1200" dirty="0">
                          <a:solidFill>
                            <a:schemeClr val="dk1"/>
                          </a:solidFill>
                          <a:effectLst/>
                          <a:latin typeface="+mn-lt"/>
                          <a:ea typeface="+mn-ea"/>
                          <a:cs typeface="+mn-cs"/>
                        </a:rPr>
                        <a:t> </a:t>
                      </a:r>
                      <a:r>
                        <a:rPr lang="en-ID" sz="1200" b="0" i="0" kern="1200" dirty="0" err="1">
                          <a:solidFill>
                            <a:schemeClr val="dk1"/>
                          </a:solidFill>
                          <a:effectLst/>
                          <a:latin typeface="+mn-lt"/>
                          <a:ea typeface="+mn-ea"/>
                          <a:cs typeface="+mn-cs"/>
                        </a:rPr>
                        <a:t>perencanaan</a:t>
                      </a:r>
                      <a:r>
                        <a:rPr lang="en-ID" sz="1200" b="0" i="0" kern="1200" dirty="0">
                          <a:solidFill>
                            <a:schemeClr val="dk1"/>
                          </a:solidFill>
                          <a:effectLst/>
                          <a:latin typeface="+mn-lt"/>
                          <a:ea typeface="+mn-ea"/>
                          <a:cs typeface="+mn-cs"/>
                        </a:rPr>
                        <a:t>, </a:t>
                      </a:r>
                      <a:r>
                        <a:rPr lang="en-ID" sz="1200" b="0" i="0" kern="1200" dirty="0" err="1">
                          <a:solidFill>
                            <a:schemeClr val="dk1"/>
                          </a:solidFill>
                          <a:effectLst/>
                          <a:latin typeface="+mn-lt"/>
                          <a:ea typeface="+mn-ea"/>
                          <a:cs typeface="+mn-cs"/>
                        </a:rPr>
                        <a:t>pelaksanaan</a:t>
                      </a:r>
                      <a:r>
                        <a:rPr lang="en-ID" sz="1200" b="0" i="0" kern="1200" dirty="0">
                          <a:solidFill>
                            <a:schemeClr val="dk1"/>
                          </a:solidFill>
                          <a:effectLst/>
                          <a:latin typeface="+mn-lt"/>
                          <a:ea typeface="+mn-ea"/>
                          <a:cs typeface="+mn-cs"/>
                        </a:rPr>
                        <a:t>, dan </a:t>
                      </a:r>
                      <a:r>
                        <a:rPr lang="en-ID" sz="1200" b="0" i="0" kern="1200" dirty="0" err="1">
                          <a:solidFill>
                            <a:schemeClr val="dk1"/>
                          </a:solidFill>
                          <a:effectLst/>
                          <a:latin typeface="+mn-lt"/>
                          <a:ea typeface="+mn-ea"/>
                          <a:cs typeface="+mn-cs"/>
                        </a:rPr>
                        <a:t>evaluasi</a:t>
                      </a:r>
                      <a:r>
                        <a:rPr lang="en-ID" sz="1200" b="0" i="0" kern="1200" dirty="0">
                          <a:solidFill>
                            <a:schemeClr val="dk1"/>
                          </a:solidFill>
                          <a:effectLst/>
                          <a:latin typeface="+mn-lt"/>
                          <a:ea typeface="+mn-ea"/>
                          <a:cs typeface="+mn-cs"/>
                        </a:rPr>
                        <a:t> yang </a:t>
                      </a:r>
                      <a:r>
                        <a:rPr lang="en-ID" sz="1200" b="0" i="0" kern="1200" dirty="0" err="1">
                          <a:solidFill>
                            <a:schemeClr val="dk1"/>
                          </a:solidFill>
                          <a:effectLst/>
                          <a:latin typeface="+mn-lt"/>
                          <a:ea typeface="+mn-ea"/>
                          <a:cs typeface="+mn-cs"/>
                        </a:rPr>
                        <a:t>sesuai</a:t>
                      </a:r>
                      <a:r>
                        <a:rPr lang="en-ID" sz="1200" b="0" i="0" kern="1200" dirty="0">
                          <a:solidFill>
                            <a:schemeClr val="dk1"/>
                          </a:solidFill>
                          <a:effectLst/>
                          <a:latin typeface="+mn-lt"/>
                          <a:ea typeface="+mn-ea"/>
                          <a:cs typeface="+mn-cs"/>
                        </a:rPr>
                        <a:t> </a:t>
                      </a:r>
                      <a:r>
                        <a:rPr lang="en-ID" sz="1200" b="0" i="0" kern="1200" dirty="0" err="1">
                          <a:solidFill>
                            <a:schemeClr val="dk1"/>
                          </a:solidFill>
                          <a:effectLst/>
                          <a:latin typeface="+mn-lt"/>
                          <a:ea typeface="+mn-ea"/>
                          <a:cs typeface="+mn-cs"/>
                        </a:rPr>
                        <a:t>perkembangan</a:t>
                      </a:r>
                      <a:r>
                        <a:rPr lang="en-ID" sz="1200" b="0" i="0" kern="1200" dirty="0">
                          <a:solidFill>
                            <a:schemeClr val="dk1"/>
                          </a:solidFill>
                          <a:effectLst/>
                          <a:latin typeface="+mn-lt"/>
                          <a:ea typeface="+mn-ea"/>
                          <a:cs typeface="+mn-cs"/>
                        </a:rPr>
                        <a:t> </a:t>
                      </a:r>
                      <a:r>
                        <a:rPr lang="en-ID" sz="1200" b="0" i="0" kern="1200" dirty="0" err="1">
                          <a:solidFill>
                            <a:schemeClr val="dk1"/>
                          </a:solidFill>
                          <a:effectLst/>
                          <a:latin typeface="+mn-lt"/>
                          <a:ea typeface="+mn-ea"/>
                          <a:cs typeface="+mn-cs"/>
                        </a:rPr>
                        <a:t>anak</a:t>
                      </a:r>
                      <a:r>
                        <a:rPr lang="en-ID" sz="1200" b="0" i="0" kern="1200" dirty="0">
                          <a:solidFill>
                            <a:schemeClr val="dk1"/>
                          </a:solidFill>
                          <a:effectLst/>
                          <a:latin typeface="+mn-lt"/>
                          <a:ea typeface="+mn-ea"/>
                          <a:cs typeface="+mn-cs"/>
                        </a:rPr>
                        <a:t> </a:t>
                      </a:r>
                      <a:r>
                        <a:rPr lang="en-ID" sz="1200" b="0" i="0" kern="1200" dirty="0" err="1">
                          <a:solidFill>
                            <a:schemeClr val="dk1"/>
                          </a:solidFill>
                          <a:effectLst/>
                          <a:latin typeface="+mn-lt"/>
                          <a:ea typeface="+mn-ea"/>
                          <a:cs typeface="+mn-cs"/>
                        </a:rPr>
                        <a:t>dengan</a:t>
                      </a:r>
                      <a:r>
                        <a:rPr lang="en-ID" sz="1200" b="0" i="0" kern="1200" dirty="0">
                          <a:solidFill>
                            <a:schemeClr val="dk1"/>
                          </a:solidFill>
                          <a:effectLst/>
                          <a:latin typeface="+mn-lt"/>
                          <a:ea typeface="+mn-ea"/>
                          <a:cs typeface="+mn-cs"/>
                        </a:rPr>
                        <a:t> </a:t>
                      </a:r>
                      <a:r>
                        <a:rPr lang="en-ID" sz="1200" b="0" i="0" kern="1200" dirty="0" err="1">
                          <a:solidFill>
                            <a:schemeClr val="dk1"/>
                          </a:solidFill>
                          <a:effectLst/>
                          <a:latin typeface="+mn-lt"/>
                          <a:ea typeface="+mn-ea"/>
                          <a:cs typeface="+mn-cs"/>
                        </a:rPr>
                        <a:t>berbagai</a:t>
                      </a:r>
                      <a:r>
                        <a:rPr lang="en-ID" sz="1200" b="0" i="0" kern="1200" dirty="0">
                          <a:solidFill>
                            <a:schemeClr val="dk1"/>
                          </a:solidFill>
                          <a:effectLst/>
                          <a:latin typeface="+mn-lt"/>
                          <a:ea typeface="+mn-ea"/>
                          <a:cs typeface="+mn-cs"/>
                        </a:rPr>
                        <a:t> </a:t>
                      </a:r>
                      <a:r>
                        <a:rPr lang="en-ID" sz="1200" b="0" i="0" kern="1200" dirty="0" err="1">
                          <a:solidFill>
                            <a:schemeClr val="dk1"/>
                          </a:solidFill>
                          <a:effectLst/>
                          <a:latin typeface="+mn-lt"/>
                          <a:ea typeface="+mn-ea"/>
                          <a:cs typeface="+mn-cs"/>
                        </a:rPr>
                        <a:t>kondisi</a:t>
                      </a:r>
                      <a:r>
                        <a:rPr lang="en-ID" sz="1200" b="0" i="0" kern="1200" dirty="0">
                          <a:solidFill>
                            <a:schemeClr val="dk1"/>
                          </a:solidFill>
                          <a:effectLst/>
                          <a:latin typeface="+mn-lt"/>
                          <a:ea typeface="+mn-ea"/>
                          <a:cs typeface="+mn-cs"/>
                        </a:rPr>
                        <a:t>, </a:t>
                      </a:r>
                      <a:r>
                        <a:rPr lang="en-ID" sz="1200" b="0" i="0" kern="1200" dirty="0" err="1">
                          <a:solidFill>
                            <a:schemeClr val="dk1"/>
                          </a:solidFill>
                          <a:effectLst/>
                          <a:latin typeface="+mn-lt"/>
                          <a:ea typeface="+mn-ea"/>
                          <a:cs typeface="+mn-cs"/>
                        </a:rPr>
                        <a:t>konteks</a:t>
                      </a:r>
                      <a:r>
                        <a:rPr lang="en-ID" sz="1200" b="0" i="0" kern="1200" dirty="0">
                          <a:solidFill>
                            <a:schemeClr val="dk1"/>
                          </a:solidFill>
                          <a:effectLst/>
                          <a:latin typeface="+mn-lt"/>
                          <a:ea typeface="+mn-ea"/>
                          <a:cs typeface="+mn-cs"/>
                        </a:rPr>
                        <a:t> </a:t>
                      </a:r>
                      <a:r>
                        <a:rPr lang="en-ID" sz="1200" b="0" i="0" kern="1200" dirty="0" err="1">
                          <a:solidFill>
                            <a:schemeClr val="dk1"/>
                          </a:solidFill>
                          <a:effectLst/>
                          <a:latin typeface="+mn-lt"/>
                          <a:ea typeface="+mn-ea"/>
                          <a:cs typeface="+mn-cs"/>
                        </a:rPr>
                        <a:t>budaya</a:t>
                      </a:r>
                      <a:r>
                        <a:rPr lang="en-ID" sz="1200" b="0" i="0" kern="1200" dirty="0">
                          <a:solidFill>
                            <a:schemeClr val="dk1"/>
                          </a:solidFill>
                          <a:effectLst/>
                          <a:latin typeface="+mn-lt"/>
                          <a:ea typeface="+mn-ea"/>
                          <a:cs typeface="+mn-cs"/>
                        </a:rPr>
                        <a:t>, agama, </a:t>
                      </a:r>
                      <a:r>
                        <a:rPr lang="en-ID" sz="1200" b="0" i="0" kern="1200" dirty="0" err="1">
                          <a:solidFill>
                            <a:schemeClr val="dk1"/>
                          </a:solidFill>
                          <a:effectLst/>
                          <a:latin typeface="+mn-lt"/>
                          <a:ea typeface="+mn-ea"/>
                          <a:cs typeface="+mn-cs"/>
                        </a:rPr>
                        <a:t>serta</a:t>
                      </a:r>
                      <a:r>
                        <a:rPr lang="en-ID" sz="1200" b="0" i="0" kern="1200" dirty="0">
                          <a:solidFill>
                            <a:schemeClr val="dk1"/>
                          </a:solidFill>
                          <a:effectLst/>
                          <a:latin typeface="+mn-lt"/>
                          <a:ea typeface="+mn-ea"/>
                          <a:cs typeface="+mn-cs"/>
                        </a:rPr>
                        <a:t> </a:t>
                      </a:r>
                      <a:r>
                        <a:rPr lang="en-ID" sz="1200" b="0" i="0" kern="1200" dirty="0" err="1">
                          <a:solidFill>
                            <a:schemeClr val="dk1"/>
                          </a:solidFill>
                          <a:effectLst/>
                          <a:latin typeface="+mn-lt"/>
                          <a:ea typeface="+mn-ea"/>
                          <a:cs typeface="+mn-cs"/>
                        </a:rPr>
                        <a:t>nilai-nilai</a:t>
                      </a:r>
                      <a:r>
                        <a:rPr lang="en-ID" sz="1200" b="0" i="0" kern="1200" dirty="0">
                          <a:solidFill>
                            <a:schemeClr val="dk1"/>
                          </a:solidFill>
                          <a:effectLst/>
                          <a:latin typeface="+mn-lt"/>
                          <a:ea typeface="+mn-ea"/>
                          <a:cs typeface="+mn-cs"/>
                        </a:rPr>
                        <a:t> Islam. (CPL 9)</a:t>
                      </a:r>
                      <a:endParaRPr lang="en-ID" sz="1200" dirty="0"/>
                    </a:p>
                  </a:txBody>
                  <a:tcPr/>
                </a:tc>
                <a:tc>
                  <a:txBody>
                    <a:bodyPr/>
                    <a:lstStyle/>
                    <a:p>
                      <a:r>
                        <a:rPr lang="en-ID" sz="1200" b="0" i="0" kern="1200" dirty="0">
                          <a:solidFill>
                            <a:schemeClr val="dk1"/>
                          </a:solidFill>
                          <a:effectLst/>
                          <a:latin typeface="+mn-lt"/>
                          <a:ea typeface="+mn-ea"/>
                          <a:cs typeface="+mn-cs"/>
                        </a:rPr>
                        <a:t>Mampu </a:t>
                      </a:r>
                      <a:r>
                        <a:rPr lang="en-ID" sz="1200" b="0" i="0" kern="1200" dirty="0" err="1">
                          <a:solidFill>
                            <a:schemeClr val="dk1"/>
                          </a:solidFill>
                          <a:effectLst/>
                          <a:latin typeface="+mn-lt"/>
                          <a:ea typeface="+mn-ea"/>
                          <a:cs typeface="+mn-cs"/>
                        </a:rPr>
                        <a:t>merancang</a:t>
                      </a:r>
                      <a:r>
                        <a:rPr lang="en-ID" sz="1200" b="0" i="0" kern="1200" dirty="0">
                          <a:solidFill>
                            <a:schemeClr val="dk1"/>
                          </a:solidFill>
                          <a:effectLst/>
                          <a:latin typeface="+mn-lt"/>
                          <a:ea typeface="+mn-ea"/>
                          <a:cs typeface="+mn-cs"/>
                        </a:rPr>
                        <a:t> </a:t>
                      </a:r>
                      <a:r>
                        <a:rPr lang="en-ID" sz="1200" b="0" i="0" kern="1200" dirty="0" err="1">
                          <a:solidFill>
                            <a:schemeClr val="dk1"/>
                          </a:solidFill>
                          <a:effectLst/>
                          <a:latin typeface="+mn-lt"/>
                          <a:ea typeface="+mn-ea"/>
                          <a:cs typeface="+mn-cs"/>
                        </a:rPr>
                        <a:t>kurikulum</a:t>
                      </a:r>
                      <a:r>
                        <a:rPr lang="en-ID" sz="1200" b="0" i="0" kern="1200" dirty="0">
                          <a:solidFill>
                            <a:schemeClr val="dk1"/>
                          </a:solidFill>
                          <a:effectLst/>
                          <a:latin typeface="+mn-lt"/>
                          <a:ea typeface="+mn-ea"/>
                          <a:cs typeface="+mn-cs"/>
                        </a:rPr>
                        <a:t> </a:t>
                      </a:r>
                      <a:r>
                        <a:rPr lang="en-ID" sz="1200" b="0" i="0" kern="1200" dirty="0" err="1">
                          <a:solidFill>
                            <a:schemeClr val="dk1"/>
                          </a:solidFill>
                          <a:effectLst/>
                          <a:latin typeface="+mn-lt"/>
                          <a:ea typeface="+mn-ea"/>
                          <a:cs typeface="+mn-cs"/>
                        </a:rPr>
                        <a:t>operasional</a:t>
                      </a:r>
                      <a:r>
                        <a:rPr lang="en-ID" sz="1200" b="0" i="0" kern="1200" dirty="0">
                          <a:solidFill>
                            <a:schemeClr val="dk1"/>
                          </a:solidFill>
                          <a:effectLst/>
                          <a:latin typeface="+mn-lt"/>
                          <a:ea typeface="+mn-ea"/>
                          <a:cs typeface="+mn-cs"/>
                        </a:rPr>
                        <a:t> PAUD yang </a:t>
                      </a:r>
                      <a:r>
                        <a:rPr lang="en-ID" sz="1200" b="0" i="0" kern="1200" dirty="0" err="1">
                          <a:solidFill>
                            <a:schemeClr val="dk1"/>
                          </a:solidFill>
                          <a:effectLst/>
                          <a:latin typeface="+mn-lt"/>
                          <a:ea typeface="+mn-ea"/>
                          <a:cs typeface="+mn-cs"/>
                        </a:rPr>
                        <a:t>sesuai</a:t>
                      </a:r>
                      <a:r>
                        <a:rPr lang="en-ID" sz="1200" b="0" i="0" kern="1200" dirty="0">
                          <a:solidFill>
                            <a:schemeClr val="dk1"/>
                          </a:solidFill>
                          <a:effectLst/>
                          <a:latin typeface="+mn-lt"/>
                          <a:ea typeface="+mn-ea"/>
                          <a:cs typeface="+mn-cs"/>
                        </a:rPr>
                        <a:t> </a:t>
                      </a:r>
                      <a:r>
                        <a:rPr lang="en-ID" sz="1200" b="0" i="0" kern="1200" dirty="0" err="1">
                          <a:solidFill>
                            <a:schemeClr val="dk1"/>
                          </a:solidFill>
                          <a:effectLst/>
                          <a:latin typeface="+mn-lt"/>
                          <a:ea typeface="+mn-ea"/>
                          <a:cs typeface="+mn-cs"/>
                        </a:rPr>
                        <a:t>perkembangan</a:t>
                      </a:r>
                      <a:r>
                        <a:rPr lang="en-ID" sz="1200" b="0" i="0" kern="1200" dirty="0">
                          <a:solidFill>
                            <a:schemeClr val="dk1"/>
                          </a:solidFill>
                          <a:effectLst/>
                          <a:latin typeface="+mn-lt"/>
                          <a:ea typeface="+mn-ea"/>
                          <a:cs typeface="+mn-cs"/>
                        </a:rPr>
                        <a:t> </a:t>
                      </a:r>
                      <a:r>
                        <a:rPr lang="en-ID" sz="1200" b="0" i="0" kern="1200" dirty="0" err="1">
                          <a:solidFill>
                            <a:schemeClr val="dk1"/>
                          </a:solidFill>
                          <a:effectLst/>
                          <a:latin typeface="+mn-lt"/>
                          <a:ea typeface="+mn-ea"/>
                          <a:cs typeface="+mn-cs"/>
                        </a:rPr>
                        <a:t>anak</a:t>
                      </a:r>
                      <a:r>
                        <a:rPr lang="en-ID" sz="1200" b="0" i="0" kern="1200" dirty="0">
                          <a:solidFill>
                            <a:schemeClr val="dk1"/>
                          </a:solidFill>
                          <a:effectLst/>
                          <a:latin typeface="+mn-lt"/>
                          <a:ea typeface="+mn-ea"/>
                          <a:cs typeface="+mn-cs"/>
                        </a:rPr>
                        <a:t> </a:t>
                      </a:r>
                      <a:r>
                        <a:rPr lang="en-ID" sz="1200" b="0" i="0" kern="1200" dirty="0" err="1">
                          <a:solidFill>
                            <a:schemeClr val="dk1"/>
                          </a:solidFill>
                          <a:effectLst/>
                          <a:latin typeface="+mn-lt"/>
                          <a:ea typeface="+mn-ea"/>
                          <a:cs typeface="+mn-cs"/>
                        </a:rPr>
                        <a:t>dengan</a:t>
                      </a:r>
                      <a:r>
                        <a:rPr lang="en-ID" sz="1200" b="0" i="0" kern="1200" dirty="0">
                          <a:solidFill>
                            <a:schemeClr val="dk1"/>
                          </a:solidFill>
                          <a:effectLst/>
                          <a:latin typeface="+mn-lt"/>
                          <a:ea typeface="+mn-ea"/>
                          <a:cs typeface="+mn-cs"/>
                        </a:rPr>
                        <a:t> </a:t>
                      </a:r>
                      <a:r>
                        <a:rPr lang="en-ID" sz="1200" b="0" i="0" kern="1200" dirty="0" err="1">
                          <a:solidFill>
                            <a:schemeClr val="dk1"/>
                          </a:solidFill>
                          <a:effectLst/>
                          <a:latin typeface="+mn-lt"/>
                          <a:ea typeface="+mn-ea"/>
                          <a:cs typeface="+mn-cs"/>
                        </a:rPr>
                        <a:t>berbagai</a:t>
                      </a:r>
                      <a:r>
                        <a:rPr lang="en-ID" sz="1200" b="0" i="0" kern="1200" dirty="0">
                          <a:solidFill>
                            <a:schemeClr val="dk1"/>
                          </a:solidFill>
                          <a:effectLst/>
                          <a:latin typeface="+mn-lt"/>
                          <a:ea typeface="+mn-ea"/>
                          <a:cs typeface="+mn-cs"/>
                        </a:rPr>
                        <a:t> </a:t>
                      </a:r>
                      <a:r>
                        <a:rPr lang="en-ID" sz="1200" b="0" i="0" kern="1200" dirty="0" err="1">
                          <a:solidFill>
                            <a:schemeClr val="dk1"/>
                          </a:solidFill>
                          <a:effectLst/>
                          <a:latin typeface="+mn-lt"/>
                          <a:ea typeface="+mn-ea"/>
                          <a:cs typeface="+mn-cs"/>
                        </a:rPr>
                        <a:t>kondisi</a:t>
                      </a:r>
                      <a:r>
                        <a:rPr lang="en-ID" sz="1200" b="0" i="0" kern="1200" dirty="0">
                          <a:solidFill>
                            <a:schemeClr val="dk1"/>
                          </a:solidFill>
                          <a:effectLst/>
                          <a:latin typeface="+mn-lt"/>
                          <a:ea typeface="+mn-ea"/>
                          <a:cs typeface="+mn-cs"/>
                        </a:rPr>
                        <a:t>, </a:t>
                      </a:r>
                      <a:r>
                        <a:rPr lang="en-ID" sz="1200" b="0" i="0" kern="1200" dirty="0" err="1">
                          <a:solidFill>
                            <a:schemeClr val="dk1"/>
                          </a:solidFill>
                          <a:effectLst/>
                          <a:latin typeface="+mn-lt"/>
                          <a:ea typeface="+mn-ea"/>
                          <a:cs typeface="+mn-cs"/>
                        </a:rPr>
                        <a:t>konteks</a:t>
                      </a:r>
                      <a:r>
                        <a:rPr lang="en-ID" sz="1200" b="0" i="0" kern="1200" dirty="0">
                          <a:solidFill>
                            <a:schemeClr val="dk1"/>
                          </a:solidFill>
                          <a:effectLst/>
                          <a:latin typeface="+mn-lt"/>
                          <a:ea typeface="+mn-ea"/>
                          <a:cs typeface="+mn-cs"/>
                        </a:rPr>
                        <a:t> </a:t>
                      </a:r>
                      <a:r>
                        <a:rPr lang="en-ID" sz="1200" b="0" i="0" kern="1200" dirty="0" err="1">
                          <a:solidFill>
                            <a:schemeClr val="dk1"/>
                          </a:solidFill>
                          <a:effectLst/>
                          <a:latin typeface="+mn-lt"/>
                          <a:ea typeface="+mn-ea"/>
                          <a:cs typeface="+mn-cs"/>
                        </a:rPr>
                        <a:t>budaya</a:t>
                      </a:r>
                      <a:r>
                        <a:rPr lang="en-ID" sz="1200" b="0" i="0" kern="1200" dirty="0">
                          <a:solidFill>
                            <a:schemeClr val="dk1"/>
                          </a:solidFill>
                          <a:effectLst/>
                          <a:latin typeface="+mn-lt"/>
                          <a:ea typeface="+mn-ea"/>
                          <a:cs typeface="+mn-cs"/>
                        </a:rPr>
                        <a:t>, agama, </a:t>
                      </a:r>
                      <a:r>
                        <a:rPr lang="en-ID" sz="1200" b="0" i="0" kern="1200" dirty="0" err="1">
                          <a:solidFill>
                            <a:schemeClr val="dk1"/>
                          </a:solidFill>
                          <a:effectLst/>
                          <a:latin typeface="+mn-lt"/>
                          <a:ea typeface="+mn-ea"/>
                          <a:cs typeface="+mn-cs"/>
                        </a:rPr>
                        <a:t>serta</a:t>
                      </a:r>
                      <a:r>
                        <a:rPr lang="en-ID" sz="1200" b="0" i="0" kern="1200" dirty="0">
                          <a:solidFill>
                            <a:schemeClr val="dk1"/>
                          </a:solidFill>
                          <a:effectLst/>
                          <a:latin typeface="+mn-lt"/>
                          <a:ea typeface="+mn-ea"/>
                          <a:cs typeface="+mn-cs"/>
                        </a:rPr>
                        <a:t> </a:t>
                      </a:r>
                      <a:r>
                        <a:rPr lang="en-ID" sz="1200" b="0" i="0" kern="1200" dirty="0" err="1">
                          <a:solidFill>
                            <a:schemeClr val="dk1"/>
                          </a:solidFill>
                          <a:effectLst/>
                          <a:latin typeface="+mn-lt"/>
                          <a:ea typeface="+mn-ea"/>
                          <a:cs typeface="+mn-cs"/>
                        </a:rPr>
                        <a:t>nilai-nilai</a:t>
                      </a:r>
                      <a:r>
                        <a:rPr lang="en-ID" sz="1200" b="0" i="0" kern="1200" dirty="0">
                          <a:solidFill>
                            <a:schemeClr val="dk1"/>
                          </a:solidFill>
                          <a:effectLst/>
                          <a:latin typeface="+mn-lt"/>
                          <a:ea typeface="+mn-ea"/>
                          <a:cs typeface="+mn-cs"/>
                        </a:rPr>
                        <a:t> Islam.</a:t>
                      </a:r>
                    </a:p>
                  </a:txBody>
                  <a:tcPr/>
                </a:tc>
                <a:tc>
                  <a:txBody>
                    <a:bodyPr/>
                    <a:lstStyle/>
                    <a:p>
                      <a:r>
                        <a:rPr lang="en-US" sz="1200" b="0" i="0" kern="1200" dirty="0">
                          <a:solidFill>
                            <a:schemeClr val="dk1"/>
                          </a:solidFill>
                          <a:effectLst/>
                          <a:latin typeface="+mn-lt"/>
                          <a:ea typeface="+mn-ea"/>
                          <a:cs typeface="+mn-cs"/>
                        </a:rPr>
                        <a:t>Mampu </a:t>
                      </a:r>
                      <a:r>
                        <a:rPr lang="en-US" sz="1200" b="0" i="0" kern="1200" dirty="0" err="1">
                          <a:solidFill>
                            <a:schemeClr val="dk1"/>
                          </a:solidFill>
                          <a:effectLst/>
                          <a:latin typeface="+mn-lt"/>
                          <a:ea typeface="+mn-ea"/>
                          <a:cs typeface="+mn-cs"/>
                        </a:rPr>
                        <a:t>merancang</a:t>
                      </a:r>
                      <a:r>
                        <a:rPr lang="en-US" sz="1200" b="0" i="0" kern="1200" dirty="0">
                          <a:solidFill>
                            <a:schemeClr val="dk1"/>
                          </a:solidFill>
                          <a:effectLst/>
                          <a:latin typeface="+mn-lt"/>
                          <a:ea typeface="+mn-ea"/>
                          <a:cs typeface="+mn-cs"/>
                        </a:rPr>
                        <a:t> </a:t>
                      </a:r>
                      <a:r>
                        <a:rPr lang="en-US" sz="1200" b="0" i="0" kern="1200" dirty="0" err="1">
                          <a:solidFill>
                            <a:schemeClr val="dk1"/>
                          </a:solidFill>
                          <a:effectLst/>
                          <a:latin typeface="+mn-lt"/>
                          <a:ea typeface="+mn-ea"/>
                          <a:cs typeface="+mn-cs"/>
                        </a:rPr>
                        <a:t>kurikulum</a:t>
                      </a:r>
                      <a:r>
                        <a:rPr lang="en-US" sz="1200" b="0" i="0" kern="1200" dirty="0">
                          <a:solidFill>
                            <a:schemeClr val="dk1"/>
                          </a:solidFill>
                          <a:effectLst/>
                          <a:latin typeface="+mn-lt"/>
                          <a:ea typeface="+mn-ea"/>
                          <a:cs typeface="+mn-cs"/>
                        </a:rPr>
                        <a:t> </a:t>
                      </a:r>
                      <a:r>
                        <a:rPr lang="en-US" sz="1200" b="0" i="0" kern="1200" dirty="0" err="1">
                          <a:solidFill>
                            <a:schemeClr val="dk1"/>
                          </a:solidFill>
                          <a:effectLst/>
                          <a:latin typeface="+mn-lt"/>
                          <a:ea typeface="+mn-ea"/>
                          <a:cs typeface="+mn-cs"/>
                        </a:rPr>
                        <a:t>operasional</a:t>
                      </a:r>
                      <a:r>
                        <a:rPr lang="en-US" sz="1200" b="0" i="0" kern="1200" dirty="0">
                          <a:solidFill>
                            <a:schemeClr val="dk1"/>
                          </a:solidFill>
                          <a:effectLst/>
                          <a:latin typeface="+mn-lt"/>
                          <a:ea typeface="+mn-ea"/>
                          <a:cs typeface="+mn-cs"/>
                        </a:rPr>
                        <a:t> PAUD </a:t>
                      </a:r>
                      <a:r>
                        <a:rPr lang="en-US" sz="1200" b="0" i="0" kern="1200" dirty="0" err="1">
                          <a:solidFill>
                            <a:schemeClr val="dk1"/>
                          </a:solidFill>
                          <a:effectLst/>
                          <a:latin typeface="+mn-lt"/>
                          <a:ea typeface="+mn-ea"/>
                          <a:cs typeface="+mn-cs"/>
                        </a:rPr>
                        <a:t>berdasarkan</a:t>
                      </a:r>
                      <a:r>
                        <a:rPr lang="en-US" sz="1200" b="0" i="0" kern="1200" dirty="0">
                          <a:solidFill>
                            <a:schemeClr val="dk1"/>
                          </a:solidFill>
                          <a:effectLst/>
                          <a:latin typeface="+mn-lt"/>
                          <a:ea typeface="+mn-ea"/>
                          <a:cs typeface="+mn-cs"/>
                        </a:rPr>
                        <a:t> </a:t>
                      </a:r>
                      <a:r>
                        <a:rPr lang="en-US" sz="1200" b="0" i="0" kern="1200" dirty="0" err="1">
                          <a:solidFill>
                            <a:schemeClr val="dk1"/>
                          </a:solidFill>
                          <a:effectLst/>
                          <a:latin typeface="+mn-lt"/>
                          <a:ea typeface="+mn-ea"/>
                          <a:cs typeface="+mn-cs"/>
                        </a:rPr>
                        <a:t>acuan</a:t>
                      </a:r>
                      <a:r>
                        <a:rPr lang="en-US" sz="1200" b="0" i="0" kern="1200" dirty="0">
                          <a:solidFill>
                            <a:schemeClr val="dk1"/>
                          </a:solidFill>
                          <a:effectLst/>
                          <a:latin typeface="+mn-lt"/>
                          <a:ea typeface="+mn-ea"/>
                          <a:cs typeface="+mn-cs"/>
                        </a:rPr>
                        <a:t> local, </a:t>
                      </a:r>
                      <a:r>
                        <a:rPr lang="en-US" sz="1200" b="0" i="0" kern="1200" dirty="0" err="1">
                          <a:solidFill>
                            <a:schemeClr val="dk1"/>
                          </a:solidFill>
                          <a:effectLst/>
                          <a:latin typeface="+mn-lt"/>
                          <a:ea typeface="+mn-ea"/>
                          <a:cs typeface="+mn-cs"/>
                        </a:rPr>
                        <a:t>nasional</a:t>
                      </a:r>
                      <a:r>
                        <a:rPr lang="en-US" sz="1200" b="0" i="0" kern="1200" dirty="0">
                          <a:solidFill>
                            <a:schemeClr val="dk1"/>
                          </a:solidFill>
                          <a:effectLst/>
                          <a:latin typeface="+mn-lt"/>
                          <a:ea typeface="+mn-ea"/>
                          <a:cs typeface="+mn-cs"/>
                        </a:rPr>
                        <a:t>, dan </a:t>
                      </a:r>
                      <a:r>
                        <a:rPr lang="en-US" sz="1200" b="0" i="0" kern="1200" dirty="0" err="1">
                          <a:solidFill>
                            <a:schemeClr val="dk1"/>
                          </a:solidFill>
                          <a:effectLst/>
                          <a:latin typeface="+mn-lt"/>
                          <a:ea typeface="+mn-ea"/>
                          <a:cs typeface="+mn-cs"/>
                        </a:rPr>
                        <a:t>atau</a:t>
                      </a:r>
                      <a:r>
                        <a:rPr lang="en-US" sz="1200" b="0" i="0" kern="1200" dirty="0">
                          <a:solidFill>
                            <a:schemeClr val="dk1"/>
                          </a:solidFill>
                          <a:effectLst/>
                          <a:latin typeface="+mn-lt"/>
                          <a:ea typeface="+mn-ea"/>
                          <a:cs typeface="+mn-cs"/>
                        </a:rPr>
                        <a:t> </a:t>
                      </a:r>
                      <a:r>
                        <a:rPr lang="en-US" sz="1200" b="0" i="0" kern="1200" dirty="0" err="1">
                          <a:solidFill>
                            <a:schemeClr val="dk1"/>
                          </a:solidFill>
                          <a:effectLst/>
                          <a:latin typeface="+mn-lt"/>
                          <a:ea typeface="+mn-ea"/>
                          <a:cs typeface="+mn-cs"/>
                        </a:rPr>
                        <a:t>internasional</a:t>
                      </a:r>
                      <a:endParaRPr lang="en-ID" sz="1200" b="0" i="0" kern="1200" dirty="0">
                        <a:solidFill>
                          <a:schemeClr val="dk1"/>
                        </a:solidFill>
                        <a:effectLst/>
                        <a:latin typeface="+mn-lt"/>
                        <a:ea typeface="+mn-ea"/>
                        <a:cs typeface="+mn-cs"/>
                      </a:endParaRPr>
                    </a:p>
                  </a:txBody>
                  <a:tcPr/>
                </a:tc>
                <a:extLst>
                  <a:ext uri="{0D108BD9-81ED-4DB2-BD59-A6C34878D82A}">
                    <a16:rowId xmlns:a16="http://schemas.microsoft.com/office/drawing/2014/main" val="2020031087"/>
                  </a:ext>
                </a:extLst>
              </a:tr>
            </a:tbl>
          </a:graphicData>
        </a:graphic>
      </p:graphicFrame>
    </p:spTree>
    <p:extLst>
      <p:ext uri="{BB962C8B-B14F-4D97-AF65-F5344CB8AC3E}">
        <p14:creationId xmlns:p14="http://schemas.microsoft.com/office/powerpoint/2010/main" val="39063475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146762419"/>
              </p:ext>
            </p:extLst>
          </p:nvPr>
        </p:nvGraphicFramePr>
        <p:xfrm>
          <a:off x="278644" y="125931"/>
          <a:ext cx="11634711" cy="6606138"/>
        </p:xfrm>
        <a:graphic>
          <a:graphicData uri="http://schemas.openxmlformats.org/drawingml/2006/table">
            <a:tbl>
              <a:tblPr firstRow="1" bandRow="1">
                <a:tableStyleId>{21E4AEA4-8DFA-4A89-87EB-49C32662AFE0}</a:tableStyleId>
              </a:tblPr>
              <a:tblGrid>
                <a:gridCol w="2159756">
                  <a:extLst>
                    <a:ext uri="{9D8B030D-6E8A-4147-A177-3AD203B41FA5}">
                      <a16:colId xmlns:a16="http://schemas.microsoft.com/office/drawing/2014/main" val="20000"/>
                    </a:ext>
                  </a:extLst>
                </a:gridCol>
                <a:gridCol w="4441371">
                  <a:extLst>
                    <a:ext uri="{9D8B030D-6E8A-4147-A177-3AD203B41FA5}">
                      <a16:colId xmlns:a16="http://schemas.microsoft.com/office/drawing/2014/main" val="20001"/>
                    </a:ext>
                  </a:extLst>
                </a:gridCol>
                <a:gridCol w="1915886">
                  <a:extLst>
                    <a:ext uri="{9D8B030D-6E8A-4147-A177-3AD203B41FA5}">
                      <a16:colId xmlns:a16="http://schemas.microsoft.com/office/drawing/2014/main" val="20002"/>
                    </a:ext>
                  </a:extLst>
                </a:gridCol>
                <a:gridCol w="792480">
                  <a:extLst>
                    <a:ext uri="{9D8B030D-6E8A-4147-A177-3AD203B41FA5}">
                      <a16:colId xmlns:a16="http://schemas.microsoft.com/office/drawing/2014/main" val="218297833"/>
                    </a:ext>
                  </a:extLst>
                </a:gridCol>
                <a:gridCol w="2325218">
                  <a:extLst>
                    <a:ext uri="{9D8B030D-6E8A-4147-A177-3AD203B41FA5}">
                      <a16:colId xmlns:a16="http://schemas.microsoft.com/office/drawing/2014/main" val="796865692"/>
                    </a:ext>
                  </a:extLst>
                </a:gridCol>
              </a:tblGrid>
              <a:tr h="350351">
                <a:tc>
                  <a:txBody>
                    <a:bodyPr/>
                    <a:lstStyle/>
                    <a:p>
                      <a:r>
                        <a:rPr lang="id-ID" sz="1100" dirty="0"/>
                        <a:t>PERT. KE-</a:t>
                      </a:r>
                    </a:p>
                  </a:txBody>
                  <a:tcPr/>
                </a:tc>
                <a:tc>
                  <a:txBody>
                    <a:bodyPr/>
                    <a:lstStyle/>
                    <a:p>
                      <a:pPr algn="ctr"/>
                      <a:r>
                        <a:rPr lang="id-ID" sz="1100" dirty="0"/>
                        <a:t>BAHAN KAJIAN</a:t>
                      </a:r>
                    </a:p>
                  </a:txBody>
                  <a:tcPr/>
                </a:tc>
                <a:tc>
                  <a:txBody>
                    <a:bodyPr/>
                    <a:lstStyle/>
                    <a:p>
                      <a:pPr algn="ctr"/>
                      <a:r>
                        <a:rPr lang="id-ID" sz="1100" dirty="0"/>
                        <a:t>METODE PEMBELAJARAN</a:t>
                      </a:r>
                    </a:p>
                  </a:txBody>
                  <a:tcPr/>
                </a:tc>
                <a:tc gridSpan="2">
                  <a:txBody>
                    <a:bodyPr/>
                    <a:lstStyle/>
                    <a:p>
                      <a:pPr algn="ctr"/>
                      <a:r>
                        <a:rPr lang="id-ID" sz="1100"/>
                        <a:t>CATATAN</a:t>
                      </a:r>
                      <a:endParaRPr lang="id-ID" sz="1100" dirty="0"/>
                    </a:p>
                  </a:txBody>
                  <a:tcPr/>
                </a:tc>
                <a:tc hMerge="1">
                  <a:txBody>
                    <a:bodyPr/>
                    <a:lstStyle/>
                    <a:p>
                      <a:pPr algn="ctr"/>
                      <a:endParaRPr lang="id-ID" sz="1200" dirty="0"/>
                    </a:p>
                  </a:txBody>
                  <a:tcPr/>
                </a:tc>
                <a:extLst>
                  <a:ext uri="{0D108BD9-81ED-4DB2-BD59-A6C34878D82A}">
                    <a16:rowId xmlns:a16="http://schemas.microsoft.com/office/drawing/2014/main" val="10000"/>
                  </a:ext>
                </a:extLst>
              </a:tr>
              <a:tr h="414228">
                <a:tc>
                  <a:txBody>
                    <a:bodyPr/>
                    <a:lstStyle/>
                    <a:p>
                      <a:r>
                        <a:rPr lang="id-ID" sz="1100" dirty="0"/>
                        <a:t>1</a:t>
                      </a:r>
                      <a:r>
                        <a:rPr lang="en-US" sz="1100" dirty="0"/>
                        <a:t>-2 (Pekan III&amp;IV Sept)</a:t>
                      </a:r>
                      <a:endParaRPr lang="id-ID" sz="1100" dirty="0"/>
                    </a:p>
                  </a:txBody>
                  <a:tcPr/>
                </a:tc>
                <a:tc>
                  <a:txBody>
                    <a:bodyPr/>
                    <a:lstStyle/>
                    <a:p>
                      <a:r>
                        <a:rPr lang="en-ID" sz="1100" b="0" dirty="0" err="1"/>
                        <a:t>Kontrak</a:t>
                      </a:r>
                      <a:r>
                        <a:rPr lang="en-ID" sz="1100" b="0" dirty="0"/>
                        <a:t> </a:t>
                      </a:r>
                      <a:r>
                        <a:rPr lang="en-ID" sz="1100" b="0" dirty="0" err="1"/>
                        <a:t>Perkuliahan</a:t>
                      </a:r>
                      <a:r>
                        <a:rPr lang="en-ID" sz="1100" b="0" dirty="0"/>
                        <a:t> </a:t>
                      </a:r>
                      <a:br>
                        <a:rPr lang="en-ID" sz="1100" b="0" dirty="0"/>
                      </a:br>
                      <a:r>
                        <a:rPr lang="en-ID" sz="1100" b="0" dirty="0"/>
                        <a:t>K</a:t>
                      </a:r>
                      <a:r>
                        <a:rPr lang="id-ID" sz="1100" b="0" dirty="0"/>
                        <a:t>onsep Dasar Kurikulum</a:t>
                      </a:r>
                      <a:r>
                        <a:rPr lang="id-ID" sz="1100" b="0" baseline="0" dirty="0"/>
                        <a:t> </a:t>
                      </a:r>
                      <a:r>
                        <a:rPr lang="en-US" sz="1100" b="0" baseline="0" dirty="0"/>
                        <a:t>di </a:t>
                      </a:r>
                      <a:r>
                        <a:rPr lang="id-ID" sz="1100" b="0" baseline="0" dirty="0"/>
                        <a:t>PAUD</a:t>
                      </a:r>
                      <a:r>
                        <a:rPr lang="en-US" sz="1100" b="0" baseline="0" dirty="0"/>
                        <a:t> dan PAUD </a:t>
                      </a:r>
                      <a:r>
                        <a:rPr lang="en-US" sz="1100" b="0" baseline="0" dirty="0" err="1"/>
                        <a:t>Inklusi</a:t>
                      </a:r>
                      <a:endParaRPr lang="id-ID" sz="1100" b="0" dirty="0"/>
                    </a:p>
                  </a:txBody>
                  <a:tcPr/>
                </a:tc>
                <a:tc>
                  <a:txBody>
                    <a:bodyPr/>
                    <a:lstStyle/>
                    <a:p>
                      <a:pPr algn="ctr"/>
                      <a:r>
                        <a:rPr lang="id-ID" sz="1100" dirty="0"/>
                        <a:t>Diskusi</a:t>
                      </a:r>
                      <a:r>
                        <a:rPr lang="id-ID" sz="1100" baseline="0" dirty="0"/>
                        <a:t> </a:t>
                      </a:r>
                      <a:r>
                        <a:rPr lang="en-US" sz="1100" baseline="0" dirty="0" err="1"/>
                        <a:t>Interaktif</a:t>
                      </a:r>
                      <a:endParaRPr lang="id-ID" sz="1100" dirty="0"/>
                    </a:p>
                  </a:txBody>
                  <a:tcPr/>
                </a:tc>
                <a:tc gridSpan="2">
                  <a:txBody>
                    <a:bodyPr/>
                    <a:lstStyle/>
                    <a:p>
                      <a:pPr algn="ctr"/>
                      <a:r>
                        <a:rPr lang="en-US" sz="1100"/>
                        <a:t>E-learning</a:t>
                      </a:r>
                      <a:endParaRPr lang="id-ID" sz="1100" dirty="0"/>
                    </a:p>
                  </a:txBody>
                  <a:tcPr/>
                </a:tc>
                <a:tc hMerge="1">
                  <a:txBody>
                    <a:bodyPr/>
                    <a:lstStyle/>
                    <a:p>
                      <a:pPr algn="ctr"/>
                      <a:endParaRPr lang="id-ID" sz="1200" dirty="0"/>
                    </a:p>
                  </a:txBody>
                  <a:tcPr/>
                </a:tc>
                <a:extLst>
                  <a:ext uri="{0D108BD9-81ED-4DB2-BD59-A6C34878D82A}">
                    <a16:rowId xmlns:a16="http://schemas.microsoft.com/office/drawing/2014/main" val="10001"/>
                  </a:ext>
                </a:extLst>
              </a:tr>
              <a:tr h="414228">
                <a:tc>
                  <a:txBody>
                    <a:bodyPr/>
                    <a:lstStyle/>
                    <a:p>
                      <a:r>
                        <a:rPr lang="id-ID" sz="1100" b="1" dirty="0"/>
                        <a:t>3</a:t>
                      </a:r>
                      <a:r>
                        <a:rPr lang="en-US" sz="1100" b="1" dirty="0"/>
                        <a:t> </a:t>
                      </a:r>
                      <a:r>
                        <a:rPr lang="en-ID" sz="1100" b="1" dirty="0"/>
                        <a:t>(Pekan I </a:t>
                      </a:r>
                      <a:r>
                        <a:rPr lang="en-ID" sz="1100" b="1" dirty="0" err="1"/>
                        <a:t>Okt</a:t>
                      </a:r>
                      <a:r>
                        <a:rPr lang="en-ID" sz="1100" b="1" dirty="0"/>
                        <a:t>)</a:t>
                      </a:r>
                      <a:endParaRPr lang="id-ID" sz="1100" b="1" dirty="0"/>
                    </a:p>
                  </a:txBody>
                  <a:tcPr/>
                </a:tc>
                <a:tc>
                  <a:txBody>
                    <a:bodyPr/>
                    <a:lstStyle/>
                    <a:p>
                      <a:r>
                        <a:rPr lang="id-ID" sz="1100" b="1" dirty="0"/>
                        <a:t>Sejarah Kurikulum</a:t>
                      </a:r>
                      <a:r>
                        <a:rPr lang="id-ID" sz="1100" b="1" baseline="0" dirty="0"/>
                        <a:t> PAUD</a:t>
                      </a:r>
                      <a:endParaRPr lang="id-ID" sz="1100" b="1"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prstClr val="black"/>
                          </a:solidFill>
                          <a:effectLst/>
                          <a:uLnTx/>
                          <a:uFillTx/>
                          <a:latin typeface="Century Gothic" panose="020B0502020202020204"/>
                          <a:ea typeface="+mn-ea"/>
                          <a:cs typeface="+mn-cs"/>
                        </a:rPr>
                        <a:t>Presentasi dan diskusi</a:t>
                      </a:r>
                      <a:endParaRPr kumimoji="0" lang="id-ID" sz="1100" b="1" i="0" u="none" strike="noStrike" kern="1200" cap="none" spc="0" normalizeH="0" baseline="0" noProof="0" dirty="0">
                        <a:ln>
                          <a:noFill/>
                        </a:ln>
                        <a:solidFill>
                          <a:prstClr val="black"/>
                        </a:solidFill>
                        <a:effectLst/>
                        <a:uLnTx/>
                        <a:uFillTx/>
                        <a:latin typeface="Century Gothic" panose="020B0502020202020204"/>
                        <a:ea typeface="+mn-ea"/>
                        <a:cs typeface="+mn-cs"/>
                      </a:endParaRPr>
                    </a:p>
                  </a:txBody>
                  <a:tcPr/>
                </a:tc>
                <a:tc gridSpan="2">
                  <a:txBody>
                    <a:bodyPr/>
                    <a:lstStyle/>
                    <a:p>
                      <a:pPr algn="ctr"/>
                      <a:r>
                        <a:rPr lang="en-US" sz="1100" b="0"/>
                        <a:t>1 kelompok </a:t>
                      </a:r>
                    </a:p>
                    <a:p>
                      <a:pPr algn="ctr"/>
                      <a:r>
                        <a:rPr lang="en-US" sz="1100" b="0"/>
                        <a:t>(Membuat PPT materi presentasi)</a:t>
                      </a:r>
                      <a:endParaRPr kumimoji="0" lang="id-ID" sz="1100" b="1" i="0" u="none" strike="noStrike" kern="1200" cap="none" spc="0" normalizeH="0" baseline="0" noProof="0" dirty="0">
                        <a:ln>
                          <a:noFill/>
                        </a:ln>
                        <a:solidFill>
                          <a:prstClr val="black"/>
                        </a:solidFill>
                        <a:effectLst/>
                        <a:uLnTx/>
                        <a:uFillTx/>
                        <a:latin typeface="Century Gothic" panose="020B0502020202020204"/>
                        <a:ea typeface="+mn-ea"/>
                        <a:cs typeface="+mn-cs"/>
                      </a:endParaRPr>
                    </a:p>
                  </a:txBody>
                  <a:tcPr/>
                </a:tc>
                <a:tc hMerge="1">
                  <a:txBody>
                    <a:bodyPr/>
                    <a:lstStyle/>
                    <a:p>
                      <a:pPr algn="ctr"/>
                      <a:endParaRPr kumimoji="0" lang="id-ID" sz="1200" b="1" i="0" u="none" strike="noStrike" kern="1200" cap="none" spc="0" normalizeH="0" baseline="0" noProof="0" dirty="0">
                        <a:ln>
                          <a:noFill/>
                        </a:ln>
                        <a:solidFill>
                          <a:prstClr val="black"/>
                        </a:solidFill>
                        <a:effectLst/>
                        <a:uLnTx/>
                        <a:uFillTx/>
                        <a:latin typeface="Century Gothic" panose="020B0502020202020204"/>
                        <a:ea typeface="+mn-ea"/>
                        <a:cs typeface="+mn-cs"/>
                      </a:endParaRPr>
                    </a:p>
                  </a:txBody>
                  <a:tcPr/>
                </a:tc>
                <a:extLst>
                  <a:ext uri="{0D108BD9-81ED-4DB2-BD59-A6C34878D82A}">
                    <a16:rowId xmlns:a16="http://schemas.microsoft.com/office/drawing/2014/main" val="10002"/>
                  </a:ext>
                </a:extLst>
              </a:tr>
              <a:tr h="739420">
                <a:tc>
                  <a:txBody>
                    <a:bodyPr/>
                    <a:lstStyle/>
                    <a:p>
                      <a:r>
                        <a:rPr lang="id-ID" sz="1100" b="1" dirty="0"/>
                        <a:t>4</a:t>
                      </a:r>
                      <a:r>
                        <a:rPr lang="en-US" sz="1100" b="1" dirty="0"/>
                        <a:t> </a:t>
                      </a:r>
                      <a:r>
                        <a:rPr lang="en-ID" sz="1100" b="1" dirty="0"/>
                        <a:t>(Pekan II </a:t>
                      </a:r>
                      <a:r>
                        <a:rPr lang="en-ID" sz="1100" b="1" dirty="0" err="1"/>
                        <a:t>Okt</a:t>
                      </a:r>
                      <a:r>
                        <a:rPr lang="en-ID" sz="1100" b="1" dirty="0"/>
                        <a:t>)</a:t>
                      </a:r>
                      <a:endParaRPr lang="id-ID" sz="1100" b="1" dirty="0"/>
                    </a:p>
                  </a:txBody>
                  <a:tcPr/>
                </a:tc>
                <a:tc>
                  <a:txBody>
                    <a:bodyPr/>
                    <a:lstStyle/>
                    <a:p>
                      <a:r>
                        <a:rPr lang="id-ID" sz="1100" b="1" dirty="0"/>
                        <a:t>Model-model Kurikulum PAUD</a:t>
                      </a:r>
                      <a:r>
                        <a:rPr lang="en-US" sz="1100" b="1" dirty="0"/>
                        <a:t> </a:t>
                      </a:r>
                      <a:r>
                        <a:rPr lang="en-US" sz="1100" b="1" dirty="0" err="1"/>
                        <a:t>Internasional</a:t>
                      </a:r>
                      <a:r>
                        <a:rPr lang="en-US" sz="1100" b="1" dirty="0"/>
                        <a:t>:</a:t>
                      </a:r>
                      <a:br>
                        <a:rPr lang="en-US" sz="1100" b="1" dirty="0"/>
                      </a:br>
                      <a:r>
                        <a:rPr lang="en-US" sz="1100" b="1" dirty="0" err="1"/>
                        <a:t>Dibatasi</a:t>
                      </a:r>
                      <a:r>
                        <a:rPr lang="en-US" sz="1100" b="1" dirty="0"/>
                        <a:t> pada model </a:t>
                      </a:r>
                      <a:r>
                        <a:rPr lang="en-US" sz="1100" b="1" dirty="0" err="1"/>
                        <a:t>kurikulum</a:t>
                      </a:r>
                      <a:r>
                        <a:rPr lang="en-US" sz="1100" b="1" dirty="0"/>
                        <a:t> </a:t>
                      </a:r>
                      <a:r>
                        <a:rPr lang="en-US" sz="1100" b="1" dirty="0" err="1"/>
                        <a:t>berdasarkan</a:t>
                      </a:r>
                      <a:r>
                        <a:rPr lang="en-US" sz="1100" b="1" dirty="0"/>
                        <a:t> 5 </a:t>
                      </a:r>
                      <a:r>
                        <a:rPr lang="en-US" sz="1100" b="1" dirty="0" err="1"/>
                        <a:t>pendekatan</a:t>
                      </a:r>
                      <a:r>
                        <a:rPr lang="en-US" sz="1100" b="1" dirty="0"/>
                        <a:t> PAUD (Montessori, High Scope, </a:t>
                      </a:r>
                      <a:r>
                        <a:rPr lang="en-US" sz="1100" b="1" dirty="0">
                          <a:solidFill>
                            <a:srgbClr val="FF0000"/>
                          </a:solidFill>
                        </a:rPr>
                        <a:t>Regio Emilia</a:t>
                      </a:r>
                      <a:r>
                        <a:rPr lang="en-US" sz="1100" b="1" dirty="0"/>
                        <a:t>, Bank Street, Head Start)</a:t>
                      </a:r>
                      <a:endParaRPr lang="id-ID" sz="1100" b="1"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prstClr val="black"/>
                          </a:solidFill>
                          <a:effectLst/>
                          <a:uLnTx/>
                          <a:uFillTx/>
                          <a:latin typeface="Century Gothic" panose="020B0502020202020204"/>
                          <a:ea typeface="+mn-ea"/>
                          <a:cs typeface="+mn-cs"/>
                        </a:rPr>
                        <a:t>Presentasi dan diskusi</a:t>
                      </a:r>
                      <a:endParaRPr kumimoji="0" lang="id-ID" sz="1100" b="1" i="0" u="none" strike="noStrike" kern="1200" cap="none" spc="0" normalizeH="0" baseline="0" noProof="0" dirty="0">
                        <a:ln>
                          <a:noFill/>
                        </a:ln>
                        <a:solidFill>
                          <a:prstClr val="black"/>
                        </a:solidFill>
                        <a:effectLst/>
                        <a:uLnTx/>
                        <a:uFillTx/>
                        <a:latin typeface="Century Gothic" panose="020B0502020202020204"/>
                        <a:ea typeface="+mn-ea"/>
                        <a:cs typeface="+mn-cs"/>
                      </a:endParaRPr>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Century Gothic" panose="020B0502020202020204"/>
                          <a:ea typeface="+mn-ea"/>
                          <a:cs typeface="+mn-cs"/>
                        </a:rPr>
                        <a:t>1 kelompok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a:t>(Membuat PPT materi presentasi)</a:t>
                      </a:r>
                      <a:endParaRPr kumimoji="0" lang="id-ID" sz="1100" b="1" i="0" u="none" strike="noStrike" kern="1200" cap="none" spc="0" normalizeH="0" baseline="0" noProof="0" dirty="0">
                        <a:ln>
                          <a:noFill/>
                        </a:ln>
                        <a:solidFill>
                          <a:prstClr val="black"/>
                        </a:solidFill>
                        <a:effectLst/>
                        <a:uLnTx/>
                        <a:uFillTx/>
                        <a:latin typeface="Century Gothic" panose="020B0502020202020204"/>
                        <a:ea typeface="+mn-ea"/>
                        <a:cs typeface="+mn-cs"/>
                      </a:endParaRPr>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200" b="1" i="0" u="none" strike="noStrike" kern="1200" cap="none" spc="0" normalizeH="0" baseline="0" noProof="0" dirty="0">
                        <a:ln>
                          <a:noFill/>
                        </a:ln>
                        <a:solidFill>
                          <a:prstClr val="black"/>
                        </a:solidFill>
                        <a:effectLst/>
                        <a:uLnTx/>
                        <a:uFillTx/>
                        <a:latin typeface="Century Gothic" panose="020B0502020202020204"/>
                        <a:ea typeface="+mn-ea"/>
                        <a:cs typeface="+mn-cs"/>
                      </a:endParaRPr>
                    </a:p>
                  </a:txBody>
                  <a:tcPr/>
                </a:tc>
                <a:extLst>
                  <a:ext uri="{0D108BD9-81ED-4DB2-BD59-A6C34878D82A}">
                    <a16:rowId xmlns:a16="http://schemas.microsoft.com/office/drawing/2014/main" val="10003"/>
                  </a:ext>
                </a:extLst>
              </a:tr>
              <a:tr h="414228">
                <a:tc>
                  <a:txBody>
                    <a:bodyPr/>
                    <a:lstStyle/>
                    <a:p>
                      <a:r>
                        <a:rPr lang="en-US" sz="1100" b="1" dirty="0"/>
                        <a:t>5 (Pekan III)</a:t>
                      </a:r>
                      <a:endParaRPr lang="id-ID" sz="11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d-ID" sz="1100" b="1" dirty="0"/>
                        <a:t>Konsep DAP</a:t>
                      </a:r>
                      <a:r>
                        <a:rPr lang="en-US" sz="1100" b="1" dirty="0"/>
                        <a:t>/ </a:t>
                      </a:r>
                      <a:r>
                        <a:rPr lang="en-US" sz="1100" b="1" dirty="0" err="1"/>
                        <a:t>Pembelajaran</a:t>
                      </a:r>
                      <a:r>
                        <a:rPr lang="en-US" sz="1100" b="1" dirty="0"/>
                        <a:t> </a:t>
                      </a:r>
                      <a:r>
                        <a:rPr lang="en-US" sz="1100" b="1" dirty="0" err="1"/>
                        <a:t>Selaras</a:t>
                      </a:r>
                      <a:r>
                        <a:rPr lang="en-US" sz="1100" b="1" dirty="0"/>
                        <a:t> </a:t>
                      </a:r>
                      <a:r>
                        <a:rPr lang="en-US" sz="1100" b="1" dirty="0" err="1"/>
                        <a:t>Perkembangan</a:t>
                      </a:r>
                      <a:br>
                        <a:rPr lang="en-US" sz="1100" b="1" dirty="0"/>
                      </a:br>
                      <a:r>
                        <a:rPr lang="en-US" sz="1100" b="1" dirty="0"/>
                        <a:t>STEAM </a:t>
                      </a:r>
                      <a:r>
                        <a:rPr lang="en-ID" sz="1100" b="1" dirty="0"/>
                        <a:t>(Sains, tech, </a:t>
                      </a:r>
                      <a:r>
                        <a:rPr lang="en-ID" sz="1100" b="1" dirty="0" err="1"/>
                        <a:t>eng</a:t>
                      </a:r>
                      <a:r>
                        <a:rPr lang="en-ID" sz="1100" b="1" dirty="0"/>
                        <a:t>, arts, math) di </a:t>
                      </a:r>
                      <a:r>
                        <a:rPr lang="en-ID" sz="1100" b="1" dirty="0" err="1"/>
                        <a:t>Satuan</a:t>
                      </a:r>
                      <a:r>
                        <a:rPr lang="en-ID" sz="1100" b="1" dirty="0"/>
                        <a:t> PAUD</a:t>
                      </a:r>
                      <a:endParaRPr lang="id-ID" sz="1100" b="1"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err="1">
                          <a:ln>
                            <a:noFill/>
                          </a:ln>
                          <a:solidFill>
                            <a:prstClr val="black"/>
                          </a:solidFill>
                          <a:effectLst/>
                          <a:uLnTx/>
                          <a:uFillTx/>
                          <a:latin typeface="Century Gothic" panose="020B0502020202020204"/>
                          <a:ea typeface="+mn-ea"/>
                          <a:cs typeface="+mn-cs"/>
                        </a:rPr>
                        <a:t>Presentasi</a:t>
                      </a:r>
                      <a:r>
                        <a:rPr kumimoji="0" lang="en-US" sz="1100" b="1" i="0" u="none" strike="noStrike" kern="1200" cap="none" spc="0" normalizeH="0" baseline="0" noProof="0" dirty="0">
                          <a:ln>
                            <a:noFill/>
                          </a:ln>
                          <a:solidFill>
                            <a:prstClr val="black"/>
                          </a:solidFill>
                          <a:effectLst/>
                          <a:uLnTx/>
                          <a:uFillTx/>
                          <a:latin typeface="Century Gothic" panose="020B0502020202020204"/>
                          <a:ea typeface="+mn-ea"/>
                          <a:cs typeface="+mn-cs"/>
                        </a:rPr>
                        <a:t> dan </a:t>
                      </a:r>
                      <a:r>
                        <a:rPr kumimoji="0" lang="en-US" sz="1100" b="1" i="0" u="none" strike="noStrike" kern="1200" cap="none" spc="0" normalizeH="0" baseline="0" noProof="0" dirty="0" err="1">
                          <a:ln>
                            <a:noFill/>
                          </a:ln>
                          <a:solidFill>
                            <a:prstClr val="black"/>
                          </a:solidFill>
                          <a:effectLst/>
                          <a:uLnTx/>
                          <a:uFillTx/>
                          <a:latin typeface="Century Gothic" panose="020B0502020202020204"/>
                          <a:ea typeface="+mn-ea"/>
                          <a:cs typeface="+mn-cs"/>
                        </a:rPr>
                        <a:t>diskusi</a:t>
                      </a:r>
                      <a:endParaRPr kumimoji="0" lang="id-ID" sz="1100" b="1" i="0" u="none" strike="noStrike" kern="1200" cap="none" spc="0" normalizeH="0" baseline="0" noProof="0" dirty="0">
                        <a:ln>
                          <a:noFill/>
                        </a:ln>
                        <a:solidFill>
                          <a:prstClr val="black"/>
                        </a:solidFill>
                        <a:effectLst/>
                        <a:uLnTx/>
                        <a:uFillTx/>
                        <a:latin typeface="Century Gothic" panose="020B0502020202020204"/>
                        <a:ea typeface="+mn-ea"/>
                        <a:cs typeface="+mn-cs"/>
                      </a:endParaRPr>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entury Gothic" panose="020B0502020202020204"/>
                          <a:ea typeface="+mn-ea"/>
                          <a:cs typeface="+mn-cs"/>
                        </a:rPr>
                        <a:t>2 </a:t>
                      </a:r>
                      <a:r>
                        <a:rPr kumimoji="0" lang="en-US" sz="1100" b="0" i="0" u="none" strike="noStrike" kern="1200" cap="none" spc="0" normalizeH="0" baseline="0" noProof="0" dirty="0" err="1">
                          <a:ln>
                            <a:noFill/>
                          </a:ln>
                          <a:solidFill>
                            <a:prstClr val="black"/>
                          </a:solidFill>
                          <a:effectLst/>
                          <a:uLnTx/>
                          <a:uFillTx/>
                          <a:latin typeface="Century Gothic" panose="020B0502020202020204"/>
                          <a:ea typeface="+mn-ea"/>
                          <a:cs typeface="+mn-cs"/>
                        </a:rPr>
                        <a:t>kelompok</a:t>
                      </a:r>
                      <a:r>
                        <a:rPr kumimoji="0" lang="en-US" sz="1100" b="0" i="0" u="none" strike="noStrike" kern="1200" cap="none" spc="0" normalizeH="0" baseline="0" noProof="0" dirty="0">
                          <a:ln>
                            <a:noFill/>
                          </a:ln>
                          <a:solidFill>
                            <a:prstClr val="black"/>
                          </a:solidFill>
                          <a:effectLst/>
                          <a:uLnTx/>
                          <a:uFillTx/>
                          <a:latin typeface="Century Gothic" panose="020B0502020202020204"/>
                          <a:ea typeface="+mn-ea"/>
                          <a:cs typeface="+mn-cs"/>
                        </a:rPr>
                        <a:t> </a:t>
                      </a:r>
                      <a:br>
                        <a:rPr kumimoji="0" lang="en-US" sz="1100" b="0" i="0" u="none" strike="noStrike" kern="1200" cap="none" spc="0" normalizeH="0" baseline="0" noProof="0" dirty="0">
                          <a:ln>
                            <a:noFill/>
                          </a:ln>
                          <a:solidFill>
                            <a:prstClr val="black"/>
                          </a:solidFill>
                          <a:effectLst/>
                          <a:uLnTx/>
                          <a:uFillTx/>
                          <a:latin typeface="Century Gothic" panose="020B0502020202020204"/>
                          <a:ea typeface="+mn-ea"/>
                          <a:cs typeface="+mn-cs"/>
                        </a:rPr>
                      </a:br>
                      <a:r>
                        <a:rPr lang="en-US" sz="1100" b="0" dirty="0"/>
                        <a:t>(</a:t>
                      </a:r>
                      <a:r>
                        <a:rPr lang="en-US" sz="1100" b="0" dirty="0" err="1"/>
                        <a:t>Membuat</a:t>
                      </a:r>
                      <a:r>
                        <a:rPr lang="en-US" sz="1100" b="0" dirty="0"/>
                        <a:t> PPT </a:t>
                      </a:r>
                      <a:r>
                        <a:rPr lang="en-US" sz="1100" b="0" dirty="0" err="1"/>
                        <a:t>materi</a:t>
                      </a:r>
                      <a:r>
                        <a:rPr lang="en-US" sz="1100" b="0" dirty="0"/>
                        <a:t> </a:t>
                      </a:r>
                      <a:r>
                        <a:rPr lang="en-US" sz="1100" b="0" dirty="0" err="1"/>
                        <a:t>presentasi</a:t>
                      </a:r>
                      <a:r>
                        <a:rPr lang="en-US" sz="1100" b="0" dirty="0"/>
                        <a:t>)</a:t>
                      </a:r>
                      <a:endParaRPr kumimoji="0" lang="id-ID" sz="1100" b="1" i="0" u="none" strike="noStrike" kern="1200" cap="none" spc="0" normalizeH="0" baseline="0" noProof="0" dirty="0">
                        <a:ln>
                          <a:noFill/>
                        </a:ln>
                        <a:solidFill>
                          <a:prstClr val="black"/>
                        </a:solidFill>
                        <a:effectLst/>
                        <a:uLnTx/>
                        <a:uFillTx/>
                        <a:latin typeface="Century Gothic" panose="020B0502020202020204"/>
                        <a:ea typeface="+mn-ea"/>
                        <a:cs typeface="+mn-cs"/>
                      </a:endParaRPr>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200" b="1" i="0" u="none" strike="noStrike" kern="1200" cap="none" spc="0" normalizeH="0" baseline="0" noProof="0" dirty="0">
                        <a:ln>
                          <a:noFill/>
                        </a:ln>
                        <a:solidFill>
                          <a:prstClr val="black"/>
                        </a:solidFill>
                        <a:effectLst/>
                        <a:uLnTx/>
                        <a:uFillTx/>
                        <a:latin typeface="Century Gothic" panose="020B0502020202020204"/>
                        <a:ea typeface="+mn-ea"/>
                        <a:cs typeface="+mn-cs"/>
                      </a:endParaRPr>
                    </a:p>
                  </a:txBody>
                  <a:tcPr/>
                </a:tc>
                <a:extLst>
                  <a:ext uri="{0D108BD9-81ED-4DB2-BD59-A6C34878D82A}">
                    <a16:rowId xmlns:a16="http://schemas.microsoft.com/office/drawing/2014/main" val="10004"/>
                  </a:ext>
                </a:extLst>
              </a:tr>
              <a:tr h="4142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t>6 (IV </a:t>
                      </a:r>
                      <a:r>
                        <a:rPr lang="en-US" sz="1100" b="1" dirty="0" err="1"/>
                        <a:t>Okt</a:t>
                      </a:r>
                      <a:r>
                        <a:rPr lang="en-US" sz="1100" b="1" dirty="0"/>
                        <a:t>)</a:t>
                      </a:r>
                      <a:endParaRPr lang="id-ID" sz="1100" b="1" dirty="0"/>
                    </a:p>
                    <a:p>
                      <a:endParaRPr lang="id-ID" sz="1100" b="1" dirty="0"/>
                    </a:p>
                  </a:txBody>
                  <a:tcPr/>
                </a:tc>
                <a:tc>
                  <a:txBody>
                    <a:bodyPr/>
                    <a:lstStyle/>
                    <a:p>
                      <a:r>
                        <a:rPr lang="en-US" sz="1100" b="1" dirty="0" err="1"/>
                        <a:t>Muatan</a:t>
                      </a:r>
                      <a:r>
                        <a:rPr lang="en-US" sz="1100" b="1" dirty="0"/>
                        <a:t> </a:t>
                      </a:r>
                      <a:r>
                        <a:rPr lang="en-US" sz="1100" b="1" dirty="0" err="1"/>
                        <a:t>lokal</a:t>
                      </a:r>
                      <a:r>
                        <a:rPr lang="en-US" sz="1100" b="1" dirty="0"/>
                        <a:t> dan </a:t>
                      </a:r>
                      <a:r>
                        <a:rPr lang="en-US" sz="1100" b="1" dirty="0" err="1"/>
                        <a:t>nasional</a:t>
                      </a:r>
                      <a:r>
                        <a:rPr lang="en-US" sz="1100" b="1" dirty="0"/>
                        <a:t> </a:t>
                      </a:r>
                      <a:r>
                        <a:rPr lang="en-US" sz="1100" b="1" dirty="0" err="1"/>
                        <a:t>Kurikulum</a:t>
                      </a:r>
                      <a:r>
                        <a:rPr lang="en-US" sz="1100" b="1" dirty="0"/>
                        <a:t> PAUD</a:t>
                      </a:r>
                      <a:endParaRPr lang="id-ID" sz="1100" b="1"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err="1">
                          <a:ln>
                            <a:noFill/>
                          </a:ln>
                          <a:solidFill>
                            <a:prstClr val="black"/>
                          </a:solidFill>
                          <a:effectLst/>
                          <a:uLnTx/>
                          <a:uFillTx/>
                          <a:latin typeface="+mn-lt"/>
                          <a:ea typeface="+mn-ea"/>
                          <a:cs typeface="+mn-cs"/>
                        </a:rPr>
                        <a:t>Presentasi</a:t>
                      </a:r>
                      <a:r>
                        <a:rPr kumimoji="0" lang="en-US" sz="1100" b="1" i="0" u="none" strike="noStrike" kern="1200" cap="none" spc="0" normalizeH="0" baseline="0" noProof="0" dirty="0">
                          <a:ln>
                            <a:noFill/>
                          </a:ln>
                          <a:solidFill>
                            <a:prstClr val="black"/>
                          </a:solidFill>
                          <a:effectLst/>
                          <a:uLnTx/>
                          <a:uFillTx/>
                          <a:latin typeface="+mn-lt"/>
                          <a:ea typeface="+mn-ea"/>
                          <a:cs typeface="+mn-cs"/>
                        </a:rPr>
                        <a:t> dan </a:t>
                      </a:r>
                      <a:r>
                        <a:rPr kumimoji="0" lang="en-US" sz="1100" b="1" i="0" u="none" strike="noStrike" kern="1200" cap="none" spc="0" normalizeH="0" baseline="0" noProof="0" dirty="0" err="1">
                          <a:ln>
                            <a:noFill/>
                          </a:ln>
                          <a:solidFill>
                            <a:prstClr val="black"/>
                          </a:solidFill>
                          <a:effectLst/>
                          <a:uLnTx/>
                          <a:uFillTx/>
                          <a:latin typeface="+mn-lt"/>
                          <a:ea typeface="+mn-ea"/>
                          <a:cs typeface="+mn-cs"/>
                        </a:rPr>
                        <a:t>diskusi</a:t>
                      </a:r>
                      <a:endParaRPr kumimoji="0" lang="id-ID" sz="1100" b="1" i="0" u="none" strike="noStrike" kern="1200" cap="none" spc="0" normalizeH="0" baseline="0" noProof="0" dirty="0">
                        <a:ln>
                          <a:noFill/>
                        </a:ln>
                        <a:solidFill>
                          <a:prstClr val="black"/>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100" b="1" i="0" u="none" strike="noStrike" kern="1200" cap="none" spc="0" normalizeH="0" baseline="0" noProof="0" dirty="0">
                        <a:ln>
                          <a:noFill/>
                        </a:ln>
                        <a:solidFill>
                          <a:prstClr val="black"/>
                        </a:solidFill>
                        <a:effectLst/>
                        <a:uLnTx/>
                        <a:uFillTx/>
                        <a:latin typeface="Century Gothic" panose="020B0502020202020204"/>
                        <a:ea typeface="+mn-ea"/>
                        <a:cs typeface="+mn-cs"/>
                      </a:endParaRPr>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entury Gothic" panose="020B0502020202020204"/>
                          <a:ea typeface="+mn-ea"/>
                          <a:cs typeface="+mn-cs"/>
                        </a:rPr>
                        <a:t>1 </a:t>
                      </a:r>
                      <a:r>
                        <a:rPr kumimoji="0" lang="en-US" sz="1100" b="0" i="0" u="none" strike="noStrike" kern="1200" cap="none" spc="0" normalizeH="0" baseline="0" noProof="0" dirty="0" err="1">
                          <a:ln>
                            <a:noFill/>
                          </a:ln>
                          <a:solidFill>
                            <a:prstClr val="black"/>
                          </a:solidFill>
                          <a:effectLst/>
                          <a:uLnTx/>
                          <a:uFillTx/>
                          <a:latin typeface="Century Gothic" panose="020B0502020202020204"/>
                          <a:ea typeface="+mn-ea"/>
                          <a:cs typeface="+mn-cs"/>
                        </a:rPr>
                        <a:t>kelompok</a:t>
                      </a:r>
                      <a:r>
                        <a:rPr kumimoji="0" lang="en-US" sz="1100" b="0" i="0" u="none" strike="noStrike" kern="1200" cap="none" spc="0" normalizeH="0" baseline="0" noProof="0" dirty="0">
                          <a:ln>
                            <a:noFill/>
                          </a:ln>
                          <a:solidFill>
                            <a:prstClr val="black"/>
                          </a:solidFill>
                          <a:effectLst/>
                          <a:uLnTx/>
                          <a:uFillTx/>
                          <a:latin typeface="Century Gothic" panose="020B0502020202020204"/>
                          <a:ea typeface="+mn-ea"/>
                          <a:cs typeface="+mn-cs"/>
                        </a:rPr>
                        <a:t> </a:t>
                      </a:r>
                      <a:br>
                        <a:rPr kumimoji="0" lang="en-US" sz="1100" b="0" i="0" u="none" strike="noStrike" kern="1200" cap="none" spc="0" normalizeH="0" baseline="0" noProof="0" dirty="0">
                          <a:ln>
                            <a:noFill/>
                          </a:ln>
                          <a:solidFill>
                            <a:prstClr val="black"/>
                          </a:solidFill>
                          <a:effectLst/>
                          <a:uLnTx/>
                          <a:uFillTx/>
                          <a:latin typeface="Century Gothic" panose="020B0502020202020204"/>
                          <a:ea typeface="+mn-ea"/>
                          <a:cs typeface="+mn-cs"/>
                        </a:rPr>
                      </a:br>
                      <a:r>
                        <a:rPr kumimoji="0" lang="en-US" sz="1100" b="0" i="0" u="none" strike="noStrike" kern="1200" cap="none" spc="0" normalizeH="0" baseline="0" noProof="0" dirty="0">
                          <a:ln>
                            <a:noFill/>
                          </a:ln>
                          <a:solidFill>
                            <a:prstClr val="black"/>
                          </a:solidFill>
                          <a:effectLst/>
                          <a:uLnTx/>
                          <a:uFillTx/>
                          <a:latin typeface="Century Gothic" panose="020B0502020202020204"/>
                          <a:ea typeface="+mn-ea"/>
                          <a:cs typeface="+mn-cs"/>
                        </a:rPr>
                        <a:t>(</a:t>
                      </a:r>
                      <a:r>
                        <a:rPr kumimoji="0" lang="en-US" sz="1100" b="0" i="0" u="none" strike="noStrike" kern="1200" cap="none" spc="0" normalizeH="0" baseline="0" noProof="0" dirty="0" err="1">
                          <a:ln>
                            <a:noFill/>
                          </a:ln>
                          <a:solidFill>
                            <a:prstClr val="black"/>
                          </a:solidFill>
                          <a:effectLst/>
                          <a:uLnTx/>
                          <a:uFillTx/>
                          <a:latin typeface="Century Gothic" panose="020B0502020202020204"/>
                          <a:ea typeface="+mn-ea"/>
                          <a:cs typeface="+mn-cs"/>
                        </a:rPr>
                        <a:t>Membuat</a:t>
                      </a:r>
                      <a:r>
                        <a:rPr kumimoji="0" lang="en-US" sz="1100" b="0" i="0" u="none" strike="noStrike" kern="1200" cap="none" spc="0" normalizeH="0" baseline="0" noProof="0" dirty="0">
                          <a:ln>
                            <a:noFill/>
                          </a:ln>
                          <a:solidFill>
                            <a:prstClr val="black"/>
                          </a:solidFill>
                          <a:effectLst/>
                          <a:uLnTx/>
                          <a:uFillTx/>
                          <a:latin typeface="Century Gothic" panose="020B0502020202020204"/>
                          <a:ea typeface="+mn-ea"/>
                          <a:cs typeface="+mn-cs"/>
                        </a:rPr>
                        <a:t> PPT </a:t>
                      </a:r>
                      <a:r>
                        <a:rPr kumimoji="0" lang="en-US" sz="1100" b="0" i="0" u="none" strike="noStrike" kern="1200" cap="none" spc="0" normalizeH="0" baseline="0" noProof="0" dirty="0" err="1">
                          <a:ln>
                            <a:noFill/>
                          </a:ln>
                          <a:solidFill>
                            <a:prstClr val="black"/>
                          </a:solidFill>
                          <a:effectLst/>
                          <a:uLnTx/>
                          <a:uFillTx/>
                          <a:latin typeface="Century Gothic" panose="020B0502020202020204"/>
                          <a:ea typeface="+mn-ea"/>
                          <a:cs typeface="+mn-cs"/>
                        </a:rPr>
                        <a:t>materi</a:t>
                      </a:r>
                      <a:r>
                        <a:rPr kumimoji="0" lang="en-US" sz="1100" b="0" i="0" u="none" strike="noStrike" kern="1200" cap="none" spc="0" normalizeH="0" baseline="0" noProof="0" dirty="0">
                          <a:ln>
                            <a:noFill/>
                          </a:ln>
                          <a:solidFill>
                            <a:prstClr val="black"/>
                          </a:solidFill>
                          <a:effectLst/>
                          <a:uLnTx/>
                          <a:uFillTx/>
                          <a:latin typeface="Century Gothic" panose="020B0502020202020204"/>
                          <a:ea typeface="+mn-ea"/>
                          <a:cs typeface="+mn-cs"/>
                        </a:rPr>
                        <a:t> </a:t>
                      </a:r>
                      <a:r>
                        <a:rPr kumimoji="0" lang="en-US" sz="1100" b="0" i="0" u="none" strike="noStrike" kern="1200" cap="none" spc="0" normalizeH="0" baseline="0" noProof="0" dirty="0" err="1">
                          <a:ln>
                            <a:noFill/>
                          </a:ln>
                          <a:solidFill>
                            <a:prstClr val="black"/>
                          </a:solidFill>
                          <a:effectLst/>
                          <a:uLnTx/>
                          <a:uFillTx/>
                          <a:latin typeface="Century Gothic" panose="020B0502020202020204"/>
                          <a:ea typeface="+mn-ea"/>
                          <a:cs typeface="+mn-cs"/>
                        </a:rPr>
                        <a:t>presentasi</a:t>
                      </a:r>
                      <a:r>
                        <a:rPr kumimoji="0" lang="en-US" sz="1100" b="0" i="0" u="none" strike="noStrike" kern="1200" cap="none" spc="0" normalizeH="0" baseline="0" noProof="0" dirty="0">
                          <a:ln>
                            <a:noFill/>
                          </a:ln>
                          <a:solidFill>
                            <a:prstClr val="black"/>
                          </a:solidFill>
                          <a:effectLst/>
                          <a:uLnTx/>
                          <a:uFillTx/>
                          <a:latin typeface="Century Gothic" panose="020B0502020202020204"/>
                          <a:ea typeface="+mn-ea"/>
                          <a:cs typeface="+mn-cs"/>
                        </a:rPr>
                        <a:t>)</a:t>
                      </a:r>
                      <a:endParaRPr kumimoji="0" lang="id-ID" sz="11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200" b="1" i="0" u="none" strike="noStrike" kern="1200" cap="none" spc="0" normalizeH="0" baseline="0" noProof="0" dirty="0">
                        <a:ln>
                          <a:noFill/>
                        </a:ln>
                        <a:solidFill>
                          <a:prstClr val="black"/>
                        </a:solidFill>
                        <a:effectLst/>
                        <a:uLnTx/>
                        <a:uFillTx/>
                        <a:latin typeface="Century Gothic" panose="020B0502020202020204"/>
                        <a:ea typeface="+mn-ea"/>
                        <a:cs typeface="+mn-cs"/>
                      </a:endParaRPr>
                    </a:p>
                  </a:txBody>
                  <a:tcPr/>
                </a:tc>
                <a:extLst>
                  <a:ext uri="{0D108BD9-81ED-4DB2-BD59-A6C34878D82A}">
                    <a16:rowId xmlns:a16="http://schemas.microsoft.com/office/drawing/2014/main" val="3681735706"/>
                  </a:ext>
                </a:extLst>
              </a:tr>
              <a:tr h="576747">
                <a:tc>
                  <a:txBody>
                    <a:bodyPr/>
                    <a:lstStyle/>
                    <a:p>
                      <a:r>
                        <a:rPr lang="en-US" sz="1100" b="0" dirty="0"/>
                        <a:t>7 (Pekan I </a:t>
                      </a:r>
                      <a:r>
                        <a:rPr lang="en-US" sz="1100" b="0" dirty="0" err="1"/>
                        <a:t>Nop</a:t>
                      </a:r>
                      <a:r>
                        <a:rPr lang="en-US" sz="1100" b="0" dirty="0"/>
                        <a:t>)</a:t>
                      </a:r>
                      <a:endParaRPr lang="id-ID" sz="1100" b="0" dirty="0"/>
                    </a:p>
                  </a:txBody>
                  <a:tcPr/>
                </a:tc>
                <a:tc>
                  <a:txBody>
                    <a:bodyPr/>
                    <a:lstStyle/>
                    <a:p>
                      <a:r>
                        <a:rPr lang="en-US" sz="1100" b="0" dirty="0" err="1"/>
                        <a:t>Konsep</a:t>
                      </a:r>
                      <a:r>
                        <a:rPr lang="en-US" sz="1100" b="0" dirty="0"/>
                        <a:t> </a:t>
                      </a:r>
                      <a:r>
                        <a:rPr lang="en-US" sz="1100" b="0" dirty="0" err="1"/>
                        <a:t>Pembelajaran</a:t>
                      </a:r>
                      <a:r>
                        <a:rPr lang="en-US" sz="1100" b="0" dirty="0"/>
                        <a:t> PAUD Merdeka </a:t>
                      </a:r>
                      <a:r>
                        <a:rPr lang="en-US" sz="1100" b="0" dirty="0" err="1"/>
                        <a:t>Bermain</a:t>
                      </a:r>
                      <a:r>
                        <a:rPr lang="en-US" sz="1100" b="0" dirty="0"/>
                        <a:t>, </a:t>
                      </a:r>
                    </a:p>
                    <a:p>
                      <a:r>
                        <a:rPr lang="en-US" sz="1100" b="0" dirty="0"/>
                        <a:t>Merdeka </a:t>
                      </a:r>
                      <a:r>
                        <a:rPr lang="en-US" sz="1100" b="0" dirty="0" err="1"/>
                        <a:t>Belajar</a:t>
                      </a:r>
                      <a:endParaRPr lang="en-US" sz="1100" b="0" dirty="0"/>
                    </a:p>
                  </a:txBody>
                  <a:tcPr/>
                </a:tc>
                <a:tc>
                  <a:txBody>
                    <a:bodyPr/>
                    <a:lstStyle/>
                    <a:p>
                      <a:pPr algn="ctr"/>
                      <a:r>
                        <a:rPr lang="en-US" sz="1100" b="0" dirty="0" err="1"/>
                        <a:t>Flippclassroom</a:t>
                      </a:r>
                      <a:endParaRPr lang="id-ID" sz="1100" b="0" dirty="0"/>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mn-lt"/>
                          <a:ea typeface="+mn-ea"/>
                          <a:cs typeface="+mn-cs"/>
                        </a:rPr>
                        <a:t>KOSP, </a:t>
                      </a:r>
                      <a:r>
                        <a:rPr kumimoji="0" lang="en-US" sz="1100" b="0" i="0" u="none" strike="noStrike" kern="1200" cap="none" spc="0" normalizeH="0" baseline="0" noProof="0" dirty="0" err="1">
                          <a:ln>
                            <a:noFill/>
                          </a:ln>
                          <a:solidFill>
                            <a:prstClr val="black"/>
                          </a:solidFill>
                          <a:effectLst/>
                          <a:uLnTx/>
                          <a:uFillTx/>
                          <a:latin typeface="+mn-lt"/>
                          <a:ea typeface="+mn-ea"/>
                          <a:cs typeface="+mn-cs"/>
                        </a:rPr>
                        <a:t>perencanaan</a:t>
                      </a:r>
                      <a:r>
                        <a:rPr kumimoji="0" lang="en-US" sz="1100" b="0" i="0" u="none" strike="noStrike" kern="1200" cap="none" spc="0" normalizeH="0" baseline="0" noProof="0" dirty="0">
                          <a:ln>
                            <a:noFill/>
                          </a:ln>
                          <a:solidFill>
                            <a:prstClr val="black"/>
                          </a:solidFill>
                          <a:effectLst/>
                          <a:uLnTx/>
                          <a:uFillTx/>
                          <a:latin typeface="+mn-lt"/>
                          <a:ea typeface="+mn-ea"/>
                          <a:cs typeface="+mn-cs"/>
                        </a:rPr>
                        <a:t> </a:t>
                      </a:r>
                      <a:r>
                        <a:rPr kumimoji="0" lang="en-US" sz="1100" b="0" i="0" u="none" strike="noStrike" kern="1200" cap="none" spc="0" normalizeH="0" baseline="0" noProof="0" dirty="0" err="1">
                          <a:ln>
                            <a:noFill/>
                          </a:ln>
                          <a:solidFill>
                            <a:prstClr val="black"/>
                          </a:solidFill>
                          <a:effectLst/>
                          <a:uLnTx/>
                          <a:uFillTx/>
                          <a:latin typeface="+mn-lt"/>
                          <a:ea typeface="+mn-ea"/>
                          <a:cs typeface="+mn-cs"/>
                        </a:rPr>
                        <a:t>pembelajaran</a:t>
                      </a:r>
                      <a:r>
                        <a:rPr kumimoji="0" lang="en-US" sz="1100" b="0" i="0" u="none" strike="noStrike" kern="1200" cap="none" spc="0" normalizeH="0" baseline="0" noProof="0" dirty="0">
                          <a:ln>
                            <a:noFill/>
                          </a:ln>
                          <a:solidFill>
                            <a:prstClr val="black"/>
                          </a:solidFill>
                          <a:effectLst/>
                          <a:uLnTx/>
                          <a:uFillTx/>
                          <a:latin typeface="+mn-lt"/>
                          <a:ea typeface="+mn-ea"/>
                          <a:cs typeface="+mn-cs"/>
                        </a:rPr>
                        <a:t>, P5, </a:t>
                      </a:r>
                      <a:r>
                        <a:rPr kumimoji="0" lang="en-US" sz="1100" b="0" i="0" u="none" strike="noStrike" kern="1200" cap="none" spc="0" normalizeH="0" baseline="0" noProof="0" dirty="0" err="1">
                          <a:ln>
                            <a:noFill/>
                          </a:ln>
                          <a:solidFill>
                            <a:prstClr val="black"/>
                          </a:solidFill>
                          <a:effectLst/>
                          <a:uLnTx/>
                          <a:uFillTx/>
                          <a:latin typeface="+mn-lt"/>
                          <a:ea typeface="+mn-ea"/>
                          <a:cs typeface="+mn-cs"/>
                        </a:rPr>
                        <a:t>asesmen</a:t>
                      </a:r>
                      <a:r>
                        <a:rPr kumimoji="0" lang="en-US" sz="1100" b="0" i="0" u="none" strike="noStrike" kern="1200" cap="none" spc="0" normalizeH="0" baseline="0" noProof="0" dirty="0">
                          <a:ln>
                            <a:noFill/>
                          </a:ln>
                          <a:solidFill>
                            <a:prstClr val="black"/>
                          </a:solidFill>
                          <a:effectLst/>
                          <a:uLnTx/>
                          <a:uFillTx/>
                          <a:latin typeface="+mn-lt"/>
                          <a:ea typeface="+mn-ea"/>
                          <a:cs typeface="+mn-cs"/>
                        </a:rPr>
                        <a:t> (5 </a:t>
                      </a:r>
                      <a:r>
                        <a:rPr kumimoji="0" lang="en-US" sz="1100" b="0" i="0" u="none" strike="noStrike" kern="1200" cap="none" spc="0" normalizeH="0" baseline="0" noProof="0" dirty="0" err="1">
                          <a:ln>
                            <a:noFill/>
                          </a:ln>
                          <a:solidFill>
                            <a:prstClr val="black"/>
                          </a:solidFill>
                          <a:effectLst/>
                          <a:uLnTx/>
                          <a:uFillTx/>
                          <a:latin typeface="+mn-lt"/>
                          <a:ea typeface="+mn-ea"/>
                          <a:cs typeface="+mn-cs"/>
                        </a:rPr>
                        <a:t>komponen</a:t>
                      </a:r>
                      <a:r>
                        <a:rPr kumimoji="0" lang="en-US" sz="1100" b="0" i="0" u="none" strike="noStrike" kern="1200" cap="none" spc="0" normalizeH="0" baseline="0" noProof="0" dirty="0">
                          <a:ln>
                            <a:noFill/>
                          </a:ln>
                          <a:solidFill>
                            <a:prstClr val="black"/>
                          </a:solidFill>
                          <a:effectLst/>
                          <a:uLnTx/>
                          <a:uFillTx/>
                          <a:latin typeface="+mn-lt"/>
                          <a:ea typeface="+mn-ea"/>
                          <a:cs typeface="+mn-cs"/>
                        </a:rPr>
                        <a:t> KOSP)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err="1">
                          <a:ln>
                            <a:noFill/>
                          </a:ln>
                          <a:solidFill>
                            <a:prstClr val="black"/>
                          </a:solidFill>
                          <a:effectLst/>
                          <a:uLnTx/>
                          <a:uFillTx/>
                          <a:latin typeface="+mn-lt"/>
                          <a:ea typeface="+mn-ea"/>
                          <a:cs typeface="+mn-cs"/>
                        </a:rPr>
                        <a:t>Adaptasi</a:t>
                      </a:r>
                      <a:r>
                        <a:rPr kumimoji="0" lang="en-US" sz="1100" b="0" i="0" u="none" strike="noStrike" kern="1200" cap="none" spc="0" normalizeH="0" baseline="0" noProof="0" dirty="0">
                          <a:ln>
                            <a:noFill/>
                          </a:ln>
                          <a:solidFill>
                            <a:prstClr val="black"/>
                          </a:solidFill>
                          <a:effectLst/>
                          <a:uLnTx/>
                          <a:uFillTx/>
                          <a:latin typeface="+mn-lt"/>
                          <a:ea typeface="+mn-ea"/>
                          <a:cs typeface="+mn-cs"/>
                        </a:rPr>
                        <a:t> Regio Emilia (</a:t>
                      </a:r>
                      <a:r>
                        <a:rPr kumimoji="0" lang="en-US" sz="1100" b="0" i="1" u="none" strike="noStrike" kern="1200" cap="none" spc="0" normalizeH="0" baseline="0" noProof="0" dirty="0">
                          <a:ln>
                            <a:noFill/>
                          </a:ln>
                          <a:solidFill>
                            <a:prstClr val="black"/>
                          </a:solidFill>
                          <a:effectLst/>
                          <a:uLnTx/>
                          <a:uFillTx/>
                          <a:latin typeface="+mn-lt"/>
                          <a:ea typeface="+mn-ea"/>
                          <a:cs typeface="+mn-cs"/>
                        </a:rPr>
                        <a:t>Project-Loose part)</a:t>
                      </a:r>
                      <a:endParaRPr lang="id-ID" sz="1100" b="1" dirty="0"/>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id-ID" sz="1200" b="1" dirty="0"/>
                    </a:p>
                  </a:txBody>
                  <a:tcPr/>
                </a:tc>
                <a:extLst>
                  <a:ext uri="{0D108BD9-81ED-4DB2-BD59-A6C34878D82A}">
                    <a16:rowId xmlns:a16="http://schemas.microsoft.com/office/drawing/2014/main" val="10006"/>
                  </a:ext>
                </a:extLst>
              </a:tr>
              <a:tr h="251403">
                <a:tc gridSpan="5">
                  <a:txBody>
                    <a:bodyPr/>
                    <a:lstStyle/>
                    <a:p>
                      <a:pPr algn="ctr"/>
                      <a:r>
                        <a:rPr lang="en-US" sz="1100" b="1" dirty="0" err="1"/>
                        <a:t>Ujian</a:t>
                      </a:r>
                      <a:r>
                        <a:rPr lang="en-US" sz="1100" b="1" dirty="0"/>
                        <a:t> Tengah Semester</a:t>
                      </a:r>
                      <a:endParaRPr lang="id-ID" sz="1100" b="1" dirty="0"/>
                    </a:p>
                  </a:txBody>
                  <a:tcPr/>
                </a:tc>
                <a:tc hMerge="1">
                  <a:txBody>
                    <a:bodyPr/>
                    <a:lstStyle/>
                    <a:p>
                      <a:endParaRPr lang="en-US" sz="1200" b="0" dirty="0"/>
                    </a:p>
                  </a:txBody>
                  <a:tcPr/>
                </a:tc>
                <a:tc hMerge="1">
                  <a:txBody>
                    <a:bodyPr/>
                    <a:lstStyle/>
                    <a:p>
                      <a:pPr algn="ctr"/>
                      <a:endParaRPr lang="id-ID" sz="1200" b="1" dirty="0"/>
                    </a:p>
                  </a:txBody>
                  <a:tcPr/>
                </a:tc>
                <a:tc hMerge="1">
                  <a:txBody>
                    <a:bodyPr/>
                    <a:lstStyle/>
                    <a:p>
                      <a:endParaRPr lang="en-ID"/>
                    </a:p>
                  </a:txBody>
                  <a:tcPr/>
                </a:tc>
                <a:tc hMerge="1">
                  <a:txBody>
                    <a:bodyPr/>
                    <a:lstStyle/>
                    <a:p>
                      <a:pPr algn="ctr"/>
                      <a:endParaRPr lang="id-ID" sz="1200" b="1" dirty="0"/>
                    </a:p>
                  </a:txBody>
                  <a:tcPr/>
                </a:tc>
                <a:extLst>
                  <a:ext uri="{0D108BD9-81ED-4DB2-BD59-A6C34878D82A}">
                    <a16:rowId xmlns:a16="http://schemas.microsoft.com/office/drawing/2014/main" val="2601961427"/>
                  </a:ext>
                </a:extLst>
              </a:tr>
              <a:tr h="455437">
                <a:tc>
                  <a:txBody>
                    <a:bodyPr/>
                    <a:lstStyle/>
                    <a:p>
                      <a:r>
                        <a:rPr lang="en-US" sz="1100" dirty="0"/>
                        <a:t>8 (Pekan IV </a:t>
                      </a:r>
                      <a:r>
                        <a:rPr lang="en-US" sz="1100" dirty="0" err="1"/>
                        <a:t>Nop</a:t>
                      </a:r>
                      <a:r>
                        <a:rPr lang="en-US" sz="1100" dirty="0"/>
                        <a:t>)</a:t>
                      </a:r>
                      <a:endParaRPr lang="id-ID" sz="11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err="1"/>
                        <a:t>Analisis</a:t>
                      </a:r>
                      <a:r>
                        <a:rPr lang="en-US" sz="1100" dirty="0"/>
                        <a:t> SWOT dan </a:t>
                      </a:r>
                      <a:r>
                        <a:rPr lang="en-US" sz="1100" dirty="0" err="1"/>
                        <a:t>analisis</a:t>
                      </a:r>
                      <a:r>
                        <a:rPr lang="en-US" sz="1100" dirty="0"/>
                        <a:t> </a:t>
                      </a:r>
                      <a:r>
                        <a:rPr lang="en-US" sz="1100" dirty="0" err="1"/>
                        <a:t>konteks</a:t>
                      </a:r>
                      <a:endParaRPr lang="id-ID" sz="1100" dirty="0"/>
                    </a:p>
                  </a:txBody>
                  <a:tcPr/>
                </a:tc>
                <a:tc gridSpan="2">
                  <a:txBody>
                    <a:bodyPr/>
                    <a:lstStyle/>
                    <a:p>
                      <a:pPr algn="ctr"/>
                      <a:r>
                        <a:rPr lang="en-US" sz="1100" dirty="0"/>
                        <a:t>Workshop</a:t>
                      </a:r>
                    </a:p>
                    <a:p>
                      <a:pPr algn="ctr"/>
                      <a:r>
                        <a:rPr lang="en-US" sz="1100" dirty="0"/>
                        <a:t>(</a:t>
                      </a:r>
                      <a:r>
                        <a:rPr lang="en-US" sz="1100" dirty="0" err="1"/>
                        <a:t>Ekspositori</a:t>
                      </a:r>
                      <a:r>
                        <a:rPr lang="en-US" sz="1100" dirty="0"/>
                        <a:t> dan tutorial)</a:t>
                      </a:r>
                      <a:endParaRPr lang="id-ID" sz="1100" dirty="0"/>
                    </a:p>
                  </a:txBody>
                  <a:tcPr/>
                </a:tc>
                <a:tc hMerge="1">
                  <a:txBody>
                    <a:bodyPr/>
                    <a:lstStyle/>
                    <a:p>
                      <a:pPr algn="ctr"/>
                      <a:r>
                        <a:rPr lang="en-US" sz="1200" b="0" dirty="0" err="1"/>
                        <a:t>Berkelompok</a:t>
                      </a:r>
                      <a:endParaRPr lang="id-ID" sz="1200" dirty="0"/>
                    </a:p>
                  </a:txBody>
                  <a:tcPr/>
                </a:tc>
                <a:tc>
                  <a:txBody>
                    <a:bodyPr/>
                    <a:lstStyle/>
                    <a:p>
                      <a:pPr algn="ctr"/>
                      <a:r>
                        <a:rPr lang="en-US" sz="1100" b="0"/>
                        <a:t>Berkelompok</a:t>
                      </a:r>
                      <a:endParaRPr lang="id-ID" sz="1100" dirty="0"/>
                    </a:p>
                  </a:txBody>
                  <a:tcPr/>
                </a:tc>
                <a:extLst>
                  <a:ext uri="{0D108BD9-81ED-4DB2-BD59-A6C34878D82A}">
                    <a16:rowId xmlns:a16="http://schemas.microsoft.com/office/drawing/2014/main" val="3176792205"/>
                  </a:ext>
                </a:extLst>
              </a:tr>
              <a:tr h="455437">
                <a:tc>
                  <a:txBody>
                    <a:bodyPr/>
                    <a:lstStyle/>
                    <a:p>
                      <a:r>
                        <a:rPr lang="en-US" sz="1100" dirty="0"/>
                        <a:t>9 (Pekan I Des)</a:t>
                      </a:r>
                      <a:endParaRPr lang="id-ID" sz="11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err="1"/>
                        <a:t>Penyusunan</a:t>
                      </a:r>
                      <a:r>
                        <a:rPr lang="en-US" sz="1100" dirty="0"/>
                        <a:t> </a:t>
                      </a:r>
                      <a:r>
                        <a:rPr lang="en-US" sz="1100" dirty="0" err="1"/>
                        <a:t>Visi</a:t>
                      </a:r>
                      <a:r>
                        <a:rPr lang="en-US" sz="1100" dirty="0"/>
                        <a:t> </a:t>
                      </a:r>
                      <a:r>
                        <a:rPr lang="en-US" sz="1100" dirty="0" err="1"/>
                        <a:t>Misi</a:t>
                      </a:r>
                      <a:r>
                        <a:rPr lang="en-US" sz="1100" dirty="0"/>
                        <a:t> dan </a:t>
                      </a:r>
                      <a:r>
                        <a:rPr lang="en-US" sz="1100" dirty="0" err="1"/>
                        <a:t>Tujuan</a:t>
                      </a:r>
                      <a:br>
                        <a:rPr lang="en-US" sz="1100" dirty="0"/>
                      </a:br>
                      <a:endParaRPr lang="id-ID" sz="1100" dirty="0"/>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t>Workshop</a:t>
                      </a:r>
                      <a:endParaRPr lang="id-ID" sz="1100"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t>(</a:t>
                      </a:r>
                      <a:r>
                        <a:rPr lang="en-US" sz="1100" dirty="0" err="1"/>
                        <a:t>Ekspositori</a:t>
                      </a:r>
                      <a:r>
                        <a:rPr lang="en-US" sz="1100" dirty="0"/>
                        <a:t> dan tutorial)</a:t>
                      </a:r>
                      <a:endParaRPr lang="id-ID" sz="1100" dirty="0"/>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entury Gothic" panose="020B0502020202020204"/>
                          <a:ea typeface="+mn-ea"/>
                          <a:cs typeface="+mn-cs"/>
                        </a:rPr>
                        <a:t>Berkelompok</a:t>
                      </a:r>
                      <a:endParaRPr lang="id-ID" sz="12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Century Gothic" panose="020B0502020202020204"/>
                          <a:ea typeface="+mn-ea"/>
                          <a:cs typeface="+mn-cs"/>
                        </a:rPr>
                        <a:t>Berkelompok</a:t>
                      </a:r>
                      <a:endParaRPr lang="id-ID" sz="1100" dirty="0"/>
                    </a:p>
                  </a:txBody>
                  <a:tcPr/>
                </a:tc>
                <a:extLst>
                  <a:ext uri="{0D108BD9-81ED-4DB2-BD59-A6C34878D82A}">
                    <a16:rowId xmlns:a16="http://schemas.microsoft.com/office/drawing/2014/main" val="2344707664"/>
                  </a:ext>
                </a:extLst>
              </a:tr>
              <a:tr h="455437">
                <a:tc>
                  <a:txBody>
                    <a:bodyPr/>
                    <a:lstStyle/>
                    <a:p>
                      <a:r>
                        <a:rPr lang="id-ID" sz="1100" dirty="0"/>
                        <a:t>1</a:t>
                      </a:r>
                      <a:r>
                        <a:rPr lang="en-US" sz="1100" dirty="0"/>
                        <a:t>0 (Pekan II Des)</a:t>
                      </a:r>
                      <a:endParaRPr lang="id-ID" sz="11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err="1"/>
                        <a:t>Struktur</a:t>
                      </a:r>
                      <a:r>
                        <a:rPr lang="en-US" sz="1100" dirty="0"/>
                        <a:t> </a:t>
                      </a:r>
                      <a:r>
                        <a:rPr lang="en-US" sz="1100" dirty="0" err="1"/>
                        <a:t>kurikulum</a:t>
                      </a:r>
                      <a:r>
                        <a:rPr lang="en-US" sz="1100" dirty="0"/>
                        <a:t> dan </a:t>
                      </a:r>
                      <a:r>
                        <a:rPr lang="en-US" sz="1100" dirty="0" err="1"/>
                        <a:t>pengorganisasian</a:t>
                      </a:r>
                      <a:r>
                        <a:rPr lang="en-US" sz="1100" dirty="0"/>
                        <a:t> (KOSP KM di </a:t>
                      </a:r>
                      <a:r>
                        <a:rPr lang="en-US" sz="1100" dirty="0" err="1"/>
                        <a:t>Satuan</a:t>
                      </a:r>
                      <a:r>
                        <a:rPr lang="en-US" sz="1100" dirty="0"/>
                        <a:t> PAUD)</a:t>
                      </a:r>
                      <a:endParaRPr lang="id-ID" sz="1100" dirty="0"/>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t>Workshop</a:t>
                      </a:r>
                      <a:br>
                        <a:rPr lang="en-US" sz="1100" dirty="0"/>
                      </a:br>
                      <a:r>
                        <a:rPr lang="en-US" sz="1100" dirty="0"/>
                        <a:t>(</a:t>
                      </a:r>
                      <a:r>
                        <a:rPr lang="en-US" sz="1100" dirty="0" err="1"/>
                        <a:t>Ekspositori</a:t>
                      </a:r>
                      <a:r>
                        <a:rPr lang="en-US" sz="1100" dirty="0"/>
                        <a:t> dan tutorial)</a:t>
                      </a:r>
                      <a:endParaRPr lang="id-ID" sz="1100" dirty="0"/>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entury Gothic" panose="020B0502020202020204"/>
                          <a:ea typeface="+mn-ea"/>
                          <a:cs typeface="+mn-cs"/>
                        </a:rPr>
                        <a:t>Berkelompok</a:t>
                      </a:r>
                      <a:endParaRPr lang="id-ID" sz="12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Century Gothic" panose="020B0502020202020204"/>
                          <a:ea typeface="+mn-ea"/>
                          <a:cs typeface="+mn-cs"/>
                        </a:rPr>
                        <a:t>Berkelompok</a:t>
                      </a:r>
                      <a:endParaRPr lang="id-ID" sz="1100" dirty="0"/>
                    </a:p>
                  </a:txBody>
                  <a:tcPr/>
                </a:tc>
                <a:extLst>
                  <a:ext uri="{0D108BD9-81ED-4DB2-BD59-A6C34878D82A}">
                    <a16:rowId xmlns:a16="http://schemas.microsoft.com/office/drawing/2014/main" val="3216384900"/>
                  </a:ext>
                </a:extLst>
              </a:tr>
              <a:tr h="455437">
                <a:tc>
                  <a:txBody>
                    <a:bodyPr/>
                    <a:lstStyle/>
                    <a:p>
                      <a:r>
                        <a:rPr lang="id-ID" sz="1100" dirty="0"/>
                        <a:t>1</a:t>
                      </a:r>
                      <a:r>
                        <a:rPr lang="en-US" sz="1100" dirty="0"/>
                        <a:t>2 (Pekan III Des)</a:t>
                      </a:r>
                      <a:endParaRPr lang="id-ID" sz="11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err="1"/>
                        <a:t>Perencanaan</a:t>
                      </a:r>
                      <a:r>
                        <a:rPr lang="en-US" sz="1100" dirty="0"/>
                        <a:t> </a:t>
                      </a:r>
                      <a:r>
                        <a:rPr lang="en-US" sz="1100" dirty="0" err="1"/>
                        <a:t>Pembelajaran</a:t>
                      </a:r>
                      <a:r>
                        <a:rPr lang="en-US" sz="1100" dirty="0"/>
                        <a:t> : </a:t>
                      </a:r>
                      <a:r>
                        <a:rPr lang="en-US" sz="1100" dirty="0" err="1"/>
                        <a:t>Pemahaman</a:t>
                      </a:r>
                      <a:r>
                        <a:rPr lang="en-US" sz="1100" dirty="0"/>
                        <a:t> CP-TP-ATP dan </a:t>
                      </a:r>
                      <a:r>
                        <a:rPr lang="en-US" sz="1100" dirty="0" err="1"/>
                        <a:t>Asesmen</a:t>
                      </a:r>
                      <a:r>
                        <a:rPr lang="en-US" sz="1100" dirty="0"/>
                        <a:t> di </a:t>
                      </a:r>
                      <a:r>
                        <a:rPr lang="en-US" sz="1100" dirty="0" err="1"/>
                        <a:t>Satuan</a:t>
                      </a:r>
                      <a:r>
                        <a:rPr lang="en-US" sz="1100" dirty="0"/>
                        <a:t> PAUD</a:t>
                      </a:r>
                      <a:endParaRPr lang="id-ID" sz="1100" dirty="0"/>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t>Workshop</a:t>
                      </a:r>
                      <a:br>
                        <a:rPr lang="en-US" sz="1100" dirty="0"/>
                      </a:br>
                      <a:r>
                        <a:rPr lang="en-US" sz="1100" dirty="0"/>
                        <a:t>(</a:t>
                      </a:r>
                      <a:r>
                        <a:rPr lang="en-US" sz="1100" dirty="0" err="1"/>
                        <a:t>Ekspositori</a:t>
                      </a:r>
                      <a:r>
                        <a:rPr lang="en-US" sz="1100" dirty="0"/>
                        <a:t> dan tutorial)</a:t>
                      </a:r>
                      <a:endParaRPr lang="id-ID" sz="1100" dirty="0"/>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entury Gothic" panose="020B0502020202020204"/>
                          <a:ea typeface="+mn-ea"/>
                          <a:cs typeface="+mn-cs"/>
                        </a:rPr>
                        <a:t>Berkelompok</a:t>
                      </a:r>
                      <a:endParaRPr lang="id-ID" sz="12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Century Gothic" panose="020B0502020202020204"/>
                          <a:ea typeface="+mn-ea"/>
                          <a:cs typeface="+mn-cs"/>
                        </a:rPr>
                        <a:t>Berkelompok</a:t>
                      </a:r>
                      <a:endParaRPr lang="id-ID" sz="1100" dirty="0"/>
                    </a:p>
                  </a:txBody>
                  <a:tcPr/>
                </a:tc>
                <a:extLst>
                  <a:ext uri="{0D108BD9-81ED-4DB2-BD59-A6C34878D82A}">
                    <a16:rowId xmlns:a16="http://schemas.microsoft.com/office/drawing/2014/main" val="1217461156"/>
                  </a:ext>
                </a:extLst>
              </a:tr>
              <a:tr h="656282">
                <a:tc>
                  <a:txBody>
                    <a:bodyPr/>
                    <a:lstStyle/>
                    <a:p>
                      <a:r>
                        <a:rPr lang="en-US" sz="1100" dirty="0"/>
                        <a:t>13-14 </a:t>
                      </a:r>
                    </a:p>
                    <a:p>
                      <a:r>
                        <a:rPr lang="en-US" sz="1100" dirty="0"/>
                        <a:t>(Pekan IIV Des &amp; I Jan 23)</a:t>
                      </a:r>
                      <a:endParaRPr lang="id-ID" sz="11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err="1"/>
                        <a:t>Penyusunan</a:t>
                      </a:r>
                      <a:r>
                        <a:rPr lang="en-US" sz="1100" dirty="0"/>
                        <a:t> </a:t>
                      </a:r>
                      <a:r>
                        <a:rPr lang="en-US" sz="1100" dirty="0" err="1"/>
                        <a:t>Dokumen</a:t>
                      </a:r>
                      <a:r>
                        <a:rPr lang="en-US" sz="1100" dirty="0"/>
                        <a:t> KOS PAUD (</a:t>
                      </a:r>
                      <a:r>
                        <a:rPr lang="en-US" sz="1100" dirty="0" err="1"/>
                        <a:t>Kurikulum</a:t>
                      </a:r>
                      <a:r>
                        <a:rPr lang="en-US" sz="1100" dirty="0"/>
                        <a:t> </a:t>
                      </a:r>
                      <a:r>
                        <a:rPr lang="en-US" sz="1100" dirty="0" err="1"/>
                        <a:t>Operasional</a:t>
                      </a:r>
                      <a:r>
                        <a:rPr lang="en-US" sz="1100" dirty="0"/>
                        <a:t> </a:t>
                      </a:r>
                      <a:r>
                        <a:rPr lang="en-US" sz="1100" dirty="0" err="1"/>
                        <a:t>Satuan</a:t>
                      </a:r>
                      <a:r>
                        <a:rPr lang="en-US" sz="1100" dirty="0"/>
                        <a:t> PAUD)</a:t>
                      </a:r>
                      <a:endParaRPr lang="id-ID" sz="1100" dirty="0"/>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100" i="1" dirty="0"/>
                        <a:t>P</a:t>
                      </a:r>
                      <a:r>
                        <a:rPr lang="en-US" sz="1100" i="1" dirty="0" err="1"/>
                        <a:t>roject</a:t>
                      </a:r>
                      <a:r>
                        <a:rPr lang="en-US" sz="1100" i="1" dirty="0"/>
                        <a:t> </a:t>
                      </a:r>
                      <a:r>
                        <a:rPr lang="id-ID" sz="1100" i="1" dirty="0"/>
                        <a:t>B</a:t>
                      </a:r>
                      <a:r>
                        <a:rPr lang="en-US" sz="1100" i="1" dirty="0" err="1"/>
                        <a:t>ased</a:t>
                      </a:r>
                      <a:r>
                        <a:rPr lang="en-US" sz="1100" i="1" dirty="0"/>
                        <a:t> </a:t>
                      </a:r>
                      <a:r>
                        <a:rPr lang="id-ID" sz="1100" i="1" dirty="0"/>
                        <a:t>L</a:t>
                      </a:r>
                      <a:r>
                        <a:rPr lang="en-US" sz="1100" i="1" dirty="0"/>
                        <a:t>earning</a:t>
                      </a:r>
                      <a:endParaRPr lang="id-ID" sz="1100" i="1" dirty="0"/>
                    </a:p>
                    <a:p>
                      <a:pPr algn="ctr"/>
                      <a:endParaRPr lang="id-ID" sz="1100" dirty="0"/>
                    </a:p>
                  </a:txBody>
                  <a:tcPr/>
                </a:tc>
                <a:tc hMerge="1">
                  <a:txBody>
                    <a:bodyPr/>
                    <a:lstStyle/>
                    <a:p>
                      <a:pPr algn="ctr"/>
                      <a:r>
                        <a:rPr lang="en-US" sz="1200" b="0"/>
                        <a:t>Menyusun berkelompok dan review</a:t>
                      </a:r>
                      <a:endParaRPr lang="id-ID" sz="1200" dirty="0"/>
                    </a:p>
                  </a:txBody>
                  <a:tcPr/>
                </a:tc>
                <a:tc>
                  <a:txBody>
                    <a:bodyPr/>
                    <a:lstStyle/>
                    <a:p>
                      <a:pPr algn="ctr"/>
                      <a:r>
                        <a:rPr lang="en-US" sz="1100" b="0"/>
                        <a:t>Menyusun berkelompok dan review</a:t>
                      </a:r>
                      <a:endParaRPr lang="id-ID" sz="1100" dirty="0"/>
                    </a:p>
                  </a:txBody>
                  <a:tcPr/>
                </a:tc>
                <a:extLst>
                  <a:ext uri="{0D108BD9-81ED-4DB2-BD59-A6C34878D82A}">
                    <a16:rowId xmlns:a16="http://schemas.microsoft.com/office/drawing/2014/main" val="3208476554"/>
                  </a:ext>
                </a:extLst>
              </a:tr>
              <a:tr h="455437">
                <a:tc gridSpan="5">
                  <a:txBody>
                    <a:bodyPr/>
                    <a:lstStyle/>
                    <a:p>
                      <a:pPr algn="ctr"/>
                      <a:r>
                        <a:rPr lang="en-US" sz="1100" b="1" dirty="0" err="1"/>
                        <a:t>Ujian</a:t>
                      </a:r>
                      <a:r>
                        <a:rPr lang="en-US" sz="1100" b="1" dirty="0"/>
                        <a:t> Akhir Semester</a:t>
                      </a:r>
                      <a:endParaRPr lang="id-ID" sz="1100" b="1" dirty="0"/>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id-ID" sz="1200" dirty="0"/>
                    </a:p>
                  </a:txBody>
                  <a:tcPr/>
                </a:tc>
                <a:tc hMerge="1">
                  <a:txBody>
                    <a:bodyPr/>
                    <a:lstStyle/>
                    <a:p>
                      <a:pPr algn="ctr"/>
                      <a:endParaRPr lang="id-ID" sz="1200" dirty="0"/>
                    </a:p>
                  </a:txBody>
                  <a:tcPr/>
                </a:tc>
                <a:tc hMerge="1">
                  <a:txBody>
                    <a:bodyPr/>
                    <a:lstStyle/>
                    <a:p>
                      <a:pPr algn="ctr"/>
                      <a:endParaRPr lang="id-ID" sz="1200" dirty="0"/>
                    </a:p>
                  </a:txBody>
                  <a:tcPr/>
                </a:tc>
                <a:tc hMerge="1">
                  <a:txBody>
                    <a:bodyPr/>
                    <a:lstStyle/>
                    <a:p>
                      <a:pPr algn="ctr"/>
                      <a:endParaRPr lang="id-ID" sz="1200" dirty="0"/>
                    </a:p>
                  </a:txBody>
                  <a:tcPr/>
                </a:tc>
                <a:extLst>
                  <a:ext uri="{0D108BD9-81ED-4DB2-BD59-A6C34878D82A}">
                    <a16:rowId xmlns:a16="http://schemas.microsoft.com/office/drawing/2014/main" val="4291175176"/>
                  </a:ext>
                </a:extLst>
              </a:tr>
            </a:tbl>
          </a:graphicData>
        </a:graphic>
      </p:graphicFrame>
    </p:spTree>
    <p:extLst>
      <p:ext uri="{BB962C8B-B14F-4D97-AF65-F5344CB8AC3E}">
        <p14:creationId xmlns:p14="http://schemas.microsoft.com/office/powerpoint/2010/main" val="38170181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nip Single Corner Rectangle 3"/>
          <p:cNvSpPr/>
          <p:nvPr/>
        </p:nvSpPr>
        <p:spPr>
          <a:xfrm>
            <a:off x="336178" y="349625"/>
            <a:ext cx="3381057" cy="510988"/>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b="1" dirty="0"/>
              <a:t>REFERENSI</a:t>
            </a:r>
            <a:r>
              <a:rPr lang="en-US" sz="2400" b="1" dirty="0"/>
              <a:t> UTAMA</a:t>
            </a:r>
            <a:endParaRPr lang="id-ID" sz="2400" b="1" dirty="0"/>
          </a:p>
        </p:txBody>
      </p:sp>
      <p:pic>
        <p:nvPicPr>
          <p:cNvPr id="1026" name="Picture 2" descr="Kurikulum &amp; Pembelajaran PAUD - JAKLITERA">
            <a:extLst>
              <a:ext uri="{FF2B5EF4-FFF2-40B4-BE49-F238E27FC236}">
                <a16:creationId xmlns:a16="http://schemas.microsoft.com/office/drawing/2014/main" id="{7B82130E-49AB-87A9-3DD0-E4ADEBC4208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5234" y="1081586"/>
            <a:ext cx="1520320" cy="256856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Jual KURIKULUM DAN PEMBELAJARAN PAUD - Sigit Purnama - Bumi Aksara - Kota  Yogyakarta - Toko Buku Rahma | Tokopedia">
            <a:extLst>
              <a:ext uri="{FF2B5EF4-FFF2-40B4-BE49-F238E27FC236}">
                <a16:creationId xmlns:a16="http://schemas.microsoft.com/office/drawing/2014/main" id="{22A3B900-B5EE-1048-9F94-105A8E60E3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7826" y="1040297"/>
            <a:ext cx="1724873" cy="256856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Buku Panduan Guru Kurikulum Merdeka untuk Satuan PAUD">
            <a:extLst>
              <a:ext uri="{FF2B5EF4-FFF2-40B4-BE49-F238E27FC236}">
                <a16:creationId xmlns:a16="http://schemas.microsoft.com/office/drawing/2014/main" id="{189348F9-4768-11A7-4A8A-C987B72B7F3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370" t="1525" r="9819" b="2222"/>
          <a:stretch/>
        </p:blipFill>
        <p:spPr bwMode="auto">
          <a:xfrm>
            <a:off x="6924909" y="2194559"/>
            <a:ext cx="4801857" cy="427898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AD904D46-9B38-8132-ED69-FF587B727062}"/>
              </a:ext>
            </a:extLst>
          </p:cNvPr>
          <p:cNvPicPr>
            <a:picLocks noChangeAspect="1"/>
          </p:cNvPicPr>
          <p:nvPr/>
        </p:nvPicPr>
        <p:blipFill>
          <a:blip r:embed="rId5"/>
          <a:stretch>
            <a:fillRect/>
          </a:stretch>
        </p:blipFill>
        <p:spPr>
          <a:xfrm>
            <a:off x="4173700" y="349625"/>
            <a:ext cx="2186783" cy="2860766"/>
          </a:xfrm>
          <a:prstGeom prst="rect">
            <a:avLst/>
          </a:prstGeom>
        </p:spPr>
      </p:pic>
      <p:pic>
        <p:nvPicPr>
          <p:cNvPr id="7" name="Picture 6">
            <a:extLst>
              <a:ext uri="{FF2B5EF4-FFF2-40B4-BE49-F238E27FC236}">
                <a16:creationId xmlns:a16="http://schemas.microsoft.com/office/drawing/2014/main" id="{E6494698-83C1-2300-5C11-9E3312883810}"/>
              </a:ext>
            </a:extLst>
          </p:cNvPr>
          <p:cNvPicPr>
            <a:picLocks noChangeAspect="1"/>
          </p:cNvPicPr>
          <p:nvPr/>
        </p:nvPicPr>
        <p:blipFill>
          <a:blip r:embed="rId6"/>
          <a:stretch>
            <a:fillRect/>
          </a:stretch>
        </p:blipFill>
        <p:spPr>
          <a:xfrm>
            <a:off x="465234" y="3740313"/>
            <a:ext cx="1861970" cy="2768062"/>
          </a:xfrm>
          <a:prstGeom prst="rect">
            <a:avLst/>
          </a:prstGeom>
        </p:spPr>
      </p:pic>
      <p:pic>
        <p:nvPicPr>
          <p:cNvPr id="9" name="Picture 8">
            <a:extLst>
              <a:ext uri="{FF2B5EF4-FFF2-40B4-BE49-F238E27FC236}">
                <a16:creationId xmlns:a16="http://schemas.microsoft.com/office/drawing/2014/main" id="{97C2748E-03FA-CA5A-F497-A41A7B8BBF7D}"/>
              </a:ext>
            </a:extLst>
          </p:cNvPr>
          <p:cNvPicPr>
            <a:picLocks noChangeAspect="1"/>
          </p:cNvPicPr>
          <p:nvPr/>
        </p:nvPicPr>
        <p:blipFill>
          <a:blip r:embed="rId7"/>
          <a:stretch>
            <a:fillRect/>
          </a:stretch>
        </p:blipFill>
        <p:spPr>
          <a:xfrm>
            <a:off x="2471370" y="3764427"/>
            <a:ext cx="1871713" cy="2719833"/>
          </a:xfrm>
          <a:prstGeom prst="rect">
            <a:avLst/>
          </a:prstGeom>
        </p:spPr>
      </p:pic>
    </p:spTree>
    <p:extLst>
      <p:ext uri="{BB962C8B-B14F-4D97-AF65-F5344CB8AC3E}">
        <p14:creationId xmlns:p14="http://schemas.microsoft.com/office/powerpoint/2010/main" val="21873574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6178" y="860613"/>
            <a:ext cx="11577916" cy="5647763"/>
          </a:xfrm>
        </p:spPr>
        <p:style>
          <a:lnRef idx="2">
            <a:schemeClr val="dk1"/>
          </a:lnRef>
          <a:fillRef idx="1">
            <a:schemeClr val="lt1"/>
          </a:fillRef>
          <a:effectRef idx="0">
            <a:schemeClr val="dk1"/>
          </a:effectRef>
          <a:fontRef idx="minor">
            <a:schemeClr val="dk1"/>
          </a:fontRef>
        </p:style>
        <p:txBody>
          <a:bodyPr>
            <a:noAutofit/>
          </a:bodyPr>
          <a:lstStyle/>
          <a:p>
            <a:pPr marL="342900" lvl="0" indent="-342900" algn="l">
              <a:spcBef>
                <a:spcPts val="500"/>
              </a:spcBef>
              <a:spcAft>
                <a:spcPts val="500"/>
              </a:spcAft>
              <a:buFont typeface="+mj-lt"/>
              <a:buAutoNum type="arabicPeriod"/>
            </a:pPr>
            <a:r>
              <a:rPr lang="en-US" sz="1600" dirty="0">
                <a:effectLst/>
                <a:latin typeface="Georgia" panose="02040502050405020303" pitchFamily="18" charset="0"/>
                <a:ea typeface="SimSun" panose="02010600030101010101" pitchFamily="2" charset="-122"/>
                <a:cs typeface="Georgia" panose="02040502050405020303" pitchFamily="18" charset="0"/>
              </a:rPr>
              <a:t>Wortham, S. C. (2006). </a:t>
            </a:r>
            <a:r>
              <a:rPr lang="en-ID" sz="1600" dirty="0">
                <a:effectLst/>
                <a:latin typeface="Georgia" panose="02040502050405020303" pitchFamily="18" charset="0"/>
                <a:ea typeface="SimSun" panose="02010600030101010101" pitchFamily="2" charset="-122"/>
                <a:cs typeface="Times New Roman" panose="02020603050405020304" pitchFamily="18" charset="0"/>
              </a:rPr>
              <a:t>Early childhood curriculum: Developmental bases for learning and teaching. Kevin M. Davis.</a:t>
            </a:r>
          </a:p>
          <a:p>
            <a:pPr marL="342900" lvl="0" indent="-342900" algn="l">
              <a:spcBef>
                <a:spcPts val="500"/>
              </a:spcBef>
              <a:spcAft>
                <a:spcPts val="500"/>
              </a:spcAft>
              <a:buFont typeface="+mj-lt"/>
              <a:buAutoNum type="arabicPeriod"/>
            </a:pPr>
            <a:r>
              <a:rPr lang="en-US" sz="1600" dirty="0">
                <a:effectLst/>
                <a:latin typeface="Georgia" panose="02040502050405020303" pitchFamily="18" charset="0"/>
                <a:ea typeface="SimSun" panose="02010600030101010101" pitchFamily="2" charset="-122"/>
                <a:cs typeface="Georgia" panose="02040502050405020303" pitchFamily="18" charset="0"/>
              </a:rPr>
              <a:t>McLachlan, C., Fleer, M., &amp; Edwards, S. (2018). </a:t>
            </a:r>
            <a:r>
              <a:rPr lang="en-ID" sz="1600" dirty="0">
                <a:effectLst/>
                <a:latin typeface="Georgia" panose="02040502050405020303" pitchFamily="18" charset="0"/>
                <a:ea typeface="SimSun" panose="02010600030101010101" pitchFamily="2" charset="-122"/>
                <a:cs typeface="Times New Roman" panose="02020603050405020304" pitchFamily="18" charset="0"/>
              </a:rPr>
              <a:t>Early childhood curriculum: Planning, assessment and implementation. Cambridge University Press.</a:t>
            </a:r>
          </a:p>
          <a:p>
            <a:pPr marL="342900" lvl="0" indent="-342900">
              <a:spcBef>
                <a:spcPts val="500"/>
              </a:spcBef>
              <a:buFont typeface="+mj-lt"/>
              <a:buAutoNum type="arabicPeriod"/>
              <a:tabLst>
                <a:tab pos="630555" algn="l"/>
              </a:tabLst>
            </a:pPr>
            <a:r>
              <a:rPr lang="en-US" sz="1600" dirty="0" err="1">
                <a:effectLst/>
                <a:latin typeface="Georgia" panose="02040502050405020303" pitchFamily="18" charset="0"/>
                <a:ea typeface="SimSun" panose="02010600030101010101" pitchFamily="2" charset="-122"/>
                <a:cs typeface="Georgia" panose="02040502050405020303" pitchFamily="18" charset="0"/>
              </a:rPr>
              <a:t>Gestwicki</a:t>
            </a:r>
            <a:r>
              <a:rPr lang="en-US" sz="1600" dirty="0">
                <a:effectLst/>
                <a:latin typeface="Georgia" panose="02040502050405020303" pitchFamily="18" charset="0"/>
                <a:ea typeface="SimSun" panose="02010600030101010101" pitchFamily="2" charset="-122"/>
                <a:cs typeface="Georgia" panose="02040502050405020303" pitchFamily="18" charset="0"/>
              </a:rPr>
              <a:t>, Carol. (2007). Developmentally Appropriate Practice (3rd Edition). United States: Thomson </a:t>
            </a:r>
            <a:r>
              <a:rPr lang="en-US" sz="1600" dirty="0" err="1">
                <a:effectLst/>
                <a:latin typeface="Georgia" panose="02040502050405020303" pitchFamily="18" charset="0"/>
                <a:ea typeface="SimSun" panose="02010600030101010101" pitchFamily="2" charset="-122"/>
                <a:cs typeface="Georgia" panose="02040502050405020303" pitchFamily="18" charset="0"/>
              </a:rPr>
              <a:t>Dellmar</a:t>
            </a:r>
            <a:r>
              <a:rPr lang="en-US" sz="1600" dirty="0">
                <a:effectLst/>
                <a:latin typeface="Georgia" panose="02040502050405020303" pitchFamily="18" charset="0"/>
                <a:ea typeface="SimSun" panose="02010600030101010101" pitchFamily="2" charset="-122"/>
                <a:cs typeface="Georgia" panose="02040502050405020303" pitchFamily="18" charset="0"/>
              </a:rPr>
              <a:t> Learning</a:t>
            </a:r>
            <a:endParaRPr lang="en-ID" sz="1600" dirty="0">
              <a:effectLst/>
              <a:latin typeface="Calibri" panose="020F0502020204030204" pitchFamily="34" charset="0"/>
              <a:ea typeface="SimSun" panose="02010600030101010101" pitchFamily="2" charset="-122"/>
              <a:cs typeface="Times New Roman" panose="02020603050405020304" pitchFamily="18" charset="0"/>
            </a:endParaRPr>
          </a:p>
          <a:p>
            <a:pPr marL="342900" lvl="0" indent="-342900">
              <a:buFont typeface="+mj-lt"/>
              <a:buAutoNum type="arabicPeriod"/>
            </a:pPr>
            <a:r>
              <a:rPr lang="en-US" sz="1600" dirty="0" err="1">
                <a:effectLst/>
                <a:latin typeface="Georgia" panose="02040502050405020303" pitchFamily="18" charset="0"/>
                <a:ea typeface="SimSun" panose="02010600030101010101" pitchFamily="2" charset="-122"/>
                <a:cs typeface="Georgia" panose="02040502050405020303" pitchFamily="18" charset="0"/>
              </a:rPr>
              <a:t>Kostelnik</a:t>
            </a:r>
            <a:r>
              <a:rPr lang="en-US" sz="1600" dirty="0">
                <a:effectLst/>
                <a:latin typeface="Georgia" panose="02040502050405020303" pitchFamily="18" charset="0"/>
                <a:ea typeface="SimSun" panose="02010600030101010101" pitchFamily="2" charset="-122"/>
                <a:cs typeface="Georgia" panose="02040502050405020303" pitchFamily="18" charset="0"/>
              </a:rPr>
              <a:t>, J. M., </a:t>
            </a:r>
            <a:r>
              <a:rPr lang="en-US" sz="1600" dirty="0" err="1">
                <a:effectLst/>
                <a:latin typeface="Georgia" panose="02040502050405020303" pitchFamily="18" charset="0"/>
                <a:ea typeface="SimSun" panose="02010600030101010101" pitchFamily="2" charset="-122"/>
                <a:cs typeface="Georgia" panose="02040502050405020303" pitchFamily="18" charset="0"/>
              </a:rPr>
              <a:t>Soderman</a:t>
            </a:r>
            <a:r>
              <a:rPr lang="en-US" sz="1600" dirty="0">
                <a:effectLst/>
                <a:latin typeface="Georgia" panose="02040502050405020303" pitchFamily="18" charset="0"/>
                <a:ea typeface="SimSun" panose="02010600030101010101" pitchFamily="2" charset="-122"/>
                <a:cs typeface="Georgia" panose="02040502050405020303" pitchFamily="18" charset="0"/>
              </a:rPr>
              <a:t> K. Anne, &amp; </a:t>
            </a:r>
            <a:r>
              <a:rPr lang="en-US" sz="1600" dirty="0" err="1">
                <a:effectLst/>
                <a:latin typeface="Georgia" panose="02040502050405020303" pitchFamily="18" charset="0"/>
                <a:ea typeface="SimSun" panose="02010600030101010101" pitchFamily="2" charset="-122"/>
                <a:cs typeface="Georgia" panose="02040502050405020303" pitchFamily="18" charset="0"/>
              </a:rPr>
              <a:t>Whiren</a:t>
            </a:r>
            <a:r>
              <a:rPr lang="en-US" sz="1600" dirty="0">
                <a:effectLst/>
                <a:latin typeface="Georgia" panose="02040502050405020303" pitchFamily="18" charset="0"/>
                <a:ea typeface="SimSun" panose="02010600030101010101" pitchFamily="2" charset="-122"/>
                <a:cs typeface="Georgia" panose="02040502050405020303" pitchFamily="18" charset="0"/>
              </a:rPr>
              <a:t> A.P. (2017). </a:t>
            </a:r>
            <a:r>
              <a:rPr lang="en-US" sz="1600" dirty="0" err="1">
                <a:effectLst/>
                <a:latin typeface="Georgia" panose="02040502050405020303" pitchFamily="18" charset="0"/>
                <a:ea typeface="SimSun" panose="02010600030101010101" pitchFamily="2" charset="-122"/>
                <a:cs typeface="Georgia" panose="02040502050405020303" pitchFamily="18" charset="0"/>
              </a:rPr>
              <a:t>Kurikulum</a:t>
            </a:r>
            <a:r>
              <a:rPr lang="en-US" sz="1600" dirty="0">
                <a:effectLst/>
                <a:latin typeface="Georgia" panose="02040502050405020303" pitchFamily="18" charset="0"/>
                <a:ea typeface="SimSun" panose="02010600030101010101" pitchFamily="2" charset="-122"/>
                <a:cs typeface="Georgia" panose="02040502050405020303" pitchFamily="18" charset="0"/>
              </a:rPr>
              <a:t> Pendidikan Anak </a:t>
            </a:r>
            <a:r>
              <a:rPr lang="en-US" sz="1600" dirty="0" err="1">
                <a:effectLst/>
                <a:latin typeface="Georgia" panose="02040502050405020303" pitchFamily="18" charset="0"/>
                <a:ea typeface="SimSun" panose="02010600030101010101" pitchFamily="2" charset="-122"/>
                <a:cs typeface="Georgia" panose="02040502050405020303" pitchFamily="18" charset="0"/>
              </a:rPr>
              <a:t>Usia</a:t>
            </a:r>
            <a:r>
              <a:rPr lang="en-US" sz="1600" dirty="0">
                <a:effectLst/>
                <a:latin typeface="Georgia" panose="02040502050405020303" pitchFamily="18" charset="0"/>
                <a:ea typeface="SimSun" panose="02010600030101010101" pitchFamily="2" charset="-122"/>
                <a:cs typeface="Georgia" panose="02040502050405020303" pitchFamily="18" charset="0"/>
              </a:rPr>
              <a:t> Dini </a:t>
            </a:r>
            <a:r>
              <a:rPr lang="en-US" sz="1600" dirty="0" err="1">
                <a:effectLst/>
                <a:latin typeface="Georgia" panose="02040502050405020303" pitchFamily="18" charset="0"/>
                <a:ea typeface="SimSun" panose="02010600030101010101" pitchFamily="2" charset="-122"/>
                <a:cs typeface="Georgia" panose="02040502050405020303" pitchFamily="18" charset="0"/>
              </a:rPr>
              <a:t>Berbasis</a:t>
            </a:r>
            <a:r>
              <a:rPr lang="en-US" sz="1600" dirty="0">
                <a:effectLst/>
                <a:latin typeface="Georgia" panose="02040502050405020303" pitchFamily="18" charset="0"/>
                <a:ea typeface="SimSun" panose="02010600030101010101" pitchFamily="2" charset="-122"/>
                <a:cs typeface="Georgia" panose="02040502050405020303" pitchFamily="18" charset="0"/>
              </a:rPr>
              <a:t> </a:t>
            </a:r>
            <a:r>
              <a:rPr lang="en-US" sz="1600" dirty="0" err="1">
                <a:effectLst/>
                <a:latin typeface="Georgia" panose="02040502050405020303" pitchFamily="18" charset="0"/>
                <a:ea typeface="SimSun" panose="02010600030101010101" pitchFamily="2" charset="-122"/>
                <a:cs typeface="Georgia" panose="02040502050405020303" pitchFamily="18" charset="0"/>
              </a:rPr>
              <a:t>Perkembangan</a:t>
            </a:r>
            <a:r>
              <a:rPr lang="en-US" sz="1600" dirty="0">
                <a:effectLst/>
                <a:latin typeface="Georgia" panose="02040502050405020303" pitchFamily="18" charset="0"/>
                <a:ea typeface="SimSun" panose="02010600030101010101" pitchFamily="2" charset="-122"/>
                <a:cs typeface="Georgia" panose="02040502050405020303" pitchFamily="18" charset="0"/>
              </a:rPr>
              <a:t> Anak (DAP) </a:t>
            </a:r>
            <a:r>
              <a:rPr lang="en-US" sz="1600" dirty="0" err="1">
                <a:effectLst/>
                <a:latin typeface="Georgia" panose="02040502050405020303" pitchFamily="18" charset="0"/>
                <a:ea typeface="SimSun" panose="02010600030101010101" pitchFamily="2" charset="-122"/>
                <a:cs typeface="Georgia" panose="02040502050405020303" pitchFamily="18" charset="0"/>
              </a:rPr>
              <a:t>Edisi</a:t>
            </a:r>
            <a:r>
              <a:rPr lang="en-US" sz="1600" dirty="0">
                <a:effectLst/>
                <a:latin typeface="Georgia" panose="02040502050405020303" pitchFamily="18" charset="0"/>
                <a:ea typeface="SimSun" panose="02010600030101010101" pitchFamily="2" charset="-122"/>
                <a:cs typeface="Georgia" panose="02040502050405020303" pitchFamily="18" charset="0"/>
              </a:rPr>
              <a:t> </a:t>
            </a:r>
            <a:r>
              <a:rPr lang="en-US" sz="1600" dirty="0" err="1">
                <a:effectLst/>
                <a:latin typeface="Georgia" panose="02040502050405020303" pitchFamily="18" charset="0"/>
                <a:ea typeface="SimSun" panose="02010600030101010101" pitchFamily="2" charset="-122"/>
                <a:cs typeface="Georgia" panose="02040502050405020303" pitchFamily="18" charset="0"/>
              </a:rPr>
              <a:t>Kelima</a:t>
            </a:r>
            <a:r>
              <a:rPr lang="en-US" sz="1600" dirty="0">
                <a:effectLst/>
                <a:latin typeface="Georgia" panose="02040502050405020303" pitchFamily="18" charset="0"/>
                <a:ea typeface="SimSun" panose="02010600030101010101" pitchFamily="2" charset="-122"/>
                <a:cs typeface="Georgia" panose="02040502050405020303" pitchFamily="18" charset="0"/>
              </a:rPr>
              <a:t>. Depok: </a:t>
            </a:r>
            <a:r>
              <a:rPr lang="en-US" sz="1600" dirty="0" err="1">
                <a:effectLst/>
                <a:latin typeface="Georgia" panose="02040502050405020303" pitchFamily="18" charset="0"/>
                <a:ea typeface="SimSun" panose="02010600030101010101" pitchFamily="2" charset="-122"/>
                <a:cs typeface="Georgia" panose="02040502050405020303" pitchFamily="18" charset="0"/>
              </a:rPr>
              <a:t>Kencana</a:t>
            </a:r>
            <a:endParaRPr lang="en-ID" sz="1600" dirty="0">
              <a:effectLst/>
              <a:latin typeface="Calibri" panose="020F0502020204030204" pitchFamily="34" charset="0"/>
              <a:ea typeface="SimSun" panose="02010600030101010101" pitchFamily="2" charset="-122"/>
              <a:cs typeface="Times New Roman" panose="02020603050405020304" pitchFamily="18" charset="0"/>
            </a:endParaRPr>
          </a:p>
          <a:p>
            <a:pPr marL="342900" lvl="0" indent="-342900">
              <a:buFont typeface="+mj-lt"/>
              <a:buAutoNum type="arabicPeriod"/>
            </a:pPr>
            <a:r>
              <a:rPr lang="en-US" sz="1600" dirty="0">
                <a:effectLst/>
                <a:latin typeface="Georgia" panose="02040502050405020303" pitchFamily="18" charset="0"/>
                <a:ea typeface="SimSun" panose="02010600030101010101" pitchFamily="2" charset="-122"/>
                <a:cs typeface="Georgia" panose="02040502050405020303" pitchFamily="18" charset="0"/>
              </a:rPr>
              <a:t>Dodge D.T. &amp; </a:t>
            </a:r>
            <a:r>
              <a:rPr lang="en-US" sz="1600" dirty="0" err="1">
                <a:effectLst/>
                <a:latin typeface="Georgia" panose="02040502050405020303" pitchFamily="18" charset="0"/>
                <a:ea typeface="SimSun" panose="02010600030101010101" pitchFamily="2" charset="-122"/>
                <a:cs typeface="Georgia" panose="02040502050405020303" pitchFamily="18" charset="0"/>
              </a:rPr>
              <a:t>Colker</a:t>
            </a:r>
            <a:r>
              <a:rPr lang="en-US" sz="1600" dirty="0">
                <a:effectLst/>
                <a:latin typeface="Georgia" panose="02040502050405020303" pitchFamily="18" charset="0"/>
                <a:ea typeface="SimSun" panose="02010600030101010101" pitchFamily="2" charset="-122"/>
                <a:cs typeface="Georgia" panose="02040502050405020303" pitchFamily="18" charset="0"/>
              </a:rPr>
              <a:t> Laura J. (1999). The Creative Curriculum for Early Childhood Third Edition. Washington DC: Teaching Strategies</a:t>
            </a:r>
            <a:endParaRPr lang="en-ID" sz="1600" dirty="0">
              <a:effectLst/>
              <a:latin typeface="Calibri" panose="020F0502020204030204" pitchFamily="34" charset="0"/>
              <a:ea typeface="SimSun" panose="02010600030101010101" pitchFamily="2" charset="-122"/>
              <a:cs typeface="Times New Roman" panose="02020603050405020304" pitchFamily="18" charset="0"/>
            </a:endParaRPr>
          </a:p>
          <a:p>
            <a:pPr marL="342900" lvl="0" indent="-342900">
              <a:buFont typeface="+mj-lt"/>
              <a:buAutoNum type="arabicPeriod"/>
            </a:pPr>
            <a:r>
              <a:rPr lang="en-US" sz="1600" dirty="0">
                <a:effectLst/>
                <a:latin typeface="Georgia" panose="02040502050405020303" pitchFamily="18" charset="0"/>
                <a:ea typeface="SimSun" panose="02010600030101010101" pitchFamily="2" charset="-122"/>
                <a:cs typeface="Georgia" panose="02040502050405020303" pitchFamily="18" charset="0"/>
              </a:rPr>
              <a:t>Catron, Carol E. &amp; Allen, Jen. (1999). Early Childhood Curriculum Second Edition: A Creative Play Model. New Jersey: Prentice-Hall</a:t>
            </a:r>
            <a:endParaRPr lang="en-ID" sz="1600" dirty="0">
              <a:effectLst/>
              <a:latin typeface="Calibri" panose="020F0502020204030204" pitchFamily="34" charset="0"/>
              <a:ea typeface="SimSun" panose="02010600030101010101" pitchFamily="2" charset="-122"/>
              <a:cs typeface="Times New Roman" panose="02020603050405020304" pitchFamily="18" charset="0"/>
            </a:endParaRPr>
          </a:p>
          <a:p>
            <a:pPr marL="342900" lvl="0" indent="-342900">
              <a:buFont typeface="+mj-lt"/>
              <a:buAutoNum type="arabicPeriod"/>
            </a:pPr>
            <a:r>
              <a:rPr lang="en-US" sz="1600" dirty="0">
                <a:effectLst/>
                <a:latin typeface="Georgia" panose="02040502050405020303" pitchFamily="18" charset="0"/>
                <a:ea typeface="SimSun" panose="02010600030101010101" pitchFamily="2" charset="-122"/>
                <a:cs typeface="Georgia" panose="02040502050405020303" pitchFamily="18" charset="0"/>
              </a:rPr>
              <a:t>Eliason, Claudia &amp; Jenkins, Loa. (2008). A Practical Guide to Early Childhood Curriculum 8th edition. New Jersey: Pearson Prentice Hall</a:t>
            </a:r>
            <a:endParaRPr lang="en-ID" sz="1600" dirty="0">
              <a:effectLst/>
              <a:latin typeface="Calibri" panose="020F0502020204030204" pitchFamily="34" charset="0"/>
              <a:ea typeface="SimSun" panose="02010600030101010101" pitchFamily="2" charset="-122"/>
              <a:cs typeface="Times New Roman" panose="02020603050405020304" pitchFamily="18" charset="0"/>
            </a:endParaRPr>
          </a:p>
          <a:p>
            <a:pPr marL="342900" lvl="0" indent="-342900" algn="just">
              <a:spcAft>
                <a:spcPts val="1000"/>
              </a:spcAft>
              <a:buFont typeface="+mj-lt"/>
              <a:buAutoNum type="arabicPeriod"/>
            </a:pPr>
            <a:r>
              <a:rPr lang="en-US" sz="1600" dirty="0">
                <a:effectLst/>
                <a:latin typeface="Georgia" panose="02040502050405020303" pitchFamily="18" charset="0"/>
                <a:ea typeface="SimSun" panose="02010600030101010101" pitchFamily="2" charset="-122"/>
                <a:cs typeface="Georgia" panose="02040502050405020303" pitchFamily="18" charset="0"/>
              </a:rPr>
              <a:t>Hedge, Archana V. &amp; Cassidy, Deborah J. (2009). </a:t>
            </a:r>
            <a:r>
              <a:rPr lang="en-US" sz="1600" dirty="0" err="1">
                <a:effectLst/>
                <a:latin typeface="Georgia" panose="02040502050405020303" pitchFamily="18" charset="0"/>
                <a:ea typeface="SimSun" panose="02010600030101010101" pitchFamily="2" charset="-122"/>
                <a:cs typeface="Georgia" panose="02040502050405020303" pitchFamily="18" charset="0"/>
              </a:rPr>
              <a:t>Kindergaten</a:t>
            </a:r>
            <a:r>
              <a:rPr lang="en-US" sz="1600" dirty="0">
                <a:effectLst/>
                <a:latin typeface="Georgia" panose="02040502050405020303" pitchFamily="18" charset="0"/>
                <a:ea typeface="SimSun" panose="02010600030101010101" pitchFamily="2" charset="-122"/>
                <a:cs typeface="Georgia" panose="02040502050405020303" pitchFamily="18" charset="0"/>
              </a:rPr>
              <a:t> Teachers’ Perspectives on Developmentally Appropriate Practices (DAP): A Study </a:t>
            </a:r>
            <a:r>
              <a:rPr lang="en-US" sz="1600" dirty="0" err="1">
                <a:effectLst/>
                <a:latin typeface="Georgia" panose="02040502050405020303" pitchFamily="18" charset="0"/>
                <a:ea typeface="SimSun" panose="02010600030101010101" pitchFamily="2" charset="-122"/>
                <a:cs typeface="Georgia" panose="02040502050405020303" pitchFamily="18" charset="0"/>
              </a:rPr>
              <a:t>Conduted</a:t>
            </a:r>
            <a:r>
              <a:rPr lang="en-US" sz="1600" dirty="0">
                <a:effectLst/>
                <a:latin typeface="Georgia" panose="02040502050405020303" pitchFamily="18" charset="0"/>
                <a:ea typeface="SimSun" panose="02010600030101010101" pitchFamily="2" charset="-122"/>
                <a:cs typeface="Georgia" panose="02040502050405020303" pitchFamily="18" charset="0"/>
              </a:rPr>
              <a:t> in Mumbai (India). Journal of  Research in Childhood Education, Spring 2009, Vol. 23, No. 3, pg. 367.</a:t>
            </a:r>
          </a:p>
          <a:p>
            <a:pPr marL="0" lvl="0" indent="0" algn="just">
              <a:spcAft>
                <a:spcPts val="1000"/>
              </a:spcAft>
              <a:buNone/>
            </a:pPr>
            <a:r>
              <a:rPr lang="en-ID" sz="1600" dirty="0">
                <a:effectLst/>
                <a:latin typeface="Calibri" panose="020F0502020204030204" pitchFamily="34" charset="0"/>
                <a:ea typeface="SimSun" panose="02010600030101010101" pitchFamily="2" charset="-122"/>
                <a:cs typeface="Times New Roman" panose="02020603050405020304" pitchFamily="18" charset="0"/>
                <a:hlinkClick r:id="rId2"/>
              </a:rPr>
              <a:t>https://b-ok.asia/</a:t>
            </a:r>
            <a:r>
              <a:rPr lang="en-US" sz="1600" dirty="0">
                <a:latin typeface="Georgia" panose="02040502050405020303" pitchFamily="18" charset="0"/>
                <a:ea typeface="SimSun" panose="02010600030101010101" pitchFamily="2" charset="-122"/>
                <a:cs typeface="Times New Roman" panose="02020603050405020304" pitchFamily="18" charset="0"/>
              </a:rPr>
              <a:t> </a:t>
            </a:r>
            <a:endParaRPr lang="en-ID" sz="1600" dirty="0">
              <a:effectLst/>
              <a:latin typeface="Calibri" panose="020F0502020204030204" pitchFamily="34" charset="0"/>
              <a:ea typeface="SimSun" panose="02010600030101010101" pitchFamily="2" charset="-122"/>
              <a:cs typeface="Times New Roman" panose="02020603050405020304" pitchFamily="18" charset="0"/>
            </a:endParaRPr>
          </a:p>
          <a:p>
            <a:r>
              <a:rPr lang="en-US" sz="1600" dirty="0">
                <a:solidFill>
                  <a:srgbClr val="376092"/>
                </a:solidFill>
                <a:effectLst/>
                <a:latin typeface="Georgia" panose="02040502050405020303" pitchFamily="18" charset="0"/>
                <a:ea typeface="SimSun" panose="02010600030101010101" pitchFamily="2" charset="-122"/>
                <a:cs typeface="Georgia" panose="02040502050405020303" pitchFamily="18" charset="0"/>
              </a:rPr>
              <a:t>(</a:t>
            </a:r>
            <a:r>
              <a:rPr lang="en-US" sz="1600" dirty="0" err="1">
                <a:solidFill>
                  <a:srgbClr val="376092"/>
                </a:solidFill>
                <a:effectLst/>
                <a:latin typeface="Georgia" panose="02040502050405020303" pitchFamily="18" charset="0"/>
                <a:ea typeface="SimSun" panose="02010600030101010101" pitchFamily="2" charset="-122"/>
                <a:cs typeface="Georgia" panose="02040502050405020303" pitchFamily="18" charset="0"/>
              </a:rPr>
              <a:t>mahasiswa</a:t>
            </a:r>
            <a:r>
              <a:rPr lang="en-US" sz="1600" dirty="0">
                <a:solidFill>
                  <a:srgbClr val="376092"/>
                </a:solidFill>
                <a:effectLst/>
                <a:latin typeface="Georgia" panose="02040502050405020303" pitchFamily="18" charset="0"/>
                <a:ea typeface="SimSun" panose="02010600030101010101" pitchFamily="2" charset="-122"/>
                <a:cs typeface="Georgia" panose="02040502050405020303" pitchFamily="18" charset="0"/>
              </a:rPr>
              <a:t> </a:t>
            </a:r>
            <a:r>
              <a:rPr lang="en-US" sz="1600" dirty="0" err="1">
                <a:solidFill>
                  <a:srgbClr val="376092"/>
                </a:solidFill>
                <a:effectLst/>
                <a:latin typeface="Georgia" panose="02040502050405020303" pitchFamily="18" charset="0"/>
                <a:ea typeface="SimSun" panose="02010600030101010101" pitchFamily="2" charset="-122"/>
                <a:cs typeface="Georgia" panose="02040502050405020303" pitchFamily="18" charset="0"/>
              </a:rPr>
              <a:t>diperkenankan</a:t>
            </a:r>
            <a:r>
              <a:rPr lang="en-US" sz="1600" dirty="0">
                <a:solidFill>
                  <a:srgbClr val="376092"/>
                </a:solidFill>
                <a:effectLst/>
                <a:latin typeface="Georgia" panose="02040502050405020303" pitchFamily="18" charset="0"/>
                <a:ea typeface="SimSun" panose="02010600030101010101" pitchFamily="2" charset="-122"/>
                <a:cs typeface="Georgia" panose="02040502050405020303" pitchFamily="18" charset="0"/>
              </a:rPr>
              <a:t> </a:t>
            </a:r>
            <a:r>
              <a:rPr lang="en-US" sz="1600" dirty="0" err="1">
                <a:solidFill>
                  <a:srgbClr val="376092"/>
                </a:solidFill>
                <a:effectLst/>
                <a:latin typeface="Georgia" panose="02040502050405020303" pitchFamily="18" charset="0"/>
                <a:ea typeface="SimSun" panose="02010600030101010101" pitchFamily="2" charset="-122"/>
                <a:cs typeface="Georgia" panose="02040502050405020303" pitchFamily="18" charset="0"/>
              </a:rPr>
              <a:t>menambah</a:t>
            </a:r>
            <a:r>
              <a:rPr lang="en-US" sz="1600" dirty="0">
                <a:solidFill>
                  <a:srgbClr val="376092"/>
                </a:solidFill>
                <a:effectLst/>
                <a:latin typeface="Georgia" panose="02040502050405020303" pitchFamily="18" charset="0"/>
                <a:ea typeface="SimSun" panose="02010600030101010101" pitchFamily="2" charset="-122"/>
                <a:cs typeface="Georgia" panose="02040502050405020303" pitchFamily="18" charset="0"/>
              </a:rPr>
              <a:t> </a:t>
            </a:r>
            <a:r>
              <a:rPr lang="en-US" sz="1600" dirty="0" err="1">
                <a:solidFill>
                  <a:srgbClr val="376092"/>
                </a:solidFill>
                <a:effectLst/>
                <a:latin typeface="Georgia" panose="02040502050405020303" pitchFamily="18" charset="0"/>
                <a:ea typeface="SimSun" panose="02010600030101010101" pitchFamily="2" charset="-122"/>
                <a:cs typeface="Georgia" panose="02040502050405020303" pitchFamily="18" charset="0"/>
              </a:rPr>
              <a:t>referensi</a:t>
            </a:r>
            <a:r>
              <a:rPr lang="en-US" sz="1600" dirty="0">
                <a:solidFill>
                  <a:srgbClr val="376092"/>
                </a:solidFill>
                <a:effectLst/>
                <a:latin typeface="Georgia" panose="02040502050405020303" pitchFamily="18" charset="0"/>
                <a:ea typeface="SimSun" panose="02010600030101010101" pitchFamily="2" charset="-122"/>
                <a:cs typeface="Georgia" panose="02040502050405020303" pitchFamily="18" charset="0"/>
              </a:rPr>
              <a:t> </a:t>
            </a:r>
            <a:r>
              <a:rPr lang="en-US" sz="1600" dirty="0" err="1">
                <a:solidFill>
                  <a:srgbClr val="376092"/>
                </a:solidFill>
                <a:effectLst/>
                <a:latin typeface="Georgia" panose="02040502050405020303" pitchFamily="18" charset="0"/>
                <a:ea typeface="SimSun" panose="02010600030101010101" pitchFamily="2" charset="-122"/>
                <a:cs typeface="Georgia" panose="02040502050405020303" pitchFamily="18" charset="0"/>
              </a:rPr>
              <a:t>selain</a:t>
            </a:r>
            <a:r>
              <a:rPr lang="en-US" sz="1600" dirty="0">
                <a:solidFill>
                  <a:srgbClr val="376092"/>
                </a:solidFill>
                <a:effectLst/>
                <a:latin typeface="Georgia" panose="02040502050405020303" pitchFamily="18" charset="0"/>
                <a:ea typeface="SimSun" panose="02010600030101010101" pitchFamily="2" charset="-122"/>
                <a:cs typeface="Georgia" panose="02040502050405020303" pitchFamily="18" charset="0"/>
              </a:rPr>
              <a:t> yang </a:t>
            </a:r>
            <a:r>
              <a:rPr lang="en-US" sz="1600" dirty="0" err="1">
                <a:solidFill>
                  <a:srgbClr val="376092"/>
                </a:solidFill>
                <a:effectLst/>
                <a:latin typeface="Georgia" panose="02040502050405020303" pitchFamily="18" charset="0"/>
                <a:ea typeface="SimSun" panose="02010600030101010101" pitchFamily="2" charset="-122"/>
                <a:cs typeface="Georgia" panose="02040502050405020303" pitchFamily="18" charset="0"/>
              </a:rPr>
              <a:t>ditampilkan</a:t>
            </a:r>
            <a:r>
              <a:rPr lang="en-US" sz="1600" dirty="0">
                <a:solidFill>
                  <a:srgbClr val="376092"/>
                </a:solidFill>
                <a:effectLst/>
                <a:latin typeface="Georgia" panose="02040502050405020303" pitchFamily="18" charset="0"/>
                <a:ea typeface="SimSun" panose="02010600030101010101" pitchFamily="2" charset="-122"/>
                <a:cs typeface="Georgia" panose="02040502050405020303" pitchFamily="18" charset="0"/>
              </a:rPr>
              <a:t> di </a:t>
            </a:r>
            <a:r>
              <a:rPr lang="en-US" sz="1600" dirty="0" err="1">
                <a:solidFill>
                  <a:srgbClr val="376092"/>
                </a:solidFill>
                <a:effectLst/>
                <a:latin typeface="Georgia" panose="02040502050405020303" pitchFamily="18" charset="0"/>
                <a:ea typeface="SimSun" panose="02010600030101010101" pitchFamily="2" charset="-122"/>
                <a:cs typeface="Georgia" panose="02040502050405020303" pitchFamily="18" charset="0"/>
              </a:rPr>
              <a:t>sini</a:t>
            </a:r>
            <a:r>
              <a:rPr lang="en-US" sz="1600" dirty="0">
                <a:solidFill>
                  <a:srgbClr val="376092"/>
                </a:solidFill>
                <a:effectLst/>
                <a:latin typeface="Georgia" panose="02040502050405020303" pitchFamily="18" charset="0"/>
                <a:ea typeface="SimSun" panose="02010600030101010101" pitchFamily="2" charset="-122"/>
                <a:cs typeface="Georgia" panose="02040502050405020303" pitchFamily="18" charset="0"/>
              </a:rPr>
              <a:t> </a:t>
            </a:r>
            <a:r>
              <a:rPr lang="en-US" sz="1600" dirty="0" err="1">
                <a:solidFill>
                  <a:srgbClr val="376092"/>
                </a:solidFill>
                <a:effectLst/>
                <a:latin typeface="Georgia" panose="02040502050405020303" pitchFamily="18" charset="0"/>
                <a:ea typeface="SimSun" panose="02010600030101010101" pitchFamily="2" charset="-122"/>
                <a:cs typeface="Georgia" panose="02040502050405020303" pitchFamily="18" charset="0"/>
              </a:rPr>
              <a:t>kemudian</a:t>
            </a:r>
            <a:r>
              <a:rPr lang="en-US" sz="1600" dirty="0">
                <a:solidFill>
                  <a:srgbClr val="376092"/>
                </a:solidFill>
                <a:effectLst/>
                <a:latin typeface="Georgia" panose="02040502050405020303" pitchFamily="18" charset="0"/>
                <a:ea typeface="SimSun" panose="02010600030101010101" pitchFamily="2" charset="-122"/>
                <a:cs typeface="Georgia" panose="02040502050405020303" pitchFamily="18" charset="0"/>
              </a:rPr>
              <a:t> </a:t>
            </a:r>
            <a:r>
              <a:rPr lang="en-US" sz="1600" dirty="0" err="1">
                <a:solidFill>
                  <a:srgbClr val="376092"/>
                </a:solidFill>
                <a:effectLst/>
                <a:latin typeface="Georgia" panose="02040502050405020303" pitchFamily="18" charset="0"/>
                <a:ea typeface="SimSun" panose="02010600030101010101" pitchFamily="2" charset="-122"/>
                <a:cs typeface="Georgia" panose="02040502050405020303" pitchFamily="18" charset="0"/>
              </a:rPr>
              <a:t>berbagi</a:t>
            </a:r>
            <a:r>
              <a:rPr lang="en-US" sz="1600" dirty="0">
                <a:solidFill>
                  <a:srgbClr val="376092"/>
                </a:solidFill>
                <a:effectLst/>
                <a:latin typeface="Georgia" panose="02040502050405020303" pitchFamily="18" charset="0"/>
                <a:ea typeface="SimSun" panose="02010600030101010101" pitchFamily="2" charset="-122"/>
                <a:cs typeface="Georgia" panose="02040502050405020303" pitchFamily="18" charset="0"/>
              </a:rPr>
              <a:t> </a:t>
            </a:r>
            <a:r>
              <a:rPr lang="en-US" sz="1600" dirty="0" err="1">
                <a:solidFill>
                  <a:srgbClr val="376092"/>
                </a:solidFill>
                <a:effectLst/>
                <a:latin typeface="Georgia" panose="02040502050405020303" pitchFamily="18" charset="0"/>
                <a:ea typeface="SimSun" panose="02010600030101010101" pitchFamily="2" charset="-122"/>
                <a:cs typeface="Georgia" panose="02040502050405020303" pitchFamily="18" charset="0"/>
              </a:rPr>
              <a:t>kepada</a:t>
            </a:r>
            <a:r>
              <a:rPr lang="en-US" sz="1600" dirty="0">
                <a:solidFill>
                  <a:srgbClr val="376092"/>
                </a:solidFill>
                <a:effectLst/>
                <a:latin typeface="Georgia" panose="02040502050405020303" pitchFamily="18" charset="0"/>
                <a:ea typeface="SimSun" panose="02010600030101010101" pitchFamily="2" charset="-122"/>
                <a:cs typeface="Georgia" panose="02040502050405020303" pitchFamily="18" charset="0"/>
              </a:rPr>
              <a:t> </a:t>
            </a:r>
            <a:r>
              <a:rPr lang="en-US" sz="1600" dirty="0" err="1">
                <a:solidFill>
                  <a:srgbClr val="376092"/>
                </a:solidFill>
                <a:effectLst/>
                <a:latin typeface="Georgia" panose="02040502050405020303" pitchFamily="18" charset="0"/>
                <a:ea typeface="SimSun" panose="02010600030101010101" pitchFamily="2" charset="-122"/>
                <a:cs typeface="Georgia" panose="02040502050405020303" pitchFamily="18" charset="0"/>
              </a:rPr>
              <a:t>rekan</a:t>
            </a:r>
            <a:r>
              <a:rPr lang="en-US" sz="1600" dirty="0">
                <a:solidFill>
                  <a:srgbClr val="376092"/>
                </a:solidFill>
                <a:effectLst/>
                <a:latin typeface="Georgia" panose="02040502050405020303" pitchFamily="18" charset="0"/>
                <a:ea typeface="SimSun" panose="02010600030101010101" pitchFamily="2" charset="-122"/>
                <a:cs typeface="Georgia" panose="02040502050405020303" pitchFamily="18" charset="0"/>
              </a:rPr>
              <a:t> dan </a:t>
            </a:r>
            <a:r>
              <a:rPr lang="en-US" sz="1600" dirty="0" err="1">
                <a:solidFill>
                  <a:srgbClr val="376092"/>
                </a:solidFill>
                <a:effectLst/>
                <a:latin typeface="Georgia" panose="02040502050405020303" pitchFamily="18" charset="0"/>
                <a:ea typeface="SimSun" panose="02010600030101010101" pitchFamily="2" charset="-122"/>
                <a:cs typeface="Georgia" panose="02040502050405020303" pitchFamily="18" charset="0"/>
              </a:rPr>
              <a:t>dosen</a:t>
            </a:r>
            <a:r>
              <a:rPr lang="en-US" sz="1600" dirty="0">
                <a:solidFill>
                  <a:srgbClr val="376092"/>
                </a:solidFill>
                <a:effectLst/>
                <a:latin typeface="Georgia" panose="02040502050405020303" pitchFamily="18" charset="0"/>
                <a:ea typeface="SimSun" panose="02010600030101010101" pitchFamily="2" charset="-122"/>
                <a:cs typeface="Georgia" panose="02040502050405020303" pitchFamily="18" charset="0"/>
              </a:rPr>
              <a:t> di </a:t>
            </a:r>
            <a:r>
              <a:rPr lang="en-US" sz="1600" dirty="0" err="1">
                <a:solidFill>
                  <a:srgbClr val="376092"/>
                </a:solidFill>
                <a:effectLst/>
                <a:latin typeface="Georgia" panose="02040502050405020303" pitchFamily="18" charset="0"/>
                <a:ea typeface="SimSun" panose="02010600030101010101" pitchFamily="2" charset="-122"/>
                <a:cs typeface="Georgia" panose="02040502050405020303" pitchFamily="18" charset="0"/>
              </a:rPr>
              <a:t>kelas</a:t>
            </a:r>
            <a:r>
              <a:rPr lang="en-US" sz="1600" dirty="0">
                <a:solidFill>
                  <a:srgbClr val="376092"/>
                </a:solidFill>
                <a:effectLst/>
                <a:latin typeface="Georgia" panose="02040502050405020303" pitchFamily="18" charset="0"/>
                <a:ea typeface="SimSun" panose="02010600030101010101" pitchFamily="2" charset="-122"/>
                <a:cs typeface="Georgia" panose="02040502050405020303" pitchFamily="18" charset="0"/>
              </a:rPr>
              <a:t>)</a:t>
            </a:r>
            <a:endParaRPr lang="id-ID" sz="1100" b="1" dirty="0"/>
          </a:p>
        </p:txBody>
      </p:sp>
      <p:sp>
        <p:nvSpPr>
          <p:cNvPr id="4" name="Snip Single Corner Rectangle 3"/>
          <p:cNvSpPr/>
          <p:nvPr/>
        </p:nvSpPr>
        <p:spPr>
          <a:xfrm>
            <a:off x="233436" y="246884"/>
            <a:ext cx="3838257" cy="510988"/>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b="1" dirty="0"/>
              <a:t>REFERENSI</a:t>
            </a:r>
            <a:r>
              <a:rPr lang="en-US" sz="2400" b="1" dirty="0"/>
              <a:t> PENDUKUNG</a:t>
            </a:r>
            <a:endParaRPr lang="id-ID" sz="2400" b="1" dirty="0"/>
          </a:p>
        </p:txBody>
      </p:sp>
    </p:spTree>
    <p:extLst>
      <p:ext uri="{BB962C8B-B14F-4D97-AF65-F5344CB8AC3E}">
        <p14:creationId xmlns:p14="http://schemas.microsoft.com/office/powerpoint/2010/main" val="11445681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72582188"/>
              </p:ext>
            </p:extLst>
          </p:nvPr>
        </p:nvGraphicFramePr>
        <p:xfrm>
          <a:off x="438413" y="1143000"/>
          <a:ext cx="11298661" cy="5365376"/>
        </p:xfrm>
        <a:graphic>
          <a:graphicData uri="http://schemas.openxmlformats.org/drawingml/2006/table">
            <a:tbl>
              <a:tblPr firstRow="1" firstCol="1" lastRow="1" lastCol="1" bandRow="1" bandCol="1">
                <a:tableStyleId>{9DCAF9ED-07DC-4A11-8D7F-57B35C25682E}</a:tableStyleId>
              </a:tblPr>
              <a:tblGrid>
                <a:gridCol w="3518596">
                  <a:extLst>
                    <a:ext uri="{9D8B030D-6E8A-4147-A177-3AD203B41FA5}">
                      <a16:colId xmlns:a16="http://schemas.microsoft.com/office/drawing/2014/main" val="20000"/>
                    </a:ext>
                  </a:extLst>
                </a:gridCol>
                <a:gridCol w="4543896">
                  <a:extLst>
                    <a:ext uri="{9D8B030D-6E8A-4147-A177-3AD203B41FA5}">
                      <a16:colId xmlns:a16="http://schemas.microsoft.com/office/drawing/2014/main" val="656390921"/>
                    </a:ext>
                  </a:extLst>
                </a:gridCol>
                <a:gridCol w="3236169">
                  <a:extLst>
                    <a:ext uri="{9D8B030D-6E8A-4147-A177-3AD203B41FA5}">
                      <a16:colId xmlns:a16="http://schemas.microsoft.com/office/drawing/2014/main" val="20001"/>
                    </a:ext>
                  </a:extLst>
                </a:gridCol>
              </a:tblGrid>
              <a:tr h="647307">
                <a:tc>
                  <a:txBody>
                    <a:bodyPr/>
                    <a:lstStyle/>
                    <a:p>
                      <a:r>
                        <a:rPr lang="en-US" sz="1400" dirty="0"/>
                        <a:t>CPMK</a:t>
                      </a:r>
                      <a:endParaRPr lang="en-ID" sz="1400" dirty="0"/>
                    </a:p>
                  </a:txBody>
                  <a:tcPr/>
                </a:tc>
                <a:tc>
                  <a:txBody>
                    <a:bodyPr/>
                    <a:lstStyle/>
                    <a:p>
                      <a:r>
                        <a:rPr lang="en-US" sz="1400" dirty="0" err="1"/>
                        <a:t>SubCPMK</a:t>
                      </a:r>
                      <a:endParaRPr lang="en-ID" sz="1400" dirty="0"/>
                    </a:p>
                  </a:txBody>
                  <a:tcPr/>
                </a:tc>
                <a:tc>
                  <a:txBody>
                    <a:bodyPr/>
                    <a:lstStyle/>
                    <a:p>
                      <a:pPr algn="ctr">
                        <a:spcAft>
                          <a:spcPts val="0"/>
                        </a:spcAft>
                        <a:tabLst>
                          <a:tab pos="474345" algn="l"/>
                        </a:tabLst>
                      </a:pPr>
                      <a:r>
                        <a:rPr lang="en-US" sz="1800" dirty="0" err="1">
                          <a:effectLst/>
                        </a:rPr>
                        <a:t>Bentuk</a:t>
                      </a:r>
                      <a:r>
                        <a:rPr lang="en-US" sz="1800" dirty="0">
                          <a:effectLst/>
                        </a:rPr>
                        <a:t> </a:t>
                      </a:r>
                      <a:r>
                        <a:rPr lang="en-US" sz="1800" dirty="0" err="1">
                          <a:effectLst/>
                        </a:rPr>
                        <a:t>Penialain</a:t>
                      </a:r>
                      <a:r>
                        <a:rPr lang="en-US" sz="1800" dirty="0">
                          <a:effectLst/>
                        </a:rPr>
                        <a:t> &amp; </a:t>
                      </a:r>
                      <a:r>
                        <a:rPr lang="id-ID" sz="1800" dirty="0">
                          <a:effectLst/>
                        </a:rPr>
                        <a:t>Persentase</a:t>
                      </a:r>
                      <a:endParaRPr lang="id-ID" sz="28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611346">
                <a:tc>
                  <a:txBody>
                    <a:bodyPr/>
                    <a:lstStyle/>
                    <a:p>
                      <a:r>
                        <a:rPr lang="en-ID" sz="1200" b="0" i="0" kern="1200" dirty="0">
                          <a:solidFill>
                            <a:schemeClr val="dk1"/>
                          </a:solidFill>
                          <a:effectLst/>
                          <a:latin typeface="+mn-lt"/>
                          <a:ea typeface="+mn-ea"/>
                          <a:cs typeface="+mn-cs"/>
                        </a:rPr>
                        <a:t>Mampu </a:t>
                      </a:r>
                      <a:r>
                        <a:rPr lang="en-ID" sz="1200" b="0" i="0" kern="1200" dirty="0" err="1">
                          <a:solidFill>
                            <a:schemeClr val="dk1"/>
                          </a:solidFill>
                          <a:effectLst/>
                          <a:latin typeface="+mn-lt"/>
                          <a:ea typeface="+mn-ea"/>
                          <a:cs typeface="+mn-cs"/>
                        </a:rPr>
                        <a:t>menunjukkan</a:t>
                      </a:r>
                      <a:r>
                        <a:rPr lang="en-ID" sz="1200" b="0" i="0" kern="1200" dirty="0">
                          <a:solidFill>
                            <a:schemeClr val="dk1"/>
                          </a:solidFill>
                          <a:effectLst/>
                          <a:latin typeface="+mn-lt"/>
                          <a:ea typeface="+mn-ea"/>
                          <a:cs typeface="+mn-cs"/>
                        </a:rPr>
                        <a:t> rasa </a:t>
                      </a:r>
                      <a:r>
                        <a:rPr lang="en-ID" sz="1200" b="0" i="0" kern="1200" dirty="0" err="1">
                          <a:solidFill>
                            <a:schemeClr val="dk1"/>
                          </a:solidFill>
                          <a:effectLst/>
                          <a:latin typeface="+mn-lt"/>
                          <a:ea typeface="+mn-ea"/>
                          <a:cs typeface="+mn-cs"/>
                        </a:rPr>
                        <a:t>kebangsaan</a:t>
                      </a:r>
                      <a:r>
                        <a:rPr lang="en-ID" sz="1200" b="0" i="0" kern="1200" dirty="0">
                          <a:solidFill>
                            <a:schemeClr val="dk1"/>
                          </a:solidFill>
                          <a:effectLst/>
                          <a:latin typeface="+mn-lt"/>
                          <a:ea typeface="+mn-ea"/>
                          <a:cs typeface="+mn-cs"/>
                        </a:rPr>
                        <a:t> dan </a:t>
                      </a:r>
                      <a:r>
                        <a:rPr lang="en-ID" sz="1200" b="0" i="0" kern="1200" dirty="0" err="1">
                          <a:solidFill>
                            <a:schemeClr val="dk1"/>
                          </a:solidFill>
                          <a:effectLst/>
                          <a:latin typeface="+mn-lt"/>
                          <a:ea typeface="+mn-ea"/>
                          <a:cs typeface="+mn-cs"/>
                        </a:rPr>
                        <a:t>cinta</a:t>
                      </a:r>
                      <a:r>
                        <a:rPr lang="en-ID" sz="1200" b="0" i="0" kern="1200" dirty="0">
                          <a:solidFill>
                            <a:schemeClr val="dk1"/>
                          </a:solidFill>
                          <a:effectLst/>
                          <a:latin typeface="+mn-lt"/>
                          <a:ea typeface="+mn-ea"/>
                          <a:cs typeface="+mn-cs"/>
                        </a:rPr>
                        <a:t> </a:t>
                      </a:r>
                      <a:r>
                        <a:rPr lang="en-ID" sz="1200" b="0" i="0" kern="1200" dirty="0" err="1">
                          <a:solidFill>
                            <a:schemeClr val="dk1"/>
                          </a:solidFill>
                          <a:effectLst/>
                          <a:latin typeface="+mn-lt"/>
                          <a:ea typeface="+mn-ea"/>
                          <a:cs typeface="+mn-cs"/>
                        </a:rPr>
                        <a:t>tanah</a:t>
                      </a:r>
                      <a:r>
                        <a:rPr lang="en-ID" sz="1200" b="0" i="0" kern="1200" dirty="0">
                          <a:solidFill>
                            <a:schemeClr val="dk1"/>
                          </a:solidFill>
                          <a:effectLst/>
                          <a:latin typeface="+mn-lt"/>
                          <a:ea typeface="+mn-ea"/>
                          <a:cs typeface="+mn-cs"/>
                        </a:rPr>
                        <a:t> air</a:t>
                      </a:r>
                      <a:endParaRPr lang="en-ID"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D" sz="1400" b="0" i="0" kern="1200" dirty="0">
                          <a:solidFill>
                            <a:schemeClr val="dk1"/>
                          </a:solidFill>
                          <a:effectLst/>
                          <a:latin typeface="+mn-lt"/>
                          <a:ea typeface="+mn-ea"/>
                          <a:cs typeface="+mn-cs"/>
                        </a:rPr>
                        <a:t>Mampu </a:t>
                      </a:r>
                      <a:r>
                        <a:rPr lang="en-ID" sz="1400" b="0" i="0" kern="1200" dirty="0" err="1">
                          <a:solidFill>
                            <a:schemeClr val="dk1"/>
                          </a:solidFill>
                          <a:effectLst/>
                          <a:latin typeface="+mn-lt"/>
                          <a:ea typeface="+mn-ea"/>
                          <a:cs typeface="+mn-cs"/>
                        </a:rPr>
                        <a:t>menunjukkan</a:t>
                      </a:r>
                      <a:r>
                        <a:rPr lang="en-ID" sz="1400" b="0" i="0" kern="1200" dirty="0">
                          <a:solidFill>
                            <a:schemeClr val="dk1"/>
                          </a:solidFill>
                          <a:effectLst/>
                          <a:latin typeface="+mn-lt"/>
                          <a:ea typeface="+mn-ea"/>
                          <a:cs typeface="+mn-cs"/>
                        </a:rPr>
                        <a:t> rasa </a:t>
                      </a:r>
                      <a:r>
                        <a:rPr lang="en-ID" sz="1400" b="0" i="0" kern="1200" dirty="0" err="1">
                          <a:solidFill>
                            <a:schemeClr val="dk1"/>
                          </a:solidFill>
                          <a:effectLst/>
                          <a:latin typeface="+mn-lt"/>
                          <a:ea typeface="+mn-ea"/>
                          <a:cs typeface="+mn-cs"/>
                        </a:rPr>
                        <a:t>kebangsaan</a:t>
                      </a:r>
                      <a:r>
                        <a:rPr lang="en-ID" sz="1400" b="0" i="0" kern="1200" dirty="0">
                          <a:solidFill>
                            <a:schemeClr val="dk1"/>
                          </a:solidFill>
                          <a:effectLst/>
                          <a:latin typeface="+mn-lt"/>
                          <a:ea typeface="+mn-ea"/>
                          <a:cs typeface="+mn-cs"/>
                        </a:rPr>
                        <a:t> dan </a:t>
                      </a:r>
                      <a:r>
                        <a:rPr lang="en-ID" sz="1400" b="0" i="0" kern="1200" dirty="0" err="1">
                          <a:solidFill>
                            <a:schemeClr val="dk1"/>
                          </a:solidFill>
                          <a:effectLst/>
                          <a:latin typeface="+mn-lt"/>
                          <a:ea typeface="+mn-ea"/>
                          <a:cs typeface="+mn-cs"/>
                        </a:rPr>
                        <a:t>cinta</a:t>
                      </a:r>
                      <a:r>
                        <a:rPr lang="en-ID" sz="1400" b="0" i="0" kern="1200" dirty="0">
                          <a:solidFill>
                            <a:schemeClr val="dk1"/>
                          </a:solidFill>
                          <a:effectLst/>
                          <a:latin typeface="+mn-lt"/>
                          <a:ea typeface="+mn-ea"/>
                          <a:cs typeface="+mn-cs"/>
                        </a:rPr>
                        <a:t> </a:t>
                      </a:r>
                      <a:r>
                        <a:rPr lang="en-ID" sz="1400" b="0" i="0" kern="1200" dirty="0" err="1">
                          <a:solidFill>
                            <a:schemeClr val="dk1"/>
                          </a:solidFill>
                          <a:effectLst/>
                          <a:latin typeface="+mn-lt"/>
                          <a:ea typeface="+mn-ea"/>
                          <a:cs typeface="+mn-cs"/>
                        </a:rPr>
                        <a:t>tanah</a:t>
                      </a:r>
                      <a:r>
                        <a:rPr lang="en-ID" sz="1400" b="0" i="0" kern="1200" dirty="0">
                          <a:solidFill>
                            <a:schemeClr val="dk1"/>
                          </a:solidFill>
                          <a:effectLst/>
                          <a:latin typeface="+mn-lt"/>
                          <a:ea typeface="+mn-ea"/>
                          <a:cs typeface="+mn-cs"/>
                        </a:rPr>
                        <a:t> air</a:t>
                      </a:r>
                      <a:endParaRPr lang="en-ID" sz="1400" dirty="0"/>
                    </a:p>
                  </a:txBody>
                  <a:tcPr/>
                </a:tc>
                <a:tc>
                  <a:txBody>
                    <a:bodyPr/>
                    <a:lstStyle/>
                    <a:p>
                      <a:pPr algn="ctr">
                        <a:spcAft>
                          <a:spcPts val="0"/>
                        </a:spcAft>
                      </a:pPr>
                      <a:r>
                        <a:rPr lang="en-US" sz="1200" b="0" dirty="0">
                          <a:effectLst/>
                          <a:latin typeface="+mj-lt"/>
                          <a:ea typeface="Tahoma" panose="020B0604030504040204" pitchFamily="34" charset="0"/>
                          <a:cs typeface="Tahoma" panose="020B0604030504040204" pitchFamily="34" charset="0"/>
                        </a:rPr>
                        <a:t>Penilaian </a:t>
                      </a:r>
                      <a:r>
                        <a:rPr lang="en-US" sz="1200" b="0" dirty="0" err="1">
                          <a:effectLst/>
                          <a:latin typeface="+mj-lt"/>
                          <a:ea typeface="Tahoma" panose="020B0604030504040204" pitchFamily="34" charset="0"/>
                          <a:cs typeface="Tahoma" panose="020B0604030504040204" pitchFamily="34" charset="0"/>
                        </a:rPr>
                        <a:t>Sikap</a:t>
                      </a:r>
                      <a:r>
                        <a:rPr lang="en-US" sz="1200" b="0" dirty="0">
                          <a:effectLst/>
                          <a:latin typeface="+mj-lt"/>
                          <a:ea typeface="Tahoma" panose="020B0604030504040204" pitchFamily="34" charset="0"/>
                          <a:cs typeface="Tahoma" panose="020B0604030504040204" pitchFamily="34" charset="0"/>
                        </a:rPr>
                        <a:t> (10%)</a:t>
                      </a:r>
                      <a:endParaRPr lang="id-ID" sz="1200" b="0" dirty="0">
                        <a:effectLst/>
                        <a:latin typeface="+mj-lt"/>
                        <a:ea typeface="Tahoma" panose="020B0604030504040204" pitchFamily="34" charset="0"/>
                        <a:cs typeface="Tahoma" panose="020B0604030504040204" pitchFamily="34" charset="0"/>
                      </a:endParaRPr>
                    </a:p>
                  </a:txBody>
                  <a:tcPr marL="68580" marR="68580" marT="0" marB="0" anchor="ctr"/>
                </a:tc>
                <a:extLst>
                  <a:ext uri="{0D108BD9-81ED-4DB2-BD59-A6C34878D82A}">
                    <a16:rowId xmlns:a16="http://schemas.microsoft.com/office/drawing/2014/main" val="10001"/>
                  </a:ext>
                </a:extLst>
              </a:tr>
              <a:tr h="1618268">
                <a:tc>
                  <a:txBody>
                    <a:bodyPr/>
                    <a:lstStyle/>
                    <a:p>
                      <a:r>
                        <a:rPr lang="en-ID" sz="1200" b="0" i="0" kern="1200" dirty="0">
                          <a:solidFill>
                            <a:schemeClr val="dk1"/>
                          </a:solidFill>
                          <a:effectLst/>
                          <a:latin typeface="+mn-lt"/>
                          <a:ea typeface="+mn-ea"/>
                          <a:cs typeface="+mn-cs"/>
                        </a:rPr>
                        <a:t>Mampu </a:t>
                      </a:r>
                      <a:r>
                        <a:rPr lang="en-ID" sz="1200" b="0" i="0" kern="1200" dirty="0" err="1">
                          <a:solidFill>
                            <a:schemeClr val="dk1"/>
                          </a:solidFill>
                          <a:effectLst/>
                          <a:latin typeface="+mn-lt"/>
                          <a:ea typeface="+mn-ea"/>
                          <a:cs typeface="+mn-cs"/>
                        </a:rPr>
                        <a:t>menganalisis</a:t>
                      </a:r>
                      <a:r>
                        <a:rPr lang="en-ID" sz="1200" b="0" i="0" kern="1200" dirty="0">
                          <a:solidFill>
                            <a:schemeClr val="dk1"/>
                          </a:solidFill>
                          <a:effectLst/>
                          <a:latin typeface="+mn-lt"/>
                          <a:ea typeface="+mn-ea"/>
                          <a:cs typeface="+mn-cs"/>
                        </a:rPr>
                        <a:t> </a:t>
                      </a:r>
                      <a:r>
                        <a:rPr lang="en-ID" sz="1200" b="0" i="0" kern="1200" dirty="0" err="1">
                          <a:solidFill>
                            <a:schemeClr val="dk1"/>
                          </a:solidFill>
                          <a:effectLst/>
                          <a:latin typeface="+mn-lt"/>
                          <a:ea typeface="+mn-ea"/>
                          <a:cs typeface="+mn-cs"/>
                        </a:rPr>
                        <a:t>teori</a:t>
                      </a:r>
                      <a:r>
                        <a:rPr lang="en-ID" sz="1200" b="0" i="0" kern="1200" dirty="0">
                          <a:solidFill>
                            <a:schemeClr val="dk1"/>
                          </a:solidFill>
                          <a:effectLst/>
                          <a:latin typeface="+mn-lt"/>
                          <a:ea typeface="+mn-ea"/>
                          <a:cs typeface="+mn-cs"/>
                        </a:rPr>
                        <a:t> dan </a:t>
                      </a:r>
                      <a:r>
                        <a:rPr lang="en-ID" sz="1200" b="0" i="0" kern="1200" dirty="0" err="1">
                          <a:solidFill>
                            <a:schemeClr val="dk1"/>
                          </a:solidFill>
                          <a:effectLst/>
                          <a:latin typeface="+mn-lt"/>
                          <a:ea typeface="+mn-ea"/>
                          <a:cs typeface="+mn-cs"/>
                        </a:rPr>
                        <a:t>prinsip</a:t>
                      </a:r>
                      <a:r>
                        <a:rPr lang="en-ID" sz="1200" b="0" i="0" kern="1200" dirty="0">
                          <a:solidFill>
                            <a:schemeClr val="dk1"/>
                          </a:solidFill>
                          <a:effectLst/>
                          <a:latin typeface="+mn-lt"/>
                          <a:ea typeface="+mn-ea"/>
                          <a:cs typeface="+mn-cs"/>
                        </a:rPr>
                        <a:t> </a:t>
                      </a:r>
                      <a:r>
                        <a:rPr lang="en-ID" sz="1200" b="0" i="0" kern="1200" dirty="0" err="1">
                          <a:solidFill>
                            <a:schemeClr val="dk1"/>
                          </a:solidFill>
                          <a:effectLst/>
                          <a:latin typeface="+mn-lt"/>
                          <a:ea typeface="+mn-ea"/>
                          <a:cs typeface="+mn-cs"/>
                        </a:rPr>
                        <a:t>pengelolaan</a:t>
                      </a:r>
                      <a:r>
                        <a:rPr lang="en-ID" sz="1200" b="0" i="0" kern="1200" dirty="0">
                          <a:solidFill>
                            <a:schemeClr val="dk1"/>
                          </a:solidFill>
                          <a:effectLst/>
                          <a:latin typeface="+mn-lt"/>
                          <a:ea typeface="+mn-ea"/>
                          <a:cs typeface="+mn-cs"/>
                        </a:rPr>
                        <a:t> </a:t>
                      </a:r>
                      <a:r>
                        <a:rPr lang="en-ID" sz="1200" b="0" i="0" kern="1200" dirty="0" err="1">
                          <a:solidFill>
                            <a:schemeClr val="dk1"/>
                          </a:solidFill>
                          <a:effectLst/>
                          <a:latin typeface="+mn-lt"/>
                          <a:ea typeface="+mn-ea"/>
                          <a:cs typeface="+mn-cs"/>
                        </a:rPr>
                        <a:t>kurikulum</a:t>
                      </a:r>
                      <a:r>
                        <a:rPr lang="en-ID" sz="1200" b="0" i="0" kern="1200" dirty="0">
                          <a:solidFill>
                            <a:schemeClr val="dk1"/>
                          </a:solidFill>
                          <a:effectLst/>
                          <a:latin typeface="+mn-lt"/>
                          <a:ea typeface="+mn-ea"/>
                          <a:cs typeface="+mn-cs"/>
                        </a:rPr>
                        <a:t> </a:t>
                      </a:r>
                      <a:r>
                        <a:rPr lang="en-ID" sz="1200" b="0" i="0" kern="1200" dirty="0" err="1">
                          <a:solidFill>
                            <a:schemeClr val="dk1"/>
                          </a:solidFill>
                          <a:effectLst/>
                          <a:latin typeface="+mn-lt"/>
                          <a:ea typeface="+mn-ea"/>
                          <a:cs typeface="+mn-cs"/>
                        </a:rPr>
                        <a:t>untuk</a:t>
                      </a:r>
                      <a:r>
                        <a:rPr lang="en-ID" sz="1200" b="0" i="0" kern="1200" dirty="0">
                          <a:solidFill>
                            <a:schemeClr val="dk1"/>
                          </a:solidFill>
                          <a:effectLst/>
                          <a:latin typeface="+mn-lt"/>
                          <a:ea typeface="+mn-ea"/>
                          <a:cs typeface="+mn-cs"/>
                        </a:rPr>
                        <a:t> </a:t>
                      </a:r>
                      <a:r>
                        <a:rPr lang="en-ID" sz="1200" b="0" i="0" kern="1200" dirty="0" err="1">
                          <a:solidFill>
                            <a:schemeClr val="dk1"/>
                          </a:solidFill>
                          <a:effectLst/>
                          <a:latin typeface="+mn-lt"/>
                          <a:ea typeface="+mn-ea"/>
                          <a:cs typeface="+mn-cs"/>
                        </a:rPr>
                        <a:t>mendukung</a:t>
                      </a:r>
                      <a:r>
                        <a:rPr lang="en-ID" sz="1200" b="0" i="0" kern="1200" dirty="0">
                          <a:solidFill>
                            <a:schemeClr val="dk1"/>
                          </a:solidFill>
                          <a:effectLst/>
                          <a:latin typeface="+mn-lt"/>
                          <a:ea typeface="+mn-ea"/>
                          <a:cs typeface="+mn-cs"/>
                        </a:rPr>
                        <a:t> </a:t>
                      </a:r>
                      <a:r>
                        <a:rPr lang="en-ID" sz="1200" b="0" i="0" kern="1200" dirty="0" err="1">
                          <a:solidFill>
                            <a:schemeClr val="dk1"/>
                          </a:solidFill>
                          <a:effectLst/>
                          <a:latin typeface="+mn-lt"/>
                          <a:ea typeface="+mn-ea"/>
                          <a:cs typeface="+mn-cs"/>
                        </a:rPr>
                        <a:t>layanan</a:t>
                      </a:r>
                      <a:r>
                        <a:rPr lang="en-ID" sz="1200" b="0" i="0" kern="1200" dirty="0">
                          <a:solidFill>
                            <a:schemeClr val="dk1"/>
                          </a:solidFill>
                          <a:effectLst/>
                          <a:latin typeface="+mn-lt"/>
                          <a:ea typeface="+mn-ea"/>
                          <a:cs typeface="+mn-cs"/>
                        </a:rPr>
                        <a:t> PAUD </a:t>
                      </a:r>
                      <a:r>
                        <a:rPr lang="en-ID" sz="1200" b="0" i="0" kern="1200" dirty="0" err="1">
                          <a:solidFill>
                            <a:schemeClr val="dk1"/>
                          </a:solidFill>
                          <a:effectLst/>
                          <a:latin typeface="+mn-lt"/>
                          <a:ea typeface="+mn-ea"/>
                          <a:cs typeface="+mn-cs"/>
                        </a:rPr>
                        <a:t>holistik</a:t>
                      </a:r>
                      <a:r>
                        <a:rPr lang="en-ID" sz="1200" b="0" i="0" kern="1200" dirty="0">
                          <a:solidFill>
                            <a:schemeClr val="dk1"/>
                          </a:solidFill>
                          <a:effectLst/>
                          <a:latin typeface="+mn-lt"/>
                          <a:ea typeface="+mn-ea"/>
                          <a:cs typeface="+mn-cs"/>
                        </a:rPr>
                        <a:t> </a:t>
                      </a:r>
                      <a:r>
                        <a:rPr lang="en-ID" sz="1200" b="0" i="0" kern="1200" dirty="0" err="1">
                          <a:solidFill>
                            <a:schemeClr val="dk1"/>
                          </a:solidFill>
                          <a:effectLst/>
                          <a:latin typeface="+mn-lt"/>
                          <a:ea typeface="+mn-ea"/>
                          <a:cs typeface="+mn-cs"/>
                        </a:rPr>
                        <a:t>integratif</a:t>
                      </a:r>
                      <a:endParaRPr lang="en-ID" sz="1200" dirty="0"/>
                    </a:p>
                  </a:txBody>
                  <a:tcPr/>
                </a:tc>
                <a:tc>
                  <a:txBody>
                    <a:bodyPr/>
                    <a:lstStyle/>
                    <a:p>
                      <a:r>
                        <a:rPr lang="en-US" sz="1200" b="0" i="0" kern="1200" dirty="0">
                          <a:solidFill>
                            <a:srgbClr val="FF0000"/>
                          </a:solidFill>
                          <a:effectLst/>
                          <a:latin typeface="+mn-lt"/>
                          <a:ea typeface="+mn-ea"/>
                          <a:cs typeface="+mn-cs"/>
                        </a:rPr>
                        <a:t>Mampu </a:t>
                      </a:r>
                      <a:r>
                        <a:rPr lang="en-US" sz="1200" b="0" i="0" kern="1200" dirty="0" err="1">
                          <a:solidFill>
                            <a:srgbClr val="FF0000"/>
                          </a:solidFill>
                          <a:effectLst/>
                          <a:latin typeface="+mn-lt"/>
                          <a:ea typeface="+mn-ea"/>
                          <a:cs typeface="+mn-cs"/>
                        </a:rPr>
                        <a:t>menganalisis</a:t>
                      </a:r>
                      <a:r>
                        <a:rPr lang="en-US" sz="1200" b="0" i="0" kern="1200" dirty="0">
                          <a:solidFill>
                            <a:srgbClr val="FF0000"/>
                          </a:solidFill>
                          <a:effectLst/>
                          <a:latin typeface="+mn-lt"/>
                          <a:ea typeface="+mn-ea"/>
                          <a:cs typeface="+mn-cs"/>
                        </a:rPr>
                        <a:t> </a:t>
                      </a:r>
                      <a:r>
                        <a:rPr lang="en-US" sz="1200" b="0" i="0" kern="1200" dirty="0" err="1">
                          <a:solidFill>
                            <a:srgbClr val="FF0000"/>
                          </a:solidFill>
                          <a:effectLst/>
                          <a:latin typeface="+mn-lt"/>
                          <a:ea typeface="+mn-ea"/>
                          <a:cs typeface="+mn-cs"/>
                        </a:rPr>
                        <a:t>konsep</a:t>
                      </a:r>
                      <a:r>
                        <a:rPr lang="en-US" sz="1200" b="0" i="0" kern="1200" dirty="0">
                          <a:solidFill>
                            <a:srgbClr val="FF0000"/>
                          </a:solidFill>
                          <a:effectLst/>
                          <a:latin typeface="+mn-lt"/>
                          <a:ea typeface="+mn-ea"/>
                          <a:cs typeface="+mn-cs"/>
                        </a:rPr>
                        <a:t> </a:t>
                      </a:r>
                      <a:r>
                        <a:rPr lang="en-US" sz="1200" b="0" i="0" kern="1200" dirty="0" err="1">
                          <a:solidFill>
                            <a:srgbClr val="FF0000"/>
                          </a:solidFill>
                          <a:effectLst/>
                          <a:latin typeface="+mn-lt"/>
                          <a:ea typeface="+mn-ea"/>
                          <a:cs typeface="+mn-cs"/>
                        </a:rPr>
                        <a:t>dasar</a:t>
                      </a:r>
                      <a:r>
                        <a:rPr lang="en-US" sz="1200" b="0" i="0" kern="1200" dirty="0">
                          <a:solidFill>
                            <a:srgbClr val="FF0000"/>
                          </a:solidFill>
                          <a:effectLst/>
                          <a:latin typeface="+mn-lt"/>
                          <a:ea typeface="+mn-ea"/>
                          <a:cs typeface="+mn-cs"/>
                        </a:rPr>
                        <a:t> </a:t>
                      </a:r>
                      <a:r>
                        <a:rPr lang="en-US" sz="1200" b="0" i="0" kern="1200" dirty="0" err="1">
                          <a:solidFill>
                            <a:srgbClr val="FF0000"/>
                          </a:solidFill>
                          <a:effectLst/>
                          <a:latin typeface="+mn-lt"/>
                          <a:ea typeface="+mn-ea"/>
                          <a:cs typeface="+mn-cs"/>
                        </a:rPr>
                        <a:t>kurikulum</a:t>
                      </a:r>
                      <a:r>
                        <a:rPr lang="en-US" sz="1200" b="0" i="0" kern="1200" dirty="0">
                          <a:solidFill>
                            <a:srgbClr val="FF0000"/>
                          </a:solidFill>
                          <a:effectLst/>
                          <a:latin typeface="+mn-lt"/>
                          <a:ea typeface="+mn-ea"/>
                          <a:cs typeface="+mn-cs"/>
                        </a:rPr>
                        <a:t> PAUD</a:t>
                      </a:r>
                    </a:p>
                    <a:p>
                      <a:r>
                        <a:rPr lang="en-US" sz="1200" b="0" i="0" kern="1200" dirty="0">
                          <a:solidFill>
                            <a:srgbClr val="FF0000"/>
                          </a:solidFill>
                          <a:effectLst/>
                          <a:latin typeface="+mn-lt"/>
                          <a:ea typeface="+mn-ea"/>
                          <a:cs typeface="+mn-cs"/>
                        </a:rPr>
                        <a:t>Mampu </a:t>
                      </a:r>
                      <a:r>
                        <a:rPr lang="en-US" sz="1200" b="0" i="0" kern="1200" dirty="0" err="1">
                          <a:solidFill>
                            <a:srgbClr val="FF0000"/>
                          </a:solidFill>
                          <a:effectLst/>
                          <a:latin typeface="+mn-lt"/>
                          <a:ea typeface="+mn-ea"/>
                          <a:cs typeface="+mn-cs"/>
                        </a:rPr>
                        <a:t>menjelaskan</a:t>
                      </a:r>
                      <a:r>
                        <a:rPr lang="en-US" sz="1200" b="0" i="0" kern="1200" dirty="0">
                          <a:solidFill>
                            <a:srgbClr val="FF0000"/>
                          </a:solidFill>
                          <a:effectLst/>
                          <a:latin typeface="+mn-lt"/>
                          <a:ea typeface="+mn-ea"/>
                          <a:cs typeface="+mn-cs"/>
                        </a:rPr>
                        <a:t> </a:t>
                      </a:r>
                      <a:r>
                        <a:rPr lang="en-US" sz="1200" b="0" i="0" kern="1200" dirty="0" err="1">
                          <a:solidFill>
                            <a:srgbClr val="FF0000"/>
                          </a:solidFill>
                          <a:effectLst/>
                          <a:latin typeface="+mn-lt"/>
                          <a:ea typeface="+mn-ea"/>
                          <a:cs typeface="+mn-cs"/>
                        </a:rPr>
                        <a:t>sejarah</a:t>
                      </a:r>
                      <a:r>
                        <a:rPr lang="en-US" sz="1200" b="0" i="0" kern="1200" dirty="0">
                          <a:solidFill>
                            <a:srgbClr val="FF0000"/>
                          </a:solidFill>
                          <a:effectLst/>
                          <a:latin typeface="+mn-lt"/>
                          <a:ea typeface="+mn-ea"/>
                          <a:cs typeface="+mn-cs"/>
                        </a:rPr>
                        <a:t> </a:t>
                      </a:r>
                      <a:r>
                        <a:rPr lang="en-US" sz="1200" b="0" i="0" kern="1200" dirty="0" err="1">
                          <a:solidFill>
                            <a:srgbClr val="FF0000"/>
                          </a:solidFill>
                          <a:effectLst/>
                          <a:latin typeface="+mn-lt"/>
                          <a:ea typeface="+mn-ea"/>
                          <a:cs typeface="+mn-cs"/>
                        </a:rPr>
                        <a:t>kurikulum</a:t>
                      </a:r>
                      <a:r>
                        <a:rPr lang="en-US" sz="1200" b="0" i="0" kern="1200" dirty="0">
                          <a:solidFill>
                            <a:srgbClr val="FF0000"/>
                          </a:solidFill>
                          <a:effectLst/>
                          <a:latin typeface="+mn-lt"/>
                          <a:ea typeface="+mn-ea"/>
                          <a:cs typeface="+mn-cs"/>
                        </a:rPr>
                        <a:t> PAUD</a:t>
                      </a:r>
                    </a:p>
                    <a:p>
                      <a:endParaRPr lang="en-US" sz="1200" b="0" i="0" kern="1200" dirty="0">
                        <a:solidFill>
                          <a:schemeClr val="dk1"/>
                        </a:solidFill>
                        <a:effectLst/>
                        <a:latin typeface="+mn-lt"/>
                        <a:ea typeface="+mn-ea"/>
                        <a:cs typeface="+mn-cs"/>
                      </a:endParaRPr>
                    </a:p>
                    <a:p>
                      <a:r>
                        <a:rPr lang="en-ID" sz="1200" b="0" i="0" kern="1200" dirty="0">
                          <a:solidFill>
                            <a:schemeClr val="tx1"/>
                          </a:solidFill>
                          <a:effectLst/>
                          <a:latin typeface="+mn-lt"/>
                          <a:ea typeface="+mn-ea"/>
                          <a:cs typeface="+mn-cs"/>
                        </a:rPr>
                        <a:t>Mampu </a:t>
                      </a:r>
                      <a:r>
                        <a:rPr lang="en-ID" sz="1200" b="0" i="0" kern="1200" dirty="0" err="1">
                          <a:solidFill>
                            <a:schemeClr val="tx1"/>
                          </a:solidFill>
                          <a:effectLst/>
                          <a:latin typeface="+mn-lt"/>
                          <a:ea typeface="+mn-ea"/>
                          <a:cs typeface="+mn-cs"/>
                        </a:rPr>
                        <a:t>membedakan</a:t>
                      </a:r>
                      <a:r>
                        <a:rPr lang="en-ID" sz="1200" b="0" i="0" kern="1200" dirty="0">
                          <a:solidFill>
                            <a:schemeClr val="tx1"/>
                          </a:solidFill>
                          <a:effectLst/>
                          <a:latin typeface="+mn-lt"/>
                          <a:ea typeface="+mn-ea"/>
                          <a:cs typeface="+mn-cs"/>
                        </a:rPr>
                        <a:t> model </a:t>
                      </a:r>
                      <a:r>
                        <a:rPr lang="en-ID" sz="1200" b="0" i="0" kern="1200" dirty="0" err="1">
                          <a:solidFill>
                            <a:schemeClr val="tx1"/>
                          </a:solidFill>
                          <a:effectLst/>
                          <a:latin typeface="+mn-lt"/>
                          <a:ea typeface="+mn-ea"/>
                          <a:cs typeface="+mn-cs"/>
                        </a:rPr>
                        <a:t>kurikulum</a:t>
                      </a:r>
                      <a:r>
                        <a:rPr lang="en-ID" sz="1200" b="0" i="0" kern="1200" dirty="0">
                          <a:solidFill>
                            <a:schemeClr val="tx1"/>
                          </a:solidFill>
                          <a:effectLst/>
                          <a:latin typeface="+mn-lt"/>
                          <a:ea typeface="+mn-ea"/>
                          <a:cs typeface="+mn-cs"/>
                        </a:rPr>
                        <a:t> PAUD di </a:t>
                      </a:r>
                      <a:r>
                        <a:rPr lang="en-ID" sz="1200" b="0" i="0" kern="1200" dirty="0" err="1">
                          <a:solidFill>
                            <a:schemeClr val="tx1"/>
                          </a:solidFill>
                          <a:effectLst/>
                          <a:latin typeface="+mn-lt"/>
                          <a:ea typeface="+mn-ea"/>
                          <a:cs typeface="+mn-cs"/>
                        </a:rPr>
                        <a:t>mancanegara</a:t>
                      </a:r>
                      <a:endParaRPr lang="en-ID" sz="1200" b="0" i="0" kern="1200" dirty="0">
                        <a:solidFill>
                          <a:schemeClr val="tx1"/>
                        </a:solidFill>
                        <a:effectLst/>
                        <a:latin typeface="+mn-lt"/>
                        <a:ea typeface="+mn-ea"/>
                        <a:cs typeface="+mn-cs"/>
                      </a:endParaRPr>
                    </a:p>
                    <a:p>
                      <a:r>
                        <a:rPr lang="en-ID" sz="1200" b="0" i="0" kern="1200" dirty="0">
                          <a:solidFill>
                            <a:schemeClr val="tx1"/>
                          </a:solidFill>
                          <a:effectLst/>
                          <a:latin typeface="+mn-lt"/>
                          <a:ea typeface="+mn-ea"/>
                          <a:cs typeface="+mn-cs"/>
                        </a:rPr>
                        <a:t>Mampu </a:t>
                      </a:r>
                      <a:r>
                        <a:rPr lang="en-ID" sz="1200" b="0" i="0" kern="1200" dirty="0" err="1">
                          <a:solidFill>
                            <a:schemeClr val="tx1"/>
                          </a:solidFill>
                          <a:effectLst/>
                          <a:latin typeface="+mn-lt"/>
                          <a:ea typeface="+mn-ea"/>
                          <a:cs typeface="+mn-cs"/>
                        </a:rPr>
                        <a:t>menjelaskan</a:t>
                      </a:r>
                      <a:r>
                        <a:rPr lang="en-ID" sz="1200" b="0" i="0" kern="1200" dirty="0">
                          <a:solidFill>
                            <a:schemeClr val="tx1"/>
                          </a:solidFill>
                          <a:effectLst/>
                          <a:latin typeface="+mn-lt"/>
                          <a:ea typeface="+mn-ea"/>
                          <a:cs typeface="+mn-cs"/>
                        </a:rPr>
                        <a:t> </a:t>
                      </a:r>
                      <a:r>
                        <a:rPr lang="en-ID" sz="1200" b="0" i="0" kern="1200" dirty="0" err="1">
                          <a:solidFill>
                            <a:schemeClr val="tx1"/>
                          </a:solidFill>
                          <a:effectLst/>
                          <a:latin typeface="+mn-lt"/>
                          <a:ea typeface="+mn-ea"/>
                          <a:cs typeface="+mn-cs"/>
                        </a:rPr>
                        <a:t>konsep</a:t>
                      </a:r>
                      <a:r>
                        <a:rPr lang="en-ID" sz="1200" b="0" i="0" kern="1200" dirty="0">
                          <a:solidFill>
                            <a:schemeClr val="tx1"/>
                          </a:solidFill>
                          <a:effectLst/>
                          <a:latin typeface="+mn-lt"/>
                          <a:ea typeface="+mn-ea"/>
                          <a:cs typeface="+mn-cs"/>
                        </a:rPr>
                        <a:t> DAP dan STEAM di PAUD</a:t>
                      </a:r>
                      <a:br>
                        <a:rPr lang="en-ID" sz="1200" b="0" i="0" kern="1200" dirty="0">
                          <a:solidFill>
                            <a:srgbClr val="002060"/>
                          </a:solidFill>
                          <a:effectLst/>
                          <a:latin typeface="+mn-lt"/>
                          <a:ea typeface="+mn-ea"/>
                          <a:cs typeface="+mn-cs"/>
                        </a:rPr>
                      </a:br>
                      <a:r>
                        <a:rPr lang="en-ID" sz="1200" b="0" i="0" kern="1200" dirty="0">
                          <a:solidFill>
                            <a:srgbClr val="002060"/>
                          </a:solidFill>
                          <a:effectLst/>
                          <a:latin typeface="+mn-lt"/>
                          <a:ea typeface="+mn-ea"/>
                          <a:cs typeface="+mn-cs"/>
                        </a:rPr>
                        <a:t>Mampu </a:t>
                      </a:r>
                      <a:r>
                        <a:rPr lang="en-ID" sz="1200" b="0" i="0" kern="1200" dirty="0" err="1">
                          <a:solidFill>
                            <a:srgbClr val="002060"/>
                          </a:solidFill>
                          <a:effectLst/>
                          <a:latin typeface="+mn-lt"/>
                          <a:ea typeface="+mn-ea"/>
                          <a:cs typeface="+mn-cs"/>
                        </a:rPr>
                        <a:t>menemukan</a:t>
                      </a:r>
                      <a:r>
                        <a:rPr lang="en-ID" sz="1200" b="0" i="0" kern="1200" dirty="0">
                          <a:solidFill>
                            <a:srgbClr val="002060"/>
                          </a:solidFill>
                          <a:effectLst/>
                          <a:latin typeface="+mn-lt"/>
                          <a:ea typeface="+mn-ea"/>
                          <a:cs typeface="+mn-cs"/>
                        </a:rPr>
                        <a:t> </a:t>
                      </a:r>
                      <a:r>
                        <a:rPr lang="en-ID" sz="1200" b="0" i="0" kern="1200" dirty="0" err="1">
                          <a:solidFill>
                            <a:srgbClr val="002060"/>
                          </a:solidFill>
                          <a:effectLst/>
                          <a:latin typeface="+mn-lt"/>
                          <a:ea typeface="+mn-ea"/>
                          <a:cs typeface="+mn-cs"/>
                        </a:rPr>
                        <a:t>acuan</a:t>
                      </a:r>
                      <a:r>
                        <a:rPr lang="en-ID" sz="1200" b="0" i="0" kern="1200" dirty="0">
                          <a:solidFill>
                            <a:srgbClr val="002060"/>
                          </a:solidFill>
                          <a:effectLst/>
                          <a:latin typeface="+mn-lt"/>
                          <a:ea typeface="+mn-ea"/>
                          <a:cs typeface="+mn-cs"/>
                        </a:rPr>
                        <a:t> </a:t>
                      </a:r>
                      <a:r>
                        <a:rPr lang="en-ID" sz="1200" b="0" i="0" kern="1200" dirty="0" err="1">
                          <a:solidFill>
                            <a:srgbClr val="002060"/>
                          </a:solidFill>
                          <a:effectLst/>
                          <a:latin typeface="+mn-lt"/>
                          <a:ea typeface="+mn-ea"/>
                          <a:cs typeface="+mn-cs"/>
                        </a:rPr>
                        <a:t>kurikulum</a:t>
                      </a:r>
                      <a:r>
                        <a:rPr lang="en-ID" sz="1200" b="0" i="0" kern="1200" dirty="0">
                          <a:solidFill>
                            <a:srgbClr val="002060"/>
                          </a:solidFill>
                          <a:effectLst/>
                          <a:latin typeface="+mn-lt"/>
                          <a:ea typeface="+mn-ea"/>
                          <a:cs typeface="+mn-cs"/>
                        </a:rPr>
                        <a:t> PAUD di Indonesia</a:t>
                      </a:r>
                      <a:endParaRPr lang="en-ID" sz="1400" dirty="0">
                        <a:solidFill>
                          <a:srgbClr val="002060"/>
                        </a:solidFill>
                      </a:endParaRPr>
                    </a:p>
                  </a:txBody>
                  <a:tcPr/>
                </a:tc>
                <a:tc>
                  <a:txBody>
                    <a:bodyPr/>
                    <a:lstStyle/>
                    <a:p>
                      <a:pPr algn="ctr">
                        <a:spcAft>
                          <a:spcPts val="0"/>
                        </a:spcAft>
                      </a:pPr>
                      <a:r>
                        <a:rPr lang="en-US" sz="1200" b="0" kern="1200" dirty="0">
                          <a:solidFill>
                            <a:schemeClr val="dk1"/>
                          </a:solidFill>
                          <a:effectLst/>
                          <a:latin typeface="+mj-lt"/>
                          <a:ea typeface="Tahoma" panose="020B0604030504040204" pitchFamily="34" charset="0"/>
                          <a:cs typeface="Tahoma" panose="020B0604030504040204" pitchFamily="34" charset="0"/>
                        </a:rPr>
                        <a:t>Penilaian Kinerja/</a:t>
                      </a:r>
                      <a:r>
                        <a:rPr lang="en-US" sz="1200" b="0" kern="1200" dirty="0" err="1">
                          <a:solidFill>
                            <a:schemeClr val="dk1"/>
                          </a:solidFill>
                          <a:effectLst/>
                          <a:latin typeface="+mj-lt"/>
                          <a:ea typeface="Tahoma" panose="020B0604030504040204" pitchFamily="34" charset="0"/>
                          <a:cs typeface="Tahoma" panose="020B0604030504040204" pitchFamily="34" charset="0"/>
                        </a:rPr>
                        <a:t>Tugas</a:t>
                      </a:r>
                      <a:r>
                        <a:rPr lang="en-US" sz="1200" b="0" kern="1200" dirty="0">
                          <a:solidFill>
                            <a:schemeClr val="dk1"/>
                          </a:solidFill>
                          <a:effectLst/>
                          <a:latin typeface="+mj-lt"/>
                          <a:ea typeface="Tahoma" panose="020B0604030504040204" pitchFamily="34" charset="0"/>
                          <a:cs typeface="Tahoma" panose="020B0604030504040204" pitchFamily="34" charset="0"/>
                        </a:rPr>
                        <a:t> </a:t>
                      </a:r>
                      <a:r>
                        <a:rPr lang="en-US" sz="1200" b="0" kern="1200" dirty="0" err="1">
                          <a:solidFill>
                            <a:schemeClr val="dk1"/>
                          </a:solidFill>
                          <a:effectLst/>
                          <a:latin typeface="+mj-lt"/>
                          <a:ea typeface="Tahoma" panose="020B0604030504040204" pitchFamily="34" charset="0"/>
                          <a:cs typeface="Tahoma" panose="020B0604030504040204" pitchFamily="34" charset="0"/>
                        </a:rPr>
                        <a:t>Kelompok</a:t>
                      </a:r>
                      <a:r>
                        <a:rPr lang="en-US" sz="1200" b="0" kern="1200" dirty="0">
                          <a:solidFill>
                            <a:schemeClr val="dk1"/>
                          </a:solidFill>
                          <a:effectLst/>
                          <a:latin typeface="+mj-lt"/>
                          <a:ea typeface="Tahoma" panose="020B0604030504040204" pitchFamily="34" charset="0"/>
                          <a:cs typeface="Tahoma" panose="020B0604030504040204" pitchFamily="34" charset="0"/>
                        </a:rPr>
                        <a:t> 1 (15%)</a:t>
                      </a:r>
                    </a:p>
                    <a:p>
                      <a:pPr algn="ctr">
                        <a:spcAft>
                          <a:spcPts val="0"/>
                        </a:spcAft>
                      </a:pPr>
                      <a:endParaRPr lang="en-US" sz="1200" b="0" kern="1200" dirty="0">
                        <a:solidFill>
                          <a:schemeClr val="dk1"/>
                        </a:solidFill>
                        <a:effectLst/>
                        <a:latin typeface="+mj-lt"/>
                        <a:ea typeface="Tahoma" panose="020B0604030504040204" pitchFamily="34" charset="0"/>
                        <a:cs typeface="Tahoma" panose="020B0604030504040204" pitchFamily="34" charset="0"/>
                      </a:endParaRPr>
                    </a:p>
                    <a:p>
                      <a:pPr algn="ctr">
                        <a:spcAft>
                          <a:spcPts val="0"/>
                        </a:spcAft>
                      </a:pPr>
                      <a:r>
                        <a:rPr lang="en-US" sz="1200" b="0" kern="1200" dirty="0" err="1">
                          <a:solidFill>
                            <a:srgbClr val="FF0000"/>
                          </a:solidFill>
                          <a:effectLst/>
                          <a:latin typeface="+mj-lt"/>
                          <a:ea typeface="Tahoma" panose="020B0604030504040204" pitchFamily="34" charset="0"/>
                          <a:cs typeface="Tahoma" panose="020B0604030504040204" pitchFamily="34" charset="0"/>
                        </a:rPr>
                        <a:t>Kuis</a:t>
                      </a:r>
                      <a:r>
                        <a:rPr lang="en-US" sz="1200" b="0" kern="1200" dirty="0">
                          <a:solidFill>
                            <a:srgbClr val="FF0000"/>
                          </a:solidFill>
                          <a:effectLst/>
                          <a:latin typeface="+mj-lt"/>
                          <a:ea typeface="Tahoma" panose="020B0604030504040204" pitchFamily="34" charset="0"/>
                          <a:cs typeface="Tahoma" panose="020B0604030504040204" pitchFamily="34" charset="0"/>
                        </a:rPr>
                        <a:t>  (10%)</a:t>
                      </a:r>
                    </a:p>
                    <a:p>
                      <a:pPr algn="ctr">
                        <a:spcAft>
                          <a:spcPts val="0"/>
                        </a:spcAft>
                      </a:pPr>
                      <a:endParaRPr lang="en-US" sz="1200" b="0" kern="1200" dirty="0">
                        <a:solidFill>
                          <a:schemeClr val="dk1"/>
                        </a:solidFill>
                        <a:effectLst/>
                        <a:latin typeface="+mj-lt"/>
                        <a:ea typeface="Tahoma" panose="020B0604030504040204" pitchFamily="34" charset="0"/>
                        <a:cs typeface="Tahoma" panose="020B0604030504040204" pitchFamily="34" charset="0"/>
                      </a:endParaRPr>
                    </a:p>
                    <a:p>
                      <a:pPr algn="ctr">
                        <a:spcAft>
                          <a:spcPts val="0"/>
                        </a:spcAft>
                      </a:pPr>
                      <a:r>
                        <a:rPr lang="en-US" sz="1200" b="0" kern="1200" dirty="0">
                          <a:solidFill>
                            <a:srgbClr val="002060"/>
                          </a:solidFill>
                          <a:effectLst/>
                          <a:latin typeface="+mj-lt"/>
                          <a:ea typeface="Tahoma" panose="020B0604030504040204" pitchFamily="34" charset="0"/>
                          <a:cs typeface="Tahoma" panose="020B0604030504040204" pitchFamily="34" charset="0"/>
                        </a:rPr>
                        <a:t>UTS (15%)</a:t>
                      </a:r>
                      <a:endParaRPr lang="id-ID" sz="1200" b="0" kern="1200" dirty="0">
                        <a:solidFill>
                          <a:srgbClr val="002060"/>
                        </a:solidFill>
                        <a:effectLst/>
                        <a:latin typeface="+mj-lt"/>
                        <a:ea typeface="Tahoma" panose="020B0604030504040204" pitchFamily="34" charset="0"/>
                        <a:cs typeface="Tahoma" panose="020B0604030504040204" pitchFamily="34" charset="0"/>
                      </a:endParaRPr>
                    </a:p>
                  </a:txBody>
                  <a:tcPr marL="68580" marR="68580" marT="0" marB="0" anchor="ctr"/>
                </a:tc>
                <a:extLst>
                  <a:ext uri="{0D108BD9-81ED-4DB2-BD59-A6C34878D82A}">
                    <a16:rowId xmlns:a16="http://schemas.microsoft.com/office/drawing/2014/main" val="10002"/>
                  </a:ext>
                </a:extLst>
              </a:tr>
              <a:tr h="755192">
                <a:tc>
                  <a:txBody>
                    <a:bodyPr/>
                    <a:lstStyle/>
                    <a:p>
                      <a:r>
                        <a:rPr lang="en-ID" sz="1200" b="0" i="0" kern="1200" dirty="0" err="1">
                          <a:solidFill>
                            <a:schemeClr val="dk1"/>
                          </a:solidFill>
                          <a:effectLst/>
                          <a:latin typeface="+mn-lt"/>
                          <a:ea typeface="+mn-ea"/>
                          <a:cs typeface="+mn-cs"/>
                        </a:rPr>
                        <a:t>Menerapkan</a:t>
                      </a:r>
                      <a:r>
                        <a:rPr lang="en-ID" sz="1200" b="0" i="0" kern="1200" dirty="0">
                          <a:solidFill>
                            <a:schemeClr val="dk1"/>
                          </a:solidFill>
                          <a:effectLst/>
                          <a:latin typeface="+mn-lt"/>
                          <a:ea typeface="+mn-ea"/>
                          <a:cs typeface="+mn-cs"/>
                        </a:rPr>
                        <a:t> </a:t>
                      </a:r>
                      <a:r>
                        <a:rPr lang="en-ID" sz="1200" b="0" i="0" kern="1200" dirty="0" err="1">
                          <a:solidFill>
                            <a:schemeClr val="dk1"/>
                          </a:solidFill>
                          <a:effectLst/>
                          <a:latin typeface="+mn-lt"/>
                          <a:ea typeface="+mn-ea"/>
                          <a:cs typeface="+mn-cs"/>
                        </a:rPr>
                        <a:t>pemikiran</a:t>
                      </a:r>
                      <a:r>
                        <a:rPr lang="en-ID" sz="1200" b="0" i="0" kern="1200" dirty="0">
                          <a:solidFill>
                            <a:schemeClr val="dk1"/>
                          </a:solidFill>
                          <a:effectLst/>
                          <a:latin typeface="+mn-lt"/>
                          <a:ea typeface="+mn-ea"/>
                          <a:cs typeface="+mn-cs"/>
                        </a:rPr>
                        <a:t> </a:t>
                      </a:r>
                      <a:r>
                        <a:rPr lang="en-ID" sz="1200" b="0" i="0" kern="1200" dirty="0" err="1">
                          <a:solidFill>
                            <a:schemeClr val="dk1"/>
                          </a:solidFill>
                          <a:effectLst/>
                          <a:latin typeface="+mn-lt"/>
                          <a:ea typeface="+mn-ea"/>
                          <a:cs typeface="+mn-cs"/>
                        </a:rPr>
                        <a:t>ilmiah</a:t>
                      </a:r>
                      <a:r>
                        <a:rPr lang="en-ID" sz="1200" b="0" i="0" kern="1200" dirty="0">
                          <a:solidFill>
                            <a:schemeClr val="dk1"/>
                          </a:solidFill>
                          <a:effectLst/>
                          <a:latin typeface="+mn-lt"/>
                          <a:ea typeface="+mn-ea"/>
                          <a:cs typeface="+mn-cs"/>
                        </a:rPr>
                        <a:t> </a:t>
                      </a:r>
                      <a:r>
                        <a:rPr lang="en-ID" sz="1200" b="0" i="0" kern="1200" dirty="0" err="1">
                          <a:solidFill>
                            <a:schemeClr val="dk1"/>
                          </a:solidFill>
                          <a:effectLst/>
                          <a:latin typeface="+mn-lt"/>
                          <a:ea typeface="+mn-ea"/>
                          <a:cs typeface="+mn-cs"/>
                        </a:rPr>
                        <a:t>dalam</a:t>
                      </a:r>
                      <a:r>
                        <a:rPr lang="en-ID" sz="1200" b="0" i="0" kern="1200" dirty="0">
                          <a:solidFill>
                            <a:schemeClr val="dk1"/>
                          </a:solidFill>
                          <a:effectLst/>
                          <a:latin typeface="+mn-lt"/>
                          <a:ea typeface="+mn-ea"/>
                          <a:cs typeface="+mn-cs"/>
                        </a:rPr>
                        <a:t> </a:t>
                      </a:r>
                      <a:r>
                        <a:rPr lang="en-ID" sz="1200" b="0" i="0" kern="1200" dirty="0" err="1">
                          <a:solidFill>
                            <a:schemeClr val="dk1"/>
                          </a:solidFill>
                          <a:effectLst/>
                          <a:latin typeface="+mn-lt"/>
                          <a:ea typeface="+mn-ea"/>
                          <a:cs typeface="+mn-cs"/>
                        </a:rPr>
                        <a:t>pengelolaan</a:t>
                      </a:r>
                      <a:r>
                        <a:rPr lang="en-ID" sz="1200" b="0" i="0" kern="1200" dirty="0">
                          <a:solidFill>
                            <a:schemeClr val="dk1"/>
                          </a:solidFill>
                          <a:effectLst/>
                          <a:latin typeface="+mn-lt"/>
                          <a:ea typeface="+mn-ea"/>
                          <a:cs typeface="+mn-cs"/>
                        </a:rPr>
                        <a:t> </a:t>
                      </a:r>
                      <a:r>
                        <a:rPr lang="en-ID" sz="1200" b="0" i="0" kern="1200" dirty="0" err="1">
                          <a:solidFill>
                            <a:schemeClr val="dk1"/>
                          </a:solidFill>
                          <a:effectLst/>
                          <a:latin typeface="+mn-lt"/>
                          <a:ea typeface="+mn-ea"/>
                          <a:cs typeface="+mn-cs"/>
                        </a:rPr>
                        <a:t>kurikulum</a:t>
                      </a:r>
                      <a:r>
                        <a:rPr lang="en-ID" sz="1200" b="0" i="0" kern="1200" dirty="0">
                          <a:solidFill>
                            <a:schemeClr val="dk1"/>
                          </a:solidFill>
                          <a:effectLst/>
                          <a:latin typeface="+mn-lt"/>
                          <a:ea typeface="+mn-ea"/>
                          <a:cs typeface="+mn-cs"/>
                        </a:rPr>
                        <a:t> </a:t>
                      </a:r>
                      <a:r>
                        <a:rPr lang="en-ID" sz="1200" b="0" i="0" kern="1200" dirty="0" err="1">
                          <a:solidFill>
                            <a:schemeClr val="dk1"/>
                          </a:solidFill>
                          <a:effectLst/>
                          <a:latin typeface="+mn-lt"/>
                          <a:ea typeface="+mn-ea"/>
                          <a:cs typeface="+mn-cs"/>
                        </a:rPr>
                        <a:t>dengan</a:t>
                      </a:r>
                      <a:r>
                        <a:rPr lang="en-ID" sz="1200" b="0" i="0" kern="1200" dirty="0">
                          <a:solidFill>
                            <a:schemeClr val="dk1"/>
                          </a:solidFill>
                          <a:effectLst/>
                          <a:latin typeface="+mn-lt"/>
                          <a:ea typeface="+mn-ea"/>
                          <a:cs typeface="+mn-cs"/>
                        </a:rPr>
                        <a:t> </a:t>
                      </a:r>
                      <a:r>
                        <a:rPr lang="en-ID" sz="1200" b="0" i="0" kern="1200" dirty="0" err="1">
                          <a:solidFill>
                            <a:schemeClr val="dk1"/>
                          </a:solidFill>
                          <a:effectLst/>
                          <a:latin typeface="+mn-lt"/>
                          <a:ea typeface="+mn-ea"/>
                          <a:cs typeface="+mn-cs"/>
                        </a:rPr>
                        <a:t>memerhatikan</a:t>
                      </a:r>
                      <a:r>
                        <a:rPr lang="en-ID" sz="1200" b="0" i="0" kern="1200" dirty="0">
                          <a:solidFill>
                            <a:schemeClr val="dk1"/>
                          </a:solidFill>
                          <a:effectLst/>
                          <a:latin typeface="+mn-lt"/>
                          <a:ea typeface="+mn-ea"/>
                          <a:cs typeface="+mn-cs"/>
                        </a:rPr>
                        <a:t> </a:t>
                      </a:r>
                      <a:r>
                        <a:rPr lang="en-ID" sz="1200" b="0" i="0" kern="1200" dirty="0" err="1">
                          <a:solidFill>
                            <a:schemeClr val="dk1"/>
                          </a:solidFill>
                          <a:effectLst/>
                          <a:latin typeface="+mn-lt"/>
                          <a:ea typeface="+mn-ea"/>
                          <a:cs typeface="+mn-cs"/>
                        </a:rPr>
                        <a:t>nilai</a:t>
                      </a:r>
                      <a:r>
                        <a:rPr lang="en-ID" sz="1200" b="0" i="0" kern="1200" dirty="0">
                          <a:solidFill>
                            <a:schemeClr val="dk1"/>
                          </a:solidFill>
                          <a:effectLst/>
                          <a:latin typeface="+mn-lt"/>
                          <a:ea typeface="+mn-ea"/>
                          <a:cs typeface="+mn-cs"/>
                        </a:rPr>
                        <a:t> </a:t>
                      </a:r>
                      <a:r>
                        <a:rPr lang="en-ID" sz="1200" b="0" i="0" kern="1200" dirty="0" err="1">
                          <a:solidFill>
                            <a:schemeClr val="dk1"/>
                          </a:solidFill>
                          <a:effectLst/>
                          <a:latin typeface="+mn-lt"/>
                          <a:ea typeface="+mn-ea"/>
                          <a:cs typeface="+mn-cs"/>
                        </a:rPr>
                        <a:t>kemanusiaan</a:t>
                      </a:r>
                      <a:r>
                        <a:rPr lang="en-ID" sz="1200" b="0" i="0" kern="1200" dirty="0">
                          <a:solidFill>
                            <a:schemeClr val="dk1"/>
                          </a:solidFill>
                          <a:effectLst/>
                          <a:latin typeface="+mn-lt"/>
                          <a:ea typeface="+mn-ea"/>
                          <a:cs typeface="+mn-cs"/>
                        </a:rPr>
                        <a:t> </a:t>
                      </a:r>
                    </a:p>
                  </a:txBody>
                  <a:tcPr/>
                </a:tc>
                <a:tc>
                  <a:txBody>
                    <a:bodyPr/>
                    <a:lstStyle/>
                    <a:p>
                      <a:r>
                        <a:rPr lang="en-US" sz="1200" b="0" i="0" kern="1200" dirty="0">
                          <a:solidFill>
                            <a:schemeClr val="dk1"/>
                          </a:solidFill>
                          <a:effectLst/>
                          <a:latin typeface="+mn-lt"/>
                          <a:ea typeface="+mn-ea"/>
                          <a:cs typeface="+mn-cs"/>
                        </a:rPr>
                        <a:t>Mampu </a:t>
                      </a:r>
                      <a:r>
                        <a:rPr lang="en-US" sz="1200" b="0" i="0" kern="1200" dirty="0" err="1">
                          <a:solidFill>
                            <a:schemeClr val="dk1"/>
                          </a:solidFill>
                          <a:effectLst/>
                          <a:latin typeface="+mn-lt"/>
                          <a:ea typeface="+mn-ea"/>
                          <a:cs typeface="+mn-cs"/>
                        </a:rPr>
                        <a:t>menerapkan</a:t>
                      </a:r>
                      <a:r>
                        <a:rPr lang="en-US" sz="1200" b="0" i="0" kern="1200" dirty="0">
                          <a:solidFill>
                            <a:schemeClr val="dk1"/>
                          </a:solidFill>
                          <a:effectLst/>
                          <a:latin typeface="+mn-lt"/>
                          <a:ea typeface="+mn-ea"/>
                          <a:cs typeface="+mn-cs"/>
                        </a:rPr>
                        <a:t> </a:t>
                      </a:r>
                      <a:r>
                        <a:rPr lang="en-US" sz="1200" b="0" i="0" kern="1200" dirty="0" err="1">
                          <a:solidFill>
                            <a:schemeClr val="dk1"/>
                          </a:solidFill>
                          <a:effectLst/>
                          <a:latin typeface="+mn-lt"/>
                          <a:ea typeface="+mn-ea"/>
                          <a:cs typeface="+mn-cs"/>
                        </a:rPr>
                        <a:t>konsep</a:t>
                      </a:r>
                      <a:r>
                        <a:rPr lang="en-US" sz="1200" b="0" i="0" kern="1200" dirty="0">
                          <a:solidFill>
                            <a:schemeClr val="dk1"/>
                          </a:solidFill>
                          <a:effectLst/>
                          <a:latin typeface="+mn-lt"/>
                          <a:ea typeface="+mn-ea"/>
                          <a:cs typeface="+mn-cs"/>
                        </a:rPr>
                        <a:t> </a:t>
                      </a:r>
                      <a:r>
                        <a:rPr lang="en-US" sz="1200" b="0" i="0" kern="1200" dirty="0" err="1">
                          <a:solidFill>
                            <a:schemeClr val="dk1"/>
                          </a:solidFill>
                          <a:effectLst/>
                          <a:latin typeface="+mn-lt"/>
                          <a:ea typeface="+mn-ea"/>
                          <a:cs typeface="+mn-cs"/>
                        </a:rPr>
                        <a:t>teoritis</a:t>
                      </a:r>
                      <a:r>
                        <a:rPr lang="en-US" sz="1200" b="0" i="0" kern="1200" dirty="0">
                          <a:solidFill>
                            <a:schemeClr val="dk1"/>
                          </a:solidFill>
                          <a:effectLst/>
                          <a:latin typeface="+mn-lt"/>
                          <a:ea typeface="+mn-ea"/>
                          <a:cs typeface="+mn-cs"/>
                        </a:rPr>
                        <a:t> </a:t>
                      </a:r>
                      <a:r>
                        <a:rPr lang="en-US" sz="1200" b="0" i="0" kern="1200" dirty="0" err="1">
                          <a:solidFill>
                            <a:schemeClr val="dk1"/>
                          </a:solidFill>
                          <a:effectLst/>
                          <a:latin typeface="+mn-lt"/>
                          <a:ea typeface="+mn-ea"/>
                          <a:cs typeface="+mn-cs"/>
                        </a:rPr>
                        <a:t>pengelolaan</a:t>
                      </a:r>
                      <a:r>
                        <a:rPr lang="en-US" sz="1200" b="0" i="0" kern="1200" dirty="0">
                          <a:solidFill>
                            <a:schemeClr val="dk1"/>
                          </a:solidFill>
                          <a:effectLst/>
                          <a:latin typeface="+mn-lt"/>
                          <a:ea typeface="+mn-ea"/>
                          <a:cs typeface="+mn-cs"/>
                        </a:rPr>
                        <a:t> </a:t>
                      </a:r>
                      <a:r>
                        <a:rPr lang="en-US" sz="1200" b="0" i="0" kern="1200" dirty="0" err="1">
                          <a:solidFill>
                            <a:schemeClr val="dk1"/>
                          </a:solidFill>
                          <a:effectLst/>
                          <a:latin typeface="+mn-lt"/>
                          <a:ea typeface="+mn-ea"/>
                          <a:cs typeface="+mn-cs"/>
                        </a:rPr>
                        <a:t>kurikulum</a:t>
                      </a:r>
                      <a:r>
                        <a:rPr lang="en-US" sz="1200" b="0" i="0" kern="1200" dirty="0">
                          <a:solidFill>
                            <a:schemeClr val="dk1"/>
                          </a:solidFill>
                          <a:effectLst/>
                          <a:latin typeface="+mn-lt"/>
                          <a:ea typeface="+mn-ea"/>
                          <a:cs typeface="+mn-cs"/>
                        </a:rPr>
                        <a:t> PAUD </a:t>
                      </a:r>
                      <a:r>
                        <a:rPr lang="en-US" sz="1200" b="0" i="0" kern="1200" dirty="0" err="1">
                          <a:solidFill>
                            <a:schemeClr val="dk1"/>
                          </a:solidFill>
                          <a:effectLst/>
                          <a:latin typeface="+mn-lt"/>
                          <a:ea typeface="+mn-ea"/>
                          <a:cs typeface="+mn-cs"/>
                        </a:rPr>
                        <a:t>dalam</a:t>
                      </a:r>
                      <a:r>
                        <a:rPr lang="en-US" sz="1200" b="0" i="0" kern="1200" dirty="0">
                          <a:solidFill>
                            <a:schemeClr val="dk1"/>
                          </a:solidFill>
                          <a:effectLst/>
                          <a:latin typeface="+mn-lt"/>
                          <a:ea typeface="+mn-ea"/>
                          <a:cs typeface="+mn-cs"/>
                        </a:rPr>
                        <a:t> </a:t>
                      </a:r>
                      <a:r>
                        <a:rPr lang="en-US" sz="1200" b="0" i="0" kern="1200" dirty="0" err="1">
                          <a:solidFill>
                            <a:schemeClr val="dk1"/>
                          </a:solidFill>
                          <a:effectLst/>
                          <a:latin typeface="+mn-lt"/>
                          <a:ea typeface="+mn-ea"/>
                          <a:cs typeface="+mn-cs"/>
                        </a:rPr>
                        <a:t>menyusun</a:t>
                      </a:r>
                      <a:r>
                        <a:rPr lang="en-US" sz="1200" b="0" i="0" kern="1200" dirty="0">
                          <a:solidFill>
                            <a:schemeClr val="dk1"/>
                          </a:solidFill>
                          <a:effectLst/>
                          <a:latin typeface="+mn-lt"/>
                          <a:ea typeface="+mn-ea"/>
                          <a:cs typeface="+mn-cs"/>
                        </a:rPr>
                        <a:t> </a:t>
                      </a:r>
                      <a:r>
                        <a:rPr lang="en-US" sz="1200" b="0" i="0" kern="1200" dirty="0" err="1">
                          <a:solidFill>
                            <a:schemeClr val="dk1"/>
                          </a:solidFill>
                          <a:effectLst/>
                          <a:latin typeface="+mn-lt"/>
                          <a:ea typeface="+mn-ea"/>
                          <a:cs typeface="+mn-cs"/>
                        </a:rPr>
                        <a:t>kurikulum</a:t>
                      </a:r>
                      <a:r>
                        <a:rPr lang="en-US" sz="1200" b="0" i="0" kern="1200" dirty="0">
                          <a:solidFill>
                            <a:schemeClr val="dk1"/>
                          </a:solidFill>
                          <a:effectLst/>
                          <a:latin typeface="+mn-lt"/>
                          <a:ea typeface="+mn-ea"/>
                          <a:cs typeface="+mn-cs"/>
                        </a:rPr>
                        <a:t> PAUD</a:t>
                      </a:r>
                      <a:endParaRPr lang="en-ID" sz="1200" b="0" i="0" kern="1200" dirty="0">
                        <a:solidFill>
                          <a:schemeClr val="dk1"/>
                        </a:solidFill>
                        <a:effectLst/>
                        <a:latin typeface="+mn-lt"/>
                        <a:ea typeface="+mn-ea"/>
                        <a:cs typeface="+mn-cs"/>
                      </a:endParaRPr>
                    </a:p>
                  </a:txBody>
                  <a:tcPr/>
                </a:tc>
                <a:tc rowSpan="2">
                  <a:txBody>
                    <a:bodyPr/>
                    <a:lstStyle/>
                    <a:p>
                      <a:pPr algn="ctr">
                        <a:spcAft>
                          <a:spcPts val="0"/>
                        </a:spcAft>
                      </a:pPr>
                      <a:r>
                        <a:rPr lang="en-US" sz="1200" b="0" kern="1200" dirty="0">
                          <a:solidFill>
                            <a:schemeClr val="dk1"/>
                          </a:solidFill>
                          <a:effectLst/>
                          <a:latin typeface="+mj-lt"/>
                          <a:ea typeface="Tahoma" panose="020B0604030504040204" pitchFamily="34" charset="0"/>
                          <a:cs typeface="Tahoma" panose="020B0604030504040204" pitchFamily="34" charset="0"/>
                        </a:rPr>
                        <a:t>Penilaian Kinerja/ </a:t>
                      </a:r>
                      <a:r>
                        <a:rPr lang="en-US" sz="1200" b="0" kern="1200" dirty="0" err="1">
                          <a:solidFill>
                            <a:schemeClr val="dk1"/>
                          </a:solidFill>
                          <a:effectLst/>
                          <a:latin typeface="+mj-lt"/>
                          <a:ea typeface="Tahoma" panose="020B0604030504040204" pitchFamily="34" charset="0"/>
                          <a:cs typeface="Tahoma" panose="020B0604030504040204" pitchFamily="34" charset="0"/>
                        </a:rPr>
                        <a:t>Tugas</a:t>
                      </a:r>
                      <a:r>
                        <a:rPr lang="en-US" sz="1200" b="0" kern="1200" dirty="0">
                          <a:solidFill>
                            <a:schemeClr val="dk1"/>
                          </a:solidFill>
                          <a:effectLst/>
                          <a:latin typeface="+mj-lt"/>
                          <a:ea typeface="Tahoma" panose="020B0604030504040204" pitchFamily="34" charset="0"/>
                          <a:cs typeface="Tahoma" panose="020B0604030504040204" pitchFamily="34" charset="0"/>
                        </a:rPr>
                        <a:t> </a:t>
                      </a:r>
                      <a:r>
                        <a:rPr lang="en-US" sz="1200" b="0" kern="1200" dirty="0" err="1">
                          <a:solidFill>
                            <a:schemeClr val="dk1"/>
                          </a:solidFill>
                          <a:effectLst/>
                          <a:latin typeface="+mj-lt"/>
                          <a:ea typeface="Tahoma" panose="020B0604030504040204" pitchFamily="34" charset="0"/>
                          <a:cs typeface="Tahoma" panose="020B0604030504040204" pitchFamily="34" charset="0"/>
                        </a:rPr>
                        <a:t>Individu</a:t>
                      </a:r>
                      <a:r>
                        <a:rPr lang="en-US" sz="1200" b="0" kern="1200" dirty="0">
                          <a:solidFill>
                            <a:schemeClr val="dk1"/>
                          </a:solidFill>
                          <a:effectLst/>
                          <a:latin typeface="+mj-lt"/>
                          <a:ea typeface="Tahoma" panose="020B0604030504040204" pitchFamily="34" charset="0"/>
                          <a:cs typeface="Tahoma" panose="020B0604030504040204" pitchFamily="34" charset="0"/>
                        </a:rPr>
                        <a:t> (20%)</a:t>
                      </a:r>
                    </a:p>
                    <a:p>
                      <a:pPr algn="ctr">
                        <a:spcAft>
                          <a:spcPts val="0"/>
                        </a:spcAft>
                      </a:pPr>
                      <a:endParaRPr lang="en-US" sz="1200" b="0" kern="1200" dirty="0">
                        <a:solidFill>
                          <a:schemeClr val="dk1"/>
                        </a:solidFill>
                        <a:effectLst/>
                        <a:latin typeface="+mj-lt"/>
                        <a:ea typeface="Tahoma" panose="020B0604030504040204" pitchFamily="34" charset="0"/>
                        <a:cs typeface="Tahoma" panose="020B0604030504040204" pitchFamily="34" charset="0"/>
                      </a:endParaRPr>
                    </a:p>
                    <a:p>
                      <a:pPr algn="ctr">
                        <a:spcAft>
                          <a:spcPts val="0"/>
                        </a:spcAft>
                      </a:pPr>
                      <a:endParaRPr lang="en-US" sz="1200" b="0" kern="1200" dirty="0">
                        <a:solidFill>
                          <a:schemeClr val="dk1"/>
                        </a:solidFill>
                        <a:effectLst/>
                        <a:latin typeface="+mj-lt"/>
                        <a:ea typeface="Tahoma" panose="020B0604030504040204" pitchFamily="34" charset="0"/>
                        <a:cs typeface="Tahoma" panose="020B0604030504040204" pitchFamily="34" charset="0"/>
                      </a:endParaRPr>
                    </a:p>
                    <a:p>
                      <a:pPr algn="ctr">
                        <a:spcAft>
                          <a:spcPts val="0"/>
                        </a:spcAft>
                      </a:pPr>
                      <a:r>
                        <a:rPr lang="en-US" sz="1200" b="0" kern="1200" dirty="0" err="1">
                          <a:solidFill>
                            <a:schemeClr val="dk1"/>
                          </a:solidFill>
                          <a:effectLst/>
                          <a:latin typeface="+mj-lt"/>
                          <a:ea typeface="Tahoma" panose="020B0604030504040204" pitchFamily="34" charset="0"/>
                          <a:cs typeface="Tahoma" panose="020B0604030504040204" pitchFamily="34" charset="0"/>
                        </a:rPr>
                        <a:t>Proyek</a:t>
                      </a:r>
                      <a:r>
                        <a:rPr lang="en-US" sz="1200" b="0" kern="1200" dirty="0">
                          <a:solidFill>
                            <a:schemeClr val="dk1"/>
                          </a:solidFill>
                          <a:effectLst/>
                          <a:latin typeface="+mj-lt"/>
                          <a:ea typeface="Tahoma" panose="020B0604030504040204" pitchFamily="34" charset="0"/>
                          <a:cs typeface="Tahoma" panose="020B0604030504040204" pitchFamily="34" charset="0"/>
                        </a:rPr>
                        <a:t> UAS (30%)</a:t>
                      </a:r>
                      <a:endParaRPr lang="id-ID" sz="1200" b="0" kern="1200" dirty="0">
                        <a:solidFill>
                          <a:schemeClr val="dk1"/>
                        </a:solidFill>
                        <a:effectLst/>
                        <a:latin typeface="+mj-lt"/>
                        <a:ea typeface="Tahoma" panose="020B0604030504040204" pitchFamily="34" charset="0"/>
                        <a:cs typeface="Tahoma" panose="020B0604030504040204" pitchFamily="34" charset="0"/>
                      </a:endParaRPr>
                    </a:p>
                  </a:txBody>
                  <a:tcPr marL="68580" marR="68580" marT="0" marB="0" anchor="ctr"/>
                </a:tc>
                <a:extLst>
                  <a:ext uri="{0D108BD9-81ED-4DB2-BD59-A6C34878D82A}">
                    <a16:rowId xmlns:a16="http://schemas.microsoft.com/office/drawing/2014/main" val="10003"/>
                  </a:ext>
                </a:extLst>
              </a:tr>
              <a:tr h="970961">
                <a:tc>
                  <a:txBody>
                    <a:bodyPr/>
                    <a:lstStyle/>
                    <a:p>
                      <a:r>
                        <a:rPr lang="en-ID" sz="1200" b="0" i="0" kern="1200" dirty="0">
                          <a:solidFill>
                            <a:schemeClr val="dk1"/>
                          </a:solidFill>
                          <a:effectLst/>
                          <a:latin typeface="+mn-lt"/>
                          <a:ea typeface="+mn-ea"/>
                          <a:cs typeface="+mn-cs"/>
                        </a:rPr>
                        <a:t>Mampu </a:t>
                      </a:r>
                      <a:r>
                        <a:rPr lang="en-ID" sz="1200" b="0" i="0" kern="1200" dirty="0" err="1">
                          <a:solidFill>
                            <a:schemeClr val="dk1"/>
                          </a:solidFill>
                          <a:effectLst/>
                          <a:latin typeface="+mn-lt"/>
                          <a:ea typeface="+mn-ea"/>
                          <a:cs typeface="+mn-cs"/>
                        </a:rPr>
                        <a:t>merancang</a:t>
                      </a:r>
                      <a:r>
                        <a:rPr lang="en-ID" sz="1200" b="0" i="0" kern="1200" dirty="0">
                          <a:solidFill>
                            <a:schemeClr val="dk1"/>
                          </a:solidFill>
                          <a:effectLst/>
                          <a:latin typeface="+mn-lt"/>
                          <a:ea typeface="+mn-ea"/>
                          <a:cs typeface="+mn-cs"/>
                        </a:rPr>
                        <a:t> </a:t>
                      </a:r>
                      <a:r>
                        <a:rPr lang="en-ID" sz="1200" b="0" i="0" kern="1200" dirty="0" err="1">
                          <a:solidFill>
                            <a:schemeClr val="dk1"/>
                          </a:solidFill>
                          <a:effectLst/>
                          <a:latin typeface="+mn-lt"/>
                          <a:ea typeface="+mn-ea"/>
                          <a:cs typeface="+mn-cs"/>
                        </a:rPr>
                        <a:t>kurikulum</a:t>
                      </a:r>
                      <a:r>
                        <a:rPr lang="en-ID" sz="1200" b="0" i="0" kern="1200" dirty="0">
                          <a:solidFill>
                            <a:schemeClr val="dk1"/>
                          </a:solidFill>
                          <a:effectLst/>
                          <a:latin typeface="+mn-lt"/>
                          <a:ea typeface="+mn-ea"/>
                          <a:cs typeface="+mn-cs"/>
                        </a:rPr>
                        <a:t> PAUD yang </a:t>
                      </a:r>
                      <a:r>
                        <a:rPr lang="en-ID" sz="1200" b="0" i="0" kern="1200" dirty="0" err="1">
                          <a:solidFill>
                            <a:schemeClr val="dk1"/>
                          </a:solidFill>
                          <a:effectLst/>
                          <a:latin typeface="+mn-lt"/>
                          <a:ea typeface="+mn-ea"/>
                          <a:cs typeface="+mn-cs"/>
                        </a:rPr>
                        <a:t>sesuai</a:t>
                      </a:r>
                      <a:r>
                        <a:rPr lang="en-ID" sz="1200" b="0" i="0" kern="1200" dirty="0">
                          <a:solidFill>
                            <a:schemeClr val="dk1"/>
                          </a:solidFill>
                          <a:effectLst/>
                          <a:latin typeface="+mn-lt"/>
                          <a:ea typeface="+mn-ea"/>
                          <a:cs typeface="+mn-cs"/>
                        </a:rPr>
                        <a:t> </a:t>
                      </a:r>
                      <a:r>
                        <a:rPr lang="en-ID" sz="1200" b="0" i="0" kern="1200" dirty="0" err="1">
                          <a:solidFill>
                            <a:schemeClr val="dk1"/>
                          </a:solidFill>
                          <a:effectLst/>
                          <a:latin typeface="+mn-lt"/>
                          <a:ea typeface="+mn-ea"/>
                          <a:cs typeface="+mn-cs"/>
                        </a:rPr>
                        <a:t>perkembangan</a:t>
                      </a:r>
                      <a:r>
                        <a:rPr lang="en-ID" sz="1200" b="0" i="0" kern="1200" dirty="0">
                          <a:solidFill>
                            <a:schemeClr val="dk1"/>
                          </a:solidFill>
                          <a:effectLst/>
                          <a:latin typeface="+mn-lt"/>
                          <a:ea typeface="+mn-ea"/>
                          <a:cs typeface="+mn-cs"/>
                        </a:rPr>
                        <a:t> </a:t>
                      </a:r>
                      <a:r>
                        <a:rPr lang="en-ID" sz="1200" b="0" i="0" kern="1200" dirty="0" err="1">
                          <a:solidFill>
                            <a:schemeClr val="dk1"/>
                          </a:solidFill>
                          <a:effectLst/>
                          <a:latin typeface="+mn-lt"/>
                          <a:ea typeface="+mn-ea"/>
                          <a:cs typeface="+mn-cs"/>
                        </a:rPr>
                        <a:t>anak</a:t>
                      </a:r>
                      <a:r>
                        <a:rPr lang="en-ID" sz="1200" b="0" i="0" kern="1200" dirty="0">
                          <a:solidFill>
                            <a:schemeClr val="dk1"/>
                          </a:solidFill>
                          <a:effectLst/>
                          <a:latin typeface="+mn-lt"/>
                          <a:ea typeface="+mn-ea"/>
                          <a:cs typeface="+mn-cs"/>
                        </a:rPr>
                        <a:t> </a:t>
                      </a:r>
                      <a:r>
                        <a:rPr lang="en-ID" sz="1200" b="0" i="0" kern="1200" dirty="0" err="1">
                          <a:solidFill>
                            <a:schemeClr val="dk1"/>
                          </a:solidFill>
                          <a:effectLst/>
                          <a:latin typeface="+mn-lt"/>
                          <a:ea typeface="+mn-ea"/>
                          <a:cs typeface="+mn-cs"/>
                        </a:rPr>
                        <a:t>dengan</a:t>
                      </a:r>
                      <a:r>
                        <a:rPr lang="en-ID" sz="1200" b="0" i="0" kern="1200" dirty="0">
                          <a:solidFill>
                            <a:schemeClr val="dk1"/>
                          </a:solidFill>
                          <a:effectLst/>
                          <a:latin typeface="+mn-lt"/>
                          <a:ea typeface="+mn-ea"/>
                          <a:cs typeface="+mn-cs"/>
                        </a:rPr>
                        <a:t> </a:t>
                      </a:r>
                      <a:r>
                        <a:rPr lang="en-ID" sz="1200" b="0" i="0" kern="1200" dirty="0" err="1">
                          <a:solidFill>
                            <a:schemeClr val="dk1"/>
                          </a:solidFill>
                          <a:effectLst/>
                          <a:latin typeface="+mn-lt"/>
                          <a:ea typeface="+mn-ea"/>
                          <a:cs typeface="+mn-cs"/>
                        </a:rPr>
                        <a:t>berbagai</a:t>
                      </a:r>
                      <a:r>
                        <a:rPr lang="en-ID" sz="1200" b="0" i="0" kern="1200" dirty="0">
                          <a:solidFill>
                            <a:schemeClr val="dk1"/>
                          </a:solidFill>
                          <a:effectLst/>
                          <a:latin typeface="+mn-lt"/>
                          <a:ea typeface="+mn-ea"/>
                          <a:cs typeface="+mn-cs"/>
                        </a:rPr>
                        <a:t> </a:t>
                      </a:r>
                      <a:r>
                        <a:rPr lang="en-ID" sz="1200" b="0" i="0" kern="1200" dirty="0" err="1">
                          <a:solidFill>
                            <a:schemeClr val="dk1"/>
                          </a:solidFill>
                          <a:effectLst/>
                          <a:latin typeface="+mn-lt"/>
                          <a:ea typeface="+mn-ea"/>
                          <a:cs typeface="+mn-cs"/>
                        </a:rPr>
                        <a:t>kondisi</a:t>
                      </a:r>
                      <a:r>
                        <a:rPr lang="en-ID" sz="1200" b="0" i="0" kern="1200" dirty="0">
                          <a:solidFill>
                            <a:schemeClr val="dk1"/>
                          </a:solidFill>
                          <a:effectLst/>
                          <a:latin typeface="+mn-lt"/>
                          <a:ea typeface="+mn-ea"/>
                          <a:cs typeface="+mn-cs"/>
                        </a:rPr>
                        <a:t>, </a:t>
                      </a:r>
                      <a:r>
                        <a:rPr lang="en-ID" sz="1200" b="0" i="0" kern="1200" dirty="0" err="1">
                          <a:solidFill>
                            <a:schemeClr val="dk1"/>
                          </a:solidFill>
                          <a:effectLst/>
                          <a:latin typeface="+mn-lt"/>
                          <a:ea typeface="+mn-ea"/>
                          <a:cs typeface="+mn-cs"/>
                        </a:rPr>
                        <a:t>konteks</a:t>
                      </a:r>
                      <a:r>
                        <a:rPr lang="en-ID" sz="1200" b="0" i="0" kern="1200" dirty="0">
                          <a:solidFill>
                            <a:schemeClr val="dk1"/>
                          </a:solidFill>
                          <a:effectLst/>
                          <a:latin typeface="+mn-lt"/>
                          <a:ea typeface="+mn-ea"/>
                          <a:cs typeface="+mn-cs"/>
                        </a:rPr>
                        <a:t> </a:t>
                      </a:r>
                      <a:r>
                        <a:rPr lang="en-ID" sz="1200" b="0" i="0" kern="1200" dirty="0" err="1">
                          <a:solidFill>
                            <a:schemeClr val="dk1"/>
                          </a:solidFill>
                          <a:effectLst/>
                          <a:latin typeface="+mn-lt"/>
                          <a:ea typeface="+mn-ea"/>
                          <a:cs typeface="+mn-cs"/>
                        </a:rPr>
                        <a:t>budaya</a:t>
                      </a:r>
                      <a:r>
                        <a:rPr lang="en-ID" sz="1200" b="0" i="0" kern="1200" dirty="0">
                          <a:solidFill>
                            <a:schemeClr val="dk1"/>
                          </a:solidFill>
                          <a:effectLst/>
                          <a:latin typeface="+mn-lt"/>
                          <a:ea typeface="+mn-ea"/>
                          <a:cs typeface="+mn-cs"/>
                        </a:rPr>
                        <a:t>, agama, </a:t>
                      </a:r>
                      <a:r>
                        <a:rPr lang="en-ID" sz="1200" b="0" i="0" kern="1200" dirty="0" err="1">
                          <a:solidFill>
                            <a:schemeClr val="dk1"/>
                          </a:solidFill>
                          <a:effectLst/>
                          <a:latin typeface="+mn-lt"/>
                          <a:ea typeface="+mn-ea"/>
                          <a:cs typeface="+mn-cs"/>
                        </a:rPr>
                        <a:t>serta</a:t>
                      </a:r>
                      <a:r>
                        <a:rPr lang="en-ID" sz="1200" b="0" i="0" kern="1200" dirty="0">
                          <a:solidFill>
                            <a:schemeClr val="dk1"/>
                          </a:solidFill>
                          <a:effectLst/>
                          <a:latin typeface="+mn-lt"/>
                          <a:ea typeface="+mn-ea"/>
                          <a:cs typeface="+mn-cs"/>
                        </a:rPr>
                        <a:t> </a:t>
                      </a:r>
                      <a:r>
                        <a:rPr lang="en-ID" sz="1200" b="0" i="0" kern="1200" dirty="0" err="1">
                          <a:solidFill>
                            <a:schemeClr val="dk1"/>
                          </a:solidFill>
                          <a:effectLst/>
                          <a:latin typeface="+mn-lt"/>
                          <a:ea typeface="+mn-ea"/>
                          <a:cs typeface="+mn-cs"/>
                        </a:rPr>
                        <a:t>nilai-nilai</a:t>
                      </a:r>
                      <a:r>
                        <a:rPr lang="en-ID" sz="1200" b="0" i="0" kern="1200" dirty="0">
                          <a:solidFill>
                            <a:schemeClr val="dk1"/>
                          </a:solidFill>
                          <a:effectLst/>
                          <a:latin typeface="+mn-lt"/>
                          <a:ea typeface="+mn-ea"/>
                          <a:cs typeface="+mn-cs"/>
                        </a:rPr>
                        <a:t> Islam.</a:t>
                      </a:r>
                    </a:p>
                  </a:txBody>
                  <a:tcPr/>
                </a:tc>
                <a:tc>
                  <a:txBody>
                    <a:bodyPr/>
                    <a:lstStyle/>
                    <a:p>
                      <a:r>
                        <a:rPr lang="en-US" sz="1200" b="0" i="0" kern="1200" dirty="0">
                          <a:solidFill>
                            <a:schemeClr val="dk1"/>
                          </a:solidFill>
                          <a:effectLst/>
                          <a:latin typeface="+mn-lt"/>
                          <a:ea typeface="+mn-ea"/>
                          <a:cs typeface="+mn-cs"/>
                        </a:rPr>
                        <a:t>Mampu </a:t>
                      </a:r>
                      <a:r>
                        <a:rPr lang="en-US" sz="1200" b="0" i="0" kern="1200" dirty="0" err="1">
                          <a:solidFill>
                            <a:schemeClr val="dk1"/>
                          </a:solidFill>
                          <a:effectLst/>
                          <a:latin typeface="+mn-lt"/>
                          <a:ea typeface="+mn-ea"/>
                          <a:cs typeface="+mn-cs"/>
                        </a:rPr>
                        <a:t>merancang</a:t>
                      </a:r>
                      <a:r>
                        <a:rPr lang="en-US" sz="1200" b="0" i="0" kern="1200" dirty="0">
                          <a:solidFill>
                            <a:schemeClr val="dk1"/>
                          </a:solidFill>
                          <a:effectLst/>
                          <a:latin typeface="+mn-lt"/>
                          <a:ea typeface="+mn-ea"/>
                          <a:cs typeface="+mn-cs"/>
                        </a:rPr>
                        <a:t> </a:t>
                      </a:r>
                      <a:r>
                        <a:rPr lang="en-US" sz="1200" b="0" i="0" kern="1200" dirty="0" err="1">
                          <a:solidFill>
                            <a:schemeClr val="dk1"/>
                          </a:solidFill>
                          <a:effectLst/>
                          <a:latin typeface="+mn-lt"/>
                          <a:ea typeface="+mn-ea"/>
                          <a:cs typeface="+mn-cs"/>
                        </a:rPr>
                        <a:t>kurikulum</a:t>
                      </a:r>
                      <a:r>
                        <a:rPr lang="en-US" sz="1200" b="0" i="0" kern="1200" dirty="0">
                          <a:solidFill>
                            <a:schemeClr val="dk1"/>
                          </a:solidFill>
                          <a:effectLst/>
                          <a:latin typeface="+mn-lt"/>
                          <a:ea typeface="+mn-ea"/>
                          <a:cs typeface="+mn-cs"/>
                        </a:rPr>
                        <a:t> PAUD </a:t>
                      </a:r>
                      <a:r>
                        <a:rPr lang="en-US" sz="1200" b="0" i="0" kern="1200" dirty="0" err="1">
                          <a:solidFill>
                            <a:schemeClr val="dk1"/>
                          </a:solidFill>
                          <a:effectLst/>
                          <a:latin typeface="+mn-lt"/>
                          <a:ea typeface="+mn-ea"/>
                          <a:cs typeface="+mn-cs"/>
                        </a:rPr>
                        <a:t>berdasarkan</a:t>
                      </a:r>
                      <a:r>
                        <a:rPr lang="en-US" sz="1200" b="0" i="0" kern="1200" dirty="0">
                          <a:solidFill>
                            <a:schemeClr val="dk1"/>
                          </a:solidFill>
                          <a:effectLst/>
                          <a:latin typeface="+mn-lt"/>
                          <a:ea typeface="+mn-ea"/>
                          <a:cs typeface="+mn-cs"/>
                        </a:rPr>
                        <a:t> </a:t>
                      </a:r>
                      <a:r>
                        <a:rPr lang="en-US" sz="1200" b="0" i="0" kern="1200" dirty="0" err="1">
                          <a:solidFill>
                            <a:schemeClr val="dk1"/>
                          </a:solidFill>
                          <a:effectLst/>
                          <a:latin typeface="+mn-lt"/>
                          <a:ea typeface="+mn-ea"/>
                          <a:cs typeface="+mn-cs"/>
                        </a:rPr>
                        <a:t>acuan</a:t>
                      </a:r>
                      <a:r>
                        <a:rPr lang="en-US" sz="1200" b="0" i="0" kern="1200" dirty="0">
                          <a:solidFill>
                            <a:schemeClr val="dk1"/>
                          </a:solidFill>
                          <a:effectLst/>
                          <a:latin typeface="+mn-lt"/>
                          <a:ea typeface="+mn-ea"/>
                          <a:cs typeface="+mn-cs"/>
                        </a:rPr>
                        <a:t> local, </a:t>
                      </a:r>
                      <a:r>
                        <a:rPr lang="en-US" sz="1200" b="0" i="0" kern="1200" dirty="0" err="1">
                          <a:solidFill>
                            <a:schemeClr val="dk1"/>
                          </a:solidFill>
                          <a:effectLst/>
                          <a:latin typeface="+mn-lt"/>
                          <a:ea typeface="+mn-ea"/>
                          <a:cs typeface="+mn-cs"/>
                        </a:rPr>
                        <a:t>nasional</a:t>
                      </a:r>
                      <a:r>
                        <a:rPr lang="en-US" sz="1200" b="0" i="0" kern="1200" dirty="0">
                          <a:solidFill>
                            <a:schemeClr val="dk1"/>
                          </a:solidFill>
                          <a:effectLst/>
                          <a:latin typeface="+mn-lt"/>
                          <a:ea typeface="+mn-ea"/>
                          <a:cs typeface="+mn-cs"/>
                        </a:rPr>
                        <a:t>, dan </a:t>
                      </a:r>
                      <a:r>
                        <a:rPr lang="en-US" sz="1200" b="0" i="0" kern="1200" dirty="0" err="1">
                          <a:solidFill>
                            <a:schemeClr val="dk1"/>
                          </a:solidFill>
                          <a:effectLst/>
                          <a:latin typeface="+mn-lt"/>
                          <a:ea typeface="+mn-ea"/>
                          <a:cs typeface="+mn-cs"/>
                        </a:rPr>
                        <a:t>internasional</a:t>
                      </a:r>
                      <a:endParaRPr lang="en-ID" sz="1200" b="0" i="0" kern="1200" dirty="0">
                        <a:solidFill>
                          <a:schemeClr val="dk1"/>
                        </a:solidFill>
                        <a:effectLst/>
                        <a:latin typeface="+mn-lt"/>
                        <a:ea typeface="+mn-ea"/>
                        <a:cs typeface="+mn-cs"/>
                      </a:endParaRPr>
                    </a:p>
                  </a:txBody>
                  <a:tcPr/>
                </a:tc>
                <a:tc vMerge="1">
                  <a:txBody>
                    <a:bodyPr/>
                    <a:lstStyle/>
                    <a:p>
                      <a:pPr algn="ctr">
                        <a:spcAft>
                          <a:spcPts val="0"/>
                        </a:spcAft>
                      </a:pPr>
                      <a:r>
                        <a:rPr lang="en-US" sz="1200" b="0" kern="1200" dirty="0">
                          <a:solidFill>
                            <a:schemeClr val="dk1"/>
                          </a:solidFill>
                          <a:effectLst/>
                          <a:latin typeface="+mj-lt"/>
                          <a:ea typeface="Tahoma" panose="020B0604030504040204" pitchFamily="34" charset="0"/>
                          <a:cs typeface="Tahoma" panose="020B0604030504040204" pitchFamily="34" charset="0"/>
                        </a:rPr>
                        <a:t>Penilaian Kinerja/ </a:t>
                      </a:r>
                      <a:r>
                        <a:rPr lang="en-US" sz="1200" b="0" kern="1200" dirty="0" err="1">
                          <a:solidFill>
                            <a:schemeClr val="dk1"/>
                          </a:solidFill>
                          <a:effectLst/>
                          <a:latin typeface="+mj-lt"/>
                          <a:ea typeface="Tahoma" panose="020B0604030504040204" pitchFamily="34" charset="0"/>
                          <a:cs typeface="Tahoma" panose="020B0604030504040204" pitchFamily="34" charset="0"/>
                        </a:rPr>
                        <a:t>Tugas</a:t>
                      </a:r>
                      <a:r>
                        <a:rPr lang="en-US" sz="1200" b="0" kern="1200" dirty="0">
                          <a:solidFill>
                            <a:schemeClr val="dk1"/>
                          </a:solidFill>
                          <a:effectLst/>
                          <a:latin typeface="+mj-lt"/>
                          <a:ea typeface="Tahoma" panose="020B0604030504040204" pitchFamily="34" charset="0"/>
                          <a:cs typeface="Tahoma" panose="020B0604030504040204" pitchFamily="34" charset="0"/>
                        </a:rPr>
                        <a:t> </a:t>
                      </a:r>
                      <a:r>
                        <a:rPr lang="en-US" sz="1200" b="0" kern="1200" dirty="0" err="1">
                          <a:solidFill>
                            <a:schemeClr val="dk1"/>
                          </a:solidFill>
                          <a:effectLst/>
                          <a:latin typeface="+mj-lt"/>
                          <a:ea typeface="Tahoma" panose="020B0604030504040204" pitchFamily="34" charset="0"/>
                          <a:cs typeface="Tahoma" panose="020B0604030504040204" pitchFamily="34" charset="0"/>
                        </a:rPr>
                        <a:t>Individu</a:t>
                      </a:r>
                      <a:r>
                        <a:rPr lang="en-US" sz="1200" b="0" kern="1200" dirty="0">
                          <a:solidFill>
                            <a:schemeClr val="dk1"/>
                          </a:solidFill>
                          <a:effectLst/>
                          <a:latin typeface="+mj-lt"/>
                          <a:ea typeface="Tahoma" panose="020B0604030504040204" pitchFamily="34" charset="0"/>
                          <a:cs typeface="Tahoma" panose="020B0604030504040204" pitchFamily="34" charset="0"/>
                        </a:rPr>
                        <a:t> (20%)</a:t>
                      </a:r>
                    </a:p>
                    <a:p>
                      <a:pPr algn="ctr">
                        <a:spcAft>
                          <a:spcPts val="0"/>
                        </a:spcAft>
                      </a:pPr>
                      <a:r>
                        <a:rPr lang="en-US" sz="1200" b="0" kern="1200" dirty="0" err="1">
                          <a:solidFill>
                            <a:schemeClr val="dk1"/>
                          </a:solidFill>
                          <a:effectLst/>
                          <a:latin typeface="+mj-lt"/>
                          <a:ea typeface="Tahoma" panose="020B0604030504040204" pitchFamily="34" charset="0"/>
                          <a:cs typeface="Tahoma" panose="020B0604030504040204" pitchFamily="34" charset="0"/>
                        </a:rPr>
                        <a:t>Proyek</a:t>
                      </a:r>
                      <a:r>
                        <a:rPr lang="en-US" sz="1200" b="0" kern="1200" dirty="0">
                          <a:solidFill>
                            <a:schemeClr val="dk1"/>
                          </a:solidFill>
                          <a:effectLst/>
                          <a:latin typeface="+mj-lt"/>
                          <a:ea typeface="Tahoma" panose="020B0604030504040204" pitchFamily="34" charset="0"/>
                          <a:cs typeface="Tahoma" panose="020B0604030504040204" pitchFamily="34" charset="0"/>
                        </a:rPr>
                        <a:t> UAS (30%)</a:t>
                      </a:r>
                      <a:endParaRPr lang="id-ID" sz="1200" b="0" kern="1200" dirty="0">
                        <a:solidFill>
                          <a:schemeClr val="dk1"/>
                        </a:solidFill>
                        <a:effectLst/>
                        <a:latin typeface="+mj-lt"/>
                        <a:ea typeface="Tahoma" panose="020B0604030504040204" pitchFamily="34" charset="0"/>
                        <a:cs typeface="Tahoma" panose="020B0604030504040204" pitchFamily="34" charset="0"/>
                      </a:endParaRPr>
                    </a:p>
                  </a:txBody>
                  <a:tcPr marL="68580" marR="68580" marT="0" marB="0" anchor="ctr"/>
                </a:tc>
                <a:extLst>
                  <a:ext uri="{0D108BD9-81ED-4DB2-BD59-A6C34878D82A}">
                    <a16:rowId xmlns:a16="http://schemas.microsoft.com/office/drawing/2014/main" val="10004"/>
                  </a:ext>
                </a:extLst>
              </a:tr>
              <a:tr h="762302">
                <a:tc>
                  <a:txBody>
                    <a:bodyPr/>
                    <a:lstStyle/>
                    <a:p>
                      <a:pPr algn="l">
                        <a:spcAft>
                          <a:spcPts val="0"/>
                        </a:spcAft>
                      </a:pPr>
                      <a:r>
                        <a:rPr lang="id-ID" sz="1800" dirty="0">
                          <a:effectLst/>
                        </a:rPr>
                        <a:t>Total</a:t>
                      </a:r>
                      <a:endParaRPr lang="id-ID" sz="28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endParaRPr lang="id-ID" sz="28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800" b="1" kern="1200" dirty="0">
                          <a:solidFill>
                            <a:schemeClr val="dk1"/>
                          </a:solidFill>
                          <a:effectLst/>
                          <a:latin typeface="+mn-lt"/>
                          <a:ea typeface="+mn-ea"/>
                          <a:cs typeface="+mn-cs"/>
                        </a:rPr>
                        <a:t>100%</a:t>
                      </a:r>
                      <a:endParaRPr lang="id-ID" sz="1800" b="1" kern="1200" dirty="0">
                        <a:solidFill>
                          <a:schemeClr val="dk1"/>
                        </a:solidFill>
                        <a:effectLst/>
                        <a:latin typeface="+mn-lt"/>
                        <a:ea typeface="+mn-ea"/>
                        <a:cs typeface="+mn-cs"/>
                      </a:endParaRPr>
                    </a:p>
                  </a:txBody>
                  <a:tcPr marL="68580" marR="68580" marT="0" marB="0" anchor="ctr"/>
                </a:tc>
                <a:extLst>
                  <a:ext uri="{0D108BD9-81ED-4DB2-BD59-A6C34878D82A}">
                    <a16:rowId xmlns:a16="http://schemas.microsoft.com/office/drawing/2014/main" val="10006"/>
                  </a:ext>
                </a:extLst>
              </a:tr>
            </a:tbl>
          </a:graphicData>
        </a:graphic>
      </p:graphicFrame>
      <p:sp>
        <p:nvSpPr>
          <p:cNvPr id="4" name="Snip Single Corner Rectangle 3"/>
          <p:cNvSpPr/>
          <p:nvPr/>
        </p:nvSpPr>
        <p:spPr>
          <a:xfrm>
            <a:off x="336178" y="349625"/>
            <a:ext cx="5053240" cy="510988"/>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b="1" dirty="0"/>
              <a:t>BOBOT PENILAIAN</a:t>
            </a:r>
            <a:r>
              <a:rPr lang="en-ID" sz="2400" b="1" dirty="0"/>
              <a:t> (KELAS A&amp;B)</a:t>
            </a:r>
            <a:endParaRPr lang="id-ID" sz="2400" b="1" dirty="0"/>
          </a:p>
        </p:txBody>
      </p:sp>
    </p:spTree>
    <p:extLst>
      <p:ext uri="{BB962C8B-B14F-4D97-AF65-F5344CB8AC3E}">
        <p14:creationId xmlns:p14="http://schemas.microsoft.com/office/powerpoint/2010/main" val="11912646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nip Single Corner Rectangle 3"/>
          <p:cNvSpPr/>
          <p:nvPr/>
        </p:nvSpPr>
        <p:spPr>
          <a:xfrm>
            <a:off x="336178" y="349625"/>
            <a:ext cx="5405716" cy="510988"/>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b="1" dirty="0"/>
              <a:t>KONTRAK PERKULIAHAN</a:t>
            </a:r>
          </a:p>
        </p:txBody>
      </p:sp>
      <p:sp>
        <p:nvSpPr>
          <p:cNvPr id="5" name="Rectangle 4"/>
          <p:cNvSpPr/>
          <p:nvPr/>
        </p:nvSpPr>
        <p:spPr>
          <a:xfrm>
            <a:off x="336177" y="1034980"/>
            <a:ext cx="11591215" cy="547339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342900" indent="-342900" algn="just">
              <a:buAutoNum type="arabicPeriod"/>
            </a:pPr>
            <a:endParaRPr lang="en-ID" sz="2400" dirty="0"/>
          </a:p>
          <a:p>
            <a:pPr marL="342900" indent="-342900" algn="just">
              <a:buAutoNum type="arabicPeriod"/>
            </a:pPr>
            <a:r>
              <a:rPr lang="en-ID" sz="2400" dirty="0" err="1"/>
              <a:t>Berjilbab</a:t>
            </a:r>
            <a:r>
              <a:rPr lang="en-ID" sz="2400" dirty="0"/>
              <a:t> ( sync up online meeting) dan </a:t>
            </a:r>
            <a:r>
              <a:rPr lang="en-ID" sz="2400" dirty="0" err="1"/>
              <a:t>berpakaian</a:t>
            </a:r>
            <a:r>
              <a:rPr lang="en-ID" sz="2400" dirty="0"/>
              <a:t> </a:t>
            </a:r>
            <a:r>
              <a:rPr lang="en-ID" sz="2400" dirty="0" err="1"/>
              <a:t>syari</a:t>
            </a:r>
            <a:r>
              <a:rPr lang="en-ID" sz="2400" dirty="0"/>
              <a:t> (offline)</a:t>
            </a:r>
          </a:p>
          <a:p>
            <a:pPr marL="342900" indent="-342900" algn="just">
              <a:buAutoNum type="arabicPeriod"/>
            </a:pPr>
            <a:r>
              <a:rPr lang="en-ID" sz="2400" dirty="0" err="1"/>
              <a:t>Minum</a:t>
            </a:r>
            <a:r>
              <a:rPr lang="en-ID" sz="2400" dirty="0"/>
              <a:t> air </a:t>
            </a:r>
            <a:r>
              <a:rPr lang="en-ID" sz="2400" dirty="0" err="1"/>
              <a:t>putih</a:t>
            </a:r>
            <a:r>
              <a:rPr lang="en-ID" sz="2400" dirty="0"/>
              <a:t> </a:t>
            </a:r>
            <a:r>
              <a:rPr lang="en-ID" sz="2400" dirty="0" err="1"/>
              <a:t>boleh</a:t>
            </a:r>
            <a:endParaRPr lang="en-ID" sz="2400" dirty="0"/>
          </a:p>
          <a:p>
            <a:pPr marL="342900" indent="-342900" algn="just">
              <a:buAutoNum type="arabicPeriod"/>
            </a:pPr>
            <a:r>
              <a:rPr lang="en-ID" sz="2400" dirty="0"/>
              <a:t>Baca Al Quran </a:t>
            </a:r>
            <a:r>
              <a:rPr lang="en-ID" sz="2400" dirty="0" err="1"/>
              <a:t>setiap</a:t>
            </a:r>
            <a:r>
              <a:rPr lang="en-ID" sz="2400" dirty="0"/>
              <a:t> </a:t>
            </a:r>
            <a:r>
              <a:rPr lang="en-ID" sz="2400" dirty="0" err="1"/>
              <a:t>awal</a:t>
            </a:r>
            <a:r>
              <a:rPr lang="en-ID" sz="2400" dirty="0"/>
              <a:t> </a:t>
            </a:r>
            <a:r>
              <a:rPr lang="en-ID" sz="2400" dirty="0" err="1"/>
              <a:t>kuliah</a:t>
            </a:r>
            <a:r>
              <a:rPr lang="en-ID" sz="2400" dirty="0"/>
              <a:t> </a:t>
            </a:r>
            <a:r>
              <a:rPr lang="en-ID" sz="2400" dirty="0" err="1"/>
              <a:t>melanjutkan</a:t>
            </a:r>
            <a:r>
              <a:rPr lang="en-ID" sz="2400" dirty="0"/>
              <a:t> </a:t>
            </a:r>
            <a:r>
              <a:rPr lang="en-ID" sz="2400" dirty="0" err="1"/>
              <a:t>ayat</a:t>
            </a:r>
            <a:r>
              <a:rPr lang="en-ID" sz="2400" dirty="0"/>
              <a:t> </a:t>
            </a:r>
            <a:r>
              <a:rPr lang="en-ID" sz="2400" dirty="0" err="1"/>
              <a:t>terakhir</a:t>
            </a:r>
            <a:r>
              <a:rPr lang="en-ID" sz="2400" dirty="0"/>
              <a:t> </a:t>
            </a:r>
            <a:r>
              <a:rPr lang="en-ID" sz="2400" dirty="0" err="1"/>
              <a:t>dibaca</a:t>
            </a:r>
            <a:r>
              <a:rPr lang="en-ID" sz="2400" dirty="0"/>
              <a:t> Bersama </a:t>
            </a:r>
            <a:r>
              <a:rPr lang="en-ID" sz="2400" dirty="0" err="1"/>
              <a:t>beserta</a:t>
            </a:r>
            <a:r>
              <a:rPr lang="en-ID" sz="2400" dirty="0"/>
              <a:t> </a:t>
            </a:r>
            <a:r>
              <a:rPr lang="en-ID" sz="2400" dirty="0" err="1"/>
              <a:t>artinya</a:t>
            </a:r>
            <a:r>
              <a:rPr lang="en-ID" sz="2400" dirty="0"/>
              <a:t>.</a:t>
            </a:r>
          </a:p>
          <a:p>
            <a:pPr marL="342900" indent="-342900" algn="just">
              <a:buAutoNum type="arabicPeriod"/>
            </a:pPr>
            <a:r>
              <a:rPr lang="en-ID" sz="2400" dirty="0" err="1"/>
              <a:t>Keterlambatan</a:t>
            </a:r>
            <a:r>
              <a:rPr lang="en-ID" sz="2400" dirty="0"/>
              <a:t>: </a:t>
            </a:r>
            <a:r>
              <a:rPr lang="en-ID" sz="2400" dirty="0" err="1"/>
              <a:t>toleransi</a:t>
            </a:r>
            <a:r>
              <a:rPr lang="en-ID" sz="2400" dirty="0"/>
              <a:t> 15 </a:t>
            </a:r>
            <a:r>
              <a:rPr lang="en-ID" sz="2400" dirty="0" err="1"/>
              <a:t>menit</a:t>
            </a:r>
            <a:r>
              <a:rPr lang="en-ID" sz="2400" dirty="0"/>
              <a:t>, </a:t>
            </a:r>
            <a:r>
              <a:rPr lang="en-ID" sz="2400" dirty="0" err="1"/>
              <a:t>jika</a:t>
            </a:r>
            <a:r>
              <a:rPr lang="en-ID" sz="2400" dirty="0"/>
              <a:t> </a:t>
            </a:r>
            <a:r>
              <a:rPr lang="en-ID" sz="2400" dirty="0" err="1"/>
              <a:t>terlambat</a:t>
            </a:r>
            <a:r>
              <a:rPr lang="en-ID" sz="2400" dirty="0"/>
              <a:t> </a:t>
            </a:r>
            <a:r>
              <a:rPr lang="en-ID" sz="2400" dirty="0" err="1"/>
              <a:t>boleh</a:t>
            </a:r>
            <a:r>
              <a:rPr lang="en-ID" sz="2400" dirty="0"/>
              <a:t> </a:t>
            </a:r>
            <a:r>
              <a:rPr lang="en-ID" sz="2400" dirty="0" err="1"/>
              <a:t>masuk</a:t>
            </a:r>
            <a:r>
              <a:rPr lang="en-ID" sz="2400" dirty="0"/>
              <a:t> </a:t>
            </a:r>
            <a:r>
              <a:rPr lang="en-ID" sz="2400" dirty="0" err="1"/>
              <a:t>kelas</a:t>
            </a:r>
            <a:r>
              <a:rPr lang="en-ID" sz="2400" dirty="0"/>
              <a:t> </a:t>
            </a:r>
            <a:r>
              <a:rPr lang="en-ID" sz="2400" dirty="0" err="1"/>
              <a:t>tapi</a:t>
            </a:r>
            <a:r>
              <a:rPr lang="en-ID" sz="2400" dirty="0"/>
              <a:t> </a:t>
            </a:r>
            <a:r>
              <a:rPr lang="en-ID" sz="2400" dirty="0" err="1"/>
              <a:t>tidak</a:t>
            </a:r>
            <a:r>
              <a:rPr lang="en-ID" sz="2400" dirty="0"/>
              <a:t> </a:t>
            </a:r>
            <a:r>
              <a:rPr lang="en-ID" sz="2400" dirty="0" err="1"/>
              <a:t>boleh</a:t>
            </a:r>
            <a:r>
              <a:rPr lang="en-ID" sz="2400" dirty="0"/>
              <a:t> </a:t>
            </a:r>
            <a:r>
              <a:rPr lang="en-ID" sz="2400" dirty="0" err="1"/>
              <a:t>presensi</a:t>
            </a:r>
            <a:r>
              <a:rPr lang="en-ID" sz="2400" dirty="0"/>
              <a:t> </a:t>
            </a:r>
          </a:p>
          <a:p>
            <a:pPr marL="342900" indent="-342900" algn="just">
              <a:buAutoNum type="arabicPeriod"/>
            </a:pPr>
            <a:r>
              <a:rPr lang="en-ID" sz="2400" dirty="0" err="1"/>
              <a:t>Ketidakhadiran</a:t>
            </a:r>
            <a:r>
              <a:rPr lang="en-ID" sz="2400" dirty="0"/>
              <a:t>: </a:t>
            </a:r>
            <a:r>
              <a:rPr lang="en-ID" sz="2400" dirty="0" err="1"/>
              <a:t>sakit</a:t>
            </a:r>
            <a:r>
              <a:rPr lang="en-ID" sz="2400" dirty="0"/>
              <a:t> (</a:t>
            </a:r>
            <a:r>
              <a:rPr lang="en-ID" sz="2400" dirty="0" err="1"/>
              <a:t>ada</a:t>
            </a:r>
            <a:r>
              <a:rPr lang="en-ID" sz="2400" dirty="0"/>
              <a:t> </a:t>
            </a:r>
            <a:r>
              <a:rPr lang="en-ID" sz="2400" dirty="0" err="1"/>
              <a:t>surat</a:t>
            </a:r>
            <a:r>
              <a:rPr lang="en-ID" sz="2400" dirty="0"/>
              <a:t> </a:t>
            </a:r>
            <a:r>
              <a:rPr lang="en-ID" sz="2400" dirty="0" err="1"/>
              <a:t>dokter</a:t>
            </a:r>
            <a:r>
              <a:rPr lang="en-ID" sz="2400" dirty="0"/>
              <a:t>), </a:t>
            </a:r>
            <a:r>
              <a:rPr lang="en-ID" sz="2400" dirty="0" err="1"/>
              <a:t>ijin</a:t>
            </a:r>
            <a:r>
              <a:rPr lang="en-ID" sz="2400" dirty="0"/>
              <a:t>/</a:t>
            </a:r>
            <a:r>
              <a:rPr lang="en-ID" sz="2400" dirty="0" err="1"/>
              <a:t>pemberitahuan</a:t>
            </a:r>
            <a:endParaRPr lang="en-ID" sz="2400" dirty="0"/>
          </a:p>
          <a:p>
            <a:pPr marL="342900" indent="-342900" algn="just">
              <a:buAutoNum type="arabicPeriod"/>
            </a:pPr>
            <a:r>
              <a:rPr lang="en-ID" sz="2400" dirty="0" err="1"/>
              <a:t>Pengumpulan</a:t>
            </a:r>
            <a:r>
              <a:rPr lang="en-ID" sz="2400" dirty="0"/>
              <a:t> </a:t>
            </a:r>
            <a:r>
              <a:rPr lang="en-ID" sz="2400" dirty="0" err="1"/>
              <a:t>tugas</a:t>
            </a:r>
            <a:r>
              <a:rPr lang="en-ID" sz="2400" dirty="0"/>
              <a:t>: </a:t>
            </a:r>
            <a:r>
              <a:rPr lang="en-ID" sz="2400" dirty="0" err="1"/>
              <a:t>mohon</a:t>
            </a:r>
            <a:r>
              <a:rPr lang="en-ID" sz="2400" dirty="0"/>
              <a:t> </a:t>
            </a:r>
            <a:r>
              <a:rPr lang="en-ID" sz="2400" dirty="0" err="1"/>
              <a:t>cermat</a:t>
            </a:r>
            <a:r>
              <a:rPr lang="en-ID" sz="2400" dirty="0"/>
              <a:t> </a:t>
            </a:r>
            <a:r>
              <a:rPr lang="en-ID" sz="2400" dirty="0" err="1"/>
              <a:t>memerhatikan</a:t>
            </a:r>
            <a:r>
              <a:rPr lang="en-ID" sz="2400" dirty="0"/>
              <a:t> </a:t>
            </a:r>
            <a:r>
              <a:rPr lang="en-ID" sz="2400" dirty="0" err="1"/>
              <a:t>batas</a:t>
            </a:r>
            <a:r>
              <a:rPr lang="en-ID" sz="2400" dirty="0"/>
              <a:t> </a:t>
            </a:r>
            <a:r>
              <a:rPr lang="en-ID" sz="2400" dirty="0" err="1"/>
              <a:t>waktu</a:t>
            </a:r>
            <a:r>
              <a:rPr lang="en-ID" sz="2400" dirty="0"/>
              <a:t> dan </a:t>
            </a:r>
            <a:r>
              <a:rPr lang="en-ID" sz="2400" dirty="0" err="1"/>
              <a:t>teknis</a:t>
            </a:r>
            <a:r>
              <a:rPr lang="en-ID" sz="2400" dirty="0"/>
              <a:t> </a:t>
            </a:r>
            <a:r>
              <a:rPr lang="en-ID" sz="2400" dirty="0" err="1"/>
              <a:t>pengumpulannya</a:t>
            </a:r>
            <a:r>
              <a:rPr lang="en-ID" sz="2400" dirty="0"/>
              <a:t>.</a:t>
            </a:r>
          </a:p>
          <a:p>
            <a:pPr marL="342900" indent="-342900" algn="just">
              <a:buAutoNum type="arabicPeriod"/>
            </a:pPr>
            <a:endParaRPr lang="id-ID" sz="2400" dirty="0"/>
          </a:p>
        </p:txBody>
      </p:sp>
    </p:spTree>
    <p:extLst>
      <p:ext uri="{BB962C8B-B14F-4D97-AF65-F5344CB8AC3E}">
        <p14:creationId xmlns:p14="http://schemas.microsoft.com/office/powerpoint/2010/main" val="296803942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Savon</Template>
  <TotalTime>8020</TotalTime>
  <Words>1830</Words>
  <Application>Microsoft Office PowerPoint</Application>
  <PresentationFormat>Widescreen</PresentationFormat>
  <Paragraphs>132</Paragraphs>
  <Slides>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Calibri</vt:lpstr>
      <vt:lpstr>Century Gothic</vt:lpstr>
      <vt:lpstr>docs-Cambria</vt:lpstr>
      <vt:lpstr>Garamond</vt:lpstr>
      <vt:lpstr>Georgia</vt:lpstr>
      <vt:lpstr>Times New Roman</vt:lpstr>
      <vt:lpstr>Savon</vt:lpstr>
      <vt:lpstr>OVERVIEW PERKULIAHAN KURIKULUM PAUD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 PERKULIAHAN</dc:title>
  <dc:creator>Windows User</dc:creator>
  <cp:lastModifiedBy>HP</cp:lastModifiedBy>
  <cp:revision>165</cp:revision>
  <cp:lastPrinted>2019-03-26T01:07:30Z</cp:lastPrinted>
  <dcterms:created xsi:type="dcterms:W3CDTF">2019-02-26T13:40:04Z</dcterms:created>
  <dcterms:modified xsi:type="dcterms:W3CDTF">2024-01-23T08:31:23Z</dcterms:modified>
</cp:coreProperties>
</file>