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69" r:id="rId2"/>
    <p:sldMasterId id="2147483685" r:id="rId3"/>
    <p:sldMasterId id="2147483686" r:id="rId4"/>
    <p:sldMasterId id="2147483688" r:id="rId5"/>
  </p:sldMasterIdLst>
  <p:notesMasterIdLst>
    <p:notesMasterId r:id="rId30"/>
  </p:notesMasterIdLst>
  <p:sldIdLst>
    <p:sldId id="256" r:id="rId6"/>
    <p:sldId id="258" r:id="rId7"/>
    <p:sldId id="259" r:id="rId8"/>
    <p:sldId id="257" r:id="rId9"/>
    <p:sldId id="267" r:id="rId10"/>
    <p:sldId id="270" r:id="rId11"/>
    <p:sldId id="273" r:id="rId12"/>
    <p:sldId id="278" r:id="rId13"/>
    <p:sldId id="274" r:id="rId14"/>
    <p:sldId id="276" r:id="rId15"/>
    <p:sldId id="277" r:id="rId16"/>
    <p:sldId id="282" r:id="rId17"/>
    <p:sldId id="281" r:id="rId18"/>
    <p:sldId id="280" r:id="rId19"/>
    <p:sldId id="275" r:id="rId20"/>
    <p:sldId id="289" r:id="rId21"/>
    <p:sldId id="290" r:id="rId22"/>
    <p:sldId id="292" r:id="rId23"/>
    <p:sldId id="293" r:id="rId24"/>
    <p:sldId id="295" r:id="rId25"/>
    <p:sldId id="284" r:id="rId26"/>
    <p:sldId id="285" r:id="rId27"/>
    <p:sldId id="286" r:id="rId28"/>
    <p:sldId id="283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673" autoAdjust="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95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5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5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5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013185-20EC-4116-AE7E-977BEC4D4B2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93EF6BB-791B-43C9-99DD-EFEFB2FC40B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16DDEE-3718-4462-8984-0690EB4DA9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EB97C-746A-4FE8-BE97-549E5C3550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4198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1988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89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990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1991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92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993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4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5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99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99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998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1999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42000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BD5DE74-9C4E-41E5-AF75-730E1476CB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75017-88EE-40EA-A28E-23D67CCD92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7C1371-8462-43CB-A6A6-E30C0B2211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B0727-340B-4958-BE43-E541EA2265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6866AF-8759-4DE8-8B6D-F1EBD017B2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1BCC0-9E1F-4FD1-B882-9BFF0C9619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D1F08-5C5C-44C7-838E-902A7C76B8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41961-5E9C-4B17-AC8B-AF6323ACC5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90C5B0-AF0A-443C-82EC-0425F97C00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C2D4AE-7603-4C1A-A169-FE02FB3393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0F1A2E-66E2-4557-8293-35ACBCBB3C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B94FB-E251-44E9-8F0E-3EEB18C938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8C683-581A-4B7D-A468-15C6723A1B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3F33AE-3B22-4AA8-B461-EB4C5BC2B7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EDFAE6-F088-468E-8FD6-D852751903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A32F91-2047-4F2C-8B98-45382E8DB1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BE8FB-44D5-46FF-A4B3-E6DB718A82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203102-7074-49E0-AE92-C659F77383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684C7-BC4E-4BF0-AC73-44C63559AE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B6F0D-B09C-407F-82E1-E0F0C01001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4A4EF-625C-44BA-B663-55873E1514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A0DD95-DDD3-4443-B2CF-00514D8551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C37F8F-3247-4D47-A0CC-5D62232DFE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FD682-A334-41A3-A3FF-67E75B4A18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443EB0-D732-40EA-A994-15F8E5611B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746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59747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9748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59749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50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51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52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53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54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55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56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57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58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59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9760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59761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62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63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64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65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66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67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68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69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70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71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72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73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74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75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76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77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78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9779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59780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81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82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83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84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85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86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87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88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89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90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91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92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93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94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95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96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9797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59798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99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800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801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802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803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804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59805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59806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980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980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980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5981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981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9812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9813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159814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272139C-88F0-45C5-BC53-01F716444A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558D5-2023-48EC-864F-4AF4A4DE1F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DDADB-911A-4EA8-A8DA-768C3C462C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4E41AC-0F24-40D2-81F6-F14C11BCC6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001105-6729-4546-8326-D23F70BDE3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C40F9-050A-4F2B-86A8-5F9F22C9A0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4D404-7063-48A5-9E5C-760EBB9523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C7BFB-4718-4A37-A134-72E382B80F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22965-5A5A-4B5E-98D3-077F2D84CE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BFD0C-3A93-4C06-8624-AB1763D648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7C5AB-6FC0-4401-84FF-2DFEF6442B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2B7FD-8EE7-4954-ADFD-CA9698616C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466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190467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68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0469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470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471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472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473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474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475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476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477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478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479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480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481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0482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0483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0484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0485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190486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4885469-751B-40B9-A1E4-124D8CB5BE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CFB4CA-36C4-4DC3-9DEE-9A414849BA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A83D7E-A5FC-43DF-9BA0-4ED15D4388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E20F3-4393-4F1E-9436-C57F05000D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93693-7B3F-4A19-A739-DE21102B02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251D20-A67F-4505-A573-D0936BFDD8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A3F8A1-137D-4190-A1B4-B500C0B909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6FC551-B3B1-415A-A4CC-3AD582D0C2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9F3B5-C4A5-4D3B-A28F-EC7FFB8946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2CD55-EC84-4DC5-BBDE-9819AB4BEF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4B284-1E3F-455D-9058-6BA4758251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99434-A958-4035-9DBA-DB13FA016A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CE76C-368A-46E9-A314-2C42AFC15B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B4F5F2-073E-495C-AFCD-4246EBCD3B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C8CBB-7BE8-4DC3-9772-3583911EFF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60B11-B91C-4144-BA30-D2071B8E28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06C39114-D82C-4C01-A590-3FFD2FCE45E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>
              <a:latin typeface="Tahoma" pitchFamily="34" charset="0"/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>
              <a:latin typeface="Tahoma" pitchFamily="34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>
              <a:latin typeface="Tahoma" pitchFamily="34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>
              <a:latin typeface="Tahoma" pitchFamily="34" charset="0"/>
            </a:endParaRP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>
              <a:latin typeface="Tahoma" pitchFamily="34" charset="0"/>
            </a:endParaRP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>
              <a:latin typeface="Tahoma" pitchFamily="34" charset="0"/>
            </a:endParaRP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>
              <a:latin typeface="Tahoma" pitchFamily="34" charset="0"/>
            </a:endParaRPr>
          </a:p>
        </p:txBody>
      </p:sp>
      <p:sp>
        <p:nvSpPr>
          <p:cNvPr id="4096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7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097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097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4097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45C2C6D-5CC1-49EB-AB92-5C423797103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CDC9C63-7E19-49DA-9461-768CFE9F7D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41" r:id="rId12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58723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58724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8725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5872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2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2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2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3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3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3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3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3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3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3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8737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5873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3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4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4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4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4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4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4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4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4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4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4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50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51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5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5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5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55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875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5875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5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5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6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6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6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6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64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6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6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6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6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6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7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7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7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7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8774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58775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76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77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78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79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80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81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58782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5878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878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878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8786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5878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5878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878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5879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15879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8E2A3F7-5210-4DA9-A672-48274ACE8902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9442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189443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44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9445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446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447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448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449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450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451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452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453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454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455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456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457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9458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89459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89460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18946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C2200480-EB34-4528-A102-85AC1E576A0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8946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9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FEBRITESNA NURAINI / PGPAUD</a:t>
            </a: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762000" y="1600200"/>
            <a:ext cx="7848600" cy="2819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POLA ASUH ORANGTUA </a:t>
            </a:r>
          </a:p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DALAM MEMBANTU PERKEMBANGAN </a:t>
            </a:r>
          </a:p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ANAK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Sugito</a:t>
            </a:r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7848600" cy="457200"/>
          </a:xfrm>
        </p:spPr>
        <p:txBody>
          <a:bodyPr/>
          <a:lstStyle/>
          <a:p>
            <a:r>
              <a:rPr lang="en-US" sz="4000"/>
              <a:t>AUTORITATIF </a:t>
            </a:r>
            <a:br>
              <a:rPr lang="en-US" sz="5400"/>
            </a:br>
            <a:endParaRPr lang="en-US" sz="540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rgbClr val="FF0000"/>
                </a:solidFill>
              </a:rPr>
              <a:t>m</a:t>
            </a:r>
            <a:r>
              <a:rPr lang="en-US" sz="2400"/>
              <a:t>engarahkan  anak secara rasional</a:t>
            </a:r>
          </a:p>
          <a:p>
            <a:pPr>
              <a:lnSpc>
                <a:spcPct val="90000"/>
              </a:lnSpc>
            </a:pPr>
            <a:r>
              <a:rPr lang="en-US" sz="2400"/>
              <a:t>berorintasi pada tindakan atau perbuatan </a:t>
            </a:r>
          </a:p>
          <a:p>
            <a:pPr>
              <a:lnSpc>
                <a:spcPct val="90000"/>
              </a:lnSpc>
            </a:pPr>
            <a:r>
              <a:rPr lang="en-US" sz="2400"/>
              <a:t>mendorong komunikasi lisan</a:t>
            </a:r>
          </a:p>
          <a:p>
            <a:pPr>
              <a:lnSpc>
                <a:spcPct val="90000"/>
              </a:lnSpc>
            </a:pPr>
            <a:r>
              <a:rPr lang="en-US" sz="2400"/>
              <a:t>memberi penjelasan atas keinginan dan tunutan yang diberikan pada anak tetapi juga menggunakan kekuasaan jika diperlukan</a:t>
            </a:r>
          </a:p>
          <a:p>
            <a:pPr>
              <a:lnSpc>
                <a:spcPct val="90000"/>
              </a:lnSpc>
            </a:pPr>
            <a:r>
              <a:rPr lang="en-US" sz="2400"/>
              <a:t>mengharapkan anak untuk menyesuaikan dengan harapan orang tua tetapi juga mendorong anak untuk mandiri</a:t>
            </a:r>
          </a:p>
          <a:p>
            <a:pPr>
              <a:lnSpc>
                <a:spcPct val="90000"/>
              </a:lnSpc>
            </a:pPr>
            <a:r>
              <a:rPr lang="en-US" sz="2400"/>
              <a:t>metetapkan standar perilaku secara fleksibel </a:t>
            </a:r>
            <a:endParaRPr lang="en-US" sz="240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Sugito</a:t>
            </a:r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PERMISIF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sz="4100"/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0000"/>
                </a:solidFill>
              </a:rPr>
              <a:t>memiliki sikap positif terhadap anak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0000"/>
                </a:solidFill>
              </a:rPr>
              <a:t>sedikit menggunakan hukuman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0000"/>
                </a:solidFill>
              </a:rPr>
              <a:t>membiarkan anak mengatur perilakunya sendiri</a:t>
            </a:r>
          </a:p>
          <a:p>
            <a:pPr>
              <a:lnSpc>
                <a:spcPct val="90000"/>
              </a:lnSpc>
            </a:pPr>
            <a:r>
              <a:rPr lang="en-US" sz="2800"/>
              <a:t>tidak banyak menuntut anak terlibat dalam pekerjaan rumah dan tanggung jawab</a:t>
            </a:r>
          </a:p>
          <a:p>
            <a:pPr>
              <a:lnSpc>
                <a:spcPct val="90000"/>
              </a:lnSpc>
            </a:pPr>
            <a:r>
              <a:rPr lang="en-US" sz="2800"/>
              <a:t>membiarkan anak mengatur perilakunya sendiri</a:t>
            </a:r>
          </a:p>
          <a:p>
            <a:pPr>
              <a:lnSpc>
                <a:spcPct val="90000"/>
              </a:lnSpc>
            </a:pPr>
            <a:r>
              <a:rPr lang="en-US" sz="2800"/>
              <a:t>menghindari pengontrolan  dan menggunakan rasional dalam mencanpai suatu tujuan </a:t>
            </a:r>
            <a:endParaRPr lang="en-US" sz="2800">
              <a:solidFill>
                <a:srgbClr val="FF0000"/>
              </a:solidFill>
            </a:endParaRPr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3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2" grpId="0"/>
      <p:bldP spid="16384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Sugito</a:t>
            </a:r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PERMISIF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8392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sz="4100"/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0000"/>
                </a:solidFill>
              </a:rPr>
              <a:t>memiliki sikap positif terhadap anak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0000"/>
                </a:solidFill>
              </a:rPr>
              <a:t>sedikit menggunakan hukuman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0000"/>
                </a:solidFill>
              </a:rPr>
              <a:t>membiarkan anak mengatur perilakunya sendiri</a:t>
            </a:r>
          </a:p>
          <a:p>
            <a:pPr>
              <a:lnSpc>
                <a:spcPct val="90000"/>
              </a:lnSpc>
            </a:pPr>
            <a:r>
              <a:rPr lang="en-US" sz="2800"/>
              <a:t>tidak banyak menuntut anak terlibat dalam pekerjaan rumah dan tanggung jawab</a:t>
            </a:r>
          </a:p>
          <a:p>
            <a:pPr>
              <a:lnSpc>
                <a:spcPct val="90000"/>
              </a:lnSpc>
            </a:pPr>
            <a:r>
              <a:rPr lang="en-US" sz="2800"/>
              <a:t>membiarkan anak mengatur perilakunya sendiri</a:t>
            </a:r>
          </a:p>
          <a:p>
            <a:pPr>
              <a:lnSpc>
                <a:spcPct val="90000"/>
              </a:lnSpc>
            </a:pPr>
            <a:r>
              <a:rPr lang="en-US" sz="2800"/>
              <a:t>menghindari pengontrolan  dan menggunakan rasional dalam mencanpai suatu tujuan </a:t>
            </a:r>
            <a:endParaRPr lang="en-US" sz="2800">
              <a:solidFill>
                <a:srgbClr val="FF0000"/>
              </a:solidFill>
            </a:endParaRPr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9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9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2" grpId="0"/>
      <p:bldP spid="17920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Sugito</a:t>
            </a:r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OTORITATIF </a:t>
            </a:r>
            <a:br>
              <a:rPr lang="en-US" sz="5400"/>
            </a:br>
            <a:endParaRPr lang="en-US" sz="5400"/>
          </a:p>
        </p:txBody>
      </p:sp>
      <p:graphicFrame>
        <p:nvGraphicFramePr>
          <p:cNvPr id="178234" name="Group 58"/>
          <p:cNvGraphicFramePr>
            <a:graphicFrameLocks noGrp="1"/>
          </p:cNvGraphicFramePr>
          <p:nvPr>
            <p:ph sz="half" idx="2"/>
          </p:nvPr>
        </p:nvGraphicFramePr>
        <p:xfrm>
          <a:off x="533400" y="914400"/>
          <a:ext cx="8153400" cy="5697538"/>
        </p:xfrm>
        <a:graphic>
          <a:graphicData uri="http://schemas.openxmlformats.org/drawingml/2006/table">
            <a:tbl>
              <a:tblPr/>
              <a:tblGrid>
                <a:gridCol w="271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SIKAP DAN PERILAKU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RESPONSIVENESS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DEMANDINGNESS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5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berorintasi pada tindakan atau perbuatan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Memberi pujian terhadap sikap/perbuatan positif yang dilakukan anak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Meminta anak untuk tidak mengulangi perbuatan dan menunjukkan cara yang seharusnya dilakukan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3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mendorong komunikasi lisan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Mendengarkan/dan menanyakan apa yang diceritakan anak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Menanyakan pada anak aktivitas/kegiatan yang dilakukan pada waktu bermain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metetapkan standar perilaku secara fleksibel 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Mengizinkan anak tidak melakukan sesuatu yang seharusnya dilakukan, karena kondisi tidak memungkinkannya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Menilai perilaku anak sesuai dengan konteksnya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8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Sugito</a:t>
            </a:r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/>
          <a:lstStyle/>
          <a:p>
            <a:r>
              <a:rPr lang="en-US" sz="4000"/>
              <a:t>  OTORITARIAN</a:t>
            </a:r>
            <a:br>
              <a:rPr lang="en-US" sz="5400"/>
            </a:br>
            <a:r>
              <a:rPr lang="en-US"/>
              <a:t> 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42925" indent="-542925">
              <a:lnSpc>
                <a:spcPct val="90000"/>
              </a:lnSpc>
            </a:pPr>
            <a:r>
              <a:rPr lang="en-US" sz="2800">
                <a:solidFill>
                  <a:srgbClr val="FF0000"/>
                </a:solidFill>
              </a:rPr>
              <a:t>Membentuk </a:t>
            </a:r>
          </a:p>
          <a:p>
            <a:pPr marL="542925" indent="-542925">
              <a:lnSpc>
                <a:spcPct val="90000"/>
              </a:lnSpc>
            </a:pPr>
            <a:r>
              <a:rPr lang="en-US" sz="2800">
                <a:solidFill>
                  <a:srgbClr val="FF0000"/>
                </a:solidFill>
              </a:rPr>
              <a:t>mengontrol </a:t>
            </a:r>
          </a:p>
          <a:p>
            <a:pPr marL="542925" indent="-542925">
              <a:lnSpc>
                <a:spcPct val="90000"/>
              </a:lnSpc>
            </a:pPr>
            <a:r>
              <a:rPr lang="en-US" sz="2800">
                <a:solidFill>
                  <a:srgbClr val="FF0000"/>
                </a:solidFill>
              </a:rPr>
              <a:t>mengevaluasi sikap dan perilaku anak dengan menggunakan standar yang absolut dan kaku </a:t>
            </a:r>
          </a:p>
          <a:p>
            <a:pPr marL="542925" indent="-542925">
              <a:lnSpc>
                <a:spcPct val="90000"/>
              </a:lnSpc>
            </a:pPr>
            <a:r>
              <a:rPr lang="en-US" sz="2800"/>
              <a:t>menekankan pada  kepatuhan, penghormatan kekuasaan, tradisi   </a:t>
            </a:r>
          </a:p>
          <a:p>
            <a:pPr marL="542925" indent="-542925">
              <a:lnSpc>
                <a:spcPct val="90000"/>
              </a:lnSpc>
            </a:pPr>
            <a:r>
              <a:rPr lang="en-US" sz="2800"/>
              <a:t>menjaga keteraturan dan kurang menjalin komunikasi lisan </a:t>
            </a:r>
            <a:r>
              <a:rPr lang="en-US" sz="4100"/>
              <a:t> </a:t>
            </a:r>
          </a:p>
          <a:p>
            <a:pPr marL="542925" indent="-542925">
              <a:lnSpc>
                <a:spcPct val="90000"/>
              </a:lnSpc>
              <a:buFontTx/>
              <a:buNone/>
            </a:pPr>
            <a:endParaRPr 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Sugito</a:t>
            </a:r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PENGARUH THD PERKEMBANGAN ANAK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/>
              <a:t>kurang mandiri dan kurang memiliki tanggung jawab sosial, 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memiliki kemandirian dan tanggung jawab yang tinggi 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cenderung kurang memiliki kemandirian dan tanggung jawab soisial.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Sugito</a:t>
            </a:r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RESPON TERHADAP ANAK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800"/>
              <a:t>	Mendorong komunikasi lisan</a:t>
            </a:r>
            <a:br>
              <a:rPr lang="en-GB" sz="2800"/>
            </a:br>
            <a:r>
              <a:rPr lang="en-GB" sz="2800"/>
              <a:t>Penghargaan terhadap ide anak</a:t>
            </a:r>
            <a:br>
              <a:rPr lang="en-GB" sz="2800"/>
            </a:br>
            <a:r>
              <a:rPr lang="en-GB" sz="2800"/>
              <a:t>Penggunaan argumentasi</a:t>
            </a:r>
            <a:br>
              <a:rPr lang="en-GB" sz="2800"/>
            </a:br>
            <a:br>
              <a:rPr lang="en-GB" sz="2800"/>
            </a:br>
            <a:r>
              <a:rPr lang="en-GB" sz="2800"/>
              <a:t>Responsif terhadap kebutuhan anak</a:t>
            </a:r>
            <a:br>
              <a:rPr lang="en-GB" sz="2800"/>
            </a:br>
            <a:r>
              <a:rPr lang="en-GB" sz="2800"/>
              <a:t>Apresiasi terhadap perilaku anak</a:t>
            </a:r>
            <a:br>
              <a:rPr lang="en-GB" sz="2800"/>
            </a:br>
            <a:r>
              <a:rPr lang="en-GB" sz="2800"/>
              <a:t>Peka terhadap emosi anak</a:t>
            </a:r>
            <a:br>
              <a:rPr lang="en-GB" sz="2800"/>
            </a:br>
            <a:r>
              <a:rPr lang="en-GB" sz="2800"/>
              <a:t>Menyediaakan waktu untuk anak</a:t>
            </a:r>
            <a:br>
              <a:rPr lang="en-GB" sz="2800"/>
            </a:br>
            <a:br>
              <a:rPr lang="en-GB" sz="2800"/>
            </a:br>
            <a:r>
              <a:rPr lang="en-GB" sz="2800"/>
              <a:t>Perhatian terhadap kesejahteraan anak</a:t>
            </a:r>
            <a:br>
              <a:rPr lang="en-US" sz="2800"/>
            </a:br>
            <a:r>
              <a:rPr lang="en-GB" sz="2800"/>
              <a:t>Pengembangan kemandirian</a:t>
            </a:r>
            <a:br>
              <a:rPr lang="en-GB" sz="2800"/>
            </a:br>
            <a:br>
              <a:rPr lang="en-GB" sz="1400"/>
            </a:br>
            <a:endParaRPr lang="en-US" sz="1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Sugito</a:t>
            </a:r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TUNTUTAN TERHADAP ANAK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33625"/>
            <a:ext cx="8229600" cy="2771775"/>
          </a:xfrm>
        </p:spPr>
        <p:txBody>
          <a:bodyPr/>
          <a:lstStyle/>
          <a:p>
            <a:pPr marL="990600" lvl="1" indent="-533400" algn="just">
              <a:spcBef>
                <a:spcPct val="0"/>
              </a:spcBef>
              <a:buFont typeface="Wingdings" pitchFamily="2" charset="2"/>
              <a:buAutoNum type="arabicPeriod"/>
            </a:pPr>
            <a:r>
              <a:rPr lang="en-GB">
                <a:latin typeface="Tahoma" pitchFamily="34" charset="0"/>
                <a:ea typeface="Arial Unicode MS" pitchFamily="34" charset="-128"/>
                <a:cs typeface="Times New Roman" pitchFamily="18" charset="0"/>
              </a:rPr>
              <a:t>Mengevaluasi  perilaku anak</a:t>
            </a:r>
          </a:p>
          <a:p>
            <a:pPr marL="990600" lvl="1" indent="-533400" algn="just">
              <a:spcBef>
                <a:spcPct val="0"/>
              </a:spcBef>
              <a:buFontTx/>
              <a:buAutoNum type="arabicPeriod"/>
            </a:pPr>
            <a:r>
              <a:rPr lang="en-GB">
                <a:latin typeface="Tahoma" pitchFamily="34" charset="0"/>
                <a:ea typeface="Arial Unicode MS" pitchFamily="34" charset="-128"/>
                <a:cs typeface="Times New Roman" pitchFamily="18" charset="0"/>
              </a:rPr>
              <a:t>Pengawasan</a:t>
            </a:r>
            <a:endParaRPr lang="en-GB">
              <a:latin typeface="Tahoma" pitchFamily="34" charset="0"/>
            </a:endParaRPr>
          </a:p>
          <a:p>
            <a:pPr marL="990600" lvl="1" indent="-533400" algn="just">
              <a:spcBef>
                <a:spcPct val="0"/>
              </a:spcBef>
              <a:buFontTx/>
              <a:buAutoNum type="arabicPeriod"/>
            </a:pPr>
            <a:r>
              <a:rPr lang="en-GB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Pemberian arahan</a:t>
            </a:r>
          </a:p>
          <a:p>
            <a:pPr marL="990600" lvl="1" indent="-533400" algn="just">
              <a:spcBef>
                <a:spcPct val="0"/>
              </a:spcBef>
              <a:buFontTx/>
              <a:buAutoNum type="arabicPeriod"/>
            </a:pPr>
            <a:r>
              <a:rPr lang="en-GB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Pemberian hukuman</a:t>
            </a:r>
          </a:p>
          <a:p>
            <a:pPr marL="990600" lvl="1" indent="-533400" algn="just">
              <a:spcBef>
                <a:spcPct val="0"/>
              </a:spcBef>
              <a:buFontTx/>
              <a:buAutoNum type="arabicPeriod"/>
            </a:pPr>
            <a:r>
              <a:rPr lang="en-GB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Penerapan standar aturan</a:t>
            </a:r>
            <a:endParaRPr lang="en-GB">
              <a:latin typeface="Tahoma" pitchFamily="34" charset="0"/>
            </a:endParaRPr>
          </a:p>
          <a:p>
            <a:pPr marL="609600" indent="-609600">
              <a:spcBef>
                <a:spcPct val="0"/>
              </a:spcBef>
              <a:buFont typeface="Wingdings" pitchFamily="2" charset="2"/>
              <a:buAutoNum type="arabicPeriod"/>
            </a:pPr>
            <a:endParaRPr lang="en-US" sz="2800">
              <a:latin typeface="Tahoma" pitchFamily="34" charset="0"/>
              <a:cs typeface="Times New Roman" pitchFamily="18" charset="0"/>
            </a:endParaRPr>
          </a:p>
          <a:p>
            <a:pPr marL="990600" lvl="1" indent="-533400" algn="just">
              <a:spcBef>
                <a:spcPct val="0"/>
              </a:spcBef>
              <a:buFontTx/>
              <a:buAutoNum type="arabicPeriod"/>
            </a:pPr>
            <a:endParaRPr lang="en-GB" sz="2200"/>
          </a:p>
          <a:p>
            <a:pPr marL="990600" lvl="1" indent="-533400" algn="just">
              <a:spcBef>
                <a:spcPct val="0"/>
              </a:spcBef>
              <a:buFont typeface="Wingdings" pitchFamily="2" charset="2"/>
              <a:buAutoNum type="arabicPeriod"/>
            </a:pPr>
            <a:endParaRPr lang="en-GB" sz="2200"/>
          </a:p>
          <a:p>
            <a:pPr marL="609600" indent="-609600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Sugito</a:t>
            </a:r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SIKAP DAN PERILAKU PENGASUHAN</a:t>
            </a:r>
            <a:br>
              <a:rPr lang="en-US" sz="4000"/>
            </a:br>
            <a:r>
              <a:rPr lang="en-US" sz="2500"/>
              <a:t>(Shochib)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332038"/>
            <a:ext cx="8229600" cy="4525962"/>
          </a:xfrm>
        </p:spPr>
        <p:txBody>
          <a:bodyPr/>
          <a:lstStyle/>
          <a:p>
            <a:pPr marL="517525" indent="-517525">
              <a:lnSpc>
                <a:spcPct val="90000"/>
              </a:lnSpc>
            </a:pPr>
            <a:r>
              <a:rPr lang="en-US"/>
              <a:t>keteladanan diri, </a:t>
            </a:r>
          </a:p>
          <a:p>
            <a:pPr marL="517525" indent="-517525">
              <a:lnSpc>
                <a:spcPct val="90000"/>
              </a:lnSpc>
            </a:pPr>
            <a:r>
              <a:rPr lang="en-US"/>
              <a:t>kebersamaan dengan anak dalam merealisasikan nilai moral, </a:t>
            </a:r>
          </a:p>
          <a:p>
            <a:pPr marL="517525" indent="-517525">
              <a:lnSpc>
                <a:spcPct val="90000"/>
              </a:lnSpc>
            </a:pPr>
            <a:r>
              <a:rPr lang="en-US"/>
              <a:t>sikap demokratis dan terbuka </a:t>
            </a:r>
          </a:p>
          <a:p>
            <a:pPr marL="517525" indent="-517525">
              <a:lnSpc>
                <a:spcPct val="90000"/>
              </a:lnSpc>
            </a:pPr>
            <a:r>
              <a:rPr lang="en-US"/>
              <a:t>kemampuan menghayati kehidupan anak</a:t>
            </a:r>
          </a:p>
          <a:p>
            <a:pPr marL="517525" indent="-517525">
              <a:lnSpc>
                <a:spcPct val="90000"/>
              </a:lnSpc>
            </a:pPr>
            <a:r>
              <a:rPr lang="en-US"/>
              <a:t>kesatuan kata dan tindakan.</a:t>
            </a:r>
          </a:p>
          <a:p>
            <a:pPr marL="517525" indent="-517525">
              <a:lnSpc>
                <a:spcPct val="90000"/>
              </a:lnSpc>
            </a:pPr>
            <a:r>
              <a:rPr lang="en-US"/>
              <a:t>Konsekuensi logis</a:t>
            </a:r>
          </a:p>
          <a:p>
            <a:pPr marL="517525" indent="-517525">
              <a:lnSpc>
                <a:spcPct val="90000"/>
              </a:lnSpc>
            </a:pPr>
            <a:r>
              <a:rPr lang="en-US"/>
              <a:t>Dasar nilai agama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Sugito</a:t>
            </a:r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HASIL PERLAKUAN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5344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latin typeface="Tahoma" pitchFamily="34" charset="0"/>
              </a:rPr>
              <a:t>KEPERCAYAAN   dan  KEWIBAWAAN</a:t>
            </a:r>
          </a:p>
          <a:p>
            <a:pPr>
              <a:buFontTx/>
              <a:buNone/>
            </a:pPr>
            <a:endParaRPr lang="en-US">
              <a:latin typeface="Tahoma" pitchFamily="34" charset="0"/>
            </a:endParaRPr>
          </a:p>
          <a:p>
            <a:pPr>
              <a:buFontTx/>
              <a:buNone/>
            </a:pPr>
            <a:r>
              <a:rPr lang="en-US">
                <a:latin typeface="Tahoma" pitchFamily="34" charset="0"/>
              </a:rPr>
              <a:t>Tingggi                	Tinggi	= Kata hati</a:t>
            </a:r>
          </a:p>
          <a:p>
            <a:pPr>
              <a:buFontTx/>
              <a:buNone/>
            </a:pPr>
            <a:endParaRPr lang="en-US">
              <a:latin typeface="Tahoma" pitchFamily="34" charset="0"/>
            </a:endParaRPr>
          </a:p>
          <a:p>
            <a:pPr>
              <a:buFontTx/>
              <a:buNone/>
            </a:pPr>
            <a:r>
              <a:rPr lang="en-US">
                <a:latin typeface="Tahoma" pitchFamily="34" charset="0"/>
              </a:rPr>
              <a:t>Tinggi			Rendah	= Rasio</a:t>
            </a:r>
          </a:p>
          <a:p>
            <a:pPr>
              <a:buFontTx/>
              <a:buNone/>
            </a:pPr>
            <a:endParaRPr lang="en-US">
              <a:latin typeface="Tahoma" pitchFamily="34" charset="0"/>
            </a:endParaRPr>
          </a:p>
          <a:p>
            <a:pPr>
              <a:buFontTx/>
              <a:buNone/>
            </a:pPr>
            <a:r>
              <a:rPr lang="en-US">
                <a:latin typeface="Tahoma" pitchFamily="34" charset="0"/>
              </a:rPr>
              <a:t>Rendah			Rendah	= Naluri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PGPAUD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7793038" cy="1219200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PERAN KELUARGA STRATEGIS DAN KRUSIAL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332038"/>
            <a:ext cx="8229600" cy="3916362"/>
          </a:xfrm>
        </p:spPr>
        <p:txBody>
          <a:bodyPr/>
          <a:lstStyle/>
          <a:p>
            <a:pPr marL="517525" indent="-517525"/>
            <a:r>
              <a:rPr lang="en-US" sz="3600" dirty="0"/>
              <a:t>Belum </a:t>
            </a:r>
            <a:r>
              <a:rPr lang="en-US" sz="3600" dirty="0" err="1"/>
              <a:t>memiliki</a:t>
            </a:r>
            <a:r>
              <a:rPr lang="en-US" sz="3600" dirty="0"/>
              <a:t> </a:t>
            </a:r>
            <a:r>
              <a:rPr lang="en-US" sz="3600" dirty="0" err="1"/>
              <a:t>budi</a:t>
            </a:r>
            <a:r>
              <a:rPr lang="en-US" sz="3600" dirty="0"/>
              <a:t> </a:t>
            </a:r>
            <a:r>
              <a:rPr lang="en-US" sz="3600" dirty="0" err="1"/>
              <a:t>pekerti</a:t>
            </a:r>
            <a:r>
              <a:rPr lang="en-US" sz="3600" dirty="0"/>
              <a:t> </a:t>
            </a:r>
            <a:r>
              <a:rPr lang="en-US" sz="3600" dirty="0" err="1"/>
              <a:t>tertentu</a:t>
            </a:r>
            <a:r>
              <a:rPr lang="en-US" sz="3600" dirty="0"/>
              <a:t>, </a:t>
            </a:r>
            <a:r>
              <a:rPr lang="en-US" sz="3600" dirty="0" err="1"/>
              <a:t>belum</a:t>
            </a:r>
            <a:r>
              <a:rPr lang="en-US" sz="3600" dirty="0"/>
              <a:t> </a:t>
            </a:r>
            <a:r>
              <a:rPr lang="en-US" sz="3600" dirty="0" err="1"/>
              <a:t>memiliki</a:t>
            </a:r>
            <a:r>
              <a:rPr lang="en-US" sz="3600" dirty="0"/>
              <a:t> </a:t>
            </a:r>
            <a:r>
              <a:rPr lang="en-US" sz="3600" dirty="0" err="1"/>
              <a:t>bentuk</a:t>
            </a:r>
            <a:r>
              <a:rPr lang="en-US" sz="3600" dirty="0"/>
              <a:t> </a:t>
            </a:r>
            <a:r>
              <a:rPr lang="en-US" sz="3600" dirty="0" err="1"/>
              <a:t>jiwa</a:t>
            </a:r>
            <a:r>
              <a:rPr lang="en-US" sz="3600" dirty="0"/>
              <a:t> yang </a:t>
            </a:r>
            <a:r>
              <a:rPr lang="en-US" sz="3600" dirty="0" err="1"/>
              <a:t>tetap</a:t>
            </a:r>
            <a:r>
              <a:rPr lang="en-US" sz="3600" dirty="0"/>
              <a:t> dan </a:t>
            </a:r>
            <a:r>
              <a:rPr lang="en-US" sz="3600" dirty="0" err="1"/>
              <a:t>masih</a:t>
            </a:r>
            <a:r>
              <a:rPr lang="en-US" sz="3600" dirty="0"/>
              <a:t> </a:t>
            </a:r>
            <a:r>
              <a:rPr lang="en-US" sz="3600" dirty="0" err="1"/>
              <a:t>bersifat</a:t>
            </a:r>
            <a:r>
              <a:rPr lang="en-US" sz="3600" dirty="0"/>
              <a:t> global.</a:t>
            </a:r>
            <a:r>
              <a:rPr lang="en-US" dirty="0"/>
              <a:t> </a:t>
            </a:r>
          </a:p>
          <a:p>
            <a:pPr marL="517525" indent="-517525">
              <a:buFontTx/>
              <a:buNone/>
            </a:pPr>
            <a:endParaRPr lang="en-US" dirty="0"/>
          </a:p>
          <a:p>
            <a:pPr marL="517525" indent="-517525"/>
            <a:r>
              <a:rPr lang="en-US" sz="3600" dirty="0"/>
              <a:t>Anak </a:t>
            </a:r>
            <a:r>
              <a:rPr lang="en-US" sz="3600" dirty="0" err="1"/>
              <a:t>masih</a:t>
            </a:r>
            <a:r>
              <a:rPr lang="en-US" sz="3600" dirty="0"/>
              <a:t> </a:t>
            </a:r>
            <a:r>
              <a:rPr lang="en-US" sz="3600" dirty="0" err="1"/>
              <a:t>mudah</a:t>
            </a:r>
            <a:r>
              <a:rPr lang="en-US" sz="3600" dirty="0"/>
              <a:t> </a:t>
            </a:r>
            <a:r>
              <a:rPr lang="en-US" sz="3600" dirty="0" err="1"/>
              <a:t>menerima</a:t>
            </a:r>
            <a:r>
              <a:rPr lang="en-US" sz="3600" dirty="0"/>
              <a:t> </a:t>
            </a:r>
            <a:r>
              <a:rPr lang="en-US" sz="3600" dirty="0" err="1"/>
              <a:t>pengaruh</a:t>
            </a:r>
            <a:r>
              <a:rPr lang="en-US" sz="3600" dirty="0"/>
              <a:t> </a:t>
            </a:r>
            <a:r>
              <a:rPr lang="en-US" sz="3600" dirty="0" err="1"/>
              <a:t>dari</a:t>
            </a:r>
            <a:r>
              <a:rPr lang="en-US" sz="3600" dirty="0"/>
              <a:t> </a:t>
            </a:r>
            <a:r>
              <a:rPr lang="en-US" sz="3600" dirty="0" err="1"/>
              <a:t>lingkungan</a:t>
            </a:r>
            <a:endParaRPr lang="en-US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Sugito</a:t>
            </a:r>
          </a:p>
        </p:txBody>
      </p:sp>
      <p:sp>
        <p:nvSpPr>
          <p:cNvPr id="203778" name="Text Box 2"/>
          <p:cNvSpPr txBox="1">
            <a:spLocks noChangeArrowheads="1"/>
          </p:cNvSpPr>
          <p:nvPr/>
        </p:nvSpPr>
        <p:spPr bwMode="auto">
          <a:xfrm>
            <a:off x="3352800" y="1295400"/>
            <a:ext cx="26670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KARAKTERISTIK</a:t>
            </a:r>
          </a:p>
        </p:txBody>
      </p:sp>
      <p:sp>
        <p:nvSpPr>
          <p:cNvPr id="203780" name="Text Box 4"/>
          <p:cNvSpPr txBox="1">
            <a:spLocks noChangeArrowheads="1"/>
          </p:cNvSpPr>
          <p:nvPr/>
        </p:nvSpPr>
        <p:spPr bwMode="auto">
          <a:xfrm>
            <a:off x="3505200" y="4572000"/>
            <a:ext cx="22860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KEPRIBADIAN</a:t>
            </a:r>
          </a:p>
        </p:txBody>
      </p:sp>
      <p:sp>
        <p:nvSpPr>
          <p:cNvPr id="203781" name="Text Box 5"/>
          <p:cNvSpPr txBox="1">
            <a:spLocks noChangeArrowheads="1"/>
          </p:cNvSpPr>
          <p:nvPr/>
        </p:nvSpPr>
        <p:spPr bwMode="auto">
          <a:xfrm>
            <a:off x="3200400" y="381000"/>
            <a:ext cx="28956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PERKEMBANGAN</a:t>
            </a:r>
          </a:p>
        </p:txBody>
      </p:sp>
      <p:sp>
        <p:nvSpPr>
          <p:cNvPr id="203782" name="Text Box 6"/>
          <p:cNvSpPr txBox="1">
            <a:spLocks noChangeArrowheads="1"/>
          </p:cNvSpPr>
          <p:nvPr/>
        </p:nvSpPr>
        <p:spPr bwMode="auto">
          <a:xfrm>
            <a:off x="457200" y="5943600"/>
            <a:ext cx="21336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PENDIDIKAN</a:t>
            </a:r>
          </a:p>
        </p:txBody>
      </p:sp>
      <p:sp>
        <p:nvSpPr>
          <p:cNvPr id="203783" name="Text Box 7"/>
          <p:cNvSpPr txBox="1">
            <a:spLocks noChangeArrowheads="1"/>
          </p:cNvSpPr>
          <p:nvPr/>
        </p:nvSpPr>
        <p:spPr bwMode="auto">
          <a:xfrm>
            <a:off x="685800" y="3200400"/>
            <a:ext cx="1371600" cy="831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PENGALAMAN</a:t>
            </a:r>
          </a:p>
        </p:txBody>
      </p:sp>
      <p:sp>
        <p:nvSpPr>
          <p:cNvPr id="203784" name="Text Box 8"/>
          <p:cNvSpPr txBox="1">
            <a:spLocks noChangeArrowheads="1"/>
          </p:cNvSpPr>
          <p:nvPr/>
        </p:nvSpPr>
        <p:spPr bwMode="auto">
          <a:xfrm>
            <a:off x="6934200" y="3048000"/>
            <a:ext cx="1828800" cy="831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SOSIAL EKONOMI</a:t>
            </a:r>
          </a:p>
        </p:txBody>
      </p:sp>
      <p:sp>
        <p:nvSpPr>
          <p:cNvPr id="203807" name="Oval 31"/>
          <p:cNvSpPr>
            <a:spLocks noChangeArrowheads="1"/>
          </p:cNvSpPr>
          <p:nvPr/>
        </p:nvSpPr>
        <p:spPr bwMode="auto">
          <a:xfrm>
            <a:off x="3352800" y="2286000"/>
            <a:ext cx="2514600" cy="1828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Arial Rounded MT Bold" pitchFamily="34" charset="0"/>
              </a:rPr>
              <a:t>PENGASUHAN</a:t>
            </a:r>
          </a:p>
        </p:txBody>
      </p:sp>
      <p:sp>
        <p:nvSpPr>
          <p:cNvPr id="203808" name="Text Box 32"/>
          <p:cNvSpPr txBox="1">
            <a:spLocks noChangeArrowheads="1"/>
          </p:cNvSpPr>
          <p:nvPr/>
        </p:nvSpPr>
        <p:spPr bwMode="auto">
          <a:xfrm>
            <a:off x="7239000" y="5943600"/>
            <a:ext cx="16002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BUDAYA</a:t>
            </a:r>
          </a:p>
        </p:txBody>
      </p:sp>
      <p:sp>
        <p:nvSpPr>
          <p:cNvPr id="203809" name="Text Box 33"/>
          <p:cNvSpPr txBox="1">
            <a:spLocks noChangeArrowheads="1"/>
          </p:cNvSpPr>
          <p:nvPr/>
        </p:nvSpPr>
        <p:spPr bwMode="auto">
          <a:xfrm>
            <a:off x="3429000" y="5638800"/>
            <a:ext cx="2514600" cy="831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KEUTUHAN/KEHARMONISAN</a:t>
            </a:r>
          </a:p>
        </p:txBody>
      </p:sp>
      <p:sp>
        <p:nvSpPr>
          <p:cNvPr id="203810" name="Line 34"/>
          <p:cNvSpPr>
            <a:spLocks noChangeShapeType="1"/>
          </p:cNvSpPr>
          <p:nvPr/>
        </p:nvSpPr>
        <p:spPr bwMode="auto">
          <a:xfrm flipV="1">
            <a:off x="4572000" y="4267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811" name="Line 35"/>
          <p:cNvSpPr>
            <a:spLocks noChangeShapeType="1"/>
          </p:cNvSpPr>
          <p:nvPr/>
        </p:nvSpPr>
        <p:spPr bwMode="auto">
          <a:xfrm>
            <a:off x="2438400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812" name="Line 36"/>
          <p:cNvSpPr>
            <a:spLocks noChangeShapeType="1"/>
          </p:cNvSpPr>
          <p:nvPr/>
        </p:nvSpPr>
        <p:spPr bwMode="auto">
          <a:xfrm flipH="1" flipV="1">
            <a:off x="6096000" y="3505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813" name="Line 37"/>
          <p:cNvSpPr>
            <a:spLocks noChangeShapeType="1"/>
          </p:cNvSpPr>
          <p:nvPr/>
        </p:nvSpPr>
        <p:spPr bwMode="auto">
          <a:xfrm flipV="1">
            <a:off x="1676400" y="4191000"/>
            <a:ext cx="21336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814" name="Line 38"/>
          <p:cNvSpPr>
            <a:spLocks noChangeShapeType="1"/>
          </p:cNvSpPr>
          <p:nvPr/>
        </p:nvSpPr>
        <p:spPr bwMode="auto">
          <a:xfrm flipH="1" flipV="1">
            <a:off x="5638800" y="4038600"/>
            <a:ext cx="2057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815" name="Line 39"/>
          <p:cNvSpPr>
            <a:spLocks noChangeShapeType="1"/>
          </p:cNvSpPr>
          <p:nvPr/>
        </p:nvSpPr>
        <p:spPr bwMode="auto">
          <a:xfrm flipH="1" flipV="1">
            <a:off x="4876800" y="41910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817" name="Line 41"/>
          <p:cNvSpPr>
            <a:spLocks noChangeShapeType="1"/>
          </p:cNvSpPr>
          <p:nvPr/>
        </p:nvSpPr>
        <p:spPr bwMode="auto">
          <a:xfrm flipV="1">
            <a:off x="4267200" y="190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818" name="Line 42"/>
          <p:cNvSpPr>
            <a:spLocks noChangeShapeType="1"/>
          </p:cNvSpPr>
          <p:nvPr/>
        </p:nvSpPr>
        <p:spPr bwMode="auto">
          <a:xfrm>
            <a:off x="5029200" y="190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819" name="Line 43"/>
          <p:cNvSpPr>
            <a:spLocks noChangeShapeType="1"/>
          </p:cNvSpPr>
          <p:nvPr/>
        </p:nvSpPr>
        <p:spPr bwMode="auto">
          <a:xfrm flipV="1">
            <a:off x="4648200" y="99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821" name="Line 45"/>
          <p:cNvSpPr>
            <a:spLocks noChangeShapeType="1"/>
          </p:cNvSpPr>
          <p:nvPr/>
        </p:nvSpPr>
        <p:spPr bwMode="auto">
          <a:xfrm>
            <a:off x="2133600" y="41910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822" name="Line 46"/>
          <p:cNvSpPr>
            <a:spLocks noChangeShapeType="1"/>
          </p:cNvSpPr>
          <p:nvPr/>
        </p:nvSpPr>
        <p:spPr bwMode="auto">
          <a:xfrm flipH="1">
            <a:off x="5943600" y="4114800"/>
            <a:ext cx="106680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823" name="Line 47"/>
          <p:cNvSpPr>
            <a:spLocks noChangeShapeType="1"/>
          </p:cNvSpPr>
          <p:nvPr/>
        </p:nvSpPr>
        <p:spPr bwMode="auto">
          <a:xfrm flipV="1">
            <a:off x="2438400" y="5181600"/>
            <a:ext cx="91440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824" name="Line 48"/>
          <p:cNvSpPr>
            <a:spLocks noChangeShapeType="1"/>
          </p:cNvSpPr>
          <p:nvPr/>
        </p:nvSpPr>
        <p:spPr bwMode="auto">
          <a:xfrm flipH="1" flipV="1">
            <a:off x="5943600" y="4953000"/>
            <a:ext cx="129540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825" name="Line 49"/>
          <p:cNvSpPr>
            <a:spLocks noChangeShapeType="1"/>
          </p:cNvSpPr>
          <p:nvPr/>
        </p:nvSpPr>
        <p:spPr bwMode="auto">
          <a:xfrm flipV="1">
            <a:off x="4495800" y="5181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8" grpId="0" animBg="1"/>
      <p:bldP spid="203780" grpId="0" animBg="1"/>
      <p:bldP spid="203781" grpId="0" animBg="1"/>
      <p:bldP spid="203782" grpId="0" animBg="1"/>
      <p:bldP spid="203783" grpId="0" animBg="1"/>
      <p:bldP spid="203784" grpId="0" animBg="1"/>
      <p:bldP spid="203807" grpId="0" animBg="1"/>
      <p:bldP spid="203808" grpId="0" animBg="1"/>
      <p:bldP spid="203809" grpId="0" animBg="1"/>
      <p:bldP spid="203810" grpId="0" animBg="1"/>
      <p:bldP spid="203811" grpId="0" animBg="1"/>
      <p:bldP spid="203812" grpId="0" animBg="1"/>
      <p:bldP spid="203813" grpId="0" animBg="1"/>
      <p:bldP spid="203814" grpId="0" animBg="1"/>
      <p:bldP spid="203815" grpId="0" animBg="1"/>
      <p:bldP spid="203817" grpId="0" animBg="1"/>
      <p:bldP spid="203818" grpId="0" animBg="1"/>
      <p:bldP spid="203819" grpId="0" animBg="1"/>
      <p:bldP spid="203821" grpId="0" animBg="1"/>
      <p:bldP spid="203822" grpId="0" animBg="1"/>
      <p:bldP spid="203823" grpId="0" animBg="1"/>
      <p:bldP spid="203824" grpId="0" animBg="1"/>
      <p:bldP spid="20382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Sugito</a:t>
            </a:r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KEPRIBADIAN DAN POLA ASUH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>
                <a:latin typeface="Arial Rounded MT Bold" pitchFamily="34" charset="0"/>
              </a:rPr>
              <a:t>Terbuka terhadap pengalaman baru.</a:t>
            </a:r>
            <a:r>
              <a:rPr lang="en-US">
                <a:latin typeface="Arial Rounded MT Bold" pitchFamily="34" charset="0"/>
              </a:rPr>
              <a:t>  (senang pengalaman baru, memiliki minat luas, kreatif, imajinatif, intelejen/pinter)  </a:t>
            </a:r>
          </a:p>
          <a:p>
            <a:r>
              <a:rPr lang="en-US" i="1">
                <a:latin typeface="Arial Rounded MT Bold" pitchFamily="34" charset="0"/>
              </a:rPr>
              <a:t>Neuroticism </a:t>
            </a:r>
            <a:r>
              <a:rPr lang="en-US">
                <a:latin typeface="Arial Rounded MT Bold" pitchFamily="34" charset="0"/>
              </a:rPr>
              <a:t>( labil ) (</a:t>
            </a:r>
            <a:r>
              <a:rPr lang="en-US" i="1">
                <a:latin typeface="Arial Rounded MT Bold" pitchFamily="34" charset="0"/>
              </a:rPr>
              <a:t> </a:t>
            </a:r>
            <a:r>
              <a:rPr lang="en-US">
                <a:latin typeface="Arial Rounded MT Bold" pitchFamily="34" charset="0"/>
              </a:rPr>
              <a:t>khawatir, nerveus, tidak merasa aman, sensitif)  </a:t>
            </a:r>
          </a:p>
          <a:p>
            <a:r>
              <a:rPr lang="en-US">
                <a:latin typeface="Arial Rounded MT Bold" pitchFamily="34" charset="0"/>
              </a:rPr>
              <a:t> </a:t>
            </a:r>
            <a:r>
              <a:rPr lang="en-US" i="1">
                <a:latin typeface="Arial Rounded MT Bold" pitchFamily="34" charset="0"/>
              </a:rPr>
              <a:t>Extraversion </a:t>
            </a:r>
            <a:r>
              <a:rPr lang="en-US">
                <a:latin typeface="Arial Rounded MT Bold" pitchFamily="34" charset="0"/>
              </a:rPr>
              <a:t>(  sosial, mandiri, aktif, optimis, ceria, baik hati, humoris)</a:t>
            </a:r>
          </a:p>
          <a:p>
            <a:endParaRPr lang="en-US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Sugito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486400"/>
          </a:xfrm>
        </p:spPr>
        <p:txBody>
          <a:bodyPr/>
          <a:lstStyle/>
          <a:p>
            <a:r>
              <a:rPr lang="en-US" i="1">
                <a:latin typeface="Arial Unicode MS" pitchFamily="34" charset="-128"/>
              </a:rPr>
              <a:t>Agreeableness  </a:t>
            </a:r>
            <a:r>
              <a:rPr lang="en-US">
                <a:latin typeface="Arial Unicode MS" pitchFamily="34" charset="-128"/>
              </a:rPr>
              <a:t>(lemah lembut, pemaaf, dermawan, perhatian pada orang lain, hangat,  tidak keras kepala)</a:t>
            </a:r>
          </a:p>
          <a:p>
            <a:r>
              <a:rPr lang="en-US" i="1">
                <a:latin typeface="Arial Unicode MS" pitchFamily="34" charset="-128"/>
              </a:rPr>
              <a:t>Conscientiousness </a:t>
            </a:r>
            <a:r>
              <a:rPr lang="en-US">
                <a:latin typeface="Arial Unicode MS" pitchFamily="34" charset="-128"/>
              </a:rPr>
              <a:t>( kompeten,    loyal, berotientasi pada prestasi, disiplin diri, orientasi pada tugas)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Sugito</a:t>
            </a:r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KECENDERUNGAN PERHATIAN PADA ANAK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</a:t>
            </a:r>
            <a:r>
              <a:rPr lang="en-US" i="1"/>
              <a:t>Terbuka terhadap pengalaman baru: </a:t>
            </a:r>
            <a:r>
              <a:rPr lang="en-US"/>
              <a:t>Lebih positif</a:t>
            </a:r>
          </a:p>
          <a:p>
            <a:r>
              <a:rPr lang="en-US"/>
              <a:t> </a:t>
            </a:r>
            <a:r>
              <a:rPr lang="en-US" i="1"/>
              <a:t>Neuroticism</a:t>
            </a:r>
            <a:r>
              <a:rPr lang="en-US"/>
              <a:t>: Persepsi negatif dan menolak anak</a:t>
            </a:r>
          </a:p>
          <a:p>
            <a:r>
              <a:rPr lang="en-US"/>
              <a:t> </a:t>
            </a:r>
            <a:r>
              <a:rPr lang="en-US" i="1"/>
              <a:t>Extraversion : </a:t>
            </a:r>
            <a:r>
              <a:rPr lang="en-US"/>
              <a:t>Lebih</a:t>
            </a:r>
            <a:r>
              <a:rPr lang="en-US" i="1"/>
              <a:t> </a:t>
            </a:r>
            <a:r>
              <a:rPr lang="en-US"/>
              <a:t>Stimulatif</a:t>
            </a:r>
          </a:p>
          <a:p>
            <a:r>
              <a:rPr lang="en-US" i="1"/>
              <a:t>Agreeableness: </a:t>
            </a:r>
            <a:r>
              <a:rPr lang="en-US"/>
              <a:t>Responsif dan tidak begitu menolak kehadiran anak</a:t>
            </a:r>
          </a:p>
          <a:p>
            <a:r>
              <a:rPr lang="en-US" i="1"/>
              <a:t>Conscientiousness: </a:t>
            </a:r>
            <a:r>
              <a:rPr lang="en-US"/>
              <a:t>Lebih responsif  dan kurang penggunaan kekuasaan</a:t>
            </a:r>
            <a:r>
              <a:rPr lang="en-US" i="1"/>
              <a:t> 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Sugito</a:t>
            </a:r>
          </a:p>
        </p:txBody>
      </p:sp>
      <p:sp>
        <p:nvSpPr>
          <p:cNvPr id="183302" name="Text Box 6"/>
          <p:cNvSpPr txBox="1">
            <a:spLocks noChangeArrowheads="1"/>
          </p:cNvSpPr>
          <p:nvPr/>
        </p:nvSpPr>
        <p:spPr bwMode="auto">
          <a:xfrm>
            <a:off x="6248400" y="2971800"/>
            <a:ext cx="26670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KARAKTERISTIK</a:t>
            </a:r>
          </a:p>
        </p:txBody>
      </p:sp>
      <p:sp>
        <p:nvSpPr>
          <p:cNvPr id="183309" name="Text Box 13"/>
          <p:cNvSpPr txBox="1">
            <a:spLocks noChangeArrowheads="1"/>
          </p:cNvSpPr>
          <p:nvPr/>
        </p:nvSpPr>
        <p:spPr bwMode="auto">
          <a:xfrm>
            <a:off x="7832725" y="2551113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           </a:t>
            </a:r>
          </a:p>
        </p:txBody>
      </p:sp>
      <p:sp>
        <p:nvSpPr>
          <p:cNvPr id="183321" name="Text Box 25"/>
          <p:cNvSpPr txBox="1">
            <a:spLocks noChangeArrowheads="1"/>
          </p:cNvSpPr>
          <p:nvPr/>
        </p:nvSpPr>
        <p:spPr bwMode="auto">
          <a:xfrm>
            <a:off x="381000" y="2971800"/>
            <a:ext cx="22860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KEPRIBADIAN</a:t>
            </a:r>
          </a:p>
        </p:txBody>
      </p:sp>
      <p:sp>
        <p:nvSpPr>
          <p:cNvPr id="183322" name="Text Box 26"/>
          <p:cNvSpPr txBox="1">
            <a:spLocks noChangeArrowheads="1"/>
          </p:cNvSpPr>
          <p:nvPr/>
        </p:nvSpPr>
        <p:spPr bwMode="auto">
          <a:xfrm>
            <a:off x="6248400" y="4191000"/>
            <a:ext cx="28956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PERKEMBANGAN</a:t>
            </a:r>
          </a:p>
        </p:txBody>
      </p:sp>
      <p:sp>
        <p:nvSpPr>
          <p:cNvPr id="183323" name="Text Box 27"/>
          <p:cNvSpPr txBox="1">
            <a:spLocks noChangeArrowheads="1"/>
          </p:cNvSpPr>
          <p:nvPr/>
        </p:nvSpPr>
        <p:spPr bwMode="auto">
          <a:xfrm>
            <a:off x="990600" y="4419600"/>
            <a:ext cx="13716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KERJA</a:t>
            </a:r>
          </a:p>
        </p:txBody>
      </p:sp>
      <p:sp>
        <p:nvSpPr>
          <p:cNvPr id="183324" name="Text Box 28"/>
          <p:cNvSpPr txBox="1">
            <a:spLocks noChangeArrowheads="1"/>
          </p:cNvSpPr>
          <p:nvPr/>
        </p:nvSpPr>
        <p:spPr bwMode="auto">
          <a:xfrm>
            <a:off x="1066800" y="1447800"/>
            <a:ext cx="1371600" cy="831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PENGALAMAN</a:t>
            </a:r>
          </a:p>
        </p:txBody>
      </p:sp>
      <p:sp>
        <p:nvSpPr>
          <p:cNvPr id="183325" name="Text Box 29"/>
          <p:cNvSpPr txBox="1">
            <a:spLocks noChangeArrowheads="1"/>
          </p:cNvSpPr>
          <p:nvPr/>
        </p:nvSpPr>
        <p:spPr bwMode="auto">
          <a:xfrm>
            <a:off x="6553200" y="1447800"/>
            <a:ext cx="18288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JARINGAN</a:t>
            </a:r>
          </a:p>
        </p:txBody>
      </p:sp>
      <p:sp>
        <p:nvSpPr>
          <p:cNvPr id="183326" name="Line 30"/>
          <p:cNvSpPr>
            <a:spLocks noChangeShapeType="1"/>
          </p:cNvSpPr>
          <p:nvPr/>
        </p:nvSpPr>
        <p:spPr bwMode="auto">
          <a:xfrm>
            <a:off x="5867400" y="3200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27" name="Line 31"/>
          <p:cNvSpPr>
            <a:spLocks noChangeShapeType="1"/>
          </p:cNvSpPr>
          <p:nvPr/>
        </p:nvSpPr>
        <p:spPr bwMode="auto">
          <a:xfrm>
            <a:off x="2895600" y="3276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28" name="Line 32"/>
          <p:cNvSpPr>
            <a:spLocks noChangeShapeType="1"/>
          </p:cNvSpPr>
          <p:nvPr/>
        </p:nvSpPr>
        <p:spPr bwMode="auto">
          <a:xfrm>
            <a:off x="1295400" y="3581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29" name="Line 33"/>
          <p:cNvSpPr>
            <a:spLocks noChangeShapeType="1"/>
          </p:cNvSpPr>
          <p:nvPr/>
        </p:nvSpPr>
        <p:spPr bwMode="auto">
          <a:xfrm flipV="1">
            <a:off x="1905000" y="3581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30" name="Line 34"/>
          <p:cNvSpPr>
            <a:spLocks noChangeShapeType="1"/>
          </p:cNvSpPr>
          <p:nvPr/>
        </p:nvSpPr>
        <p:spPr bwMode="auto">
          <a:xfrm>
            <a:off x="1371600" y="1981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31" name="Line 35"/>
          <p:cNvSpPr>
            <a:spLocks noChangeShapeType="1"/>
          </p:cNvSpPr>
          <p:nvPr/>
        </p:nvSpPr>
        <p:spPr bwMode="auto">
          <a:xfrm flipV="1">
            <a:off x="1981200" y="2057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32" name="Line 36"/>
          <p:cNvSpPr>
            <a:spLocks noChangeShapeType="1"/>
          </p:cNvSpPr>
          <p:nvPr/>
        </p:nvSpPr>
        <p:spPr bwMode="auto">
          <a:xfrm>
            <a:off x="2514600" y="1752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33" name="Line 37"/>
          <p:cNvSpPr>
            <a:spLocks noChangeShapeType="1"/>
          </p:cNvSpPr>
          <p:nvPr/>
        </p:nvSpPr>
        <p:spPr bwMode="auto">
          <a:xfrm flipH="1">
            <a:off x="3810000" y="1752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34" name="Line 38"/>
          <p:cNvSpPr>
            <a:spLocks noChangeShapeType="1"/>
          </p:cNvSpPr>
          <p:nvPr/>
        </p:nvSpPr>
        <p:spPr bwMode="auto">
          <a:xfrm>
            <a:off x="2514600" y="4648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35" name="Line 39"/>
          <p:cNvSpPr>
            <a:spLocks noChangeShapeType="1"/>
          </p:cNvSpPr>
          <p:nvPr/>
        </p:nvSpPr>
        <p:spPr bwMode="auto">
          <a:xfrm flipV="1">
            <a:off x="3657600" y="3962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37" name="Line 41"/>
          <p:cNvSpPr>
            <a:spLocks noChangeShapeType="1"/>
          </p:cNvSpPr>
          <p:nvPr/>
        </p:nvSpPr>
        <p:spPr bwMode="auto">
          <a:xfrm>
            <a:off x="5105400" y="4114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38" name="Line 42"/>
          <p:cNvSpPr>
            <a:spLocks noChangeShapeType="1"/>
          </p:cNvSpPr>
          <p:nvPr/>
        </p:nvSpPr>
        <p:spPr bwMode="auto">
          <a:xfrm>
            <a:off x="5105400" y="4495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39" name="Line 43"/>
          <p:cNvSpPr>
            <a:spLocks noChangeShapeType="1"/>
          </p:cNvSpPr>
          <p:nvPr/>
        </p:nvSpPr>
        <p:spPr bwMode="auto">
          <a:xfrm>
            <a:off x="7391400" y="3505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40" name="Line 44"/>
          <p:cNvSpPr>
            <a:spLocks noChangeShapeType="1"/>
          </p:cNvSpPr>
          <p:nvPr/>
        </p:nvSpPr>
        <p:spPr bwMode="auto">
          <a:xfrm>
            <a:off x="5181600" y="1676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41" name="Line 45"/>
          <p:cNvSpPr>
            <a:spLocks noChangeShapeType="1"/>
          </p:cNvSpPr>
          <p:nvPr/>
        </p:nvSpPr>
        <p:spPr bwMode="auto">
          <a:xfrm>
            <a:off x="5181600" y="1676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42" name="Line 46"/>
          <p:cNvSpPr>
            <a:spLocks noChangeShapeType="1"/>
          </p:cNvSpPr>
          <p:nvPr/>
        </p:nvSpPr>
        <p:spPr bwMode="auto">
          <a:xfrm flipH="1">
            <a:off x="685800" y="838200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43" name="Line 47"/>
          <p:cNvSpPr>
            <a:spLocks noChangeShapeType="1"/>
          </p:cNvSpPr>
          <p:nvPr/>
        </p:nvSpPr>
        <p:spPr bwMode="auto">
          <a:xfrm flipH="1">
            <a:off x="685800" y="8382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44" name="Line 48"/>
          <p:cNvSpPr>
            <a:spLocks noChangeShapeType="1"/>
          </p:cNvSpPr>
          <p:nvPr/>
        </p:nvSpPr>
        <p:spPr bwMode="auto">
          <a:xfrm>
            <a:off x="7543800" y="83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45" name="Line 49"/>
          <p:cNvSpPr>
            <a:spLocks noChangeShapeType="1"/>
          </p:cNvSpPr>
          <p:nvPr/>
        </p:nvSpPr>
        <p:spPr bwMode="auto">
          <a:xfrm flipV="1">
            <a:off x="838200" y="12192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46" name="Line 50"/>
          <p:cNvSpPr>
            <a:spLocks noChangeShapeType="1"/>
          </p:cNvSpPr>
          <p:nvPr/>
        </p:nvSpPr>
        <p:spPr bwMode="auto">
          <a:xfrm>
            <a:off x="838200" y="1219200"/>
            <a:ext cx="632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47" name="Line 51"/>
          <p:cNvSpPr>
            <a:spLocks noChangeShapeType="1"/>
          </p:cNvSpPr>
          <p:nvPr/>
        </p:nvSpPr>
        <p:spPr bwMode="auto">
          <a:xfrm>
            <a:off x="7162800" y="121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48" name="Text Box 52"/>
          <p:cNvSpPr txBox="1">
            <a:spLocks noChangeArrowheads="1"/>
          </p:cNvSpPr>
          <p:nvPr/>
        </p:nvSpPr>
        <p:spPr bwMode="auto">
          <a:xfrm>
            <a:off x="3581400" y="55626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 Rounded MT Bold" pitchFamily="34" charset="0"/>
              </a:rPr>
              <a:t>MODEL BELSKY</a:t>
            </a:r>
          </a:p>
        </p:txBody>
      </p:sp>
      <p:sp>
        <p:nvSpPr>
          <p:cNvPr id="183349" name="Oval 53"/>
          <p:cNvSpPr>
            <a:spLocks noChangeArrowheads="1"/>
          </p:cNvSpPr>
          <p:nvPr/>
        </p:nvSpPr>
        <p:spPr bwMode="auto">
          <a:xfrm>
            <a:off x="3352800" y="2286000"/>
            <a:ext cx="2514600" cy="1828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Arial Rounded MT Bold" pitchFamily="34" charset="0"/>
              </a:rPr>
              <a:t>PENGASUHAN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02" grpId="0" animBg="1"/>
      <p:bldP spid="183321" grpId="0" animBg="1"/>
      <p:bldP spid="183322" grpId="0" animBg="1"/>
      <p:bldP spid="183323" grpId="0" animBg="1"/>
      <p:bldP spid="183324" grpId="0" animBg="1"/>
      <p:bldP spid="183325" grpId="0" animBg="1"/>
      <p:bldP spid="183326" grpId="0" animBg="1"/>
      <p:bldP spid="183327" grpId="0" animBg="1"/>
      <p:bldP spid="183328" grpId="0" animBg="1"/>
      <p:bldP spid="183329" grpId="0" animBg="1"/>
      <p:bldP spid="183330" grpId="0" animBg="1"/>
      <p:bldP spid="183331" grpId="0" animBg="1"/>
      <p:bldP spid="183332" grpId="0" animBg="1"/>
      <p:bldP spid="183333" grpId="0" animBg="1"/>
      <p:bldP spid="183334" grpId="0" animBg="1"/>
      <p:bldP spid="183335" grpId="0" animBg="1"/>
      <p:bldP spid="183337" grpId="0" animBg="1"/>
      <p:bldP spid="183338" grpId="0" animBg="1"/>
      <p:bldP spid="183339" grpId="0" animBg="1"/>
      <p:bldP spid="183340" grpId="0" animBg="1"/>
      <p:bldP spid="183341" grpId="0" animBg="1"/>
      <p:bldP spid="183342" grpId="0" animBg="1"/>
      <p:bldP spid="183343" grpId="0" animBg="1"/>
      <p:bldP spid="183344" grpId="0" animBg="1"/>
      <p:bldP spid="183345" grpId="0" animBg="1"/>
      <p:bldP spid="183346" grpId="0" animBg="1"/>
      <p:bldP spid="183347" grpId="0" animBg="1"/>
      <p:bldP spid="18334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Created PGPAUD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POTENSI  KELUARGA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590800"/>
            <a:ext cx="8229600" cy="3429000"/>
          </a:xfrm>
        </p:spPr>
        <p:txBody>
          <a:bodyPr/>
          <a:lstStyle/>
          <a:p>
            <a:pPr marL="625475" indent="-625475"/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dan </a:t>
            </a:r>
            <a:r>
              <a:rPr lang="en-US" i="1" dirty="0"/>
              <a:t>face to face</a:t>
            </a:r>
          </a:p>
          <a:p>
            <a:pPr marL="625475" indent="-625475"/>
            <a:r>
              <a:rPr lang="en-US" dirty="0"/>
              <a:t>Waktu </a:t>
            </a:r>
            <a:r>
              <a:rPr lang="en-US" dirty="0" err="1"/>
              <a:t>keberadaan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keluarga</a:t>
            </a:r>
            <a:endParaRPr lang="en-US" dirty="0"/>
          </a:p>
          <a:p>
            <a:pPr marL="625475" indent="-625475"/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cinta</a:t>
            </a:r>
            <a:r>
              <a:rPr lang="en-US" dirty="0"/>
              <a:t> </a:t>
            </a:r>
            <a:r>
              <a:rPr lang="en-US" dirty="0" err="1"/>
              <a:t>kasih</a:t>
            </a:r>
            <a:r>
              <a:rPr lang="en-US" dirty="0"/>
              <a:t> </a:t>
            </a:r>
            <a:r>
              <a:rPr lang="en-US" dirty="0" err="1"/>
              <a:t>sayang</a:t>
            </a:r>
            <a:r>
              <a:rPr lang="en-US" dirty="0"/>
              <a:t> </a:t>
            </a:r>
            <a:r>
              <a:rPr lang="en-US" dirty="0" err="1"/>
              <a:t>murni</a:t>
            </a:r>
            <a:r>
              <a:rPr lang="en-US" dirty="0"/>
              <a:t> orang </a:t>
            </a:r>
            <a:r>
              <a:rPr lang="en-US" dirty="0" err="1"/>
              <a:t>tua</a:t>
            </a:r>
            <a:endParaRPr lang="en-US" dirty="0"/>
          </a:p>
          <a:p>
            <a:pPr marL="625475" indent="-625475"/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mendidik</a:t>
            </a:r>
            <a:r>
              <a:rPr lang="en-US" dirty="0"/>
              <a:t> </a:t>
            </a:r>
            <a:r>
              <a:rPr lang="en-US" dirty="0" err="1"/>
              <a:t>anak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PGPAUD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FUNGSI PENGASUHAN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229600" cy="3200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500"/>
              <a:t>1. Pengembangan Karakter</a:t>
            </a:r>
          </a:p>
          <a:p>
            <a:pPr>
              <a:buFont typeface="Wingdings" pitchFamily="2" charset="2"/>
              <a:buNone/>
            </a:pPr>
            <a:r>
              <a:rPr lang="en-US" sz="2600"/>
              <a:t>   </a:t>
            </a:r>
            <a:r>
              <a:rPr lang="en-US" sz="2200">
                <a:solidFill>
                  <a:schemeClr val="accent2"/>
                </a:solidFill>
              </a:rPr>
              <a:t>( Tanggung jawab sosial yang positif, komitmen moral, dan disiplin diri kesadaran internal, pengaturan pikiran dan kehendak )</a:t>
            </a:r>
          </a:p>
          <a:p>
            <a:pPr>
              <a:buFont typeface="Wingdings" pitchFamily="2" charset="2"/>
              <a:buNone/>
            </a:pPr>
            <a:r>
              <a:rPr lang="en-US" sz="3500"/>
              <a:t>2. Pengembangan Kompetensi</a:t>
            </a:r>
          </a:p>
          <a:p>
            <a:pPr>
              <a:buFont typeface="Wingdings" pitchFamily="2" charset="2"/>
              <a:buNone/>
            </a:pPr>
            <a:r>
              <a:rPr lang="en-US" sz="2600"/>
              <a:t>	</a:t>
            </a:r>
            <a:r>
              <a:rPr lang="en-US" sz="2200">
                <a:solidFill>
                  <a:schemeClr val="accent2"/>
                </a:solidFill>
              </a:rPr>
              <a:t>( Kemampuan menncapai tujuan pribadi dan sosial 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PGPAUD</a:t>
            </a:r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DIMENSI PENGASUHAN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924800" cy="44196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>
                <a:solidFill>
                  <a:srgbClr val="FF0000"/>
                </a:solidFill>
              </a:rPr>
              <a:t>1. RESPON ORANG TUA DALAM     </a:t>
            </a:r>
          </a:p>
          <a:p>
            <a:pPr>
              <a:buFontTx/>
              <a:buNone/>
            </a:pPr>
            <a:r>
              <a:rPr lang="en-US" b="1" dirty="0">
                <a:solidFill>
                  <a:srgbClr val="FF0000"/>
                </a:solidFill>
              </a:rPr>
              <a:t>	 MEMENUHI KEBUTUHAN ANAK</a:t>
            </a:r>
          </a:p>
          <a:p>
            <a:pPr>
              <a:buFontTx/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b="1" dirty="0">
                <a:solidFill>
                  <a:srgbClr val="800000"/>
                </a:solidFill>
              </a:rPr>
              <a:t>2. PENGENDALIAN ORANGTUA   </a:t>
            </a:r>
          </a:p>
          <a:p>
            <a:pPr>
              <a:buFontTx/>
              <a:buNone/>
            </a:pPr>
            <a:r>
              <a:rPr lang="en-US" b="1" dirty="0">
                <a:solidFill>
                  <a:srgbClr val="800000"/>
                </a:solidFill>
              </a:rPr>
              <a:t>	 TERHADAP ANAK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Sugito</a:t>
            </a:r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POLA ASUH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08238"/>
            <a:ext cx="8229600" cy="3717925"/>
          </a:xfrm>
        </p:spPr>
        <p:txBody>
          <a:bodyPr/>
          <a:lstStyle/>
          <a:p>
            <a:pPr marL="571500" indent="-571500"/>
            <a:r>
              <a:rPr lang="en-US"/>
              <a:t>DIMENSI PERILAKU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US"/>
              <a:t>Responesiveness ( Sikap Tanggap )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US"/>
              <a:t>Demandingness (Tuntutan perilaku mendewasa)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6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Created by Sugito</a:t>
            </a:r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838200"/>
            <a:ext cx="7772400" cy="533400"/>
          </a:xfrm>
        </p:spPr>
        <p:txBody>
          <a:bodyPr/>
          <a:lstStyle/>
          <a:p>
            <a:r>
              <a:rPr lang="en-US" sz="4800"/>
              <a:t>POLA ASUH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828800"/>
            <a:ext cx="8153400" cy="4648200"/>
          </a:xfrm>
        </p:spPr>
        <p:txBody>
          <a:bodyPr/>
          <a:lstStyle/>
          <a:p>
            <a:r>
              <a:rPr lang="en-US" sz="2000" b="1"/>
              <a:t>              DEMANDINGNESS</a:t>
            </a:r>
          </a:p>
        </p:txBody>
      </p:sp>
      <p:graphicFrame>
        <p:nvGraphicFramePr>
          <p:cNvPr id="152580" name="Group 4"/>
          <p:cNvGraphicFramePr>
            <a:graphicFrameLocks noGrp="1"/>
          </p:cNvGraphicFramePr>
          <p:nvPr/>
        </p:nvGraphicFramePr>
        <p:xfrm>
          <a:off x="2895600" y="2819400"/>
          <a:ext cx="4724400" cy="2032000"/>
        </p:xfrm>
        <a:graphic>
          <a:graphicData uri="http://schemas.openxmlformats.org/drawingml/2006/table">
            <a:tbl>
              <a:tblPr/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16000">
                <a:tc>
                  <a:txBody>
                    <a:bodyPr/>
                    <a:lstStyle/>
                    <a:p>
                      <a:pPr marL="571500" marR="0" lvl="0" indent="-5715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Autoritatitf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71500" marR="0" lvl="0" indent="-5715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Permisif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571500" marR="0" lvl="0" indent="-571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Autoritarian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71500" marR="0" lvl="0" indent="-5715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Mengabaikan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2591" name="Text Box 15"/>
          <p:cNvSpPr txBox="1">
            <a:spLocks noChangeArrowheads="1"/>
          </p:cNvSpPr>
          <p:nvPr/>
        </p:nvSpPr>
        <p:spPr bwMode="auto">
          <a:xfrm>
            <a:off x="0" y="35814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Verdana" pitchFamily="34" charset="0"/>
              </a:rPr>
              <a:t>RESPONSIVENESS</a:t>
            </a:r>
          </a:p>
        </p:txBody>
      </p:sp>
      <p:sp>
        <p:nvSpPr>
          <p:cNvPr id="152592" name="Text Box 16"/>
          <p:cNvSpPr txBox="1">
            <a:spLocks noChangeArrowheads="1"/>
          </p:cNvSpPr>
          <p:nvPr/>
        </p:nvSpPr>
        <p:spPr bwMode="auto">
          <a:xfrm>
            <a:off x="3505200" y="2362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Verdana" pitchFamily="34" charset="0"/>
              </a:rPr>
              <a:t>T</a:t>
            </a:r>
          </a:p>
        </p:txBody>
      </p:sp>
      <p:sp>
        <p:nvSpPr>
          <p:cNvPr id="152593" name="Text Box 17"/>
          <p:cNvSpPr txBox="1">
            <a:spLocks noChangeArrowheads="1"/>
          </p:cNvSpPr>
          <p:nvPr/>
        </p:nvSpPr>
        <p:spPr bwMode="auto">
          <a:xfrm>
            <a:off x="2362200" y="3124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Verdana" pitchFamily="34" charset="0"/>
              </a:rPr>
              <a:t>T</a:t>
            </a:r>
          </a:p>
        </p:txBody>
      </p:sp>
      <p:sp>
        <p:nvSpPr>
          <p:cNvPr id="152594" name="Text Box 18"/>
          <p:cNvSpPr txBox="1">
            <a:spLocks noChangeArrowheads="1"/>
          </p:cNvSpPr>
          <p:nvPr/>
        </p:nvSpPr>
        <p:spPr bwMode="auto">
          <a:xfrm>
            <a:off x="6019800" y="22860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Verdana" pitchFamily="34" charset="0"/>
              </a:rPr>
              <a:t>R</a:t>
            </a:r>
          </a:p>
        </p:txBody>
      </p:sp>
      <p:sp>
        <p:nvSpPr>
          <p:cNvPr id="152595" name="Text Box 19"/>
          <p:cNvSpPr txBox="1">
            <a:spLocks noChangeArrowheads="1"/>
          </p:cNvSpPr>
          <p:nvPr/>
        </p:nvSpPr>
        <p:spPr bwMode="auto">
          <a:xfrm>
            <a:off x="2286000" y="4267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Verdana" pitchFamily="34" charset="0"/>
              </a:rPr>
              <a:t>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Sugito</a:t>
            </a:r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POLA ASUH</a:t>
            </a:r>
            <a:br>
              <a:rPr lang="en-US"/>
            </a:br>
            <a:r>
              <a:rPr lang="en-US"/>
              <a:t> </a:t>
            </a:r>
            <a:r>
              <a:rPr lang="en-US" sz="2400"/>
              <a:t>(Baumrind )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4000"/>
              <a:t>Otoritatif</a:t>
            </a:r>
          </a:p>
          <a:p>
            <a:pPr marL="609600" indent="-609600">
              <a:buFontTx/>
              <a:buAutoNum type="arabicPeriod"/>
            </a:pPr>
            <a:r>
              <a:rPr lang="en-US" sz="4000"/>
              <a:t>Otoritarian</a:t>
            </a:r>
          </a:p>
          <a:p>
            <a:pPr marL="609600" indent="-609600">
              <a:buFontTx/>
              <a:buAutoNum type="arabicPeriod"/>
            </a:pPr>
            <a:r>
              <a:rPr lang="en-US" sz="4000"/>
              <a:t>Permisif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Sugito</a:t>
            </a: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/>
          <a:lstStyle/>
          <a:p>
            <a:r>
              <a:rPr lang="en-US" sz="4000"/>
              <a:t>  OTORITARIAN</a:t>
            </a:r>
            <a:br>
              <a:rPr lang="en-US" sz="5400"/>
            </a:br>
            <a:r>
              <a:rPr lang="en-US"/>
              <a:t> 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42925" indent="-542925">
              <a:lnSpc>
                <a:spcPct val="90000"/>
              </a:lnSpc>
            </a:pPr>
            <a:r>
              <a:rPr lang="en-US" sz="2800">
                <a:solidFill>
                  <a:srgbClr val="FF0000"/>
                </a:solidFill>
              </a:rPr>
              <a:t>Membentuk </a:t>
            </a:r>
          </a:p>
          <a:p>
            <a:pPr marL="542925" indent="-542925">
              <a:lnSpc>
                <a:spcPct val="90000"/>
              </a:lnSpc>
            </a:pPr>
            <a:r>
              <a:rPr lang="en-US" sz="2800">
                <a:solidFill>
                  <a:srgbClr val="FF0000"/>
                </a:solidFill>
              </a:rPr>
              <a:t>mengontrol </a:t>
            </a:r>
          </a:p>
          <a:p>
            <a:pPr marL="542925" indent="-542925">
              <a:lnSpc>
                <a:spcPct val="90000"/>
              </a:lnSpc>
            </a:pPr>
            <a:r>
              <a:rPr lang="en-US" sz="2800">
                <a:solidFill>
                  <a:srgbClr val="FF0000"/>
                </a:solidFill>
              </a:rPr>
              <a:t>mengevaluasi sikap dan perilaku anak dengan menggunakan standar yang absolut dan kaku </a:t>
            </a:r>
          </a:p>
          <a:p>
            <a:pPr marL="542925" indent="-542925">
              <a:lnSpc>
                <a:spcPct val="90000"/>
              </a:lnSpc>
            </a:pPr>
            <a:r>
              <a:rPr lang="en-US" sz="2800"/>
              <a:t>menekankan pada  kepatuhan, penghormatan kekuasaan, tradisi   </a:t>
            </a:r>
          </a:p>
          <a:p>
            <a:pPr marL="542925" indent="-542925">
              <a:lnSpc>
                <a:spcPct val="90000"/>
              </a:lnSpc>
            </a:pPr>
            <a:r>
              <a:rPr lang="en-US" sz="2800"/>
              <a:t>menjaga keteraturan dan kurang menjalin komunikasi lisan </a:t>
            </a:r>
            <a:r>
              <a:rPr lang="en-US" sz="4100"/>
              <a:t> </a:t>
            </a:r>
          </a:p>
          <a:p>
            <a:pPr marL="542925" indent="-542925">
              <a:lnSpc>
                <a:spcPct val="90000"/>
              </a:lnSpc>
              <a:buFontTx/>
              <a:buNone/>
            </a:pPr>
            <a:endParaRPr 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6" grpId="0"/>
    </p:bld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amwork">
  <a:themeElements>
    <a:clrScheme name="Teamwork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Teamwor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</TotalTime>
  <Words>816</Words>
  <Application>Microsoft Office PowerPoint</Application>
  <PresentationFormat>On-screen Show (4:3)</PresentationFormat>
  <Paragraphs>174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24</vt:i4>
      </vt:variant>
    </vt:vector>
  </HeadingPairs>
  <TitlesOfParts>
    <vt:vector size="38" baseType="lpstr">
      <vt:lpstr>Arial</vt:lpstr>
      <vt:lpstr>Arial Black</vt:lpstr>
      <vt:lpstr>Arial Rounded MT Bold</vt:lpstr>
      <vt:lpstr>Arial Unicode MS</vt:lpstr>
      <vt:lpstr>Garamond</vt:lpstr>
      <vt:lpstr>Tahoma</vt:lpstr>
      <vt:lpstr>Times New Roman</vt:lpstr>
      <vt:lpstr>Verdana</vt:lpstr>
      <vt:lpstr>Wingdings</vt:lpstr>
      <vt:lpstr>Profile</vt:lpstr>
      <vt:lpstr>Blends</vt:lpstr>
      <vt:lpstr>Default Design</vt:lpstr>
      <vt:lpstr>Ripple</vt:lpstr>
      <vt:lpstr>Teamwork</vt:lpstr>
      <vt:lpstr>PowerPoint Presentation</vt:lpstr>
      <vt:lpstr>PERAN KELUARGA STRATEGIS DAN KRUSIAL</vt:lpstr>
      <vt:lpstr>POTENSI  KELUARGA</vt:lpstr>
      <vt:lpstr>FUNGSI PENGASUHAN</vt:lpstr>
      <vt:lpstr>DIMENSI PENGASUHAN</vt:lpstr>
      <vt:lpstr>POLA ASUH</vt:lpstr>
      <vt:lpstr>POLA ASUH</vt:lpstr>
      <vt:lpstr>POLA ASUH  (Baumrind )</vt:lpstr>
      <vt:lpstr>  OTORITARIAN  </vt:lpstr>
      <vt:lpstr>AUTORITATIF  </vt:lpstr>
      <vt:lpstr>PERMISIF</vt:lpstr>
      <vt:lpstr>PERMISIF</vt:lpstr>
      <vt:lpstr>OTORITATIF  </vt:lpstr>
      <vt:lpstr>  OTORITARIAN  </vt:lpstr>
      <vt:lpstr>PENGARUH THD PERKEMBANGAN ANAK</vt:lpstr>
      <vt:lpstr>RESPON TERHADAP ANAK</vt:lpstr>
      <vt:lpstr>TUNTUTAN TERHADAP ANAK</vt:lpstr>
      <vt:lpstr>SIKAP DAN PERILAKU PENGASUHAN (Shochib)</vt:lpstr>
      <vt:lpstr>HASIL PERLAKUAN</vt:lpstr>
      <vt:lpstr>PowerPoint Presentation</vt:lpstr>
      <vt:lpstr>KEPRIBADIAN DAN POLA ASUH</vt:lpstr>
      <vt:lpstr>PowerPoint Presentation</vt:lpstr>
      <vt:lpstr>KECENDERUNGAN PERHATIAN PADA ANAK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MAS GITO</dc:creator>
  <cp:lastModifiedBy>ACER</cp:lastModifiedBy>
  <cp:revision>23</cp:revision>
  <dcterms:created xsi:type="dcterms:W3CDTF">2007-09-24T02:07:51Z</dcterms:created>
  <dcterms:modified xsi:type="dcterms:W3CDTF">2024-02-13T05:06:11Z</dcterms:modified>
</cp:coreProperties>
</file>