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69" r:id="rId25"/>
    <p:sldId id="270" r:id="rId26"/>
    <p:sldId id="271" r:id="rId27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Mango AC" charset="1" panose="00000000000000000000"/>
      <p:regular r:id="rId10"/>
    </p:embeddedFont>
    <p:embeddedFont>
      <p:font typeface="Handyman" charset="1" panose="0000000000000000000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slides/slide1.xml" Type="http://schemas.openxmlformats.org/officeDocument/2006/relationships/slide"/><Relationship Id="rId13" Target="slides/slide2.xml" Type="http://schemas.openxmlformats.org/officeDocument/2006/relationships/slide"/><Relationship Id="rId14" Target="slides/slide3.xml" Type="http://schemas.openxmlformats.org/officeDocument/2006/relationships/slide"/><Relationship Id="rId15" Target="slides/slide4.xml" Type="http://schemas.openxmlformats.org/officeDocument/2006/relationships/slide"/><Relationship Id="rId16" Target="slides/slide5.xml" Type="http://schemas.openxmlformats.org/officeDocument/2006/relationships/slide"/><Relationship Id="rId17" Target="slides/slide6.xml" Type="http://schemas.openxmlformats.org/officeDocument/2006/relationships/slide"/><Relationship Id="rId18" Target="slides/slide7.xml" Type="http://schemas.openxmlformats.org/officeDocument/2006/relationships/slide"/><Relationship Id="rId19" Target="slides/slide8.xml" Type="http://schemas.openxmlformats.org/officeDocument/2006/relationships/slide"/><Relationship Id="rId2" Target="presProps.xml" Type="http://schemas.openxmlformats.org/officeDocument/2006/relationships/presProps"/><Relationship Id="rId20" Target="slides/slide9.xml" Type="http://schemas.openxmlformats.org/officeDocument/2006/relationships/slide"/><Relationship Id="rId21" Target="slides/slide10.xml" Type="http://schemas.openxmlformats.org/officeDocument/2006/relationships/slide"/><Relationship Id="rId22" Target="slides/slide11.xml" Type="http://schemas.openxmlformats.org/officeDocument/2006/relationships/slide"/><Relationship Id="rId23" Target="slides/slide12.xml" Type="http://schemas.openxmlformats.org/officeDocument/2006/relationships/slide"/><Relationship Id="rId24" Target="slides/slide13.xml" Type="http://schemas.openxmlformats.org/officeDocument/2006/relationships/slide"/><Relationship Id="rId25" Target="slides/slide14.xml" Type="http://schemas.openxmlformats.org/officeDocument/2006/relationships/slide"/><Relationship Id="rId26" Target="slides/slide15.xml" Type="http://schemas.openxmlformats.org/officeDocument/2006/relationships/slide"/><Relationship Id="rId27" Target="slides/slide16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8.png" Type="http://schemas.openxmlformats.org/officeDocument/2006/relationships/image"/><Relationship Id="rId3" Target="../media/image39.svg" Type="http://schemas.openxmlformats.org/officeDocument/2006/relationships/image"/><Relationship Id="rId4" Target="../media/image1.png" Type="http://schemas.openxmlformats.org/officeDocument/2006/relationships/image"/><Relationship Id="rId5" Target="../media/image2.svg" Type="http://schemas.openxmlformats.org/officeDocument/2006/relationships/image"/><Relationship Id="rId6" Target="../media/image40.png" Type="http://schemas.openxmlformats.org/officeDocument/2006/relationships/image"/></Relationships>
</file>

<file path=ppt/slides/_rels/slide1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Relationship Id="rId3" Target="../media/image14.svg" Type="http://schemas.openxmlformats.org/officeDocument/2006/relationships/image"/><Relationship Id="rId4" Target="../media/image17.png" Type="http://schemas.openxmlformats.org/officeDocument/2006/relationships/image"/><Relationship Id="rId5" Target="../media/image18.svg" Type="http://schemas.openxmlformats.org/officeDocument/2006/relationships/image"/><Relationship Id="rId6" Target="../media/image19.png" Type="http://schemas.openxmlformats.org/officeDocument/2006/relationships/image"/><Relationship Id="rId7" Target="../media/image20.svg" Type="http://schemas.openxmlformats.org/officeDocument/2006/relationships/image"/><Relationship Id="rId8" Target="../media/image21.png" Type="http://schemas.openxmlformats.org/officeDocument/2006/relationships/image"/><Relationship Id="rId9" Target="../media/image22.svg" Type="http://schemas.openxmlformats.org/officeDocument/2006/relationships/image"/></Relationships>
</file>

<file path=ppt/slides/_rels/slide1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1.png" Type="http://schemas.openxmlformats.org/officeDocument/2006/relationships/image"/><Relationship Id="rId3" Target="../media/image42.svg" Type="http://schemas.openxmlformats.org/officeDocument/2006/relationships/image"/><Relationship Id="rId4" Target="../media/image1.png" Type="http://schemas.openxmlformats.org/officeDocument/2006/relationships/image"/><Relationship Id="rId5" Target="../media/image2.svg" Type="http://schemas.openxmlformats.org/officeDocument/2006/relationships/image"/><Relationship Id="rId6" Target="../media/image11.png" Type="http://schemas.openxmlformats.org/officeDocument/2006/relationships/image"/><Relationship Id="rId7" Target="../media/image12.svg" Type="http://schemas.openxmlformats.org/officeDocument/2006/relationships/image"/><Relationship Id="rId8" Target="../media/image43.png" Type="http://schemas.openxmlformats.org/officeDocument/2006/relationships/image"/><Relationship Id="rId9" Target="../media/image44.svg" Type="http://schemas.openxmlformats.org/officeDocument/2006/relationships/image"/></Relationships>
</file>

<file path=ppt/slides/_rels/slide1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Relationship Id="rId3" Target="../media/image14.svg" Type="http://schemas.openxmlformats.org/officeDocument/2006/relationships/image"/><Relationship Id="rId4" Target="../media/image15.png" Type="http://schemas.openxmlformats.org/officeDocument/2006/relationships/image"/><Relationship Id="rId5" Target="../media/image16.svg" Type="http://schemas.openxmlformats.org/officeDocument/2006/relationships/image"/><Relationship Id="rId6" Target="../media/image19.png" Type="http://schemas.openxmlformats.org/officeDocument/2006/relationships/image"/><Relationship Id="rId7" Target="../media/image20.svg" Type="http://schemas.openxmlformats.org/officeDocument/2006/relationships/image"/><Relationship Id="rId8" Target="../media/image21.png" Type="http://schemas.openxmlformats.org/officeDocument/2006/relationships/image"/><Relationship Id="rId9" Target="../media/image22.svg" Type="http://schemas.openxmlformats.org/officeDocument/2006/relationships/image"/></Relationships>
</file>

<file path=ppt/slides/_rels/slide1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45.png" Type="http://schemas.openxmlformats.org/officeDocument/2006/relationships/image"/><Relationship Id="rId5" Target="../media/image46.png" Type="http://schemas.openxmlformats.org/officeDocument/2006/relationships/image"/></Relationships>
</file>

<file path=ppt/slides/_rels/slide1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47.png" Type="http://schemas.openxmlformats.org/officeDocument/2006/relationships/image"/></Relationships>
</file>

<file path=ppt/slides/_rels/slide1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7.png" Type="http://schemas.openxmlformats.org/officeDocument/2006/relationships/image"/><Relationship Id="rId11" Target="../media/image8.svg" Type="http://schemas.openxmlformats.org/officeDocument/2006/relationships/image"/><Relationship Id="rId12" Target="../media/image9.png" Type="http://schemas.openxmlformats.org/officeDocument/2006/relationships/image"/><Relationship Id="rId13" Target="../media/image10.svg" Type="http://schemas.openxmlformats.org/officeDocument/2006/relationships/image"/><Relationship Id="rId14" Target="../media/image11.png" Type="http://schemas.openxmlformats.org/officeDocument/2006/relationships/image"/><Relationship Id="rId15" Target="../media/image12.svg" Type="http://schemas.openxmlformats.org/officeDocument/2006/relationships/image"/><Relationship Id="rId2" Target="../media/image48.png" Type="http://schemas.openxmlformats.org/officeDocument/2006/relationships/image"/><Relationship Id="rId3" Target="../media/image49.svg" Type="http://schemas.openxmlformats.org/officeDocument/2006/relationships/image"/><Relationship Id="rId4" Target="../media/image1.png" Type="http://schemas.openxmlformats.org/officeDocument/2006/relationships/image"/><Relationship Id="rId5" Target="../media/image2.svg" Type="http://schemas.openxmlformats.org/officeDocument/2006/relationships/image"/><Relationship Id="rId6" Target="../media/image3.png" Type="http://schemas.openxmlformats.org/officeDocument/2006/relationships/image"/><Relationship Id="rId7" Target="../media/image4.svg" Type="http://schemas.openxmlformats.org/officeDocument/2006/relationships/image"/><Relationship Id="rId8" Target="../media/image5.png" Type="http://schemas.openxmlformats.org/officeDocument/2006/relationships/image"/><Relationship Id="rId9" Target="../media/image6.sv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1.png" Type="http://schemas.openxmlformats.org/officeDocument/2006/relationships/image"/><Relationship Id="rId11" Target="../media/image22.svg" Type="http://schemas.openxmlformats.org/officeDocument/2006/relationships/image"/><Relationship Id="rId2" Target="../media/image13.png" Type="http://schemas.openxmlformats.org/officeDocument/2006/relationships/image"/><Relationship Id="rId3" Target="../media/image14.svg" Type="http://schemas.openxmlformats.org/officeDocument/2006/relationships/image"/><Relationship Id="rId4" Target="../media/image15.png" Type="http://schemas.openxmlformats.org/officeDocument/2006/relationships/image"/><Relationship Id="rId5" Target="../media/image16.svg" Type="http://schemas.openxmlformats.org/officeDocument/2006/relationships/image"/><Relationship Id="rId6" Target="../media/image17.png" Type="http://schemas.openxmlformats.org/officeDocument/2006/relationships/image"/><Relationship Id="rId7" Target="../media/image18.svg" Type="http://schemas.openxmlformats.org/officeDocument/2006/relationships/image"/><Relationship Id="rId8" Target="../media/image19.png" Type="http://schemas.openxmlformats.org/officeDocument/2006/relationships/image"/><Relationship Id="rId9" Target="../media/image20.sv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23.png" Type="http://schemas.openxmlformats.org/officeDocument/2006/relationships/image"/><Relationship Id="rId5" Target="../media/image24.svg" Type="http://schemas.openxmlformats.org/officeDocument/2006/relationships/image"/><Relationship Id="rId6" Target="../media/image25.png" Type="http://schemas.openxmlformats.org/officeDocument/2006/relationships/image"/><Relationship Id="rId7" Target="../media/image26.sv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7.png" Type="http://schemas.openxmlformats.org/officeDocument/2006/relationships/image"/><Relationship Id="rId3" Target="../media/image28.svg" Type="http://schemas.openxmlformats.org/officeDocument/2006/relationships/image"/><Relationship Id="rId4" Target="../media/image29.png" Type="http://schemas.openxmlformats.org/officeDocument/2006/relationships/image"/><Relationship Id="rId5" Target="../media/image30.svg" Type="http://schemas.openxmlformats.org/officeDocument/2006/relationships/image"/><Relationship Id="rId6" Target="../media/image1.png" Type="http://schemas.openxmlformats.org/officeDocument/2006/relationships/image"/><Relationship Id="rId7" Target="../media/image2.sv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1.png" Type="http://schemas.openxmlformats.org/officeDocument/2006/relationships/image"/><Relationship Id="rId3" Target="../media/image32.svg" Type="http://schemas.openxmlformats.org/officeDocument/2006/relationships/image"/><Relationship Id="rId4" Target="../media/image1.png" Type="http://schemas.openxmlformats.org/officeDocument/2006/relationships/image"/><Relationship Id="rId5" Target="../media/image2.sv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3.pn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4.png" Type="http://schemas.openxmlformats.org/officeDocument/2006/relationships/image"/><Relationship Id="rId3" Target="../media/image35.svg" Type="http://schemas.openxmlformats.org/officeDocument/2006/relationships/image"/><Relationship Id="rId4" Target="../media/image1.png" Type="http://schemas.openxmlformats.org/officeDocument/2006/relationships/image"/><Relationship Id="rId5" Target="../media/image2.svg" Type="http://schemas.openxmlformats.org/officeDocument/2006/relationships/image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6.png" Type="http://schemas.openxmlformats.org/officeDocument/2006/relationships/image"/><Relationship Id="rId3" Target="../media/image37.svg" Type="http://schemas.openxmlformats.org/officeDocument/2006/relationships/image"/><Relationship Id="rId4" Target="../media/image1.png" Type="http://schemas.openxmlformats.org/officeDocument/2006/relationships/image"/><Relationship Id="rId5" Target="../media/image2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917695" y="-1386386"/>
            <a:ext cx="5623911" cy="3149390"/>
          </a:xfrm>
          <a:custGeom>
            <a:avLst/>
            <a:gdLst/>
            <a:ahLst/>
            <a:cxnLst/>
            <a:rect r="r" b="b" t="t" l="l"/>
            <a:pathLst>
              <a:path h="3149390" w="5623911">
                <a:moveTo>
                  <a:pt x="0" y="0"/>
                </a:moveTo>
                <a:lnTo>
                  <a:pt x="5623911" y="0"/>
                </a:lnTo>
                <a:lnTo>
                  <a:pt x="5623911" y="3149390"/>
                </a:lnTo>
                <a:lnTo>
                  <a:pt x="0" y="31493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1903062" y="679096"/>
            <a:ext cx="7315200" cy="3182112"/>
          </a:xfrm>
          <a:custGeom>
            <a:avLst/>
            <a:gdLst/>
            <a:ahLst/>
            <a:cxnLst/>
            <a:rect r="r" b="b" t="t" l="l"/>
            <a:pathLst>
              <a:path h="3182112" w="7315200">
                <a:moveTo>
                  <a:pt x="0" y="0"/>
                </a:moveTo>
                <a:lnTo>
                  <a:pt x="7315200" y="0"/>
                </a:lnTo>
                <a:lnTo>
                  <a:pt x="7315200" y="3182112"/>
                </a:lnTo>
                <a:lnTo>
                  <a:pt x="0" y="31821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200288" y="-404979"/>
            <a:ext cx="3968999" cy="4776695"/>
          </a:xfrm>
          <a:custGeom>
            <a:avLst/>
            <a:gdLst/>
            <a:ahLst/>
            <a:cxnLst/>
            <a:rect r="r" b="b" t="t" l="l"/>
            <a:pathLst>
              <a:path h="4776695" w="3968999">
                <a:moveTo>
                  <a:pt x="0" y="0"/>
                </a:moveTo>
                <a:lnTo>
                  <a:pt x="3968999" y="0"/>
                </a:lnTo>
                <a:lnTo>
                  <a:pt x="3968999" y="4776695"/>
                </a:lnTo>
                <a:lnTo>
                  <a:pt x="0" y="477669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3592294" y="3305896"/>
            <a:ext cx="5760404" cy="3225826"/>
          </a:xfrm>
          <a:custGeom>
            <a:avLst/>
            <a:gdLst/>
            <a:ahLst/>
            <a:cxnLst/>
            <a:rect r="r" b="b" t="t" l="l"/>
            <a:pathLst>
              <a:path h="3225826" w="5760404">
                <a:moveTo>
                  <a:pt x="0" y="0"/>
                </a:moveTo>
                <a:lnTo>
                  <a:pt x="5760404" y="0"/>
                </a:lnTo>
                <a:lnTo>
                  <a:pt x="5760404" y="3225826"/>
                </a:lnTo>
                <a:lnTo>
                  <a:pt x="0" y="32258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50702" y="6531722"/>
            <a:ext cx="7315200" cy="4096512"/>
          </a:xfrm>
          <a:custGeom>
            <a:avLst/>
            <a:gdLst/>
            <a:ahLst/>
            <a:cxnLst/>
            <a:rect r="r" b="b" t="t" l="l"/>
            <a:pathLst>
              <a:path h="4096512" w="7315200">
                <a:moveTo>
                  <a:pt x="0" y="0"/>
                </a:moveTo>
                <a:lnTo>
                  <a:pt x="7315200" y="0"/>
                </a:lnTo>
                <a:lnTo>
                  <a:pt x="7315200" y="4096512"/>
                </a:lnTo>
                <a:lnTo>
                  <a:pt x="0" y="40965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4387109" y="2211710"/>
            <a:ext cx="4170775" cy="4320011"/>
          </a:xfrm>
          <a:custGeom>
            <a:avLst/>
            <a:gdLst/>
            <a:ahLst/>
            <a:cxnLst/>
            <a:rect r="r" b="b" t="t" l="l"/>
            <a:pathLst>
              <a:path h="4320011" w="4170775">
                <a:moveTo>
                  <a:pt x="0" y="0"/>
                </a:moveTo>
                <a:lnTo>
                  <a:pt x="4170774" y="0"/>
                </a:lnTo>
                <a:lnTo>
                  <a:pt x="4170774" y="4320012"/>
                </a:lnTo>
                <a:lnTo>
                  <a:pt x="0" y="432001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true" flipV="false" rot="3709194">
            <a:off x="4827418" y="6670520"/>
            <a:ext cx="4348507" cy="4174567"/>
          </a:xfrm>
          <a:custGeom>
            <a:avLst/>
            <a:gdLst/>
            <a:ahLst/>
            <a:cxnLst/>
            <a:rect r="r" b="b" t="t" l="l"/>
            <a:pathLst>
              <a:path h="4174567" w="4348507">
                <a:moveTo>
                  <a:pt x="4348506" y="0"/>
                </a:moveTo>
                <a:lnTo>
                  <a:pt x="0" y="0"/>
                </a:lnTo>
                <a:lnTo>
                  <a:pt x="0" y="4174566"/>
                </a:lnTo>
                <a:lnTo>
                  <a:pt x="4348506" y="4174566"/>
                </a:lnTo>
                <a:lnTo>
                  <a:pt x="4348506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311188">
            <a:off x="205872" y="4570507"/>
            <a:ext cx="5516862" cy="4804685"/>
          </a:xfrm>
          <a:custGeom>
            <a:avLst/>
            <a:gdLst/>
            <a:ahLst/>
            <a:cxnLst/>
            <a:rect r="r" b="b" t="t" l="l"/>
            <a:pathLst>
              <a:path h="4804685" w="5516862">
                <a:moveTo>
                  <a:pt x="0" y="0"/>
                </a:moveTo>
                <a:lnTo>
                  <a:pt x="5516862" y="0"/>
                </a:lnTo>
                <a:lnTo>
                  <a:pt x="5516862" y="4804685"/>
                </a:lnTo>
                <a:lnTo>
                  <a:pt x="0" y="480468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10788065" y="8277053"/>
            <a:ext cx="4936747" cy="6820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84"/>
              </a:lnSpc>
              <a:spcBef>
                <a:spcPct val="0"/>
              </a:spcBef>
            </a:pPr>
            <a:r>
              <a:rPr lang="en-US" sz="3631">
                <a:solidFill>
                  <a:srgbClr val="443C45"/>
                </a:solidFill>
                <a:latin typeface="Handyman"/>
              </a:rPr>
              <a:t>Vilda Tarita Anggraeni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9253577" y="2783090"/>
            <a:ext cx="8005723" cy="37486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791"/>
              </a:lnSpc>
            </a:pPr>
            <a:r>
              <a:rPr lang="en-US" sz="12652">
                <a:solidFill>
                  <a:srgbClr val="443C45"/>
                </a:solidFill>
                <a:latin typeface="Mango AC"/>
              </a:rPr>
              <a:t>Soal HOTS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0788065" y="7527056"/>
            <a:ext cx="4936747" cy="6820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84"/>
              </a:lnSpc>
              <a:spcBef>
                <a:spcPct val="0"/>
              </a:spcBef>
            </a:pPr>
            <a:r>
              <a:rPr lang="en-US" sz="3631">
                <a:solidFill>
                  <a:srgbClr val="443C45"/>
                </a:solidFill>
                <a:latin typeface="Handyman"/>
              </a:rPr>
              <a:t>Dra. Sumargiyani, M.Pd.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0">
            <a:off x="427246" y="2387655"/>
            <a:ext cx="5723136" cy="6828037"/>
          </a:xfrm>
          <a:custGeom>
            <a:avLst/>
            <a:gdLst/>
            <a:ahLst/>
            <a:cxnLst/>
            <a:rect r="r" b="b" t="t" l="l"/>
            <a:pathLst>
              <a:path h="6828037" w="5723136">
                <a:moveTo>
                  <a:pt x="5723136" y="0"/>
                </a:moveTo>
                <a:lnTo>
                  <a:pt x="0" y="0"/>
                </a:lnTo>
                <a:lnTo>
                  <a:pt x="0" y="6828037"/>
                </a:lnTo>
                <a:lnTo>
                  <a:pt x="5723136" y="6828037"/>
                </a:lnTo>
                <a:lnTo>
                  <a:pt x="5723136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3527580" y="-1850035"/>
            <a:ext cx="5623911" cy="3149390"/>
          </a:xfrm>
          <a:custGeom>
            <a:avLst/>
            <a:gdLst/>
            <a:ahLst/>
            <a:cxnLst/>
            <a:rect r="r" b="b" t="t" l="l"/>
            <a:pathLst>
              <a:path h="3149390" w="5623911">
                <a:moveTo>
                  <a:pt x="0" y="0"/>
                </a:moveTo>
                <a:lnTo>
                  <a:pt x="5623911" y="0"/>
                </a:lnTo>
                <a:lnTo>
                  <a:pt x="5623911" y="3149390"/>
                </a:lnTo>
                <a:lnTo>
                  <a:pt x="0" y="31493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867211" y="-1309383"/>
            <a:ext cx="5623911" cy="3149390"/>
          </a:xfrm>
          <a:custGeom>
            <a:avLst/>
            <a:gdLst/>
            <a:ahLst/>
            <a:cxnLst/>
            <a:rect r="r" b="b" t="t" l="l"/>
            <a:pathLst>
              <a:path h="3149390" w="5623911">
                <a:moveTo>
                  <a:pt x="0" y="0"/>
                </a:moveTo>
                <a:lnTo>
                  <a:pt x="5623910" y="0"/>
                </a:lnTo>
                <a:lnTo>
                  <a:pt x="5623910" y="3149390"/>
                </a:lnTo>
                <a:lnTo>
                  <a:pt x="0" y="31493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6332045" y="-2246351"/>
            <a:ext cx="5623911" cy="3149390"/>
          </a:xfrm>
          <a:custGeom>
            <a:avLst/>
            <a:gdLst/>
            <a:ahLst/>
            <a:cxnLst/>
            <a:rect r="r" b="b" t="t" l="l"/>
            <a:pathLst>
              <a:path h="3149390" w="5623911">
                <a:moveTo>
                  <a:pt x="0" y="0"/>
                </a:moveTo>
                <a:lnTo>
                  <a:pt x="5623910" y="0"/>
                </a:lnTo>
                <a:lnTo>
                  <a:pt x="5623910" y="3149391"/>
                </a:lnTo>
                <a:lnTo>
                  <a:pt x="0" y="31493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6711012" y="7001721"/>
            <a:ext cx="9967112" cy="2500712"/>
          </a:xfrm>
          <a:custGeom>
            <a:avLst/>
            <a:gdLst/>
            <a:ahLst/>
            <a:cxnLst/>
            <a:rect r="r" b="b" t="t" l="l"/>
            <a:pathLst>
              <a:path h="2500712" w="9967112">
                <a:moveTo>
                  <a:pt x="0" y="0"/>
                </a:moveTo>
                <a:lnTo>
                  <a:pt x="9967112" y="0"/>
                </a:lnTo>
                <a:lnTo>
                  <a:pt x="9967112" y="2500712"/>
                </a:lnTo>
                <a:lnTo>
                  <a:pt x="0" y="250071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17467" t="-253753" r="-115674" b="-393138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6651158" y="1768223"/>
            <a:ext cx="10086821" cy="64838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430"/>
              </a:lnSpc>
            </a:pPr>
            <a:r>
              <a:rPr lang="en-US" sz="3653">
                <a:solidFill>
                  <a:srgbClr val="443C45"/>
                </a:solidFill>
                <a:latin typeface="Handyman"/>
              </a:rPr>
              <a:t>4) Mencari persen kadar garam</a:t>
            </a:r>
          </a:p>
          <a:p>
            <a:pPr>
              <a:lnSpc>
                <a:spcPts val="6430"/>
              </a:lnSpc>
            </a:pPr>
            <a:r>
              <a:rPr lang="en-US" sz="3653">
                <a:solidFill>
                  <a:srgbClr val="443C45"/>
                </a:solidFill>
                <a:latin typeface="Handyman"/>
              </a:rPr>
              <a:t>                       4,76 + 0,24 = 5 </a:t>
            </a:r>
          </a:p>
          <a:p>
            <a:pPr>
              <a:lnSpc>
                <a:spcPts val="6430"/>
              </a:lnSpc>
            </a:pPr>
            <a:r>
              <a:rPr lang="en-US" sz="3653">
                <a:solidFill>
                  <a:srgbClr val="443C45"/>
                </a:solidFill>
                <a:latin typeface="Handyman"/>
              </a:rPr>
              <a:t>    Total kandungan air laut murni dan garam sekarang adalah 5 liter </a:t>
            </a:r>
          </a:p>
          <a:p>
            <a:pPr>
              <a:lnSpc>
                <a:spcPts val="6430"/>
              </a:lnSpc>
            </a:pPr>
            <a:r>
              <a:rPr lang="en-US" sz="3653">
                <a:solidFill>
                  <a:srgbClr val="443C45"/>
                </a:solidFill>
                <a:latin typeface="Handyman"/>
              </a:rPr>
              <a:t>5) Sehingga, kadar garam dalam persen adalah </a:t>
            </a:r>
          </a:p>
          <a:p>
            <a:pPr>
              <a:lnSpc>
                <a:spcPts val="6430"/>
              </a:lnSpc>
            </a:pPr>
            <a:r>
              <a:rPr lang="en-US" sz="3653">
                <a:solidFill>
                  <a:srgbClr val="443C45"/>
                </a:solidFill>
                <a:latin typeface="Handyman"/>
              </a:rPr>
              <a:t>                       0,24 : 5 x 100 </a:t>
            </a:r>
          </a:p>
          <a:p>
            <a:pPr>
              <a:lnSpc>
                <a:spcPts val="6430"/>
              </a:lnSpc>
            </a:pPr>
          </a:p>
          <a:p>
            <a:pPr marL="0" indent="0" lvl="0">
              <a:lnSpc>
                <a:spcPts val="6430"/>
              </a:lnSpc>
            </a:pPr>
          </a:p>
        </p:txBody>
      </p:sp>
      <p:sp>
        <p:nvSpPr>
          <p:cNvPr name="TextBox 8" id="8"/>
          <p:cNvSpPr txBox="true"/>
          <p:nvPr/>
        </p:nvSpPr>
        <p:spPr>
          <a:xfrm rot="0">
            <a:off x="6150382" y="8795368"/>
            <a:ext cx="9967112" cy="6977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115"/>
              </a:lnSpc>
              <a:spcBef>
                <a:spcPct val="0"/>
              </a:spcBef>
            </a:pPr>
            <a:r>
              <a:rPr lang="en-US" sz="3653">
                <a:solidFill>
                  <a:srgbClr val="443C45"/>
                </a:solidFill>
                <a:latin typeface="Handyman"/>
              </a:rPr>
              <a:t>Jadi, kadar garamnya ada sebanyak 4,8%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2506970">
            <a:off x="-298424" y="7321448"/>
            <a:ext cx="6232548" cy="3490227"/>
          </a:xfrm>
          <a:custGeom>
            <a:avLst/>
            <a:gdLst/>
            <a:ahLst/>
            <a:cxnLst/>
            <a:rect r="r" b="b" t="t" l="l"/>
            <a:pathLst>
              <a:path h="3490227" w="6232548">
                <a:moveTo>
                  <a:pt x="0" y="0"/>
                </a:moveTo>
                <a:lnTo>
                  <a:pt x="6232548" y="0"/>
                </a:lnTo>
                <a:lnTo>
                  <a:pt x="6232548" y="3490227"/>
                </a:lnTo>
                <a:lnTo>
                  <a:pt x="0" y="34902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7873293">
            <a:off x="310045" y="6239495"/>
            <a:ext cx="6232548" cy="3490227"/>
          </a:xfrm>
          <a:custGeom>
            <a:avLst/>
            <a:gdLst/>
            <a:ahLst/>
            <a:cxnLst/>
            <a:rect r="r" b="b" t="t" l="l"/>
            <a:pathLst>
              <a:path h="3490227" w="6232548">
                <a:moveTo>
                  <a:pt x="0" y="0"/>
                </a:moveTo>
                <a:lnTo>
                  <a:pt x="6232548" y="0"/>
                </a:lnTo>
                <a:lnTo>
                  <a:pt x="6232548" y="3490226"/>
                </a:lnTo>
                <a:lnTo>
                  <a:pt x="0" y="34902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2506970">
            <a:off x="85039" y="-947821"/>
            <a:ext cx="8395103" cy="4701258"/>
          </a:xfrm>
          <a:custGeom>
            <a:avLst/>
            <a:gdLst/>
            <a:ahLst/>
            <a:cxnLst/>
            <a:rect r="r" b="b" t="t" l="l"/>
            <a:pathLst>
              <a:path h="4701258" w="8395103">
                <a:moveTo>
                  <a:pt x="0" y="0"/>
                </a:moveTo>
                <a:lnTo>
                  <a:pt x="8395103" y="0"/>
                </a:lnTo>
                <a:lnTo>
                  <a:pt x="8395103" y="4701258"/>
                </a:lnTo>
                <a:lnTo>
                  <a:pt x="0" y="47012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7873293">
            <a:off x="-1028842" y="-2566220"/>
            <a:ext cx="8395103" cy="4701258"/>
          </a:xfrm>
          <a:custGeom>
            <a:avLst/>
            <a:gdLst/>
            <a:ahLst/>
            <a:cxnLst/>
            <a:rect r="r" b="b" t="t" l="l"/>
            <a:pathLst>
              <a:path h="4701258" w="8395103">
                <a:moveTo>
                  <a:pt x="0" y="0"/>
                </a:moveTo>
                <a:lnTo>
                  <a:pt x="8395103" y="0"/>
                </a:lnTo>
                <a:lnTo>
                  <a:pt x="8395103" y="4701257"/>
                </a:lnTo>
                <a:lnTo>
                  <a:pt x="0" y="47012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-631740" y="0"/>
            <a:ext cx="6372217" cy="6612678"/>
          </a:xfrm>
          <a:custGeom>
            <a:avLst/>
            <a:gdLst/>
            <a:ahLst/>
            <a:cxnLst/>
            <a:rect r="r" b="b" t="t" l="l"/>
            <a:pathLst>
              <a:path h="6612678" w="6372217">
                <a:moveTo>
                  <a:pt x="0" y="0"/>
                </a:moveTo>
                <a:lnTo>
                  <a:pt x="6372217" y="0"/>
                </a:lnTo>
                <a:lnTo>
                  <a:pt x="6372217" y="6612678"/>
                </a:lnTo>
                <a:lnTo>
                  <a:pt x="0" y="661267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4282590" y="2309983"/>
            <a:ext cx="2915774" cy="1632834"/>
          </a:xfrm>
          <a:custGeom>
            <a:avLst/>
            <a:gdLst/>
            <a:ahLst/>
            <a:cxnLst/>
            <a:rect r="r" b="b" t="t" l="l"/>
            <a:pathLst>
              <a:path h="1632834" w="2915774">
                <a:moveTo>
                  <a:pt x="0" y="0"/>
                </a:moveTo>
                <a:lnTo>
                  <a:pt x="2915774" y="0"/>
                </a:lnTo>
                <a:lnTo>
                  <a:pt x="2915774" y="1632833"/>
                </a:lnTo>
                <a:lnTo>
                  <a:pt x="0" y="16328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659240" y="7984608"/>
            <a:ext cx="2767079" cy="1640123"/>
          </a:xfrm>
          <a:custGeom>
            <a:avLst/>
            <a:gdLst/>
            <a:ahLst/>
            <a:cxnLst/>
            <a:rect r="r" b="b" t="t" l="l"/>
            <a:pathLst>
              <a:path h="1640123" w="2767079">
                <a:moveTo>
                  <a:pt x="0" y="0"/>
                </a:moveTo>
                <a:lnTo>
                  <a:pt x="2767079" y="0"/>
                </a:lnTo>
                <a:lnTo>
                  <a:pt x="2767079" y="1640123"/>
                </a:lnTo>
                <a:lnTo>
                  <a:pt x="0" y="164012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7702846" y="912107"/>
            <a:ext cx="9280034" cy="25671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75"/>
              </a:lnSpc>
            </a:pPr>
            <a:r>
              <a:rPr lang="en-US" sz="7241">
                <a:solidFill>
                  <a:srgbClr val="443C45"/>
                </a:solidFill>
                <a:latin typeface="Mango AC"/>
              </a:rPr>
              <a:t>Contoh Soal HOTS</a:t>
            </a:r>
          </a:p>
          <a:p>
            <a:pPr algn="ctr">
              <a:lnSpc>
                <a:spcPts val="9775"/>
              </a:lnSpc>
            </a:pPr>
          </a:p>
        </p:txBody>
      </p:sp>
      <p:sp>
        <p:nvSpPr>
          <p:cNvPr name="TextBox 10" id="10"/>
          <p:cNvSpPr txBox="true"/>
          <p:nvPr/>
        </p:nvSpPr>
        <p:spPr>
          <a:xfrm rot="0">
            <a:off x="7850484" y="2842918"/>
            <a:ext cx="8984759" cy="47805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6466"/>
              </a:lnSpc>
            </a:pPr>
            <a:r>
              <a:rPr lang="en-US" sz="3653">
                <a:solidFill>
                  <a:srgbClr val="443C45"/>
                </a:solidFill>
                <a:latin typeface="Handyman"/>
              </a:rPr>
              <a:t>Ardi mampu menjawab 26 soal dari 30 butir soal olimpiade matematika. Ardi mendapat nilai 37. Aturan penskoran jika jawaban benar skor 2, salah -1, dan tidak dijawab 0. Banyak jawaban Ardi yang benar ada ....</a:t>
            </a:r>
          </a:p>
          <a:p>
            <a:pPr algn="just">
              <a:lnSpc>
                <a:spcPts val="5227"/>
              </a:lnSpc>
            </a:pPr>
          </a:p>
        </p:txBody>
      </p:sp>
      <p:sp>
        <p:nvSpPr>
          <p:cNvPr name="TextBox 11" id="11"/>
          <p:cNvSpPr txBox="true"/>
          <p:nvPr/>
        </p:nvSpPr>
        <p:spPr>
          <a:xfrm rot="0">
            <a:off x="6031340" y="5233180"/>
            <a:ext cx="1522268" cy="12290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762"/>
              </a:lnSpc>
            </a:pPr>
            <a:r>
              <a:rPr lang="en-US" sz="7241">
                <a:solidFill>
                  <a:srgbClr val="443C45"/>
                </a:solidFill>
                <a:latin typeface="Mango AC"/>
              </a:rPr>
              <a:t>03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7850484" y="7135037"/>
            <a:ext cx="8984759" cy="8213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6466"/>
              </a:lnSpc>
            </a:pPr>
            <a:r>
              <a:rPr lang="en-US" sz="3653">
                <a:solidFill>
                  <a:srgbClr val="443C45"/>
                </a:solidFill>
                <a:latin typeface="Handyman"/>
              </a:rPr>
              <a:t>a. 23                 c. 15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7850484" y="8094560"/>
            <a:ext cx="8984759" cy="8213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6466"/>
              </a:lnSpc>
            </a:pPr>
            <a:r>
              <a:rPr lang="en-US" sz="3653">
                <a:solidFill>
                  <a:srgbClr val="443C45"/>
                </a:solidFill>
                <a:latin typeface="Handyman"/>
              </a:rPr>
              <a:t>b. 21                 d. 12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4761854" y="2375895"/>
            <a:ext cx="10788941" cy="65270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115"/>
              </a:lnSpc>
            </a:pPr>
            <a:r>
              <a:rPr lang="en-US" sz="3653">
                <a:solidFill>
                  <a:srgbClr val="443C45"/>
                </a:solidFill>
                <a:latin typeface="Handyman"/>
              </a:rPr>
              <a:t>i) B + S = 26 ................. (1)</a:t>
            </a:r>
          </a:p>
          <a:p>
            <a:pPr>
              <a:lnSpc>
                <a:spcPts val="5115"/>
              </a:lnSpc>
            </a:pPr>
          </a:p>
          <a:p>
            <a:pPr>
              <a:lnSpc>
                <a:spcPts val="5115"/>
              </a:lnSpc>
            </a:pPr>
            <a:r>
              <a:rPr lang="en-US" sz="3653">
                <a:solidFill>
                  <a:srgbClr val="443C45"/>
                </a:solidFill>
                <a:latin typeface="Handyman"/>
              </a:rPr>
              <a:t>2 B + (-1 x S) = 37</a:t>
            </a:r>
          </a:p>
          <a:p>
            <a:pPr>
              <a:lnSpc>
                <a:spcPts val="5115"/>
              </a:lnSpc>
            </a:pPr>
            <a:r>
              <a:rPr lang="en-US" sz="3653">
                <a:solidFill>
                  <a:srgbClr val="443C45"/>
                </a:solidFill>
                <a:latin typeface="Handyman"/>
              </a:rPr>
              <a:t>2 B - S          = 37 ................ (2)</a:t>
            </a:r>
          </a:p>
          <a:p>
            <a:pPr>
              <a:lnSpc>
                <a:spcPts val="5115"/>
              </a:lnSpc>
            </a:pPr>
          </a:p>
          <a:p>
            <a:pPr>
              <a:lnSpc>
                <a:spcPts val="5115"/>
              </a:lnSpc>
            </a:pPr>
            <a:r>
              <a:rPr lang="en-US" sz="3653">
                <a:solidFill>
                  <a:srgbClr val="443C45"/>
                </a:solidFill>
                <a:latin typeface="Handyman"/>
              </a:rPr>
              <a:t>B  + S   =  26    (1)</a:t>
            </a:r>
          </a:p>
          <a:p>
            <a:pPr>
              <a:lnSpc>
                <a:spcPts val="5115"/>
              </a:lnSpc>
            </a:pPr>
            <a:r>
              <a:rPr lang="en-US" sz="3653">
                <a:solidFill>
                  <a:srgbClr val="443C45"/>
                </a:solidFill>
                <a:latin typeface="Handyman"/>
              </a:rPr>
              <a:t>2 B - S   = 37    (2)</a:t>
            </a:r>
          </a:p>
          <a:p>
            <a:pPr>
              <a:lnSpc>
                <a:spcPts val="5115"/>
              </a:lnSpc>
            </a:pPr>
            <a:r>
              <a:rPr lang="en-US" sz="3653">
                <a:solidFill>
                  <a:srgbClr val="443C45"/>
                </a:solidFill>
                <a:latin typeface="Handyman"/>
              </a:rPr>
              <a:t>------------------- +</a:t>
            </a:r>
          </a:p>
          <a:p>
            <a:pPr>
              <a:lnSpc>
                <a:spcPts val="5115"/>
              </a:lnSpc>
            </a:pPr>
            <a:r>
              <a:rPr lang="en-US" sz="3653">
                <a:solidFill>
                  <a:srgbClr val="443C45"/>
                </a:solidFill>
                <a:latin typeface="Handyman"/>
              </a:rPr>
              <a:t>3 B      = 63</a:t>
            </a:r>
          </a:p>
          <a:p>
            <a:pPr marL="0" indent="0" lvl="0">
              <a:lnSpc>
                <a:spcPts val="5115"/>
              </a:lnSpc>
              <a:spcBef>
                <a:spcPct val="0"/>
              </a:spcBef>
            </a:pPr>
            <a:r>
              <a:rPr lang="en-US" sz="3653">
                <a:solidFill>
                  <a:srgbClr val="443C45"/>
                </a:solidFill>
                <a:latin typeface="Handyman"/>
              </a:rPr>
              <a:t>B         = 21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-867211" y="3322544"/>
            <a:ext cx="5234258" cy="5935756"/>
          </a:xfrm>
          <a:custGeom>
            <a:avLst/>
            <a:gdLst/>
            <a:ahLst/>
            <a:cxnLst/>
            <a:rect r="r" b="b" t="t" l="l"/>
            <a:pathLst>
              <a:path h="5935756" w="5234258">
                <a:moveTo>
                  <a:pt x="0" y="0"/>
                </a:moveTo>
                <a:lnTo>
                  <a:pt x="5234257" y="0"/>
                </a:lnTo>
                <a:lnTo>
                  <a:pt x="5234257" y="5935756"/>
                </a:lnTo>
                <a:lnTo>
                  <a:pt x="0" y="59357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3527580" y="-1850035"/>
            <a:ext cx="5623911" cy="3149390"/>
          </a:xfrm>
          <a:custGeom>
            <a:avLst/>
            <a:gdLst/>
            <a:ahLst/>
            <a:cxnLst/>
            <a:rect r="r" b="b" t="t" l="l"/>
            <a:pathLst>
              <a:path h="3149390" w="5623911">
                <a:moveTo>
                  <a:pt x="0" y="0"/>
                </a:moveTo>
                <a:lnTo>
                  <a:pt x="5623911" y="0"/>
                </a:lnTo>
                <a:lnTo>
                  <a:pt x="5623911" y="3149390"/>
                </a:lnTo>
                <a:lnTo>
                  <a:pt x="0" y="31493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-867211" y="-1309383"/>
            <a:ext cx="5623911" cy="3149390"/>
          </a:xfrm>
          <a:custGeom>
            <a:avLst/>
            <a:gdLst/>
            <a:ahLst/>
            <a:cxnLst/>
            <a:rect r="r" b="b" t="t" l="l"/>
            <a:pathLst>
              <a:path h="3149390" w="5623911">
                <a:moveTo>
                  <a:pt x="0" y="0"/>
                </a:moveTo>
                <a:lnTo>
                  <a:pt x="5623910" y="0"/>
                </a:lnTo>
                <a:lnTo>
                  <a:pt x="5623910" y="3149390"/>
                </a:lnTo>
                <a:lnTo>
                  <a:pt x="0" y="31493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6332045" y="-2246351"/>
            <a:ext cx="5623911" cy="3149390"/>
          </a:xfrm>
          <a:custGeom>
            <a:avLst/>
            <a:gdLst/>
            <a:ahLst/>
            <a:cxnLst/>
            <a:rect r="r" b="b" t="t" l="l"/>
            <a:pathLst>
              <a:path h="3149390" w="5623911">
                <a:moveTo>
                  <a:pt x="0" y="0"/>
                </a:moveTo>
                <a:lnTo>
                  <a:pt x="5623910" y="0"/>
                </a:lnTo>
                <a:lnTo>
                  <a:pt x="5623910" y="3149391"/>
                </a:lnTo>
                <a:lnTo>
                  <a:pt x="0" y="31493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3973113" y="800100"/>
            <a:ext cx="12366422" cy="25671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75"/>
              </a:lnSpc>
            </a:pPr>
            <a:r>
              <a:rPr lang="en-US" sz="7241">
                <a:solidFill>
                  <a:srgbClr val="443C45"/>
                </a:solidFill>
                <a:latin typeface="Mango AC"/>
              </a:rPr>
              <a:t>Langkah Penyelesaian</a:t>
            </a:r>
          </a:p>
          <a:p>
            <a:pPr algn="ctr">
              <a:lnSpc>
                <a:spcPts val="9775"/>
              </a:lnSpc>
            </a:pP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12549060" y="2518770"/>
            <a:ext cx="7315200" cy="4096512"/>
          </a:xfrm>
          <a:custGeom>
            <a:avLst/>
            <a:gdLst/>
            <a:ahLst/>
            <a:cxnLst/>
            <a:rect r="r" b="b" t="t" l="l"/>
            <a:pathLst>
              <a:path h="4096512" w="7315200">
                <a:moveTo>
                  <a:pt x="0" y="0"/>
                </a:moveTo>
                <a:lnTo>
                  <a:pt x="7315200" y="0"/>
                </a:lnTo>
                <a:lnTo>
                  <a:pt x="7315200" y="4096512"/>
                </a:lnTo>
                <a:lnTo>
                  <a:pt x="0" y="40965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311188">
            <a:off x="13208257" y="2437495"/>
            <a:ext cx="5516862" cy="4804685"/>
          </a:xfrm>
          <a:custGeom>
            <a:avLst/>
            <a:gdLst/>
            <a:ahLst/>
            <a:cxnLst/>
            <a:rect r="r" b="b" t="t" l="l"/>
            <a:pathLst>
              <a:path h="4804685" w="5516862">
                <a:moveTo>
                  <a:pt x="0" y="0"/>
                </a:moveTo>
                <a:lnTo>
                  <a:pt x="5516862" y="0"/>
                </a:lnTo>
                <a:lnTo>
                  <a:pt x="5516862" y="4804685"/>
                </a:lnTo>
                <a:lnTo>
                  <a:pt x="0" y="480468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7428872" y="8048165"/>
            <a:ext cx="1346146" cy="854802"/>
          </a:xfrm>
          <a:custGeom>
            <a:avLst/>
            <a:gdLst/>
            <a:ahLst/>
            <a:cxnLst/>
            <a:rect r="r" b="b" t="t" l="l"/>
            <a:pathLst>
              <a:path h="854802" w="1346146">
                <a:moveTo>
                  <a:pt x="0" y="0"/>
                </a:moveTo>
                <a:lnTo>
                  <a:pt x="1346145" y="0"/>
                </a:lnTo>
                <a:lnTo>
                  <a:pt x="1346145" y="854802"/>
                </a:lnTo>
                <a:lnTo>
                  <a:pt x="0" y="85480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9144000" y="7557495"/>
            <a:ext cx="7580952" cy="13454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5115"/>
              </a:lnSpc>
              <a:spcBef>
                <a:spcPct val="0"/>
              </a:spcBef>
            </a:pPr>
            <a:r>
              <a:rPr lang="en-US" sz="3653">
                <a:solidFill>
                  <a:srgbClr val="443C45"/>
                </a:solidFill>
                <a:latin typeface="Handyman"/>
              </a:rPr>
              <a:t>Jadi, banyak jawaban Ardi yang benar ada sebanyak 21 (b)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2506970">
            <a:off x="-298424" y="7321448"/>
            <a:ext cx="6232548" cy="3490227"/>
          </a:xfrm>
          <a:custGeom>
            <a:avLst/>
            <a:gdLst/>
            <a:ahLst/>
            <a:cxnLst/>
            <a:rect r="r" b="b" t="t" l="l"/>
            <a:pathLst>
              <a:path h="3490227" w="6232548">
                <a:moveTo>
                  <a:pt x="0" y="0"/>
                </a:moveTo>
                <a:lnTo>
                  <a:pt x="6232548" y="0"/>
                </a:lnTo>
                <a:lnTo>
                  <a:pt x="6232548" y="3490227"/>
                </a:lnTo>
                <a:lnTo>
                  <a:pt x="0" y="34902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7873293">
            <a:off x="310045" y="6239495"/>
            <a:ext cx="6232548" cy="3490227"/>
          </a:xfrm>
          <a:custGeom>
            <a:avLst/>
            <a:gdLst/>
            <a:ahLst/>
            <a:cxnLst/>
            <a:rect r="r" b="b" t="t" l="l"/>
            <a:pathLst>
              <a:path h="3490227" w="6232548">
                <a:moveTo>
                  <a:pt x="0" y="0"/>
                </a:moveTo>
                <a:lnTo>
                  <a:pt x="6232548" y="0"/>
                </a:lnTo>
                <a:lnTo>
                  <a:pt x="6232548" y="3490226"/>
                </a:lnTo>
                <a:lnTo>
                  <a:pt x="0" y="34902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2506970">
            <a:off x="-169959" y="-1211432"/>
            <a:ext cx="8395103" cy="4701258"/>
          </a:xfrm>
          <a:custGeom>
            <a:avLst/>
            <a:gdLst/>
            <a:ahLst/>
            <a:cxnLst/>
            <a:rect r="r" b="b" t="t" l="l"/>
            <a:pathLst>
              <a:path h="4701258" w="8395103">
                <a:moveTo>
                  <a:pt x="0" y="0"/>
                </a:moveTo>
                <a:lnTo>
                  <a:pt x="8395103" y="0"/>
                </a:lnTo>
                <a:lnTo>
                  <a:pt x="8395103" y="4701258"/>
                </a:lnTo>
                <a:lnTo>
                  <a:pt x="0" y="47012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7873293">
            <a:off x="-771233" y="-2350629"/>
            <a:ext cx="8395103" cy="4701258"/>
          </a:xfrm>
          <a:custGeom>
            <a:avLst/>
            <a:gdLst/>
            <a:ahLst/>
            <a:cxnLst/>
            <a:rect r="r" b="b" t="t" l="l"/>
            <a:pathLst>
              <a:path h="4701258" w="8395103">
                <a:moveTo>
                  <a:pt x="0" y="0"/>
                </a:moveTo>
                <a:lnTo>
                  <a:pt x="8395103" y="0"/>
                </a:lnTo>
                <a:lnTo>
                  <a:pt x="8395103" y="4701258"/>
                </a:lnTo>
                <a:lnTo>
                  <a:pt x="0" y="47012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-157816" y="582225"/>
            <a:ext cx="4602225" cy="4687451"/>
          </a:xfrm>
          <a:custGeom>
            <a:avLst/>
            <a:gdLst/>
            <a:ahLst/>
            <a:cxnLst/>
            <a:rect r="r" b="b" t="t" l="l"/>
            <a:pathLst>
              <a:path h="4687451" w="4602225">
                <a:moveTo>
                  <a:pt x="0" y="0"/>
                </a:moveTo>
                <a:lnTo>
                  <a:pt x="4602225" y="0"/>
                </a:lnTo>
                <a:lnTo>
                  <a:pt x="4602225" y="4687451"/>
                </a:lnTo>
                <a:lnTo>
                  <a:pt x="0" y="468745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3876700" y="1402808"/>
            <a:ext cx="2915774" cy="1632834"/>
          </a:xfrm>
          <a:custGeom>
            <a:avLst/>
            <a:gdLst/>
            <a:ahLst/>
            <a:cxnLst/>
            <a:rect r="r" b="b" t="t" l="l"/>
            <a:pathLst>
              <a:path h="1632834" w="2915774">
                <a:moveTo>
                  <a:pt x="0" y="0"/>
                </a:moveTo>
                <a:lnTo>
                  <a:pt x="2915774" y="0"/>
                </a:lnTo>
                <a:lnTo>
                  <a:pt x="2915774" y="1632834"/>
                </a:lnTo>
                <a:lnTo>
                  <a:pt x="0" y="163283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659240" y="7984608"/>
            <a:ext cx="2767079" cy="1640123"/>
          </a:xfrm>
          <a:custGeom>
            <a:avLst/>
            <a:gdLst/>
            <a:ahLst/>
            <a:cxnLst/>
            <a:rect r="r" b="b" t="t" l="l"/>
            <a:pathLst>
              <a:path h="1640123" w="2767079">
                <a:moveTo>
                  <a:pt x="0" y="0"/>
                </a:moveTo>
                <a:lnTo>
                  <a:pt x="2767079" y="0"/>
                </a:lnTo>
                <a:lnTo>
                  <a:pt x="2767079" y="1640123"/>
                </a:lnTo>
                <a:lnTo>
                  <a:pt x="0" y="164012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8267564" y="2028725"/>
            <a:ext cx="9374390" cy="57477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626"/>
              </a:lnSpc>
            </a:pPr>
            <a:r>
              <a:rPr lang="en-US" sz="3653">
                <a:solidFill>
                  <a:srgbClr val="443C45"/>
                </a:solidFill>
                <a:latin typeface="Handyman"/>
              </a:rPr>
              <a:t>Putri seorang wira usaha yang melayani pemesanan segala jenis kue. Putri membuat kue menggunakan bahan terigu, telur, dan gula. Banyak bahan terigu 2 1/2 kali telur. Bahan telur 1 1/2 kali gula. Bahan 1 kg terigu dibuat menjadi 5 buah kue. Putri mendapat pesanan kue sebanyak 150 buah. Selisih bahan telur dengan gula untuk membuat kue sesuai pesanan ada adalah ....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6304364" y="4588474"/>
            <a:ext cx="1522268" cy="12290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762"/>
              </a:lnSpc>
            </a:pPr>
            <a:r>
              <a:rPr lang="en-US" sz="7241">
                <a:solidFill>
                  <a:srgbClr val="443C45"/>
                </a:solidFill>
                <a:latin typeface="Mango AC"/>
              </a:rPr>
              <a:t>04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8314742" y="468490"/>
            <a:ext cx="9280034" cy="25671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75"/>
              </a:lnSpc>
            </a:pPr>
            <a:r>
              <a:rPr lang="en-US" sz="7241">
                <a:solidFill>
                  <a:srgbClr val="443C45"/>
                </a:solidFill>
                <a:latin typeface="Mango AC"/>
              </a:rPr>
              <a:t>Contoh Soal HOTS</a:t>
            </a:r>
          </a:p>
          <a:p>
            <a:pPr algn="ctr">
              <a:lnSpc>
                <a:spcPts val="9775"/>
              </a:lnSpc>
            </a:pPr>
          </a:p>
        </p:txBody>
      </p:sp>
      <p:sp>
        <p:nvSpPr>
          <p:cNvPr name="TextBox 12" id="12"/>
          <p:cNvSpPr txBox="true"/>
          <p:nvPr/>
        </p:nvSpPr>
        <p:spPr>
          <a:xfrm rot="0">
            <a:off x="8314742" y="7841733"/>
            <a:ext cx="5205134" cy="6977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115"/>
              </a:lnSpc>
              <a:spcBef>
                <a:spcPct val="0"/>
              </a:spcBef>
            </a:pPr>
            <a:r>
              <a:rPr lang="en-US" sz="3653">
                <a:solidFill>
                  <a:srgbClr val="443C45"/>
                </a:solidFill>
                <a:latin typeface="Handyman"/>
              </a:rPr>
              <a:t>a. 4                       c. 8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8305664" y="8701431"/>
            <a:ext cx="5205134" cy="6717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975"/>
              </a:lnSpc>
              <a:spcBef>
                <a:spcPct val="0"/>
              </a:spcBef>
            </a:pPr>
            <a:r>
              <a:rPr lang="en-US" sz="3553">
                <a:solidFill>
                  <a:srgbClr val="443C45"/>
                </a:solidFill>
                <a:latin typeface="Handyman"/>
              </a:rPr>
              <a:t> b. 6                        d. 12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2519711" y="7686675"/>
            <a:ext cx="6610369" cy="3701806"/>
          </a:xfrm>
          <a:custGeom>
            <a:avLst/>
            <a:gdLst/>
            <a:ahLst/>
            <a:cxnLst/>
            <a:rect r="r" b="b" t="t" l="l"/>
            <a:pathLst>
              <a:path h="3701806" w="6610369">
                <a:moveTo>
                  <a:pt x="0" y="0"/>
                </a:moveTo>
                <a:lnTo>
                  <a:pt x="6610368" y="0"/>
                </a:lnTo>
                <a:lnTo>
                  <a:pt x="6610368" y="3701806"/>
                </a:lnTo>
                <a:lnTo>
                  <a:pt x="0" y="37018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3067385" y="-1382181"/>
            <a:ext cx="7263926" cy="4067798"/>
          </a:xfrm>
          <a:custGeom>
            <a:avLst/>
            <a:gdLst/>
            <a:ahLst/>
            <a:cxnLst/>
            <a:rect r="r" b="b" t="t" l="l"/>
            <a:pathLst>
              <a:path h="4067798" w="7263926">
                <a:moveTo>
                  <a:pt x="0" y="0"/>
                </a:moveTo>
                <a:lnTo>
                  <a:pt x="7263926" y="0"/>
                </a:lnTo>
                <a:lnTo>
                  <a:pt x="7263926" y="4067799"/>
                </a:lnTo>
                <a:lnTo>
                  <a:pt x="0" y="40677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3318768" y="-2120690"/>
            <a:ext cx="5623911" cy="3149390"/>
          </a:xfrm>
          <a:custGeom>
            <a:avLst/>
            <a:gdLst/>
            <a:ahLst/>
            <a:cxnLst/>
            <a:rect r="r" b="b" t="t" l="l"/>
            <a:pathLst>
              <a:path h="3149390" w="5623911">
                <a:moveTo>
                  <a:pt x="0" y="0"/>
                </a:moveTo>
                <a:lnTo>
                  <a:pt x="5623911" y="0"/>
                </a:lnTo>
                <a:lnTo>
                  <a:pt x="5623911" y="3149390"/>
                </a:lnTo>
                <a:lnTo>
                  <a:pt x="0" y="31493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false" rot="0">
            <a:off x="3188877" y="8712305"/>
            <a:ext cx="5623911" cy="3149390"/>
          </a:xfrm>
          <a:custGeom>
            <a:avLst/>
            <a:gdLst/>
            <a:ahLst/>
            <a:cxnLst/>
            <a:rect r="r" b="b" t="t" l="l"/>
            <a:pathLst>
              <a:path h="3149390" w="5623911">
                <a:moveTo>
                  <a:pt x="5623910" y="0"/>
                </a:moveTo>
                <a:lnTo>
                  <a:pt x="0" y="0"/>
                </a:lnTo>
                <a:lnTo>
                  <a:pt x="0" y="3149390"/>
                </a:lnTo>
                <a:lnTo>
                  <a:pt x="5623910" y="3149390"/>
                </a:lnTo>
                <a:lnTo>
                  <a:pt x="562391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2761178" y="4726388"/>
            <a:ext cx="2870726" cy="1945147"/>
          </a:xfrm>
          <a:custGeom>
            <a:avLst/>
            <a:gdLst/>
            <a:ahLst/>
            <a:cxnLst/>
            <a:rect r="r" b="b" t="t" l="l"/>
            <a:pathLst>
              <a:path h="1945147" w="2870726">
                <a:moveTo>
                  <a:pt x="0" y="0"/>
                </a:moveTo>
                <a:lnTo>
                  <a:pt x="2870726" y="0"/>
                </a:lnTo>
                <a:lnTo>
                  <a:pt x="2870726" y="1945147"/>
                </a:lnTo>
                <a:lnTo>
                  <a:pt x="0" y="194514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74660" t="-486082" r="-475016" b="-285317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9559262" y="4236869"/>
            <a:ext cx="7519013" cy="2924186"/>
          </a:xfrm>
          <a:custGeom>
            <a:avLst/>
            <a:gdLst/>
            <a:ahLst/>
            <a:cxnLst/>
            <a:rect r="r" b="b" t="t" l="l"/>
            <a:pathLst>
              <a:path h="2924186" w="7519013">
                <a:moveTo>
                  <a:pt x="0" y="0"/>
                </a:moveTo>
                <a:lnTo>
                  <a:pt x="7519013" y="0"/>
                </a:lnTo>
                <a:lnTo>
                  <a:pt x="7519013" y="2924185"/>
                </a:lnTo>
                <a:lnTo>
                  <a:pt x="0" y="292418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60858" t="-330243" r="-157058" b="-174217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3458473" y="800100"/>
            <a:ext cx="12366422" cy="25671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75"/>
              </a:lnSpc>
            </a:pPr>
            <a:r>
              <a:rPr lang="en-US" sz="7241">
                <a:solidFill>
                  <a:srgbClr val="443C45"/>
                </a:solidFill>
                <a:latin typeface="Mango AC"/>
              </a:rPr>
              <a:t>Langkah Penyelesaian</a:t>
            </a:r>
          </a:p>
          <a:p>
            <a:pPr algn="ctr">
              <a:lnSpc>
                <a:spcPts val="9775"/>
              </a:lnSpc>
            </a:pPr>
          </a:p>
        </p:txBody>
      </p:sp>
      <p:sp>
        <p:nvSpPr>
          <p:cNvPr name="TextBox 9" id="9"/>
          <p:cNvSpPr txBox="true"/>
          <p:nvPr/>
        </p:nvSpPr>
        <p:spPr>
          <a:xfrm rot="0">
            <a:off x="1594056" y="2514168"/>
            <a:ext cx="7218732" cy="68995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407"/>
              </a:lnSpc>
            </a:pPr>
            <a:r>
              <a:rPr lang="en-US" sz="3653">
                <a:solidFill>
                  <a:srgbClr val="443C45"/>
                </a:solidFill>
                <a:latin typeface="Handyman"/>
              </a:rPr>
              <a:t>Diketahui </a:t>
            </a:r>
          </a:p>
          <a:p>
            <a:pPr>
              <a:lnSpc>
                <a:spcPts val="5407"/>
              </a:lnSpc>
            </a:pPr>
            <a:r>
              <a:rPr lang="en-US" sz="3653">
                <a:solidFill>
                  <a:srgbClr val="443C45"/>
                </a:solidFill>
                <a:latin typeface="Handyman"/>
              </a:rPr>
              <a:t>i) Terigu 1 kg = 5 buah kue, maka </a:t>
            </a:r>
          </a:p>
          <a:p>
            <a:pPr>
              <a:lnSpc>
                <a:spcPts val="5407"/>
              </a:lnSpc>
            </a:pPr>
            <a:r>
              <a:rPr lang="en-US" sz="3653">
                <a:solidFill>
                  <a:srgbClr val="443C45"/>
                </a:solidFill>
                <a:latin typeface="Handyman"/>
              </a:rPr>
              <a:t>Jika </a:t>
            </a:r>
            <a:r>
              <a:rPr lang="en-US" sz="3653">
                <a:solidFill>
                  <a:srgbClr val="443C45"/>
                </a:solidFill>
                <a:latin typeface="Handyman"/>
              </a:rPr>
              <a:t>150 buah kue : </a:t>
            </a:r>
          </a:p>
          <a:p>
            <a:pPr>
              <a:lnSpc>
                <a:spcPts val="5407"/>
              </a:lnSpc>
            </a:pPr>
          </a:p>
          <a:p>
            <a:pPr>
              <a:lnSpc>
                <a:spcPts val="5407"/>
              </a:lnSpc>
            </a:pPr>
          </a:p>
          <a:p>
            <a:pPr>
              <a:lnSpc>
                <a:spcPts val="5407"/>
              </a:lnSpc>
            </a:pPr>
          </a:p>
          <a:p>
            <a:pPr>
              <a:lnSpc>
                <a:spcPts val="5407"/>
              </a:lnSpc>
            </a:pPr>
          </a:p>
          <a:p>
            <a:pPr>
              <a:lnSpc>
                <a:spcPts val="5407"/>
              </a:lnSpc>
            </a:pPr>
            <a:r>
              <a:rPr lang="en-US" sz="3653">
                <a:solidFill>
                  <a:srgbClr val="443C45"/>
                </a:solidFill>
                <a:latin typeface="Handyman"/>
              </a:rPr>
              <a:t>Butuh sebanyak </a:t>
            </a:r>
            <a:r>
              <a:rPr lang="en-US" sz="3653">
                <a:solidFill>
                  <a:srgbClr val="443C45"/>
                </a:solidFill>
                <a:latin typeface="Handyman"/>
              </a:rPr>
              <a:t>30 kg terigu </a:t>
            </a:r>
          </a:p>
          <a:p>
            <a:pPr>
              <a:lnSpc>
                <a:spcPts val="5407"/>
              </a:lnSpc>
            </a:pPr>
          </a:p>
          <a:p>
            <a:pPr marL="0" indent="0" lvl="0">
              <a:lnSpc>
                <a:spcPts val="5407"/>
              </a:lnSpc>
            </a:pPr>
          </a:p>
        </p:txBody>
      </p:sp>
      <p:sp>
        <p:nvSpPr>
          <p:cNvPr name="TextBox 10" id="10"/>
          <p:cNvSpPr txBox="true"/>
          <p:nvPr/>
        </p:nvSpPr>
        <p:spPr>
          <a:xfrm rot="0">
            <a:off x="8933434" y="2731227"/>
            <a:ext cx="9354566" cy="65270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115"/>
              </a:lnSpc>
            </a:pPr>
            <a:r>
              <a:rPr lang="en-US" sz="3653">
                <a:solidFill>
                  <a:srgbClr val="443C45"/>
                </a:solidFill>
                <a:latin typeface="Handyman"/>
              </a:rPr>
              <a:t>ii) Banyak bahan terigu 2 1/2 kali telur</a:t>
            </a:r>
          </a:p>
          <a:p>
            <a:pPr>
              <a:lnSpc>
                <a:spcPts val="5115"/>
              </a:lnSpc>
            </a:pPr>
            <a:r>
              <a:rPr lang="en-US" sz="3653">
                <a:solidFill>
                  <a:srgbClr val="443C45"/>
                </a:solidFill>
                <a:latin typeface="Handyman"/>
              </a:rPr>
              <a:t>   maka banyak telur yang dibutuhkan adalah </a:t>
            </a:r>
          </a:p>
          <a:p>
            <a:pPr>
              <a:lnSpc>
                <a:spcPts val="5115"/>
              </a:lnSpc>
            </a:pPr>
          </a:p>
          <a:p>
            <a:pPr>
              <a:lnSpc>
                <a:spcPts val="5115"/>
              </a:lnSpc>
            </a:pPr>
          </a:p>
          <a:p>
            <a:pPr>
              <a:lnSpc>
                <a:spcPts val="5115"/>
              </a:lnSpc>
            </a:pPr>
          </a:p>
          <a:p>
            <a:pPr>
              <a:lnSpc>
                <a:spcPts val="5115"/>
              </a:lnSpc>
            </a:pPr>
          </a:p>
          <a:p>
            <a:pPr>
              <a:lnSpc>
                <a:spcPts val="5115"/>
              </a:lnSpc>
            </a:pPr>
          </a:p>
          <a:p>
            <a:pPr>
              <a:lnSpc>
                <a:spcPts val="5115"/>
              </a:lnSpc>
            </a:pPr>
            <a:r>
              <a:rPr lang="en-US" sz="3653">
                <a:solidFill>
                  <a:srgbClr val="443C45"/>
                </a:solidFill>
                <a:latin typeface="Handyman"/>
              </a:rPr>
              <a:t>    Butuh sebanyak 12</a:t>
            </a:r>
            <a:r>
              <a:rPr lang="en-US" sz="3653">
                <a:solidFill>
                  <a:srgbClr val="443C45"/>
                </a:solidFill>
                <a:latin typeface="Handyman"/>
              </a:rPr>
              <a:t> kg telur </a:t>
            </a:r>
          </a:p>
          <a:p>
            <a:pPr>
              <a:lnSpc>
                <a:spcPts val="5115"/>
              </a:lnSpc>
            </a:pPr>
          </a:p>
          <a:p>
            <a:pPr marL="0" indent="0" lvl="0">
              <a:lnSpc>
                <a:spcPts val="5115"/>
              </a:lnSpc>
            </a:pP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192349" y="1028700"/>
            <a:ext cx="5623911" cy="3149390"/>
          </a:xfrm>
          <a:custGeom>
            <a:avLst/>
            <a:gdLst/>
            <a:ahLst/>
            <a:cxnLst/>
            <a:rect r="r" b="b" t="t" l="l"/>
            <a:pathLst>
              <a:path h="3149390" w="5623911">
                <a:moveTo>
                  <a:pt x="0" y="0"/>
                </a:moveTo>
                <a:lnTo>
                  <a:pt x="5623911" y="0"/>
                </a:lnTo>
                <a:lnTo>
                  <a:pt x="5623911" y="3149390"/>
                </a:lnTo>
                <a:lnTo>
                  <a:pt x="0" y="31493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2811955" y="590749"/>
            <a:ext cx="5623911" cy="3149390"/>
          </a:xfrm>
          <a:custGeom>
            <a:avLst/>
            <a:gdLst/>
            <a:ahLst/>
            <a:cxnLst/>
            <a:rect r="r" b="b" t="t" l="l"/>
            <a:pathLst>
              <a:path h="3149390" w="5623911">
                <a:moveTo>
                  <a:pt x="0" y="0"/>
                </a:moveTo>
                <a:lnTo>
                  <a:pt x="5623910" y="0"/>
                </a:lnTo>
                <a:lnTo>
                  <a:pt x="5623910" y="3149390"/>
                </a:lnTo>
                <a:lnTo>
                  <a:pt x="0" y="31493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454381" y="2731227"/>
            <a:ext cx="8776281" cy="65270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115"/>
              </a:lnSpc>
            </a:pPr>
            <a:r>
              <a:rPr lang="en-US" sz="3653">
                <a:solidFill>
                  <a:srgbClr val="443C45"/>
                </a:solidFill>
                <a:latin typeface="Handyman"/>
              </a:rPr>
              <a:t>iii) Banyak bahan telur 1 1/2 kali gula maka banyak gula yang dibutuhkan adalah </a:t>
            </a:r>
          </a:p>
          <a:p>
            <a:pPr>
              <a:lnSpc>
                <a:spcPts val="5115"/>
              </a:lnSpc>
            </a:pPr>
          </a:p>
          <a:p>
            <a:pPr>
              <a:lnSpc>
                <a:spcPts val="5115"/>
              </a:lnSpc>
            </a:pPr>
          </a:p>
          <a:p>
            <a:pPr>
              <a:lnSpc>
                <a:spcPts val="5115"/>
              </a:lnSpc>
            </a:pPr>
          </a:p>
          <a:p>
            <a:pPr>
              <a:lnSpc>
                <a:spcPts val="5115"/>
              </a:lnSpc>
            </a:pPr>
          </a:p>
          <a:p>
            <a:pPr>
              <a:lnSpc>
                <a:spcPts val="5115"/>
              </a:lnSpc>
            </a:pPr>
          </a:p>
          <a:p>
            <a:pPr>
              <a:lnSpc>
                <a:spcPts val="5115"/>
              </a:lnSpc>
            </a:pPr>
          </a:p>
          <a:p>
            <a:pPr>
              <a:lnSpc>
                <a:spcPts val="5115"/>
              </a:lnSpc>
            </a:pPr>
            <a:r>
              <a:rPr lang="en-US" sz="3653">
                <a:solidFill>
                  <a:srgbClr val="443C45"/>
                </a:solidFill>
                <a:latin typeface="Handyman"/>
              </a:rPr>
              <a:t>Butuh sebanyak 8 kg telur</a:t>
            </a:r>
          </a:p>
          <a:p>
            <a:pPr algn="just" marL="0" indent="0" lvl="0">
              <a:lnSpc>
                <a:spcPts val="5115"/>
              </a:lnSpc>
              <a:spcBef>
                <a:spcPct val="0"/>
              </a:spcBef>
            </a:pP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3708975" y="8591550"/>
            <a:ext cx="5623911" cy="3149390"/>
          </a:xfrm>
          <a:custGeom>
            <a:avLst/>
            <a:gdLst/>
            <a:ahLst/>
            <a:cxnLst/>
            <a:rect r="r" b="b" t="t" l="l"/>
            <a:pathLst>
              <a:path h="3149390" w="5623911">
                <a:moveTo>
                  <a:pt x="0" y="0"/>
                </a:moveTo>
                <a:lnTo>
                  <a:pt x="5623911" y="0"/>
                </a:lnTo>
                <a:lnTo>
                  <a:pt x="5623911" y="3149390"/>
                </a:lnTo>
                <a:lnTo>
                  <a:pt x="0" y="31493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454381" y="4870189"/>
            <a:ext cx="6969854" cy="2218424"/>
          </a:xfrm>
          <a:custGeom>
            <a:avLst/>
            <a:gdLst/>
            <a:ahLst/>
            <a:cxnLst/>
            <a:rect r="r" b="b" t="t" l="l"/>
            <a:pathLst>
              <a:path h="2218424" w="6969854">
                <a:moveTo>
                  <a:pt x="0" y="0"/>
                </a:moveTo>
                <a:lnTo>
                  <a:pt x="6969854" y="0"/>
                </a:lnTo>
                <a:lnTo>
                  <a:pt x="6969854" y="2218424"/>
                </a:lnTo>
                <a:lnTo>
                  <a:pt x="0" y="221842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66435" t="-421231" r="-162968" b="-237638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3458473" y="800100"/>
            <a:ext cx="12366422" cy="25671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75"/>
              </a:lnSpc>
            </a:pPr>
            <a:r>
              <a:rPr lang="en-US" sz="7241">
                <a:solidFill>
                  <a:srgbClr val="443C45"/>
                </a:solidFill>
                <a:latin typeface="Mango AC"/>
              </a:rPr>
              <a:t>Langkah Penyelesaian</a:t>
            </a:r>
          </a:p>
          <a:p>
            <a:pPr algn="ctr">
              <a:lnSpc>
                <a:spcPts val="9775"/>
              </a:lnSpc>
            </a:pPr>
          </a:p>
        </p:txBody>
      </p:sp>
      <p:sp>
        <p:nvSpPr>
          <p:cNvPr name="TextBox 8" id="8"/>
          <p:cNvSpPr txBox="true"/>
          <p:nvPr/>
        </p:nvSpPr>
        <p:spPr>
          <a:xfrm rot="0">
            <a:off x="9511719" y="5055327"/>
            <a:ext cx="8776281" cy="52316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115"/>
              </a:lnSpc>
            </a:pPr>
            <a:r>
              <a:rPr lang="en-US" sz="3653">
                <a:solidFill>
                  <a:srgbClr val="443C45"/>
                </a:solidFill>
                <a:latin typeface="Handyman"/>
              </a:rPr>
              <a:t>iv) sehingga selisih antara bahan telur dengan gula adalah</a:t>
            </a:r>
          </a:p>
          <a:p>
            <a:pPr>
              <a:lnSpc>
                <a:spcPts val="5115"/>
              </a:lnSpc>
            </a:pPr>
          </a:p>
          <a:p>
            <a:pPr>
              <a:lnSpc>
                <a:spcPts val="5115"/>
              </a:lnSpc>
            </a:pPr>
            <a:r>
              <a:rPr lang="en-US" sz="3653">
                <a:solidFill>
                  <a:srgbClr val="443C45"/>
                </a:solidFill>
                <a:latin typeface="Handyman"/>
              </a:rPr>
              <a:t>                Selisih = 12 - 8 = 4 </a:t>
            </a:r>
          </a:p>
          <a:p>
            <a:pPr>
              <a:lnSpc>
                <a:spcPts val="5115"/>
              </a:lnSpc>
            </a:pPr>
          </a:p>
          <a:p>
            <a:pPr>
              <a:lnSpc>
                <a:spcPts val="5115"/>
              </a:lnSpc>
            </a:pPr>
            <a:r>
              <a:rPr lang="en-US" sz="3653">
                <a:solidFill>
                  <a:srgbClr val="443C45"/>
                </a:solidFill>
                <a:latin typeface="Handyman"/>
              </a:rPr>
              <a:t>Jadi, selisihnya adalah 4 kg (a)</a:t>
            </a:r>
          </a:p>
          <a:p>
            <a:pPr>
              <a:lnSpc>
                <a:spcPts val="5115"/>
              </a:lnSpc>
            </a:pPr>
          </a:p>
          <a:p>
            <a:pPr algn="just" marL="0" indent="0" lvl="0">
              <a:lnSpc>
                <a:spcPts val="5115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true" rot="0">
            <a:off x="1028700" y="2122648"/>
            <a:ext cx="2467280" cy="1619433"/>
          </a:xfrm>
          <a:custGeom>
            <a:avLst/>
            <a:gdLst/>
            <a:ahLst/>
            <a:cxnLst/>
            <a:rect r="r" b="b" t="t" l="l"/>
            <a:pathLst>
              <a:path h="1619433" w="2467280">
                <a:moveTo>
                  <a:pt x="0" y="1619433"/>
                </a:moveTo>
                <a:lnTo>
                  <a:pt x="2467280" y="1619433"/>
                </a:lnTo>
                <a:lnTo>
                  <a:pt x="2467280" y="0"/>
                </a:lnTo>
                <a:lnTo>
                  <a:pt x="0" y="0"/>
                </a:lnTo>
                <a:lnTo>
                  <a:pt x="0" y="1619433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3442760" y="-1612575"/>
            <a:ext cx="5623911" cy="3149390"/>
          </a:xfrm>
          <a:custGeom>
            <a:avLst/>
            <a:gdLst/>
            <a:ahLst/>
            <a:cxnLst/>
            <a:rect r="r" b="b" t="t" l="l"/>
            <a:pathLst>
              <a:path h="3149390" w="5623911">
                <a:moveTo>
                  <a:pt x="0" y="0"/>
                </a:moveTo>
                <a:lnTo>
                  <a:pt x="5623911" y="0"/>
                </a:lnTo>
                <a:lnTo>
                  <a:pt x="5623911" y="3149390"/>
                </a:lnTo>
                <a:lnTo>
                  <a:pt x="0" y="31493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7622004" y="452907"/>
            <a:ext cx="7315200" cy="3182112"/>
          </a:xfrm>
          <a:custGeom>
            <a:avLst/>
            <a:gdLst/>
            <a:ahLst/>
            <a:cxnLst/>
            <a:rect r="r" b="b" t="t" l="l"/>
            <a:pathLst>
              <a:path h="3182112" w="7315200">
                <a:moveTo>
                  <a:pt x="0" y="0"/>
                </a:moveTo>
                <a:lnTo>
                  <a:pt x="7315200" y="0"/>
                </a:lnTo>
                <a:lnTo>
                  <a:pt x="7315200" y="3182112"/>
                </a:lnTo>
                <a:lnTo>
                  <a:pt x="0" y="31821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0725353" y="-631168"/>
            <a:ext cx="3968999" cy="4776695"/>
          </a:xfrm>
          <a:custGeom>
            <a:avLst/>
            <a:gdLst/>
            <a:ahLst/>
            <a:cxnLst/>
            <a:rect r="r" b="b" t="t" l="l"/>
            <a:pathLst>
              <a:path h="4776695" w="3968999">
                <a:moveTo>
                  <a:pt x="0" y="0"/>
                </a:moveTo>
                <a:lnTo>
                  <a:pt x="3969000" y="0"/>
                </a:lnTo>
                <a:lnTo>
                  <a:pt x="3969000" y="4776695"/>
                </a:lnTo>
                <a:lnTo>
                  <a:pt x="0" y="477669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3117360" y="3079707"/>
            <a:ext cx="5760404" cy="3225826"/>
          </a:xfrm>
          <a:custGeom>
            <a:avLst/>
            <a:gdLst/>
            <a:ahLst/>
            <a:cxnLst/>
            <a:rect r="r" b="b" t="t" l="l"/>
            <a:pathLst>
              <a:path h="3225826" w="5760404">
                <a:moveTo>
                  <a:pt x="0" y="0"/>
                </a:moveTo>
                <a:lnTo>
                  <a:pt x="5760403" y="0"/>
                </a:lnTo>
                <a:lnTo>
                  <a:pt x="5760403" y="3225826"/>
                </a:lnTo>
                <a:lnTo>
                  <a:pt x="0" y="32258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9675767" y="6305533"/>
            <a:ext cx="7315200" cy="4096512"/>
          </a:xfrm>
          <a:custGeom>
            <a:avLst/>
            <a:gdLst/>
            <a:ahLst/>
            <a:cxnLst/>
            <a:rect r="r" b="b" t="t" l="l"/>
            <a:pathLst>
              <a:path h="4096512" w="7315200">
                <a:moveTo>
                  <a:pt x="0" y="0"/>
                </a:moveTo>
                <a:lnTo>
                  <a:pt x="7315200" y="0"/>
                </a:lnTo>
                <a:lnTo>
                  <a:pt x="7315200" y="4096512"/>
                </a:lnTo>
                <a:lnTo>
                  <a:pt x="0" y="40965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3912174" y="1985521"/>
            <a:ext cx="4170775" cy="4320011"/>
          </a:xfrm>
          <a:custGeom>
            <a:avLst/>
            <a:gdLst/>
            <a:ahLst/>
            <a:cxnLst/>
            <a:rect r="r" b="b" t="t" l="l"/>
            <a:pathLst>
              <a:path h="4320011" w="4170775">
                <a:moveTo>
                  <a:pt x="0" y="0"/>
                </a:moveTo>
                <a:lnTo>
                  <a:pt x="4170775" y="0"/>
                </a:lnTo>
                <a:lnTo>
                  <a:pt x="4170775" y="4320012"/>
                </a:lnTo>
                <a:lnTo>
                  <a:pt x="0" y="432001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true" flipV="false" rot="3709194">
            <a:off x="14352483" y="6444331"/>
            <a:ext cx="4348507" cy="4174567"/>
          </a:xfrm>
          <a:custGeom>
            <a:avLst/>
            <a:gdLst/>
            <a:ahLst/>
            <a:cxnLst/>
            <a:rect r="r" b="b" t="t" l="l"/>
            <a:pathLst>
              <a:path h="4174567" w="4348507">
                <a:moveTo>
                  <a:pt x="4348507" y="0"/>
                </a:moveTo>
                <a:lnTo>
                  <a:pt x="0" y="0"/>
                </a:lnTo>
                <a:lnTo>
                  <a:pt x="0" y="4174567"/>
                </a:lnTo>
                <a:lnTo>
                  <a:pt x="4348507" y="4174567"/>
                </a:lnTo>
                <a:lnTo>
                  <a:pt x="4348507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311188">
            <a:off x="9730937" y="4344318"/>
            <a:ext cx="5516862" cy="4804685"/>
          </a:xfrm>
          <a:custGeom>
            <a:avLst/>
            <a:gdLst/>
            <a:ahLst/>
            <a:cxnLst/>
            <a:rect r="r" b="b" t="t" l="l"/>
            <a:pathLst>
              <a:path h="4804685" w="5516862">
                <a:moveTo>
                  <a:pt x="0" y="0"/>
                </a:moveTo>
                <a:lnTo>
                  <a:pt x="5516862" y="0"/>
                </a:lnTo>
                <a:lnTo>
                  <a:pt x="5516862" y="4804686"/>
                </a:lnTo>
                <a:lnTo>
                  <a:pt x="0" y="480468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1028700" y="3948534"/>
            <a:ext cx="8301190" cy="16808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2310"/>
              </a:lnSpc>
            </a:pPr>
            <a:r>
              <a:rPr lang="en-US" sz="9118">
                <a:solidFill>
                  <a:srgbClr val="443C45"/>
                </a:solidFill>
                <a:latin typeface="Mango AC"/>
              </a:rPr>
              <a:t>Terima Kasih 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2424164" y="5731539"/>
            <a:ext cx="8301190" cy="9574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7075"/>
              </a:lnSpc>
              <a:spcBef>
                <a:spcPct val="0"/>
              </a:spcBef>
            </a:pPr>
            <a:r>
              <a:rPr lang="en-US" sz="5053">
                <a:solidFill>
                  <a:srgbClr val="443C45"/>
                </a:solidFill>
                <a:latin typeface="Handyman"/>
              </a:rPr>
              <a:t>Semoga Bermanfaat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2506970">
            <a:off x="-298424" y="7321448"/>
            <a:ext cx="6232548" cy="3490227"/>
          </a:xfrm>
          <a:custGeom>
            <a:avLst/>
            <a:gdLst/>
            <a:ahLst/>
            <a:cxnLst/>
            <a:rect r="r" b="b" t="t" l="l"/>
            <a:pathLst>
              <a:path h="3490227" w="6232548">
                <a:moveTo>
                  <a:pt x="0" y="0"/>
                </a:moveTo>
                <a:lnTo>
                  <a:pt x="6232548" y="0"/>
                </a:lnTo>
                <a:lnTo>
                  <a:pt x="6232548" y="3490227"/>
                </a:lnTo>
                <a:lnTo>
                  <a:pt x="0" y="34902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7873293">
            <a:off x="310045" y="6239495"/>
            <a:ext cx="6232548" cy="3490227"/>
          </a:xfrm>
          <a:custGeom>
            <a:avLst/>
            <a:gdLst/>
            <a:ahLst/>
            <a:cxnLst/>
            <a:rect r="r" b="b" t="t" l="l"/>
            <a:pathLst>
              <a:path h="3490227" w="6232548">
                <a:moveTo>
                  <a:pt x="0" y="0"/>
                </a:moveTo>
                <a:lnTo>
                  <a:pt x="6232548" y="0"/>
                </a:lnTo>
                <a:lnTo>
                  <a:pt x="6232548" y="3490226"/>
                </a:lnTo>
                <a:lnTo>
                  <a:pt x="0" y="34902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2506970">
            <a:off x="723332" y="-947821"/>
            <a:ext cx="8395103" cy="4701258"/>
          </a:xfrm>
          <a:custGeom>
            <a:avLst/>
            <a:gdLst/>
            <a:ahLst/>
            <a:cxnLst/>
            <a:rect r="r" b="b" t="t" l="l"/>
            <a:pathLst>
              <a:path h="4701258" w="8395103">
                <a:moveTo>
                  <a:pt x="0" y="0"/>
                </a:moveTo>
                <a:lnTo>
                  <a:pt x="8395103" y="0"/>
                </a:lnTo>
                <a:lnTo>
                  <a:pt x="8395103" y="4701258"/>
                </a:lnTo>
                <a:lnTo>
                  <a:pt x="0" y="47012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7873293">
            <a:off x="1542926" y="-2405188"/>
            <a:ext cx="8395103" cy="4701258"/>
          </a:xfrm>
          <a:custGeom>
            <a:avLst/>
            <a:gdLst/>
            <a:ahLst/>
            <a:cxnLst/>
            <a:rect r="r" b="b" t="t" l="l"/>
            <a:pathLst>
              <a:path h="4701258" w="8395103">
                <a:moveTo>
                  <a:pt x="0" y="0"/>
                </a:moveTo>
                <a:lnTo>
                  <a:pt x="8395103" y="0"/>
                </a:lnTo>
                <a:lnTo>
                  <a:pt x="8395103" y="4701258"/>
                </a:lnTo>
                <a:lnTo>
                  <a:pt x="0" y="47012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4799026" y="5417972"/>
            <a:ext cx="4602225" cy="4687451"/>
          </a:xfrm>
          <a:custGeom>
            <a:avLst/>
            <a:gdLst/>
            <a:ahLst/>
            <a:cxnLst/>
            <a:rect r="r" b="b" t="t" l="l"/>
            <a:pathLst>
              <a:path h="4687451" w="4602225">
                <a:moveTo>
                  <a:pt x="0" y="0"/>
                </a:moveTo>
                <a:lnTo>
                  <a:pt x="4602224" y="0"/>
                </a:lnTo>
                <a:lnTo>
                  <a:pt x="4602224" y="4687451"/>
                </a:lnTo>
                <a:lnTo>
                  <a:pt x="0" y="468745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-631740" y="0"/>
            <a:ext cx="6372217" cy="6612678"/>
          </a:xfrm>
          <a:custGeom>
            <a:avLst/>
            <a:gdLst/>
            <a:ahLst/>
            <a:cxnLst/>
            <a:rect r="r" b="b" t="t" l="l"/>
            <a:pathLst>
              <a:path h="6612678" w="6372217">
                <a:moveTo>
                  <a:pt x="0" y="0"/>
                </a:moveTo>
                <a:lnTo>
                  <a:pt x="6372217" y="0"/>
                </a:lnTo>
                <a:lnTo>
                  <a:pt x="6372217" y="6612678"/>
                </a:lnTo>
                <a:lnTo>
                  <a:pt x="0" y="661267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5901734" y="2109533"/>
            <a:ext cx="2915774" cy="1632834"/>
          </a:xfrm>
          <a:custGeom>
            <a:avLst/>
            <a:gdLst/>
            <a:ahLst/>
            <a:cxnLst/>
            <a:rect r="r" b="b" t="t" l="l"/>
            <a:pathLst>
              <a:path h="1632834" w="2915774">
                <a:moveTo>
                  <a:pt x="0" y="0"/>
                </a:moveTo>
                <a:lnTo>
                  <a:pt x="2915774" y="0"/>
                </a:lnTo>
                <a:lnTo>
                  <a:pt x="2915774" y="1632834"/>
                </a:lnTo>
                <a:lnTo>
                  <a:pt x="0" y="163283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659240" y="7984608"/>
            <a:ext cx="2767079" cy="1640123"/>
          </a:xfrm>
          <a:custGeom>
            <a:avLst/>
            <a:gdLst/>
            <a:ahLst/>
            <a:cxnLst/>
            <a:rect r="r" b="b" t="t" l="l"/>
            <a:pathLst>
              <a:path h="1640123" w="2767079">
                <a:moveTo>
                  <a:pt x="0" y="0"/>
                </a:moveTo>
                <a:lnTo>
                  <a:pt x="2767079" y="0"/>
                </a:lnTo>
                <a:lnTo>
                  <a:pt x="2767079" y="1640123"/>
                </a:lnTo>
                <a:lnTo>
                  <a:pt x="0" y="164012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9779065" y="3513767"/>
            <a:ext cx="6925599" cy="25671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75"/>
              </a:lnSpc>
            </a:pPr>
            <a:r>
              <a:rPr lang="en-US" sz="7241">
                <a:solidFill>
                  <a:srgbClr val="443C45"/>
                </a:solidFill>
                <a:latin typeface="Mango AC"/>
              </a:rPr>
              <a:t>Apa itu Soal HOTS?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800100"/>
            <a:ext cx="8115300" cy="25671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75"/>
              </a:lnSpc>
            </a:pPr>
            <a:r>
              <a:rPr lang="en-US" sz="7241">
                <a:solidFill>
                  <a:srgbClr val="443C45"/>
                </a:solidFill>
                <a:latin typeface="Mango AC"/>
              </a:rPr>
              <a:t>Pengertian </a:t>
            </a:r>
          </a:p>
          <a:p>
            <a:pPr algn="ctr">
              <a:lnSpc>
                <a:spcPts val="9775"/>
              </a:lnSpc>
            </a:pPr>
            <a:r>
              <a:rPr lang="en-US" sz="7241">
                <a:solidFill>
                  <a:srgbClr val="443C45"/>
                </a:solidFill>
                <a:latin typeface="Mango AC"/>
              </a:rPr>
              <a:t>Soal HOTS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028700" y="4236821"/>
            <a:ext cx="7627006" cy="40480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5255"/>
              </a:lnSpc>
              <a:spcBef>
                <a:spcPct val="0"/>
              </a:spcBef>
            </a:pPr>
            <a:r>
              <a:rPr lang="en-US" sz="3753">
                <a:solidFill>
                  <a:srgbClr val="443C45"/>
                </a:solidFill>
                <a:latin typeface="Handyman"/>
              </a:rPr>
              <a:t>Soal HOTS (Higher Order Thinking Skill) adalah jenis soal yang dirancang untuk mengukur kemampuan siswa dalam berpikir tingkat tinggi atau kemampuan siswa dalam berpikir kritis, analitis, evaluatif, dan juga  kreatif.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9623998" y="2757049"/>
            <a:ext cx="13036009" cy="7300165"/>
          </a:xfrm>
          <a:custGeom>
            <a:avLst/>
            <a:gdLst/>
            <a:ahLst/>
            <a:cxnLst/>
            <a:rect r="r" b="b" t="t" l="l"/>
            <a:pathLst>
              <a:path h="7300165" w="13036009">
                <a:moveTo>
                  <a:pt x="0" y="0"/>
                </a:moveTo>
                <a:lnTo>
                  <a:pt x="13036009" y="0"/>
                </a:lnTo>
                <a:lnTo>
                  <a:pt x="13036009" y="7300164"/>
                </a:lnTo>
                <a:lnTo>
                  <a:pt x="0" y="73001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9144000" y="718823"/>
            <a:ext cx="6158601" cy="5688308"/>
          </a:xfrm>
          <a:custGeom>
            <a:avLst/>
            <a:gdLst/>
            <a:ahLst/>
            <a:cxnLst/>
            <a:rect r="r" b="b" t="t" l="l"/>
            <a:pathLst>
              <a:path h="5688308" w="6158601">
                <a:moveTo>
                  <a:pt x="0" y="0"/>
                </a:moveTo>
                <a:lnTo>
                  <a:pt x="6158601" y="0"/>
                </a:lnTo>
                <a:lnTo>
                  <a:pt x="6158601" y="5688308"/>
                </a:lnTo>
                <a:lnTo>
                  <a:pt x="0" y="56883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2231975" y="3879869"/>
            <a:ext cx="6586462" cy="5688308"/>
          </a:xfrm>
          <a:custGeom>
            <a:avLst/>
            <a:gdLst/>
            <a:ahLst/>
            <a:cxnLst/>
            <a:rect r="r" b="b" t="t" l="l"/>
            <a:pathLst>
              <a:path h="5688308" w="6586462">
                <a:moveTo>
                  <a:pt x="0" y="0"/>
                </a:moveTo>
                <a:lnTo>
                  <a:pt x="6586461" y="0"/>
                </a:lnTo>
                <a:lnTo>
                  <a:pt x="6586461" y="5688308"/>
                </a:lnTo>
                <a:lnTo>
                  <a:pt x="0" y="568830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341315" y="3723872"/>
            <a:ext cx="1968709" cy="1585706"/>
          </a:xfrm>
          <a:custGeom>
            <a:avLst/>
            <a:gdLst/>
            <a:ahLst/>
            <a:cxnLst/>
            <a:rect r="r" b="b" t="t" l="l"/>
            <a:pathLst>
              <a:path h="1585706" w="1968709">
                <a:moveTo>
                  <a:pt x="0" y="0"/>
                </a:moveTo>
                <a:lnTo>
                  <a:pt x="1968709" y="0"/>
                </a:lnTo>
                <a:lnTo>
                  <a:pt x="1968709" y="1585705"/>
                </a:lnTo>
                <a:lnTo>
                  <a:pt x="0" y="15857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7805699" y="3649769"/>
            <a:ext cx="2014176" cy="1585706"/>
          </a:xfrm>
          <a:custGeom>
            <a:avLst/>
            <a:gdLst/>
            <a:ahLst/>
            <a:cxnLst/>
            <a:rect r="r" b="b" t="t" l="l"/>
            <a:pathLst>
              <a:path h="1585706" w="2014176">
                <a:moveTo>
                  <a:pt x="0" y="0"/>
                </a:moveTo>
                <a:lnTo>
                  <a:pt x="2014176" y="0"/>
                </a:lnTo>
                <a:lnTo>
                  <a:pt x="2014176" y="1585706"/>
                </a:lnTo>
                <a:lnTo>
                  <a:pt x="0" y="15857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3856186" y="3723872"/>
            <a:ext cx="1968709" cy="1585706"/>
          </a:xfrm>
          <a:custGeom>
            <a:avLst/>
            <a:gdLst/>
            <a:ahLst/>
            <a:cxnLst/>
            <a:rect r="r" b="b" t="t" l="l"/>
            <a:pathLst>
              <a:path h="1585706" w="1968709">
                <a:moveTo>
                  <a:pt x="0" y="0"/>
                </a:moveTo>
                <a:lnTo>
                  <a:pt x="1968709" y="0"/>
                </a:lnTo>
                <a:lnTo>
                  <a:pt x="1968709" y="1585705"/>
                </a:lnTo>
                <a:lnTo>
                  <a:pt x="0" y="15857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2519711" y="7686675"/>
            <a:ext cx="6610369" cy="3701806"/>
          </a:xfrm>
          <a:custGeom>
            <a:avLst/>
            <a:gdLst/>
            <a:ahLst/>
            <a:cxnLst/>
            <a:rect r="r" b="b" t="t" l="l"/>
            <a:pathLst>
              <a:path h="3701806" w="6610369">
                <a:moveTo>
                  <a:pt x="0" y="0"/>
                </a:moveTo>
                <a:lnTo>
                  <a:pt x="6610368" y="0"/>
                </a:lnTo>
                <a:lnTo>
                  <a:pt x="6610368" y="3701806"/>
                </a:lnTo>
                <a:lnTo>
                  <a:pt x="0" y="370180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2519711" y="5523323"/>
            <a:ext cx="4739589" cy="19931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115"/>
              </a:lnSpc>
              <a:spcBef>
                <a:spcPct val="0"/>
              </a:spcBef>
            </a:pPr>
            <a:r>
              <a:rPr lang="en-US" sz="3653">
                <a:solidFill>
                  <a:srgbClr val="443C45"/>
                </a:solidFill>
                <a:latin typeface="Handyman"/>
              </a:rPr>
              <a:t>Digunakannya jenis soal dengan bentuk yang bermacam – macam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-3067385" y="-1382181"/>
            <a:ext cx="7263926" cy="4067798"/>
          </a:xfrm>
          <a:custGeom>
            <a:avLst/>
            <a:gdLst/>
            <a:ahLst/>
            <a:cxnLst/>
            <a:rect r="r" b="b" t="t" l="l"/>
            <a:pathLst>
              <a:path h="4067798" w="7263926">
                <a:moveTo>
                  <a:pt x="0" y="0"/>
                </a:moveTo>
                <a:lnTo>
                  <a:pt x="7263926" y="0"/>
                </a:lnTo>
                <a:lnTo>
                  <a:pt x="7263926" y="4067799"/>
                </a:lnTo>
                <a:lnTo>
                  <a:pt x="0" y="406779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3188877" y="413594"/>
            <a:ext cx="11910247" cy="25671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75"/>
              </a:lnSpc>
            </a:pPr>
            <a:r>
              <a:rPr lang="en-US" sz="7241">
                <a:solidFill>
                  <a:srgbClr val="443C45"/>
                </a:solidFill>
                <a:latin typeface="Mango AC"/>
              </a:rPr>
              <a:t>Karakteristik </a:t>
            </a:r>
          </a:p>
          <a:p>
            <a:pPr algn="ctr">
              <a:lnSpc>
                <a:spcPts val="9775"/>
              </a:lnSpc>
            </a:pPr>
            <a:r>
              <a:rPr lang="en-US" sz="7241">
                <a:solidFill>
                  <a:srgbClr val="443C45"/>
                </a:solidFill>
                <a:latin typeface="Mango AC"/>
              </a:rPr>
              <a:t>Soal HOTS 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13318768" y="-2120690"/>
            <a:ext cx="5623911" cy="3149390"/>
          </a:xfrm>
          <a:custGeom>
            <a:avLst/>
            <a:gdLst/>
            <a:ahLst/>
            <a:cxnLst/>
            <a:rect r="r" b="b" t="t" l="l"/>
            <a:pathLst>
              <a:path h="3149390" w="5623911">
                <a:moveTo>
                  <a:pt x="0" y="0"/>
                </a:moveTo>
                <a:lnTo>
                  <a:pt x="5623911" y="0"/>
                </a:lnTo>
                <a:lnTo>
                  <a:pt x="5623911" y="3149390"/>
                </a:lnTo>
                <a:lnTo>
                  <a:pt x="0" y="314939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true" flipV="false" rot="0">
            <a:off x="3188877" y="8712305"/>
            <a:ext cx="5623911" cy="3149390"/>
          </a:xfrm>
          <a:custGeom>
            <a:avLst/>
            <a:gdLst/>
            <a:ahLst/>
            <a:cxnLst/>
            <a:rect r="r" b="b" t="t" l="l"/>
            <a:pathLst>
              <a:path h="3149390" w="5623911">
                <a:moveTo>
                  <a:pt x="5623910" y="0"/>
                </a:moveTo>
                <a:lnTo>
                  <a:pt x="0" y="0"/>
                </a:lnTo>
                <a:lnTo>
                  <a:pt x="0" y="3149390"/>
                </a:lnTo>
                <a:lnTo>
                  <a:pt x="5623910" y="3149390"/>
                </a:lnTo>
                <a:lnTo>
                  <a:pt x="562391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6171649" y="5523323"/>
            <a:ext cx="5403938" cy="26408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115"/>
              </a:lnSpc>
              <a:spcBef>
                <a:spcPct val="0"/>
              </a:spcBef>
            </a:pPr>
            <a:r>
              <a:rPr lang="en-US" sz="3653">
                <a:solidFill>
                  <a:srgbClr val="443C45"/>
                </a:solidFill>
                <a:latin typeface="Handyman"/>
              </a:rPr>
              <a:t>Menggunakan permasalahaan yang menarik atau permasalahan dalam kehidupan sehari – hari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150228" y="5523323"/>
            <a:ext cx="4077297" cy="19931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115"/>
              </a:lnSpc>
              <a:spcBef>
                <a:spcPct val="0"/>
              </a:spcBef>
            </a:pPr>
            <a:r>
              <a:rPr lang="en-US" sz="3653">
                <a:solidFill>
                  <a:srgbClr val="443C45"/>
                </a:solidFill>
                <a:latin typeface="Handyman"/>
              </a:rPr>
              <a:t> Dapat mengukur keterampilan berfikir tingkat tinggi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695765" y="904875"/>
            <a:ext cx="10896470" cy="12290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762"/>
              </a:lnSpc>
            </a:pPr>
            <a:r>
              <a:rPr lang="en-US" sz="7241">
                <a:solidFill>
                  <a:srgbClr val="443C45"/>
                </a:solidFill>
                <a:latin typeface="Mango AC"/>
              </a:rPr>
              <a:t>Contoh Soal HOTS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-710310" y="3147588"/>
            <a:ext cx="5282310" cy="7227041"/>
          </a:xfrm>
          <a:custGeom>
            <a:avLst/>
            <a:gdLst/>
            <a:ahLst/>
            <a:cxnLst/>
            <a:rect r="r" b="b" t="t" l="l"/>
            <a:pathLst>
              <a:path h="7227041" w="5282310">
                <a:moveTo>
                  <a:pt x="0" y="0"/>
                </a:moveTo>
                <a:lnTo>
                  <a:pt x="5282310" y="0"/>
                </a:lnTo>
                <a:lnTo>
                  <a:pt x="5282310" y="7227041"/>
                </a:lnTo>
                <a:lnTo>
                  <a:pt x="0" y="72270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4928149" y="2375475"/>
            <a:ext cx="12737679" cy="82428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255"/>
              </a:lnSpc>
            </a:pPr>
            <a:r>
              <a:rPr lang="en-US" sz="3753">
                <a:solidFill>
                  <a:srgbClr val="443C45"/>
                </a:solidFill>
                <a:latin typeface="Handyman Light"/>
              </a:rPr>
              <a:t>Pak Basuki mempunyai pekarangan rumah yang akan ditanami tanaman tomat. Lahan yang akan ditanami berbentuk persegi panjang dengan pembatas berupa papan kayu.</a:t>
            </a:r>
          </a:p>
          <a:p>
            <a:pPr>
              <a:lnSpc>
                <a:spcPts val="5255"/>
              </a:lnSpc>
            </a:pPr>
            <a:r>
              <a:rPr lang="en-US" sz="3753">
                <a:solidFill>
                  <a:srgbClr val="443C45"/>
                </a:solidFill>
                <a:latin typeface="Handyman Light"/>
              </a:rPr>
              <a:t>Panjang papan kayu yang tersedia 18 m. Menurut Pak Adi, tetangganya, dengan panjang papan 18 meter Pak Basuki dapat membentuk pagar dengan 4 ukuran yang berbeda, dengan catatan panjang dan lebar merupakan bilangan bulat.</a:t>
            </a:r>
          </a:p>
          <a:p>
            <a:pPr>
              <a:lnSpc>
                <a:spcPts val="5255"/>
              </a:lnSpc>
            </a:pPr>
            <a:r>
              <a:rPr lang="en-US" sz="3753">
                <a:solidFill>
                  <a:srgbClr val="443C45"/>
                </a:solidFill>
                <a:latin typeface="Handyman Light"/>
              </a:rPr>
              <a:t>Menurutmu, apakah pernyataan Pak Adi tersebut benar?</a:t>
            </a:r>
          </a:p>
          <a:p>
            <a:pPr algn="just">
              <a:lnSpc>
                <a:spcPts val="5255"/>
              </a:lnSpc>
            </a:pPr>
            <a:r>
              <a:rPr lang="en-US" sz="3753">
                <a:solidFill>
                  <a:srgbClr val="443C45"/>
                </a:solidFill>
                <a:latin typeface="Handyman Light"/>
              </a:rPr>
              <a:t>Berapa ukuran pagar yang kamu sarankan kepada Pak Basuki agar lahan dapat ditanam tanaman tomat dalam jumlah yang paling banyak?</a:t>
            </a:r>
          </a:p>
          <a:p>
            <a:pPr>
              <a:lnSpc>
                <a:spcPts val="6935"/>
              </a:lnSpc>
              <a:spcBef>
                <a:spcPct val="0"/>
              </a:spcBef>
            </a:pPr>
          </a:p>
        </p:txBody>
      </p:sp>
      <p:sp>
        <p:nvSpPr>
          <p:cNvPr name="TextBox 5" id="5"/>
          <p:cNvSpPr txBox="true"/>
          <p:nvPr/>
        </p:nvSpPr>
        <p:spPr>
          <a:xfrm rot="0">
            <a:off x="3158209" y="2394525"/>
            <a:ext cx="1703265" cy="10870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778"/>
              </a:lnSpc>
            </a:pPr>
            <a:r>
              <a:rPr lang="en-US" sz="6428">
                <a:solidFill>
                  <a:srgbClr val="443C45"/>
                </a:solidFill>
                <a:latin typeface="Mango AC"/>
              </a:rPr>
              <a:t>01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13531301" y="-1309383"/>
            <a:ext cx="5623911" cy="3149390"/>
          </a:xfrm>
          <a:custGeom>
            <a:avLst/>
            <a:gdLst/>
            <a:ahLst/>
            <a:cxnLst/>
            <a:rect r="r" b="b" t="t" l="l"/>
            <a:pathLst>
              <a:path h="3149390" w="5623911">
                <a:moveTo>
                  <a:pt x="0" y="0"/>
                </a:moveTo>
                <a:lnTo>
                  <a:pt x="5623910" y="0"/>
                </a:lnTo>
                <a:lnTo>
                  <a:pt x="5623910" y="3149390"/>
                </a:lnTo>
                <a:lnTo>
                  <a:pt x="0" y="31493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-867211" y="-1309383"/>
            <a:ext cx="5623911" cy="3149390"/>
          </a:xfrm>
          <a:custGeom>
            <a:avLst/>
            <a:gdLst/>
            <a:ahLst/>
            <a:cxnLst/>
            <a:rect r="r" b="b" t="t" l="l"/>
            <a:pathLst>
              <a:path h="3149390" w="5623911">
                <a:moveTo>
                  <a:pt x="0" y="0"/>
                </a:moveTo>
                <a:lnTo>
                  <a:pt x="5623910" y="0"/>
                </a:lnTo>
                <a:lnTo>
                  <a:pt x="5623910" y="3149390"/>
                </a:lnTo>
                <a:lnTo>
                  <a:pt x="0" y="31493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6332045" y="-2246351"/>
            <a:ext cx="5623911" cy="3149390"/>
          </a:xfrm>
          <a:custGeom>
            <a:avLst/>
            <a:gdLst/>
            <a:ahLst/>
            <a:cxnLst/>
            <a:rect r="r" b="b" t="t" l="l"/>
            <a:pathLst>
              <a:path h="3149390" w="5623911">
                <a:moveTo>
                  <a:pt x="0" y="0"/>
                </a:moveTo>
                <a:lnTo>
                  <a:pt x="5623910" y="0"/>
                </a:lnTo>
                <a:lnTo>
                  <a:pt x="5623910" y="3149391"/>
                </a:lnTo>
                <a:lnTo>
                  <a:pt x="0" y="31493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192349" y="1028700"/>
            <a:ext cx="5623911" cy="3149390"/>
          </a:xfrm>
          <a:custGeom>
            <a:avLst/>
            <a:gdLst/>
            <a:ahLst/>
            <a:cxnLst/>
            <a:rect r="r" b="b" t="t" l="l"/>
            <a:pathLst>
              <a:path h="3149390" w="5623911">
                <a:moveTo>
                  <a:pt x="0" y="0"/>
                </a:moveTo>
                <a:lnTo>
                  <a:pt x="5623911" y="0"/>
                </a:lnTo>
                <a:lnTo>
                  <a:pt x="5623911" y="3149390"/>
                </a:lnTo>
                <a:lnTo>
                  <a:pt x="0" y="31493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2811955" y="590749"/>
            <a:ext cx="5623911" cy="3149390"/>
          </a:xfrm>
          <a:custGeom>
            <a:avLst/>
            <a:gdLst/>
            <a:ahLst/>
            <a:cxnLst/>
            <a:rect r="r" b="b" t="t" l="l"/>
            <a:pathLst>
              <a:path h="3149390" w="5623911">
                <a:moveTo>
                  <a:pt x="0" y="0"/>
                </a:moveTo>
                <a:lnTo>
                  <a:pt x="5623910" y="0"/>
                </a:lnTo>
                <a:lnTo>
                  <a:pt x="5623910" y="3149390"/>
                </a:lnTo>
                <a:lnTo>
                  <a:pt x="0" y="31493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346690" y="8712305"/>
            <a:ext cx="5623911" cy="3149390"/>
          </a:xfrm>
          <a:custGeom>
            <a:avLst/>
            <a:gdLst/>
            <a:ahLst/>
            <a:cxnLst/>
            <a:rect r="r" b="b" t="t" l="l"/>
            <a:pathLst>
              <a:path h="3149390" w="5623911">
                <a:moveTo>
                  <a:pt x="0" y="0"/>
                </a:moveTo>
                <a:lnTo>
                  <a:pt x="5623911" y="0"/>
                </a:lnTo>
                <a:lnTo>
                  <a:pt x="5623911" y="3149390"/>
                </a:lnTo>
                <a:lnTo>
                  <a:pt x="0" y="31493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851932" y="800100"/>
            <a:ext cx="14584136" cy="13289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75"/>
              </a:lnSpc>
            </a:pPr>
            <a:r>
              <a:rPr lang="en-US" sz="7241">
                <a:solidFill>
                  <a:srgbClr val="443C45"/>
                </a:solidFill>
                <a:latin typeface="Mango AC"/>
              </a:rPr>
              <a:t>Langkah Penyelesaian 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928132" y="3037055"/>
            <a:ext cx="14507936" cy="32885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115"/>
              </a:lnSpc>
            </a:pPr>
            <a:r>
              <a:rPr lang="en-US" sz="3653">
                <a:solidFill>
                  <a:srgbClr val="443C45"/>
                </a:solidFill>
                <a:latin typeface="Handyman"/>
              </a:rPr>
              <a:t>Berdasarkan informasi pada soal didapat bahwa keliling lahan yang akan </a:t>
            </a:r>
            <a:r>
              <a:rPr lang="en-US" sz="3653">
                <a:solidFill>
                  <a:srgbClr val="443C45"/>
                </a:solidFill>
                <a:latin typeface="Handyman"/>
              </a:rPr>
              <a:t>ditanami tomat adalah 18 m. Misalkan panjang dan lebar lahan masing-masing adalah  p dan l, maka:</a:t>
            </a:r>
          </a:p>
          <a:p>
            <a:pPr algn="l">
              <a:lnSpc>
                <a:spcPts val="5115"/>
              </a:lnSpc>
            </a:pPr>
          </a:p>
          <a:p>
            <a:pPr algn="ctr">
              <a:lnSpc>
                <a:spcPts val="5115"/>
              </a:lnSpc>
              <a:spcBef>
                <a:spcPct val="0"/>
              </a:spcBef>
            </a:pPr>
          </a:p>
        </p:txBody>
      </p:sp>
      <p:sp>
        <p:nvSpPr>
          <p:cNvPr name="TextBox 7" id="7"/>
          <p:cNvSpPr txBox="true"/>
          <p:nvPr/>
        </p:nvSpPr>
        <p:spPr>
          <a:xfrm rot="0">
            <a:off x="6557153" y="5272972"/>
            <a:ext cx="4248521" cy="29618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82"/>
              </a:lnSpc>
            </a:pPr>
            <a:r>
              <a:rPr lang="en-US" sz="3753">
                <a:solidFill>
                  <a:srgbClr val="443C45"/>
                </a:solidFill>
                <a:latin typeface="Handyman Light"/>
              </a:rPr>
              <a:t>2(p+l) =18</a:t>
            </a:r>
          </a:p>
          <a:p>
            <a:pPr algn="ctr">
              <a:lnSpc>
                <a:spcPts val="7882"/>
              </a:lnSpc>
            </a:pPr>
            <a:r>
              <a:rPr lang="en-US" sz="3753">
                <a:solidFill>
                  <a:srgbClr val="443C45"/>
                </a:solidFill>
                <a:latin typeface="Handyman Light"/>
              </a:rPr>
              <a:t>(p+l) = 9</a:t>
            </a:r>
          </a:p>
          <a:p>
            <a:pPr algn="ctr">
              <a:lnSpc>
                <a:spcPts val="7882"/>
              </a:lnSpc>
            </a:pPr>
          </a:p>
        </p:txBody>
      </p:sp>
      <p:sp>
        <p:nvSpPr>
          <p:cNvPr name="TextBox 8" id="8"/>
          <p:cNvSpPr txBox="true"/>
          <p:nvPr/>
        </p:nvSpPr>
        <p:spPr>
          <a:xfrm rot="0">
            <a:off x="1928132" y="8014532"/>
            <a:ext cx="14507936" cy="6977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115"/>
              </a:lnSpc>
              <a:spcBef>
                <a:spcPct val="0"/>
              </a:spcBef>
            </a:pPr>
            <a:r>
              <a:rPr lang="en-US" sz="3653">
                <a:solidFill>
                  <a:srgbClr val="443C45"/>
                </a:solidFill>
                <a:latin typeface="Handyman Bold"/>
              </a:rPr>
              <a:t>Sehingga kemungkinan ukuran persegi panjang adalah : 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3531301" y="-1309383"/>
            <a:ext cx="5623911" cy="3149390"/>
          </a:xfrm>
          <a:custGeom>
            <a:avLst/>
            <a:gdLst/>
            <a:ahLst/>
            <a:cxnLst/>
            <a:rect r="r" b="b" t="t" l="l"/>
            <a:pathLst>
              <a:path h="3149390" w="5623911">
                <a:moveTo>
                  <a:pt x="0" y="0"/>
                </a:moveTo>
                <a:lnTo>
                  <a:pt x="5623910" y="0"/>
                </a:lnTo>
                <a:lnTo>
                  <a:pt x="5623910" y="3149390"/>
                </a:lnTo>
                <a:lnTo>
                  <a:pt x="0" y="31493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867211" y="-1309383"/>
            <a:ext cx="5623911" cy="3149390"/>
          </a:xfrm>
          <a:custGeom>
            <a:avLst/>
            <a:gdLst/>
            <a:ahLst/>
            <a:cxnLst/>
            <a:rect r="r" b="b" t="t" l="l"/>
            <a:pathLst>
              <a:path h="3149390" w="5623911">
                <a:moveTo>
                  <a:pt x="0" y="0"/>
                </a:moveTo>
                <a:lnTo>
                  <a:pt x="5623910" y="0"/>
                </a:lnTo>
                <a:lnTo>
                  <a:pt x="5623910" y="3149390"/>
                </a:lnTo>
                <a:lnTo>
                  <a:pt x="0" y="31493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6332045" y="-2246351"/>
            <a:ext cx="5623911" cy="3149390"/>
          </a:xfrm>
          <a:custGeom>
            <a:avLst/>
            <a:gdLst/>
            <a:ahLst/>
            <a:cxnLst/>
            <a:rect r="r" b="b" t="t" l="l"/>
            <a:pathLst>
              <a:path h="3149390" w="5623911">
                <a:moveTo>
                  <a:pt x="0" y="0"/>
                </a:moveTo>
                <a:lnTo>
                  <a:pt x="5623910" y="0"/>
                </a:lnTo>
                <a:lnTo>
                  <a:pt x="5623910" y="3149391"/>
                </a:lnTo>
                <a:lnTo>
                  <a:pt x="0" y="31493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541434" y="3051434"/>
            <a:ext cx="15314556" cy="2498538"/>
          </a:xfrm>
          <a:custGeom>
            <a:avLst/>
            <a:gdLst/>
            <a:ahLst/>
            <a:cxnLst/>
            <a:rect r="r" b="b" t="t" l="l"/>
            <a:pathLst>
              <a:path h="2498538" w="15314556">
                <a:moveTo>
                  <a:pt x="0" y="0"/>
                </a:moveTo>
                <a:lnTo>
                  <a:pt x="15314556" y="0"/>
                </a:lnTo>
                <a:lnTo>
                  <a:pt x="15314556" y="2498537"/>
                </a:lnTo>
                <a:lnTo>
                  <a:pt x="0" y="249853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3419" t="-292232" r="-83781" b="-391111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944744" y="5359471"/>
            <a:ext cx="14507936" cy="32885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115"/>
              </a:lnSpc>
            </a:pPr>
          </a:p>
          <a:p>
            <a:pPr>
              <a:lnSpc>
                <a:spcPts val="5115"/>
              </a:lnSpc>
            </a:pPr>
            <a:r>
              <a:rPr lang="en-US" sz="3653">
                <a:solidFill>
                  <a:srgbClr val="443C45"/>
                </a:solidFill>
                <a:latin typeface="Handyman"/>
              </a:rPr>
              <a:t>Dari tabel di atas dapat dilihat bahwa</a:t>
            </a:r>
            <a:r>
              <a:rPr lang="en-US" sz="3653">
                <a:solidFill>
                  <a:srgbClr val="443C45"/>
                </a:solidFill>
                <a:latin typeface="Handyman Light"/>
              </a:rPr>
              <a:t> </a:t>
            </a:r>
            <a:r>
              <a:rPr lang="en-US" sz="3653">
                <a:solidFill>
                  <a:srgbClr val="443C45"/>
                </a:solidFill>
                <a:latin typeface="Handyman Light"/>
              </a:rPr>
              <a:t>panjang dan lebar yang dapat ditanami tanaman tomat paling banyak adalah panjang = 5 meter dan lebar = 4 meter.</a:t>
            </a:r>
          </a:p>
          <a:p>
            <a:pPr>
              <a:lnSpc>
                <a:spcPts val="5115"/>
              </a:lnSpc>
            </a:pPr>
          </a:p>
          <a:p>
            <a:pPr>
              <a:lnSpc>
                <a:spcPts val="5115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3717859" y="3147588"/>
            <a:ext cx="4822407" cy="7227041"/>
          </a:xfrm>
          <a:custGeom>
            <a:avLst/>
            <a:gdLst/>
            <a:ahLst/>
            <a:cxnLst/>
            <a:rect r="r" b="b" t="t" l="l"/>
            <a:pathLst>
              <a:path h="7227041" w="4822407">
                <a:moveTo>
                  <a:pt x="0" y="0"/>
                </a:moveTo>
                <a:lnTo>
                  <a:pt x="4822407" y="0"/>
                </a:lnTo>
                <a:lnTo>
                  <a:pt x="4822407" y="7227041"/>
                </a:lnTo>
                <a:lnTo>
                  <a:pt x="0" y="72270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731965" y="4229781"/>
            <a:ext cx="9520918" cy="22566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815"/>
              </a:lnSpc>
              <a:spcBef>
                <a:spcPct val="0"/>
              </a:spcBef>
            </a:pPr>
            <a:r>
              <a:rPr lang="en-US" sz="4153">
                <a:solidFill>
                  <a:srgbClr val="443C45"/>
                </a:solidFill>
                <a:latin typeface="Handyman"/>
              </a:rPr>
              <a:t>Kadar garam dalam 6 liter air laut adalah 4 %. Jika air laut menguap 1 liter, berapa persen kadar garam?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28700" y="4542836"/>
            <a:ext cx="1703265" cy="10870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778"/>
              </a:lnSpc>
            </a:pPr>
            <a:r>
              <a:rPr lang="en-US" sz="6428">
                <a:solidFill>
                  <a:srgbClr val="443C45"/>
                </a:solidFill>
                <a:latin typeface="Mango AC"/>
              </a:rPr>
              <a:t>02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13531301" y="-1309383"/>
            <a:ext cx="5623911" cy="3149390"/>
          </a:xfrm>
          <a:custGeom>
            <a:avLst/>
            <a:gdLst/>
            <a:ahLst/>
            <a:cxnLst/>
            <a:rect r="r" b="b" t="t" l="l"/>
            <a:pathLst>
              <a:path h="3149390" w="5623911">
                <a:moveTo>
                  <a:pt x="0" y="0"/>
                </a:moveTo>
                <a:lnTo>
                  <a:pt x="5623910" y="0"/>
                </a:lnTo>
                <a:lnTo>
                  <a:pt x="5623910" y="3149390"/>
                </a:lnTo>
                <a:lnTo>
                  <a:pt x="0" y="31493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-867211" y="-1309383"/>
            <a:ext cx="5623911" cy="3149390"/>
          </a:xfrm>
          <a:custGeom>
            <a:avLst/>
            <a:gdLst/>
            <a:ahLst/>
            <a:cxnLst/>
            <a:rect r="r" b="b" t="t" l="l"/>
            <a:pathLst>
              <a:path h="3149390" w="5623911">
                <a:moveTo>
                  <a:pt x="0" y="0"/>
                </a:moveTo>
                <a:lnTo>
                  <a:pt x="5623910" y="0"/>
                </a:lnTo>
                <a:lnTo>
                  <a:pt x="5623910" y="3149390"/>
                </a:lnTo>
                <a:lnTo>
                  <a:pt x="0" y="31493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6332045" y="-2246351"/>
            <a:ext cx="5623911" cy="3149390"/>
          </a:xfrm>
          <a:custGeom>
            <a:avLst/>
            <a:gdLst/>
            <a:ahLst/>
            <a:cxnLst/>
            <a:rect r="r" b="b" t="t" l="l"/>
            <a:pathLst>
              <a:path h="3149390" w="5623911">
                <a:moveTo>
                  <a:pt x="0" y="0"/>
                </a:moveTo>
                <a:lnTo>
                  <a:pt x="5623910" y="0"/>
                </a:lnTo>
                <a:lnTo>
                  <a:pt x="5623910" y="3149391"/>
                </a:lnTo>
                <a:lnTo>
                  <a:pt x="0" y="31493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3695765" y="1158806"/>
            <a:ext cx="10896470" cy="12290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762"/>
              </a:lnSpc>
            </a:pPr>
            <a:r>
              <a:rPr lang="en-US" sz="7241">
                <a:solidFill>
                  <a:srgbClr val="443C45"/>
                </a:solidFill>
                <a:latin typeface="Mango AC"/>
              </a:rPr>
              <a:t>Contoh Soal HOTS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6284322" y="255487"/>
            <a:ext cx="12366422" cy="25671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75"/>
              </a:lnSpc>
            </a:pPr>
            <a:r>
              <a:rPr lang="en-US" sz="7241">
                <a:solidFill>
                  <a:srgbClr val="443C45"/>
                </a:solidFill>
                <a:latin typeface="Mango AC"/>
              </a:rPr>
              <a:t>Langkah Penyelesaian</a:t>
            </a:r>
          </a:p>
          <a:p>
            <a:pPr algn="ctr">
              <a:lnSpc>
                <a:spcPts val="9775"/>
              </a:lnSpc>
            </a:pPr>
          </a:p>
        </p:txBody>
      </p:sp>
      <p:sp>
        <p:nvSpPr>
          <p:cNvPr name="TextBox 3" id="3"/>
          <p:cNvSpPr txBox="true"/>
          <p:nvPr/>
        </p:nvSpPr>
        <p:spPr>
          <a:xfrm rot="0">
            <a:off x="6103473" y="1690188"/>
            <a:ext cx="12728120" cy="93237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772"/>
              </a:lnSpc>
            </a:pPr>
            <a:r>
              <a:rPr lang="en-US" sz="3653">
                <a:solidFill>
                  <a:srgbClr val="443C45"/>
                </a:solidFill>
                <a:latin typeface="Handyman"/>
              </a:rPr>
              <a:t>Diketahui </a:t>
            </a:r>
          </a:p>
          <a:p>
            <a:pPr>
              <a:lnSpc>
                <a:spcPts val="5772"/>
              </a:lnSpc>
            </a:pPr>
            <a:r>
              <a:rPr lang="en-US" sz="3653">
                <a:solidFill>
                  <a:srgbClr val="443C45"/>
                </a:solidFill>
                <a:latin typeface="Handyman"/>
              </a:rPr>
              <a:t>1) Kadar garam dalam 6 air laut adalah 4%, sehingga </a:t>
            </a:r>
          </a:p>
          <a:p>
            <a:pPr>
              <a:lnSpc>
                <a:spcPts val="5772"/>
              </a:lnSpc>
            </a:pPr>
            <a:r>
              <a:rPr lang="en-US" sz="3653">
                <a:solidFill>
                  <a:srgbClr val="443C45"/>
                </a:solidFill>
                <a:latin typeface="Handyman"/>
              </a:rPr>
              <a:t>                      6 x 4% = 24% = 0, 24</a:t>
            </a:r>
          </a:p>
          <a:p>
            <a:pPr>
              <a:lnSpc>
                <a:spcPts val="5772"/>
              </a:lnSpc>
            </a:pPr>
            <a:r>
              <a:rPr lang="en-US" sz="3653">
                <a:solidFill>
                  <a:srgbClr val="443C45"/>
                </a:solidFill>
                <a:latin typeface="Handyman"/>
              </a:rPr>
              <a:t>   Terdapat 0, 24 liter (garam) kandungan garam</a:t>
            </a:r>
          </a:p>
          <a:p>
            <a:pPr>
              <a:lnSpc>
                <a:spcPts val="5772"/>
              </a:lnSpc>
            </a:pPr>
            <a:r>
              <a:rPr lang="en-US" sz="3653">
                <a:solidFill>
                  <a:srgbClr val="443C45"/>
                </a:solidFill>
                <a:latin typeface="Handyman"/>
              </a:rPr>
              <a:t>2) Mencari banyaknya air laut murni tanpa garam (dalam 6 liter air laut)</a:t>
            </a:r>
          </a:p>
          <a:p>
            <a:pPr>
              <a:lnSpc>
                <a:spcPts val="5772"/>
              </a:lnSpc>
            </a:pPr>
            <a:r>
              <a:rPr lang="en-US" sz="3653">
                <a:solidFill>
                  <a:srgbClr val="443C45"/>
                </a:solidFill>
                <a:latin typeface="Handyman"/>
              </a:rPr>
              <a:t>                      6 - 0,24 = 5,76 </a:t>
            </a:r>
          </a:p>
          <a:p>
            <a:pPr>
              <a:lnSpc>
                <a:spcPts val="5772"/>
              </a:lnSpc>
            </a:pPr>
            <a:r>
              <a:rPr lang="en-US" sz="3653">
                <a:solidFill>
                  <a:srgbClr val="443C45"/>
                </a:solidFill>
                <a:latin typeface="Handyman"/>
              </a:rPr>
              <a:t>    Banyak air laut murni yaitu 5, 76 liter</a:t>
            </a:r>
          </a:p>
          <a:p>
            <a:pPr>
              <a:lnSpc>
                <a:spcPts val="5772"/>
              </a:lnSpc>
            </a:pPr>
            <a:r>
              <a:rPr lang="en-US" sz="3653">
                <a:solidFill>
                  <a:srgbClr val="443C45"/>
                </a:solidFill>
                <a:latin typeface="Handyman"/>
              </a:rPr>
              <a:t>3) Mencari banyaknya air laut setelah menguap 1 liter </a:t>
            </a:r>
          </a:p>
          <a:p>
            <a:pPr>
              <a:lnSpc>
                <a:spcPts val="5772"/>
              </a:lnSpc>
            </a:pPr>
            <a:r>
              <a:rPr lang="en-US" sz="3653">
                <a:solidFill>
                  <a:srgbClr val="443C45"/>
                </a:solidFill>
                <a:latin typeface="Handyman"/>
              </a:rPr>
              <a:t>                      5,76 - 1 = 4,76 </a:t>
            </a:r>
          </a:p>
          <a:p>
            <a:pPr>
              <a:lnSpc>
                <a:spcPts val="5772"/>
              </a:lnSpc>
            </a:pPr>
            <a:r>
              <a:rPr lang="en-US" sz="3653">
                <a:solidFill>
                  <a:srgbClr val="443C45"/>
                </a:solidFill>
                <a:latin typeface="Handyman"/>
              </a:rPr>
              <a:t>    Air laut setelah menguap adalah 4, 76 liter </a:t>
            </a:r>
          </a:p>
          <a:p>
            <a:pPr>
              <a:lnSpc>
                <a:spcPts val="5115"/>
              </a:lnSpc>
            </a:pPr>
          </a:p>
          <a:p>
            <a:pPr marL="0" indent="0" lvl="0">
              <a:lnSpc>
                <a:spcPts val="5115"/>
              </a:lnSpc>
              <a:spcBef>
                <a:spcPct val="0"/>
              </a:spcBef>
            </a:pP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247287" y="-1377559"/>
            <a:ext cx="6445393" cy="8400394"/>
          </a:xfrm>
          <a:custGeom>
            <a:avLst/>
            <a:gdLst/>
            <a:ahLst/>
            <a:cxnLst/>
            <a:rect r="r" b="b" t="t" l="l"/>
            <a:pathLst>
              <a:path h="8400394" w="6445393">
                <a:moveTo>
                  <a:pt x="0" y="0"/>
                </a:moveTo>
                <a:lnTo>
                  <a:pt x="6445393" y="0"/>
                </a:lnTo>
                <a:lnTo>
                  <a:pt x="6445393" y="8400394"/>
                </a:lnTo>
                <a:lnTo>
                  <a:pt x="0" y="84003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-2153928" y="7068120"/>
            <a:ext cx="5623911" cy="3149390"/>
          </a:xfrm>
          <a:custGeom>
            <a:avLst/>
            <a:gdLst/>
            <a:ahLst/>
            <a:cxnLst/>
            <a:rect r="r" b="b" t="t" l="l"/>
            <a:pathLst>
              <a:path h="3149390" w="5623911">
                <a:moveTo>
                  <a:pt x="0" y="0"/>
                </a:moveTo>
                <a:lnTo>
                  <a:pt x="5623911" y="0"/>
                </a:lnTo>
                <a:lnTo>
                  <a:pt x="5623911" y="3149390"/>
                </a:lnTo>
                <a:lnTo>
                  <a:pt x="0" y="31493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4864909" y="8052506"/>
            <a:ext cx="5623911" cy="3149390"/>
          </a:xfrm>
          <a:custGeom>
            <a:avLst/>
            <a:gdLst/>
            <a:ahLst/>
            <a:cxnLst/>
            <a:rect r="r" b="b" t="t" l="l"/>
            <a:pathLst>
              <a:path h="3149390" w="5623911">
                <a:moveTo>
                  <a:pt x="0" y="0"/>
                </a:moveTo>
                <a:lnTo>
                  <a:pt x="5623911" y="0"/>
                </a:lnTo>
                <a:lnTo>
                  <a:pt x="5623911" y="3149390"/>
                </a:lnTo>
                <a:lnTo>
                  <a:pt x="0" y="31493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DAFqu2UPI60</dc:identifier>
  <dcterms:modified xsi:type="dcterms:W3CDTF">2011-08-01T06:04:30Z</dcterms:modified>
  <cp:revision>1</cp:revision>
  <dc:title>Soal HOTS</dc:title>
</cp:coreProperties>
</file>