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7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02640" y="1634807"/>
            <a:ext cx="4860290" cy="466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3760" y="304800"/>
            <a:ext cx="9464497" cy="6286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2206" y="733577"/>
            <a:ext cx="7867586" cy="1287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896743"/>
            <a:ext cx="10302875" cy="3025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25.jp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25.jp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104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2100" y="0"/>
              <a:ext cx="4279900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4500" y="5803899"/>
              <a:ext cx="4495800" cy="660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889700" y="5888390"/>
            <a:ext cx="40970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35" dirty="0">
                <a:latin typeface="Cambria"/>
                <a:cs typeface="Cambria"/>
              </a:rPr>
              <a:t>April 2023 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596900"/>
            <a:ext cx="7175500" cy="1905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6331" y="734529"/>
            <a:ext cx="6703059" cy="1484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800" marR="795655" algn="ctr">
              <a:lnSpc>
                <a:spcPct val="102400"/>
              </a:lnSpc>
            </a:pPr>
            <a:r>
              <a:rPr sz="3500" spc="525" dirty="0"/>
              <a:t>DESAIN</a:t>
            </a:r>
            <a:r>
              <a:rPr sz="3500" spc="-95" dirty="0"/>
              <a:t> </a:t>
            </a:r>
            <a:r>
              <a:rPr sz="3500" spc="515" dirty="0"/>
              <a:t>PENELITIAN </a:t>
            </a:r>
            <a:r>
              <a:rPr sz="3500" spc="-760" dirty="0"/>
              <a:t> </a:t>
            </a:r>
            <a:r>
              <a:rPr sz="3500" spc="445" dirty="0"/>
              <a:t>KUALITATIF:</a:t>
            </a:r>
            <a:endParaRPr sz="3500"/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2300" dirty="0"/>
              <a:t>Penetapan</a:t>
            </a:r>
            <a:r>
              <a:rPr sz="2300" spc="-60" dirty="0"/>
              <a:t> </a:t>
            </a:r>
            <a:r>
              <a:rPr sz="2300" spc="45" dirty="0"/>
              <a:t>Rancangan</a:t>
            </a:r>
            <a:r>
              <a:rPr sz="2300" spc="-160" dirty="0"/>
              <a:t> </a:t>
            </a:r>
            <a:r>
              <a:rPr sz="2300" dirty="0"/>
              <a:t>Operasional </a:t>
            </a:r>
            <a:r>
              <a:rPr sz="2300" spc="-10" dirty="0"/>
              <a:t>Pelaksanaan</a:t>
            </a:r>
            <a:r>
              <a:rPr sz="2300" spc="-155" dirty="0"/>
              <a:t> </a:t>
            </a:r>
            <a:r>
              <a:rPr sz="2300" spc="20" dirty="0"/>
              <a:t>Riset</a:t>
            </a:r>
            <a:endParaRPr sz="2300"/>
          </a:p>
        </p:txBody>
      </p:sp>
      <p:grpSp>
        <p:nvGrpSpPr>
          <p:cNvPr id="9" name="object 9"/>
          <p:cNvGrpSpPr/>
          <p:nvPr/>
        </p:nvGrpSpPr>
        <p:grpSpPr>
          <a:xfrm>
            <a:off x="7607300" y="3199699"/>
            <a:ext cx="4318000" cy="1422400"/>
            <a:chOff x="7874000" y="3136900"/>
            <a:chExt cx="4318000" cy="14224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4000" y="3136900"/>
              <a:ext cx="4318000" cy="1358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3136900"/>
              <a:ext cx="3530600" cy="1422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912100" y="3175000"/>
              <a:ext cx="4279900" cy="1231900"/>
            </a:xfrm>
            <a:custGeom>
              <a:avLst/>
              <a:gdLst/>
              <a:ahLst/>
              <a:cxnLst/>
              <a:rect l="l" t="t" r="r" b="b"/>
              <a:pathLst>
                <a:path w="4279900" h="1231900">
                  <a:moveTo>
                    <a:pt x="4279900" y="0"/>
                  </a:moveTo>
                  <a:lnTo>
                    <a:pt x="0" y="0"/>
                  </a:lnTo>
                  <a:lnTo>
                    <a:pt x="0" y="1231900"/>
                  </a:lnTo>
                  <a:lnTo>
                    <a:pt x="4279900" y="1231900"/>
                  </a:lnTo>
                  <a:lnTo>
                    <a:pt x="4279900" y="0"/>
                  </a:lnTo>
                  <a:close/>
                </a:path>
              </a:pathLst>
            </a:custGeom>
            <a:solidFill>
              <a:srgbClr val="AD84C6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74076" y="3200448"/>
            <a:ext cx="3148965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lang="en-US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Dr. </a:t>
            </a:r>
            <a:r>
              <a:rPr lang="en-US" sz="1600" dirty="0" err="1">
                <a:solidFill>
                  <a:srgbClr val="FFFFFF"/>
                </a:solidFill>
                <a:latin typeface="Calibri"/>
                <a:cs typeface="Calibri"/>
              </a:rPr>
              <a:t>Febritesna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Calibri"/>
                <a:cs typeface="Calibri"/>
              </a:rPr>
              <a:t>Nuraini</a:t>
            </a: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42300" y="5232400"/>
            <a:ext cx="3683000" cy="11303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448708" y="5320948"/>
            <a:ext cx="3218815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19200" marR="5080" indent="-1206500">
              <a:lnSpc>
                <a:spcPts val="2800"/>
              </a:lnSpc>
              <a:spcBef>
                <a:spcPts val="259"/>
              </a:spcBef>
            </a:pP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3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11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4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5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2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2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320" dirty="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sz="2400" spc="-2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4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087EF9-9D60-FE61-6074-E044DCA62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347" y="545399"/>
            <a:ext cx="3641724" cy="16989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93610"/>
            <a:ext cx="48698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latin typeface="Calibri"/>
                <a:cs typeface="Calibri"/>
              </a:rPr>
              <a:t>RESEARCH</a:t>
            </a:r>
            <a:r>
              <a:rPr sz="4400" b="1" spc="-3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PROBLEM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34820"/>
            <a:ext cx="5237480" cy="42875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ct val="90300"/>
              </a:lnSpc>
              <a:spcBef>
                <a:spcPts val="4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Pernyataan masalah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dalam </a:t>
            </a:r>
            <a:r>
              <a:rPr sz="2800" spc="-20" dirty="0">
                <a:latin typeface="Calibri"/>
                <a:cs typeface="Calibri"/>
              </a:rPr>
              <a:t> penelitian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harus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dilakukan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dengan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merumuskan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gap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jelas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antara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das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sein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dan das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sollen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3180"/>
              </a:lnSpc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30" dirty="0">
                <a:latin typeface="Calibri"/>
                <a:cs typeface="Calibri"/>
              </a:rPr>
              <a:t>G</a:t>
            </a:r>
            <a:r>
              <a:rPr sz="2800" spc="-225" dirty="0">
                <a:latin typeface="Calibri"/>
                <a:cs typeface="Calibri"/>
              </a:rPr>
              <a:t>A</a:t>
            </a:r>
            <a:r>
              <a:rPr sz="2800" spc="-16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M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45" dirty="0">
                <a:latin typeface="Calibri"/>
                <a:cs typeface="Calibri"/>
              </a:rPr>
              <a:t>ala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2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45" dirty="0">
                <a:latin typeface="Calibri"/>
                <a:cs typeface="Calibri"/>
              </a:rPr>
              <a:t>ia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b="1" spc="3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800" b="1" spc="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b="1" spc="2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800" b="1" spc="3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800" b="1" spc="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b="1" spc="-6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3180"/>
              </a:lnSpc>
            </a:pPr>
            <a:r>
              <a:rPr sz="2800" spc="-20" dirty="0">
                <a:latin typeface="Calibri"/>
                <a:cs typeface="Calibri"/>
              </a:rPr>
              <a:t>dengan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masalah</a:t>
            </a:r>
            <a:r>
              <a:rPr sz="2800" spc="1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penelitian</a:t>
            </a:r>
            <a:endParaRPr sz="2800">
              <a:latin typeface="Calibri"/>
              <a:cs typeface="Calibri"/>
            </a:endParaRPr>
          </a:p>
          <a:p>
            <a:pPr marL="241300" marR="356235" indent="-228600">
              <a:lnSpc>
                <a:spcPts val="3100"/>
              </a:lnSpc>
              <a:spcBef>
                <a:spcPts val="96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h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2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i</a:t>
            </a:r>
            <a:r>
              <a:rPr sz="2800" spc="25" dirty="0">
                <a:latin typeface="Calibri"/>
                <a:cs typeface="Calibri"/>
              </a:rPr>
              <a:t>dukun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-155" dirty="0">
                <a:latin typeface="Calibri"/>
                <a:cs typeface="Calibri"/>
              </a:rPr>
              <a:t> </a:t>
            </a:r>
            <a:r>
              <a:rPr sz="2800" spc="20" dirty="0">
                <a:latin typeface="Calibri"/>
                <a:cs typeface="Calibri"/>
              </a:rPr>
              <a:t>o</a:t>
            </a:r>
            <a:r>
              <a:rPr sz="2800" spc="-45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li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2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r  yang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memadai</a:t>
            </a:r>
            <a:endParaRPr sz="2800">
              <a:latin typeface="Calibri"/>
              <a:cs typeface="Calibri"/>
            </a:endParaRPr>
          </a:p>
          <a:p>
            <a:pPr marL="241300" marR="131445" indent="-228600">
              <a:lnSpc>
                <a:spcPts val="3000"/>
              </a:lnSpc>
              <a:spcBef>
                <a:spcPts val="98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RP</a:t>
            </a:r>
            <a:r>
              <a:rPr sz="2800" spc="5" dirty="0">
                <a:latin typeface="Calibri"/>
                <a:cs typeface="Calibri"/>
              </a:rPr>
              <a:t> bukan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sekedar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bersumber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pengalaman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orang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per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orang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0" y="0"/>
            <a:ext cx="50292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240" y="395160"/>
            <a:ext cx="2066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0" dirty="0">
                <a:latin typeface="Calibri"/>
                <a:cs typeface="Calibri"/>
              </a:rPr>
              <a:t>C</a:t>
            </a:r>
            <a:r>
              <a:rPr sz="4400" b="1" spc="20" dirty="0">
                <a:latin typeface="Calibri"/>
                <a:cs typeface="Calibri"/>
              </a:rPr>
              <a:t>O</a:t>
            </a:r>
            <a:r>
              <a:rPr sz="4400" b="1" dirty="0">
                <a:latin typeface="Calibri"/>
                <a:cs typeface="Calibri"/>
              </a:rPr>
              <a:t>N</a:t>
            </a:r>
            <a:r>
              <a:rPr sz="4400" b="1" spc="-80" dirty="0">
                <a:latin typeface="Calibri"/>
                <a:cs typeface="Calibri"/>
              </a:rPr>
              <a:t>T</a:t>
            </a:r>
            <a:r>
              <a:rPr sz="4400" b="1" spc="20" dirty="0">
                <a:latin typeface="Calibri"/>
                <a:cs typeface="Calibri"/>
              </a:rPr>
              <a:t>O</a:t>
            </a:r>
            <a:r>
              <a:rPr sz="4400" b="1" dirty="0">
                <a:latin typeface="Calibri"/>
                <a:cs typeface="Calibri"/>
              </a:rPr>
              <a:t>H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0240" y="1366520"/>
            <a:ext cx="10864215" cy="49530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241300">
              <a:lnSpc>
                <a:spcPts val="3000"/>
              </a:lnSpc>
              <a:spcBef>
                <a:spcPts val="500"/>
              </a:spcBef>
            </a:pPr>
            <a:r>
              <a:rPr sz="2600" spc="10" dirty="0">
                <a:latin typeface="Calibri"/>
                <a:cs typeface="Calibri"/>
              </a:rPr>
              <a:t>Judul: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Dinamika</a:t>
            </a:r>
            <a:r>
              <a:rPr sz="28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Calibri"/>
                <a:cs typeface="Calibri"/>
              </a:rPr>
              <a:t>Pemaafan</a:t>
            </a:r>
            <a:r>
              <a:rPr sz="28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pada</a:t>
            </a:r>
            <a:r>
              <a:rPr sz="2800" b="1" spc="-10" dirty="0">
                <a:latin typeface="Calibri"/>
                <a:cs typeface="Calibri"/>
              </a:rPr>
              <a:t> Korban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spc="-45" dirty="0">
                <a:latin typeface="Calibri"/>
                <a:cs typeface="Calibri"/>
              </a:rPr>
              <a:t>Kekerasan</a:t>
            </a:r>
            <a:r>
              <a:rPr sz="2800" b="1" spc="26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dalam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10" dirty="0">
                <a:latin typeface="Calibri"/>
                <a:cs typeface="Calibri"/>
              </a:rPr>
              <a:t>Rumah</a:t>
            </a:r>
            <a:r>
              <a:rPr sz="2800" b="1" spc="-135" dirty="0">
                <a:latin typeface="Calibri"/>
                <a:cs typeface="Calibri"/>
              </a:rPr>
              <a:t> </a:t>
            </a:r>
            <a:r>
              <a:rPr sz="2800" b="1" spc="-40" dirty="0">
                <a:latin typeface="Calibri"/>
                <a:cs typeface="Calibri"/>
              </a:rPr>
              <a:t>Tangga </a:t>
            </a:r>
            <a:r>
              <a:rPr sz="2800" b="1" spc="-6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yang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Memilih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10" dirty="0">
                <a:latin typeface="Calibri"/>
                <a:cs typeface="Calibri"/>
              </a:rPr>
              <a:t>Bertahan</a:t>
            </a:r>
            <a:r>
              <a:rPr sz="2800" b="1" spc="-14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dalam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Pernikahan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600" b="1" spc="5" dirty="0">
                <a:solidFill>
                  <a:srgbClr val="FF0000"/>
                </a:solidFill>
                <a:latin typeface="Calibri"/>
                <a:cs typeface="Calibri"/>
              </a:rPr>
              <a:t>Lanjutan</a:t>
            </a:r>
            <a:r>
              <a:rPr sz="26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dari</a:t>
            </a:r>
            <a:r>
              <a:rPr sz="26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paparan</a:t>
            </a:r>
            <a:r>
              <a:rPr sz="2600" b="1" spc="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latar</a:t>
            </a:r>
            <a:r>
              <a:rPr sz="26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F0000"/>
                </a:solidFill>
                <a:latin typeface="Calibri"/>
                <a:cs typeface="Calibri"/>
              </a:rPr>
              <a:t>belakang</a:t>
            </a:r>
            <a:r>
              <a:rPr sz="26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5" dirty="0">
                <a:solidFill>
                  <a:srgbClr val="FF0000"/>
                </a:solidFill>
                <a:latin typeface="Calibri"/>
                <a:cs typeface="Calibri"/>
              </a:rPr>
              <a:t>dan</a:t>
            </a:r>
            <a:r>
              <a:rPr sz="2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fokus</a:t>
            </a:r>
            <a:r>
              <a:rPr sz="26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kajian</a:t>
            </a:r>
            <a:r>
              <a:rPr sz="2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sebelumnya:</a:t>
            </a:r>
            <a:endParaRPr sz="26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2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45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me</a:t>
            </a:r>
            <a:r>
              <a:rPr sz="2000" spc="4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30" dirty="0">
                <a:latin typeface="Calibri"/>
                <a:cs typeface="Calibri"/>
              </a:rPr>
              <a:t>D</a:t>
            </a:r>
            <a:r>
              <a:rPr sz="2000" spc="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4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4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k</a:t>
            </a:r>
            <a:r>
              <a:rPr sz="2000" spc="4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45" dirty="0">
                <a:latin typeface="Calibri"/>
                <a:cs typeface="Calibri"/>
              </a:rPr>
              <a:t>d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spc="30" dirty="0">
                <a:latin typeface="Calibri"/>
                <a:cs typeface="Calibri"/>
              </a:rPr>
              <a:t>t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spc="4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y</a:t>
            </a:r>
            <a:r>
              <a:rPr sz="2000" spc="240" dirty="0">
                <a:latin typeface="Calibri"/>
                <a:cs typeface="Calibri"/>
              </a:rPr>
              <a:t>a</a:t>
            </a:r>
            <a:r>
              <a:rPr sz="2000" spc="45" dirty="0">
                <a:latin typeface="Calibri"/>
                <a:cs typeface="Calibri"/>
              </a:rPr>
              <a:t>d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4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er</a:t>
            </a:r>
            <a:r>
              <a:rPr sz="2000" spc="45" dirty="0">
                <a:latin typeface="Calibri"/>
                <a:cs typeface="Calibri"/>
              </a:rPr>
              <a:t>b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spc="-45" dirty="0">
                <a:latin typeface="Calibri"/>
                <a:cs typeface="Calibri"/>
              </a:rPr>
              <a:t>g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s</a:t>
            </a:r>
            <a:r>
              <a:rPr sz="2000" spc="4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4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er</a:t>
            </a:r>
          </a:p>
          <a:p>
            <a:pPr marL="469900" indent="-45720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35" dirty="0">
                <a:latin typeface="Calibri"/>
                <a:cs typeface="Calibri"/>
              </a:rPr>
              <a:t>D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45" dirty="0">
                <a:latin typeface="Calibri"/>
                <a:cs typeface="Calibri"/>
              </a:rPr>
              <a:t>p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k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K</a:t>
            </a:r>
            <a:r>
              <a:rPr sz="2000" spc="-30" dirty="0">
                <a:latin typeface="Calibri"/>
                <a:cs typeface="Calibri"/>
              </a:rPr>
              <a:t>D</a:t>
            </a:r>
            <a:r>
              <a:rPr sz="2000" spc="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45" dirty="0">
                <a:latin typeface="Calibri"/>
                <a:cs typeface="Calibri"/>
              </a:rPr>
              <a:t>p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spc="4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10" dirty="0">
                <a:latin typeface="Calibri"/>
                <a:cs typeface="Calibri"/>
              </a:rPr>
              <a:t> k</a:t>
            </a:r>
            <a:r>
              <a:rPr sz="2000" spc="4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45" dirty="0">
                <a:latin typeface="Calibri"/>
                <a:cs typeface="Calibri"/>
              </a:rPr>
              <a:t>b</a:t>
            </a:r>
            <a:r>
              <a:rPr sz="2000" spc="4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n</a:t>
            </a:r>
          </a:p>
          <a:p>
            <a:pPr marL="469900" marR="68580" indent="-457200">
              <a:lnSpc>
                <a:spcPts val="2200"/>
              </a:lnSpc>
              <a:spcBef>
                <a:spcPts val="10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10" dirty="0">
                <a:latin typeface="Calibri"/>
                <a:cs typeface="Calibri"/>
              </a:rPr>
              <a:t>Berbagai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respon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psikologis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dari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korban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hingga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30" dirty="0">
                <a:latin typeface="Calibri"/>
                <a:cs typeface="Calibri"/>
              </a:rPr>
              <a:t>paparan</a:t>
            </a:r>
            <a:r>
              <a:rPr sz="2000" spc="-200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data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kajian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teoritis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tentang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keputusan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yang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umumnya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30" dirty="0">
                <a:latin typeface="Calibri"/>
                <a:cs typeface="Calibri"/>
              </a:rPr>
              <a:t>diambil</a:t>
            </a:r>
            <a:r>
              <a:rPr sz="2000" spc="-2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kemudian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oleh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korban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30" dirty="0">
                <a:latin typeface="Calibri"/>
                <a:cs typeface="Calibri"/>
              </a:rPr>
              <a:t>dalam</a:t>
            </a:r>
            <a:r>
              <a:rPr sz="2000" spc="-1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pernikahannya</a:t>
            </a: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5" dirty="0">
                <a:latin typeface="Calibri"/>
                <a:cs typeface="Calibri"/>
              </a:rPr>
              <a:t>Temuan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data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berbeda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tentang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korban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yang</a:t>
            </a:r>
            <a:r>
              <a:rPr sz="2000" spc="-200" dirty="0">
                <a:latin typeface="Calibri"/>
                <a:cs typeface="Calibri"/>
              </a:rPr>
              <a:t> </a:t>
            </a:r>
            <a:r>
              <a:rPr sz="2000" spc="15" dirty="0">
                <a:latin typeface="Calibri"/>
                <a:cs typeface="Calibri"/>
              </a:rPr>
              <a:t>memilih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bertahan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dan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memaafkan</a:t>
            </a:r>
            <a:endParaRPr sz="20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Penegasan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adanya</a:t>
            </a:r>
            <a:r>
              <a:rPr sz="2000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gap</a:t>
            </a:r>
            <a:r>
              <a:rPr sz="2000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dan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pernyataan</a:t>
            </a:r>
            <a:r>
              <a:rPr sz="2000" spc="-1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penelitiuntuk</a:t>
            </a:r>
            <a:r>
              <a:rPr sz="2000" spc="-1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mengkajinya,</a:t>
            </a:r>
            <a:r>
              <a:rPr sz="2000" spc="-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berikuturgensinya*</a:t>
            </a:r>
            <a:endParaRPr sz="20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Paparan</a:t>
            </a:r>
            <a:r>
              <a:rPr sz="2000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bagaimana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pemaafan</a:t>
            </a:r>
            <a:r>
              <a:rPr sz="2000" spc="-1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dapatterjadi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FF0000"/>
                </a:solidFill>
                <a:latin typeface="Calibri"/>
                <a:cs typeface="Calibri"/>
              </a:rPr>
              <a:t>dalam</a:t>
            </a:r>
            <a:r>
              <a:rPr sz="2000" spc="-1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situasi</a:t>
            </a:r>
            <a:r>
              <a:rPr sz="2000" spc="-2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traumatik</a:t>
            </a:r>
            <a:r>
              <a:rPr sz="2000" spc="-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berdasarkan</a:t>
            </a:r>
            <a:r>
              <a:rPr sz="2000" spc="-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kajian</a:t>
            </a:r>
            <a:r>
              <a:rPr sz="20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literatur</a:t>
            </a:r>
            <a:endParaRPr sz="2000" dirty="0">
              <a:latin typeface="Calibri"/>
              <a:cs typeface="Calibri"/>
            </a:endParaRPr>
          </a:p>
          <a:p>
            <a:pPr marL="469900" marR="5080" indent="-457200">
              <a:lnSpc>
                <a:spcPct val="89600"/>
              </a:lnSpc>
              <a:spcBef>
                <a:spcPts val="105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Pernyataan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tentang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temuan </a:t>
            </a:r>
            <a:r>
              <a:rPr sz="2000" b="1" spc="5" dirty="0">
                <a:solidFill>
                  <a:srgbClr val="FF0000"/>
                </a:solidFill>
                <a:latin typeface="Calibri"/>
                <a:cs typeface="Calibri"/>
              </a:rPr>
              <a:t>“tertentu” dari kajian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literatur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pemaafan yang </a:t>
            </a:r>
            <a:r>
              <a:rPr sz="2000" b="1" spc="5" dirty="0">
                <a:solidFill>
                  <a:srgbClr val="FF0000"/>
                </a:solidFill>
                <a:latin typeface="Calibri"/>
                <a:cs typeface="Calibri"/>
              </a:rPr>
              <a:t>mendorong peneliti </a:t>
            </a:r>
            <a:r>
              <a:rPr sz="2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ingin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menelusur</a:t>
            </a:r>
            <a:r>
              <a:rPr sz="2000" spc="-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lebih</a:t>
            </a:r>
            <a:r>
              <a:rPr sz="2000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jauh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5" dirty="0">
                <a:solidFill>
                  <a:srgbClr val="FF0000"/>
                </a:solidFill>
                <a:latin typeface="Calibri"/>
                <a:cs typeface="Calibri"/>
              </a:rPr>
              <a:t>tentang</a:t>
            </a:r>
            <a:r>
              <a:rPr sz="2000" spc="-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Calibri"/>
                <a:cs typeface="Calibri"/>
              </a:rPr>
              <a:t>dinamikanya</a:t>
            </a:r>
            <a:r>
              <a:rPr sz="2000" spc="-20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FF0000"/>
                </a:solidFill>
                <a:latin typeface="Calibri"/>
                <a:cs typeface="Calibri"/>
              </a:rPr>
              <a:t>pada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korban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0000"/>
                </a:solidFill>
                <a:latin typeface="Calibri"/>
                <a:cs typeface="Calibri"/>
              </a:rPr>
              <a:t>KDRT,</a:t>
            </a:r>
            <a:r>
              <a:rPr sz="2000" spc="-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disertai</a:t>
            </a:r>
            <a:r>
              <a:rPr sz="20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FF0000"/>
                </a:solidFill>
                <a:latin typeface="Calibri"/>
                <a:cs typeface="Calibri"/>
              </a:rPr>
              <a:t>penjelasan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FF0000"/>
                </a:solidFill>
                <a:latin typeface="Calibri"/>
                <a:cs typeface="Calibri"/>
              </a:rPr>
              <a:t>tentang</a:t>
            </a:r>
            <a:r>
              <a:rPr sz="2000" spc="-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yang </a:t>
            </a:r>
            <a:r>
              <a:rPr sz="2000" spc="-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000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spc="-45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40" dirty="0"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000" spc="-6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”</a:t>
            </a:r>
            <a:r>
              <a:rPr sz="2000" spc="-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eh</a:t>
            </a:r>
            <a:r>
              <a:rPr sz="2000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2000" spc="3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er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000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000" spc="-45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spc="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me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2000" spc="3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000" spc="-6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000" spc="4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000" spc="-11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4127500"/>
            <a:ext cx="10236200" cy="2578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300" y="749541"/>
            <a:ext cx="9372600" cy="185371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327400" y="2997200"/>
            <a:ext cx="5486400" cy="1003300"/>
          </a:xfrm>
          <a:custGeom>
            <a:avLst/>
            <a:gdLst/>
            <a:ahLst/>
            <a:cxnLst/>
            <a:rect l="l" t="t" r="r" b="b"/>
            <a:pathLst>
              <a:path w="5486400" h="1003300">
                <a:moveTo>
                  <a:pt x="5486400" y="0"/>
                </a:moveTo>
                <a:lnTo>
                  <a:pt x="0" y="0"/>
                </a:lnTo>
                <a:lnTo>
                  <a:pt x="0" y="1003300"/>
                </a:lnTo>
                <a:lnTo>
                  <a:pt x="5486400" y="1003300"/>
                </a:lnTo>
                <a:lnTo>
                  <a:pt x="5486400" y="0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49650" y="3027045"/>
            <a:ext cx="5030470" cy="889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3810" algn="ctr">
              <a:lnSpc>
                <a:spcPts val="2200"/>
              </a:lnSpc>
              <a:spcBef>
                <a:spcPts val="340"/>
              </a:spcBef>
            </a:pPr>
            <a:r>
              <a:rPr sz="2000" spc="170" dirty="0">
                <a:latin typeface="Cambria"/>
                <a:cs typeface="Cambria"/>
              </a:rPr>
              <a:t>Ha</a:t>
            </a:r>
            <a:r>
              <a:rPr sz="2000" spc="-50" dirty="0">
                <a:latin typeface="Cambria"/>
                <a:cs typeface="Cambria"/>
              </a:rPr>
              <a:t>l</a:t>
            </a:r>
            <a:r>
              <a:rPr sz="2000" spc="-170" dirty="0">
                <a:latin typeface="Cambria"/>
                <a:cs typeface="Cambria"/>
              </a:rPr>
              <a:t>-</a:t>
            </a:r>
            <a:r>
              <a:rPr sz="2000" spc="-125" dirty="0">
                <a:latin typeface="Cambria"/>
                <a:cs typeface="Cambria"/>
              </a:rPr>
              <a:t>h</a:t>
            </a:r>
            <a:r>
              <a:rPr sz="2000" spc="-65" dirty="0">
                <a:latin typeface="Cambria"/>
                <a:cs typeface="Cambria"/>
              </a:rPr>
              <a:t>a</a:t>
            </a:r>
            <a:r>
              <a:rPr sz="2000" spc="-55" dirty="0">
                <a:latin typeface="Cambria"/>
                <a:cs typeface="Cambria"/>
              </a:rPr>
              <a:t>l</a:t>
            </a:r>
            <a:r>
              <a:rPr sz="2000" spc="65" dirty="0">
                <a:latin typeface="Cambria"/>
                <a:cs typeface="Cambria"/>
              </a:rPr>
              <a:t> </a:t>
            </a:r>
            <a:r>
              <a:rPr sz="2000" spc="-170" dirty="0">
                <a:latin typeface="Cambria"/>
                <a:cs typeface="Cambria"/>
              </a:rPr>
              <a:t>y</a:t>
            </a:r>
            <a:r>
              <a:rPr sz="2000" spc="-130" dirty="0">
                <a:latin typeface="Cambria"/>
                <a:cs typeface="Cambria"/>
              </a:rPr>
              <a:t>a</a:t>
            </a:r>
            <a:r>
              <a:rPr sz="2000" spc="-120" dirty="0">
                <a:latin typeface="Cambria"/>
                <a:cs typeface="Cambria"/>
              </a:rPr>
              <a:t>n</a:t>
            </a:r>
            <a:r>
              <a:rPr sz="2000" spc="60" dirty="0">
                <a:latin typeface="Cambria"/>
                <a:cs typeface="Cambria"/>
              </a:rPr>
              <a:t>g</a:t>
            </a:r>
            <a:r>
              <a:rPr sz="2000" spc="5" dirty="0">
                <a:latin typeface="Cambria"/>
                <a:cs typeface="Cambria"/>
              </a:rPr>
              <a:t> </a:t>
            </a:r>
            <a:r>
              <a:rPr sz="2000" spc="-90" dirty="0">
                <a:latin typeface="Cambria"/>
                <a:cs typeface="Cambria"/>
              </a:rPr>
              <a:t>m</a:t>
            </a:r>
            <a:r>
              <a:rPr sz="2000" spc="-60" dirty="0">
                <a:latin typeface="Cambria"/>
                <a:cs typeface="Cambria"/>
              </a:rPr>
              <a:t>a</a:t>
            </a:r>
            <a:r>
              <a:rPr sz="2000" spc="-65" dirty="0">
                <a:latin typeface="Cambria"/>
                <a:cs typeface="Cambria"/>
              </a:rPr>
              <a:t>s</a:t>
            </a:r>
            <a:r>
              <a:rPr sz="2000" spc="-60" dirty="0">
                <a:latin typeface="Cambria"/>
                <a:cs typeface="Cambria"/>
              </a:rPr>
              <a:t>ih</a:t>
            </a:r>
            <a:r>
              <a:rPr sz="2000" spc="10" dirty="0">
                <a:latin typeface="Cambria"/>
                <a:cs typeface="Cambria"/>
              </a:rPr>
              <a:t> </a:t>
            </a:r>
            <a:r>
              <a:rPr sz="2000" spc="-105" dirty="0">
                <a:latin typeface="Cambria"/>
                <a:cs typeface="Cambria"/>
              </a:rPr>
              <a:t>m</a:t>
            </a:r>
            <a:r>
              <a:rPr sz="2000" spc="-40" dirty="0">
                <a:latin typeface="Cambria"/>
                <a:cs typeface="Cambria"/>
              </a:rPr>
              <a:t>e</a:t>
            </a:r>
            <a:r>
              <a:rPr sz="2000" spc="-120" dirty="0">
                <a:latin typeface="Cambria"/>
                <a:cs typeface="Cambria"/>
              </a:rPr>
              <a:t>n</a:t>
            </a:r>
            <a:r>
              <a:rPr sz="2000" spc="-215" dirty="0">
                <a:latin typeface="Cambria"/>
                <a:cs typeface="Cambria"/>
              </a:rPr>
              <a:t>y</a:t>
            </a:r>
            <a:r>
              <a:rPr sz="2000" spc="-60" dirty="0">
                <a:latin typeface="Cambria"/>
                <a:cs typeface="Cambria"/>
              </a:rPr>
              <a:t>i</a:t>
            </a:r>
            <a:r>
              <a:rPr sz="2000" spc="-65" dirty="0">
                <a:latin typeface="Cambria"/>
                <a:cs typeface="Cambria"/>
              </a:rPr>
              <a:t>s</a:t>
            </a:r>
            <a:r>
              <a:rPr sz="2000" spc="-85" dirty="0">
                <a:latin typeface="Cambria"/>
                <a:cs typeface="Cambria"/>
              </a:rPr>
              <a:t>a</a:t>
            </a:r>
            <a:r>
              <a:rPr sz="2000" spc="-55" dirty="0">
                <a:latin typeface="Cambria"/>
                <a:cs typeface="Cambria"/>
              </a:rPr>
              <a:t>k</a:t>
            </a:r>
            <a:r>
              <a:rPr sz="2000" spc="-85" dirty="0">
                <a:latin typeface="Cambria"/>
                <a:cs typeface="Cambria"/>
              </a:rPr>
              <a:t>a</a:t>
            </a:r>
            <a:r>
              <a:rPr sz="2000" spc="-75" dirty="0">
                <a:latin typeface="Cambria"/>
                <a:cs typeface="Cambria"/>
              </a:rPr>
              <a:t>n</a:t>
            </a:r>
            <a:r>
              <a:rPr sz="2000" spc="-85" dirty="0">
                <a:latin typeface="Cambria"/>
                <a:cs typeface="Cambria"/>
              </a:rPr>
              <a:t> </a:t>
            </a:r>
            <a:r>
              <a:rPr sz="2000" spc="-45" dirty="0">
                <a:latin typeface="Cambria"/>
                <a:cs typeface="Cambria"/>
              </a:rPr>
              <a:t>pe</a:t>
            </a:r>
            <a:r>
              <a:rPr sz="2000" spc="-130" dirty="0">
                <a:latin typeface="Cambria"/>
                <a:cs typeface="Cambria"/>
              </a:rPr>
              <a:t>r</a:t>
            </a:r>
            <a:r>
              <a:rPr sz="2000" spc="-80" dirty="0">
                <a:latin typeface="Cambria"/>
                <a:cs typeface="Cambria"/>
              </a:rPr>
              <a:t>t</a:t>
            </a:r>
            <a:r>
              <a:rPr sz="2000" spc="-85" dirty="0">
                <a:latin typeface="Cambria"/>
                <a:cs typeface="Cambria"/>
              </a:rPr>
              <a:t>a</a:t>
            </a:r>
            <a:r>
              <a:rPr sz="2000" spc="-120" dirty="0">
                <a:latin typeface="Cambria"/>
                <a:cs typeface="Cambria"/>
              </a:rPr>
              <a:t>n</a:t>
            </a:r>
            <a:r>
              <a:rPr sz="2000" spc="-215" dirty="0">
                <a:latin typeface="Cambria"/>
                <a:cs typeface="Cambria"/>
              </a:rPr>
              <a:t>y</a:t>
            </a:r>
            <a:r>
              <a:rPr sz="2000" spc="-85" dirty="0">
                <a:latin typeface="Cambria"/>
                <a:cs typeface="Cambria"/>
              </a:rPr>
              <a:t>aa</a:t>
            </a:r>
            <a:r>
              <a:rPr sz="2000" spc="-75" dirty="0">
                <a:latin typeface="Cambria"/>
                <a:cs typeface="Cambria"/>
              </a:rPr>
              <a:t>n</a:t>
            </a:r>
            <a:r>
              <a:rPr sz="2000" spc="15" dirty="0">
                <a:latin typeface="Cambria"/>
                <a:cs typeface="Cambria"/>
              </a:rPr>
              <a:t> </a:t>
            </a:r>
            <a:r>
              <a:rPr sz="2000" spc="-50" dirty="0">
                <a:latin typeface="Cambria"/>
                <a:cs typeface="Cambria"/>
              </a:rPr>
              <a:t>da</a:t>
            </a:r>
            <a:r>
              <a:rPr sz="2000" spc="-45" dirty="0">
                <a:latin typeface="Cambria"/>
                <a:cs typeface="Cambria"/>
              </a:rPr>
              <a:t>n  </a:t>
            </a:r>
            <a:r>
              <a:rPr sz="2000" spc="-80" dirty="0">
                <a:latin typeface="Cambria"/>
                <a:cs typeface="Cambria"/>
              </a:rPr>
              <a:t>kebutuhan</a:t>
            </a:r>
            <a:r>
              <a:rPr sz="2000" spc="125" dirty="0">
                <a:latin typeface="Cambria"/>
                <a:cs typeface="Cambria"/>
              </a:rPr>
              <a:t> </a:t>
            </a:r>
            <a:r>
              <a:rPr sz="2000" spc="-100" dirty="0">
                <a:latin typeface="Cambria"/>
                <a:cs typeface="Cambria"/>
              </a:rPr>
              <a:t>untuk</a:t>
            </a:r>
            <a:r>
              <a:rPr sz="2000" spc="195" dirty="0">
                <a:latin typeface="Cambria"/>
                <a:cs typeface="Cambria"/>
              </a:rPr>
              <a:t> </a:t>
            </a:r>
            <a:r>
              <a:rPr sz="2000" spc="-70" dirty="0">
                <a:latin typeface="Cambria"/>
                <a:cs typeface="Cambria"/>
              </a:rPr>
              <a:t>dihadirkan</a:t>
            </a:r>
            <a:r>
              <a:rPr sz="2000" spc="25" dirty="0">
                <a:latin typeface="Cambria"/>
                <a:cs typeface="Cambria"/>
              </a:rPr>
              <a:t> </a:t>
            </a:r>
            <a:r>
              <a:rPr sz="2000" spc="-90" dirty="0">
                <a:latin typeface="Cambria"/>
                <a:cs typeface="Cambria"/>
              </a:rPr>
              <a:t>jawabannya</a:t>
            </a:r>
            <a:r>
              <a:rPr sz="2000" spc="70" dirty="0">
                <a:latin typeface="Cambria"/>
                <a:cs typeface="Cambria"/>
              </a:rPr>
              <a:t> </a:t>
            </a:r>
            <a:r>
              <a:rPr sz="2000" spc="-70" dirty="0">
                <a:latin typeface="Cambria"/>
                <a:cs typeface="Cambria"/>
              </a:rPr>
              <a:t>melalui </a:t>
            </a:r>
            <a:r>
              <a:rPr sz="2000" spc="-425" dirty="0">
                <a:latin typeface="Cambria"/>
                <a:cs typeface="Cambria"/>
              </a:rPr>
              <a:t> </a:t>
            </a:r>
            <a:r>
              <a:rPr sz="2000" spc="-70" dirty="0">
                <a:latin typeface="Cambria"/>
                <a:cs typeface="Cambria"/>
              </a:rPr>
              <a:t>penelitian</a:t>
            </a:r>
            <a:r>
              <a:rPr sz="2000" spc="10" dirty="0">
                <a:latin typeface="Cambria"/>
                <a:cs typeface="Cambria"/>
              </a:rPr>
              <a:t> </a:t>
            </a:r>
            <a:r>
              <a:rPr sz="2000" spc="-90" dirty="0">
                <a:latin typeface="Cambria"/>
                <a:cs typeface="Cambria"/>
              </a:rPr>
              <a:t>yang</a:t>
            </a:r>
            <a:r>
              <a:rPr sz="2000" spc="5" dirty="0">
                <a:latin typeface="Cambria"/>
                <a:cs typeface="Cambria"/>
              </a:rPr>
              <a:t> </a:t>
            </a:r>
            <a:r>
              <a:rPr sz="2000" spc="-75" dirty="0">
                <a:latin typeface="Cambria"/>
                <a:cs typeface="Cambria"/>
              </a:rPr>
              <a:t>akan</a:t>
            </a:r>
            <a:r>
              <a:rPr sz="2000" spc="15" dirty="0">
                <a:latin typeface="Cambria"/>
                <a:cs typeface="Cambria"/>
              </a:rPr>
              <a:t> </a:t>
            </a:r>
            <a:r>
              <a:rPr sz="2000" spc="-55" dirty="0">
                <a:latin typeface="Cambria"/>
                <a:cs typeface="Cambria"/>
              </a:rPr>
              <a:t>dilakukan.</a:t>
            </a:r>
            <a:endParaRPr sz="2000">
              <a:latin typeface="Cambria"/>
              <a:cs typeface="Cambr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67400" y="2362200"/>
            <a:ext cx="431800" cy="609600"/>
            <a:chOff x="5867400" y="2362200"/>
            <a:chExt cx="431800" cy="609600"/>
          </a:xfrm>
        </p:grpSpPr>
        <p:sp>
          <p:nvSpPr>
            <p:cNvPr id="7" name="object 7"/>
            <p:cNvSpPr/>
            <p:nvPr/>
          </p:nvSpPr>
          <p:spPr>
            <a:xfrm>
              <a:off x="5873750" y="2368550"/>
              <a:ext cx="419100" cy="596900"/>
            </a:xfrm>
            <a:custGeom>
              <a:avLst/>
              <a:gdLst/>
              <a:ahLst/>
              <a:cxnLst/>
              <a:rect l="l" t="t" r="r" b="b"/>
              <a:pathLst>
                <a:path w="419100" h="596900">
                  <a:moveTo>
                    <a:pt x="314325" y="0"/>
                  </a:moveTo>
                  <a:lnTo>
                    <a:pt x="104775" y="0"/>
                  </a:lnTo>
                  <a:lnTo>
                    <a:pt x="104775" y="387350"/>
                  </a:lnTo>
                  <a:lnTo>
                    <a:pt x="0" y="387350"/>
                  </a:lnTo>
                  <a:lnTo>
                    <a:pt x="209550" y="596900"/>
                  </a:lnTo>
                  <a:lnTo>
                    <a:pt x="419100" y="387350"/>
                  </a:lnTo>
                  <a:lnTo>
                    <a:pt x="314325" y="387350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84AC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73750" y="2368550"/>
              <a:ext cx="419100" cy="596900"/>
            </a:xfrm>
            <a:custGeom>
              <a:avLst/>
              <a:gdLst/>
              <a:ahLst/>
              <a:cxnLst/>
              <a:rect l="l" t="t" r="r" b="b"/>
              <a:pathLst>
                <a:path w="419100" h="596900">
                  <a:moveTo>
                    <a:pt x="0" y="387350"/>
                  </a:moveTo>
                  <a:lnTo>
                    <a:pt x="104775" y="387350"/>
                  </a:lnTo>
                  <a:lnTo>
                    <a:pt x="104775" y="0"/>
                  </a:lnTo>
                  <a:lnTo>
                    <a:pt x="314325" y="0"/>
                  </a:lnTo>
                  <a:lnTo>
                    <a:pt x="314325" y="387350"/>
                  </a:lnTo>
                  <a:lnTo>
                    <a:pt x="419100" y="387350"/>
                  </a:lnTo>
                  <a:lnTo>
                    <a:pt x="209550" y="596900"/>
                  </a:lnTo>
                  <a:lnTo>
                    <a:pt x="0" y="387350"/>
                  </a:lnTo>
                  <a:close/>
                </a:path>
              </a:pathLst>
            </a:custGeom>
            <a:ln w="12700">
              <a:solidFill>
                <a:srgbClr val="5F7D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6800" y="5626100"/>
              <a:ext cx="609600" cy="533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5400" y="5692514"/>
              <a:ext cx="483753" cy="404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1800" y="5638800"/>
              <a:ext cx="2603500" cy="444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0468" y="5697425"/>
              <a:ext cx="2473543" cy="3276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5300" y="5638800"/>
              <a:ext cx="1828800" cy="533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3968" y="5697425"/>
              <a:ext cx="1699686" cy="4053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4100" y="5638800"/>
              <a:ext cx="1625600" cy="5334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72768" y="5697425"/>
              <a:ext cx="1489471" cy="4053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78900" y="5638800"/>
              <a:ext cx="812800" cy="444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40132" y="5698541"/>
              <a:ext cx="690279" cy="3265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05100" y="6146800"/>
              <a:ext cx="2235200" cy="5207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73768" y="6215049"/>
              <a:ext cx="2105243" cy="3830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40300" y="6134100"/>
              <a:ext cx="1993900" cy="4445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08968" y="6192725"/>
              <a:ext cx="1863943" cy="3276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08800" y="6146800"/>
              <a:ext cx="1358900" cy="4318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5119" y="6211254"/>
              <a:ext cx="1232135" cy="3091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42300" y="6146800"/>
              <a:ext cx="1193800" cy="520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6831" y="6215049"/>
              <a:ext cx="1071001" cy="3830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4840" y="1074610"/>
            <a:ext cx="48748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latin typeface="Calibri"/>
                <a:cs typeface="Calibri"/>
              </a:rPr>
              <a:t>KERANGKA</a:t>
            </a:r>
            <a:r>
              <a:rPr sz="4400" b="1" spc="-10" dirty="0">
                <a:latin typeface="Calibri"/>
                <a:cs typeface="Calibri"/>
              </a:rPr>
              <a:t> </a:t>
            </a:r>
            <a:r>
              <a:rPr sz="4400" b="1" spc="-5" dirty="0">
                <a:latin typeface="Calibri"/>
                <a:cs typeface="Calibri"/>
              </a:rPr>
              <a:t>BERPIKIR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4840" y="2433318"/>
            <a:ext cx="4315460" cy="314198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41300" marR="5080" indent="-228600">
              <a:lnSpc>
                <a:spcPct val="89800"/>
              </a:lnSpc>
              <a:spcBef>
                <a:spcPts val="490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-35" dirty="0">
                <a:latin typeface="Calibri"/>
                <a:cs typeface="Calibri"/>
              </a:rPr>
              <a:t>Kerangka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pikir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peneliti 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dalam</a:t>
            </a:r>
            <a:r>
              <a:rPr sz="3200" spc="10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memandang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dan 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menelaah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persoalan 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penelitiannya 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bersumber </a:t>
            </a:r>
            <a:r>
              <a:rPr sz="3200" spc="-15" dirty="0">
                <a:latin typeface="Calibri"/>
                <a:cs typeface="Calibri"/>
              </a:rPr>
              <a:t>dari 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0000"/>
                </a:solidFill>
                <a:latin typeface="Calibri"/>
                <a:cs typeface="Calibri"/>
              </a:rPr>
              <a:t>perspektif </a:t>
            </a:r>
            <a:r>
              <a:rPr sz="3200" dirty="0">
                <a:latin typeface="Calibri"/>
                <a:cs typeface="Calibri"/>
              </a:rPr>
              <a:t>teori </a:t>
            </a:r>
            <a:r>
              <a:rPr sz="3200" spc="-5" dirty="0">
                <a:latin typeface="Calibri"/>
                <a:cs typeface="Calibri"/>
              </a:rPr>
              <a:t>tertentu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yang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digunakan.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4919" y="760346"/>
            <a:ext cx="5946128" cy="53745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640" y="1874520"/>
            <a:ext cx="6450330" cy="4157979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ct val="90300"/>
              </a:lnSpc>
              <a:spcBef>
                <a:spcPts val="470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-10" dirty="0">
                <a:latin typeface="Calibri"/>
                <a:cs typeface="Calibri"/>
              </a:rPr>
              <a:t>Perspektif </a:t>
            </a:r>
            <a:r>
              <a:rPr sz="3200" spc="5" dirty="0">
                <a:latin typeface="Calibri"/>
                <a:cs typeface="Calibri"/>
              </a:rPr>
              <a:t>teori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Calibri"/>
                <a:cs typeface="Calibri"/>
              </a:rPr>
              <a:t>Perspektif </a:t>
            </a:r>
            <a:r>
              <a:rPr sz="3200" dirty="0">
                <a:latin typeface="Calibri"/>
                <a:cs typeface="Calibri"/>
              </a:rPr>
              <a:t>/ </a:t>
            </a:r>
            <a:r>
              <a:rPr sz="3200" spc="15" dirty="0">
                <a:latin typeface="Calibri"/>
                <a:cs typeface="Calibri"/>
              </a:rPr>
              <a:t>sudut 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p</a:t>
            </a:r>
            <a:r>
              <a:rPr sz="3200" spc="-40" dirty="0">
                <a:latin typeface="Calibri"/>
                <a:cs typeface="Calibri"/>
              </a:rPr>
              <a:t>a</a:t>
            </a:r>
            <a:r>
              <a:rPr sz="3200" spc="15" dirty="0">
                <a:latin typeface="Calibri"/>
                <a:cs typeface="Calibri"/>
              </a:rPr>
              <a:t>nd</a:t>
            </a:r>
            <a:r>
              <a:rPr sz="3200" spc="-40" dirty="0">
                <a:latin typeface="Calibri"/>
                <a:cs typeface="Calibri"/>
              </a:rPr>
              <a:t>a</a:t>
            </a:r>
            <a:r>
              <a:rPr sz="3200" spc="1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g</a:t>
            </a:r>
            <a:r>
              <a:rPr sz="3200" spc="75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10" dirty="0">
                <a:latin typeface="Calibri"/>
                <a:cs typeface="Calibri"/>
              </a:rPr>
              <a:t>o</a:t>
            </a:r>
            <a:r>
              <a:rPr sz="3200" spc="-20" dirty="0">
                <a:latin typeface="Calibri"/>
                <a:cs typeface="Calibri"/>
              </a:rPr>
              <a:t>r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t</a:t>
            </a:r>
            <a:r>
              <a:rPr sz="3200" spc="-3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k</a:t>
            </a:r>
            <a:r>
              <a:rPr sz="3200" spc="-180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y</a:t>
            </a:r>
            <a:r>
              <a:rPr sz="3200" spc="-35" dirty="0">
                <a:latin typeface="Calibri"/>
                <a:cs typeface="Calibri"/>
              </a:rPr>
              <a:t>a</a:t>
            </a:r>
            <a:r>
              <a:rPr sz="3200" spc="1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g</a:t>
            </a:r>
            <a:r>
              <a:rPr sz="3200" spc="70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d</a:t>
            </a:r>
            <a:r>
              <a:rPr sz="3200" spc="-40" dirty="0">
                <a:latin typeface="Calibri"/>
                <a:cs typeface="Calibri"/>
              </a:rPr>
              <a:t>i</a:t>
            </a:r>
            <a:r>
              <a:rPr sz="3200" spc="15" dirty="0">
                <a:latin typeface="Calibri"/>
                <a:cs typeface="Calibri"/>
              </a:rPr>
              <a:t>p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r</a:t>
            </a:r>
            <a:r>
              <a:rPr sz="3200" spc="45" dirty="0">
                <a:latin typeface="Calibri"/>
                <a:cs typeface="Calibri"/>
              </a:rPr>
              <a:t>c</a:t>
            </a:r>
            <a:r>
              <a:rPr sz="3200" spc="-135" dirty="0">
                <a:latin typeface="Calibri"/>
                <a:cs typeface="Calibri"/>
              </a:rPr>
              <a:t>a</a:t>
            </a:r>
            <a:r>
              <a:rPr sz="3200" spc="-50" dirty="0">
                <a:latin typeface="Calibri"/>
                <a:cs typeface="Calibri"/>
              </a:rPr>
              <a:t>y</a:t>
            </a:r>
            <a:r>
              <a:rPr sz="3200" spc="-3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d</a:t>
            </a:r>
            <a:r>
              <a:rPr sz="3200" spc="-3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n  </a:t>
            </a:r>
            <a:r>
              <a:rPr sz="3200" spc="-20" dirty="0">
                <a:latin typeface="Calibri"/>
                <a:cs typeface="Calibri"/>
              </a:rPr>
              <a:t>dipilih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oleh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peneliti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dalam</a:t>
            </a:r>
            <a:r>
              <a:rPr sz="3200" spc="114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mengkaji 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fenomena/realitas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yang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diteliti.</a:t>
            </a:r>
            <a:endParaRPr sz="3200">
              <a:latin typeface="Calibri"/>
              <a:cs typeface="Calibri"/>
            </a:endParaRPr>
          </a:p>
          <a:p>
            <a:pPr marL="241300" marR="128270" indent="-228600">
              <a:lnSpc>
                <a:spcPct val="90500"/>
              </a:lnSpc>
              <a:spcBef>
                <a:spcPts val="925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-20" dirty="0">
                <a:latin typeface="Calibri"/>
                <a:cs typeface="Calibri"/>
              </a:rPr>
              <a:t>Ingat,</a:t>
            </a:r>
            <a:r>
              <a:rPr sz="3200" spc="70" dirty="0"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0000"/>
                </a:solidFill>
                <a:latin typeface="Calibri"/>
                <a:cs typeface="Calibri"/>
              </a:rPr>
              <a:t>perspektif</a:t>
            </a:r>
            <a:r>
              <a:rPr sz="32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tidak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sama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dengan 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teori. </a:t>
            </a:r>
            <a:r>
              <a:rPr sz="3200" dirty="0">
                <a:latin typeface="Calibri"/>
                <a:cs typeface="Calibri"/>
              </a:rPr>
              <a:t>Satu perspektif teoretik 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memungkinkan </a:t>
            </a:r>
            <a:r>
              <a:rPr sz="3200" spc="10" dirty="0">
                <a:latin typeface="Calibri"/>
                <a:cs typeface="Calibri"/>
              </a:rPr>
              <a:t>untuk memuat 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beberapa </a:t>
            </a:r>
            <a:r>
              <a:rPr sz="3200" dirty="0">
                <a:latin typeface="Calibri"/>
                <a:cs typeface="Calibri"/>
              </a:rPr>
              <a:t>teori </a:t>
            </a:r>
            <a:r>
              <a:rPr sz="3200" spc="-20" dirty="0">
                <a:latin typeface="Calibri"/>
                <a:cs typeface="Calibri"/>
              </a:rPr>
              <a:t>yang </a:t>
            </a:r>
            <a:r>
              <a:rPr sz="3200" dirty="0">
                <a:latin typeface="Calibri"/>
                <a:cs typeface="Calibri"/>
              </a:rPr>
              <a:t>memiliki </a:t>
            </a:r>
            <a:r>
              <a:rPr sz="3200" spc="15" dirty="0">
                <a:latin typeface="Calibri"/>
                <a:cs typeface="Calibri"/>
              </a:rPr>
              <a:t>asumsi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d</a:t>
            </a:r>
            <a:r>
              <a:rPr sz="3200" spc="-4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k</a:t>
            </a:r>
            <a:r>
              <a:rPr sz="3200" spc="10" dirty="0">
                <a:latin typeface="Calibri"/>
                <a:cs typeface="Calibri"/>
              </a:rPr>
              <a:t>o</a:t>
            </a:r>
            <a:r>
              <a:rPr sz="3200" spc="15" dirty="0">
                <a:latin typeface="Calibri"/>
                <a:cs typeface="Calibri"/>
              </a:rPr>
              <a:t>n</a:t>
            </a:r>
            <a:r>
              <a:rPr sz="3200" spc="45" dirty="0">
                <a:latin typeface="Calibri"/>
                <a:cs typeface="Calibri"/>
              </a:rPr>
              <a:t>s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20" dirty="0">
                <a:latin typeface="Calibri"/>
                <a:cs typeface="Calibri"/>
              </a:rPr>
              <a:t>p-</a:t>
            </a:r>
            <a:r>
              <a:rPr sz="3200" spc="-55" dirty="0">
                <a:latin typeface="Calibri"/>
                <a:cs typeface="Calibri"/>
              </a:rPr>
              <a:t>k</a:t>
            </a:r>
            <a:r>
              <a:rPr sz="3200" spc="15" dirty="0">
                <a:latin typeface="Calibri"/>
                <a:cs typeface="Calibri"/>
              </a:rPr>
              <a:t>on</a:t>
            </a:r>
            <a:r>
              <a:rPr sz="3200" spc="45" dirty="0">
                <a:latin typeface="Calibri"/>
                <a:cs typeface="Calibri"/>
              </a:rPr>
              <a:t>s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p</a:t>
            </a:r>
            <a:r>
              <a:rPr sz="3200" spc="-310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y</a:t>
            </a:r>
            <a:r>
              <a:rPr sz="3200" spc="-35" dirty="0">
                <a:latin typeface="Calibri"/>
                <a:cs typeface="Calibri"/>
              </a:rPr>
              <a:t>a</a:t>
            </a:r>
            <a:r>
              <a:rPr sz="3200" spc="1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g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45" dirty="0">
                <a:latin typeface="Calibri"/>
                <a:cs typeface="Calibri"/>
              </a:rPr>
              <a:t>s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r</a:t>
            </a:r>
            <a:r>
              <a:rPr sz="3200" spc="15" dirty="0">
                <a:latin typeface="Calibri"/>
                <a:cs typeface="Calibri"/>
              </a:rPr>
              <a:t>up</a:t>
            </a:r>
            <a:r>
              <a:rPr sz="3200" spc="-3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4556" y="609881"/>
            <a:ext cx="5806440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60" dirty="0"/>
              <a:t>Tentang</a:t>
            </a:r>
            <a:r>
              <a:rPr spc="40" dirty="0"/>
              <a:t> </a:t>
            </a:r>
            <a:r>
              <a:rPr spc="-60" dirty="0"/>
              <a:t>Perspektif</a:t>
            </a:r>
            <a:r>
              <a:rPr spc="60" dirty="0"/>
              <a:t> </a:t>
            </a:r>
            <a:r>
              <a:rPr spc="40" dirty="0"/>
              <a:t>Teori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00" y="2120900"/>
            <a:ext cx="4025900" cy="4013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7006" y="384531"/>
            <a:ext cx="7262495" cy="116522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90500" marR="5080" indent="-177800">
              <a:lnSpc>
                <a:spcPts val="4300"/>
              </a:lnSpc>
              <a:spcBef>
                <a:spcPts val="550"/>
              </a:spcBef>
            </a:pPr>
            <a:r>
              <a:rPr sz="3900" spc="-85" dirty="0"/>
              <a:t>Pertanyaan</a:t>
            </a:r>
            <a:r>
              <a:rPr sz="3900" spc="-40" dirty="0"/>
              <a:t> </a:t>
            </a:r>
            <a:r>
              <a:rPr sz="3900" spc="-60" dirty="0"/>
              <a:t>Penelitian</a:t>
            </a:r>
            <a:r>
              <a:rPr sz="3900" spc="65" dirty="0"/>
              <a:t> </a:t>
            </a:r>
            <a:r>
              <a:rPr sz="3900" spc="-60" dirty="0"/>
              <a:t>Berdasarkan </a:t>
            </a:r>
            <a:r>
              <a:rPr sz="3900" spc="-844" dirty="0"/>
              <a:t> </a:t>
            </a:r>
            <a:r>
              <a:rPr sz="3900" spc="640" dirty="0"/>
              <a:t>K</a:t>
            </a:r>
            <a:r>
              <a:rPr sz="3900" spc="-204" dirty="0"/>
              <a:t>e</a:t>
            </a:r>
            <a:r>
              <a:rPr sz="3900" spc="-215" dirty="0"/>
              <a:t>r</a:t>
            </a:r>
            <a:r>
              <a:rPr sz="3900" spc="-110" dirty="0"/>
              <a:t>a</a:t>
            </a:r>
            <a:r>
              <a:rPr sz="3900" spc="-80" dirty="0"/>
              <a:t>n</a:t>
            </a:r>
            <a:r>
              <a:rPr sz="3900" spc="35" dirty="0"/>
              <a:t>g</a:t>
            </a:r>
            <a:r>
              <a:rPr sz="3900" spc="85" dirty="0"/>
              <a:t>k</a:t>
            </a:r>
            <a:r>
              <a:rPr sz="3900" spc="-114" dirty="0"/>
              <a:t>a</a:t>
            </a:r>
            <a:r>
              <a:rPr sz="3900" spc="-55" dirty="0"/>
              <a:t> </a:t>
            </a:r>
            <a:r>
              <a:rPr sz="3900" spc="200" dirty="0"/>
              <a:t>P</a:t>
            </a:r>
            <a:r>
              <a:rPr sz="3900" spc="90" dirty="0"/>
              <a:t>i</a:t>
            </a:r>
            <a:r>
              <a:rPr sz="3900" spc="-50" dirty="0"/>
              <a:t>k</a:t>
            </a:r>
            <a:r>
              <a:rPr sz="3900" spc="-90" dirty="0"/>
              <a:t>i</a:t>
            </a:r>
            <a:r>
              <a:rPr sz="3900" spc="-185" dirty="0"/>
              <a:t>r</a:t>
            </a:r>
            <a:r>
              <a:rPr sz="3900" spc="-90" dirty="0"/>
              <a:t> </a:t>
            </a:r>
            <a:r>
              <a:rPr sz="3900" spc="-670" dirty="0"/>
              <a:t>/</a:t>
            </a:r>
            <a:r>
              <a:rPr sz="3900" spc="-5" dirty="0"/>
              <a:t> </a:t>
            </a:r>
            <a:r>
              <a:rPr sz="3900" spc="105" dirty="0"/>
              <a:t>P</a:t>
            </a:r>
            <a:r>
              <a:rPr sz="3900" spc="70" dirty="0"/>
              <a:t>e</a:t>
            </a:r>
            <a:r>
              <a:rPr sz="3900" spc="-215" dirty="0"/>
              <a:t>r</a:t>
            </a:r>
            <a:r>
              <a:rPr sz="3900" spc="-180" dirty="0"/>
              <a:t>s</a:t>
            </a:r>
            <a:r>
              <a:rPr sz="3900" spc="-75" dirty="0"/>
              <a:t>p</a:t>
            </a:r>
            <a:r>
              <a:rPr sz="3900" spc="-204" dirty="0"/>
              <a:t>e</a:t>
            </a:r>
            <a:r>
              <a:rPr sz="3900" spc="-50" dirty="0"/>
              <a:t>k</a:t>
            </a:r>
            <a:r>
              <a:rPr sz="3900" spc="-25" dirty="0"/>
              <a:t>t</a:t>
            </a:r>
            <a:r>
              <a:rPr sz="3900" spc="-90" dirty="0"/>
              <a:t>i</a:t>
            </a:r>
            <a:r>
              <a:rPr sz="3900" spc="-105" dirty="0"/>
              <a:t>f</a:t>
            </a:r>
            <a:r>
              <a:rPr sz="3900" spc="160" dirty="0"/>
              <a:t> </a:t>
            </a:r>
            <a:r>
              <a:rPr sz="3900" spc="204" dirty="0"/>
              <a:t>T</a:t>
            </a:r>
            <a:r>
              <a:rPr sz="3900" spc="170" dirty="0"/>
              <a:t>e</a:t>
            </a:r>
            <a:r>
              <a:rPr sz="3900" spc="-75" dirty="0"/>
              <a:t>o</a:t>
            </a:r>
            <a:r>
              <a:rPr sz="3900" spc="-215" dirty="0"/>
              <a:t>r</a:t>
            </a:r>
            <a:r>
              <a:rPr sz="3900" spc="-70" dirty="0"/>
              <a:t>i</a:t>
            </a:r>
            <a:endParaRPr sz="39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66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ID" spc="15" dirty="0"/>
              <a:t>Ketika</a:t>
            </a:r>
            <a:r>
              <a:rPr lang="en-ID" spc="-235" dirty="0"/>
              <a:t> </a:t>
            </a:r>
            <a:r>
              <a:rPr lang="en-ID" spc="10" dirty="0" err="1"/>
              <a:t>peneliti</a:t>
            </a:r>
            <a:r>
              <a:rPr lang="en-ID" spc="-75" dirty="0"/>
              <a:t> </a:t>
            </a:r>
            <a:r>
              <a:rPr lang="en-ID" spc="-5" dirty="0" err="1"/>
              <a:t>telah</a:t>
            </a:r>
            <a:r>
              <a:rPr lang="en-ID" spc="-55" dirty="0"/>
              <a:t> </a:t>
            </a:r>
            <a:r>
              <a:rPr lang="en-ID" dirty="0" err="1"/>
              <a:t>menetapkan</a:t>
            </a:r>
            <a:r>
              <a:rPr lang="en-ID" spc="-155" dirty="0"/>
              <a:t> </a:t>
            </a:r>
            <a:r>
              <a:rPr lang="en-ID" spc="-30" dirty="0" err="1"/>
              <a:t>kerangka</a:t>
            </a:r>
            <a:r>
              <a:rPr lang="en-ID" spc="70" dirty="0"/>
              <a:t> </a:t>
            </a:r>
            <a:r>
              <a:rPr lang="en-ID" spc="5" dirty="0" err="1"/>
              <a:t>pikir</a:t>
            </a:r>
            <a:r>
              <a:rPr lang="en-ID" spc="5" dirty="0"/>
              <a:t>/</a:t>
            </a:r>
            <a:r>
              <a:rPr lang="en-ID" spc="5" dirty="0" err="1"/>
              <a:t>perspektif</a:t>
            </a:r>
            <a:r>
              <a:rPr lang="en-ID" spc="-175" dirty="0"/>
              <a:t> </a:t>
            </a:r>
            <a:r>
              <a:rPr lang="en-ID" spc="5" dirty="0" err="1"/>
              <a:t>teori</a:t>
            </a:r>
            <a:r>
              <a:rPr lang="en-ID" spc="-85" dirty="0"/>
              <a:t> </a:t>
            </a:r>
            <a:r>
              <a:rPr lang="en-ID" dirty="0"/>
              <a:t>yang</a:t>
            </a:r>
          </a:p>
          <a:p>
            <a:pPr marL="241300">
              <a:lnSpc>
                <a:spcPts val="2200"/>
              </a:lnSpc>
            </a:pPr>
            <a:r>
              <a:rPr lang="en-ID" spc="-5" dirty="0" err="1"/>
              <a:t>digunakan</a:t>
            </a:r>
            <a:r>
              <a:rPr lang="en-ID" spc="-55" dirty="0"/>
              <a:t> </a:t>
            </a:r>
            <a:r>
              <a:rPr lang="en-ID" spc="20" dirty="0" err="1"/>
              <a:t>untuk</a:t>
            </a:r>
            <a:r>
              <a:rPr lang="en-ID" spc="-170" dirty="0"/>
              <a:t> </a:t>
            </a:r>
            <a:r>
              <a:rPr lang="en-ID" spc="-5" dirty="0" err="1"/>
              <a:t>mengkaji</a:t>
            </a:r>
            <a:r>
              <a:rPr lang="en-ID" spc="15" dirty="0"/>
              <a:t> </a:t>
            </a:r>
            <a:r>
              <a:rPr lang="en-ID" spc="-10" dirty="0" err="1"/>
              <a:t>realitas</a:t>
            </a:r>
            <a:r>
              <a:rPr lang="en-ID" spc="-10" dirty="0"/>
              <a:t> </a:t>
            </a:r>
            <a:r>
              <a:rPr lang="en-ID" dirty="0"/>
              <a:t>yang</a:t>
            </a:r>
            <a:r>
              <a:rPr lang="en-ID" spc="-110" dirty="0"/>
              <a:t> </a:t>
            </a:r>
            <a:r>
              <a:rPr lang="en-ID" spc="-25" dirty="0" err="1"/>
              <a:t>akan</a:t>
            </a:r>
            <a:r>
              <a:rPr lang="en-ID" spc="45" dirty="0"/>
              <a:t> </a:t>
            </a:r>
            <a:r>
              <a:rPr lang="en-ID" spc="10" dirty="0" err="1"/>
              <a:t>diteliti</a:t>
            </a:r>
            <a:r>
              <a:rPr lang="en-ID" spc="10" dirty="0"/>
              <a:t>,</a:t>
            </a:r>
            <a:r>
              <a:rPr lang="en-ID" spc="-40" dirty="0"/>
              <a:t> </a:t>
            </a:r>
            <a:r>
              <a:rPr lang="en-ID" spc="-5" dirty="0" err="1"/>
              <a:t>maka</a:t>
            </a:r>
            <a:r>
              <a:rPr lang="en-ID" spc="-35" dirty="0"/>
              <a:t> </a:t>
            </a:r>
            <a:r>
              <a:rPr lang="en-ID" spc="-10" dirty="0" err="1"/>
              <a:t>bagaimana</a:t>
            </a:r>
            <a:endParaRPr lang="en-ID" spc="-10" dirty="0"/>
          </a:p>
          <a:p>
            <a:pPr marL="241300" marR="406400">
              <a:lnSpc>
                <a:spcPct val="70500"/>
              </a:lnSpc>
              <a:spcBef>
                <a:spcPts val="459"/>
              </a:spcBef>
            </a:pPr>
            <a:r>
              <a:rPr lang="en-ID" spc="30" dirty="0" err="1"/>
              <a:t>p</a:t>
            </a:r>
            <a:r>
              <a:rPr lang="en-ID" dirty="0" err="1"/>
              <a:t>e</a:t>
            </a:r>
            <a:r>
              <a:rPr lang="en-ID" spc="30" dirty="0" err="1"/>
              <a:t>n</a:t>
            </a:r>
            <a:r>
              <a:rPr lang="en-ID" dirty="0" err="1"/>
              <a:t>eli</a:t>
            </a:r>
            <a:r>
              <a:rPr lang="en-ID" spc="30" dirty="0" err="1"/>
              <a:t>t</a:t>
            </a:r>
            <a:r>
              <a:rPr lang="en-ID" dirty="0" err="1"/>
              <a:t>i</a:t>
            </a:r>
            <a:r>
              <a:rPr lang="en-ID" spc="-80" dirty="0"/>
              <a:t> </a:t>
            </a:r>
            <a:r>
              <a:rPr lang="en-ID" spc="20" dirty="0" err="1"/>
              <a:t>m</a:t>
            </a:r>
            <a:r>
              <a:rPr lang="en-ID" spc="5" dirty="0" err="1"/>
              <a:t>e</a:t>
            </a:r>
            <a:r>
              <a:rPr lang="en-ID" spc="-10" dirty="0" err="1"/>
              <a:t>r</a:t>
            </a:r>
            <a:r>
              <a:rPr lang="en-ID" spc="35" dirty="0" err="1"/>
              <a:t>u</a:t>
            </a:r>
            <a:r>
              <a:rPr lang="en-ID" spc="20" dirty="0" err="1"/>
              <a:t>m</a:t>
            </a:r>
            <a:r>
              <a:rPr lang="en-ID" spc="35" dirty="0" err="1"/>
              <a:t>u</a:t>
            </a:r>
            <a:r>
              <a:rPr lang="en-ID" spc="-20" dirty="0" err="1"/>
              <a:t>s</a:t>
            </a:r>
            <a:r>
              <a:rPr lang="en-ID" spc="15" dirty="0" err="1"/>
              <a:t>k</a:t>
            </a:r>
            <a:r>
              <a:rPr lang="en-ID" spc="-50" dirty="0" err="1"/>
              <a:t>a</a:t>
            </a:r>
            <a:r>
              <a:rPr lang="en-ID" dirty="0" err="1"/>
              <a:t>n</a:t>
            </a:r>
            <a:r>
              <a:rPr lang="en-ID" spc="-160" dirty="0"/>
              <a:t> </a:t>
            </a:r>
            <a:r>
              <a:rPr lang="en-ID" spc="30" dirty="0" err="1"/>
              <a:t>p</a:t>
            </a:r>
            <a:r>
              <a:rPr lang="en-ID" dirty="0" err="1"/>
              <a:t>e</a:t>
            </a:r>
            <a:r>
              <a:rPr lang="en-ID" spc="-10" dirty="0" err="1"/>
              <a:t>r</a:t>
            </a:r>
            <a:r>
              <a:rPr lang="en-ID" spc="30" dirty="0" err="1"/>
              <a:t>t</a:t>
            </a:r>
            <a:r>
              <a:rPr lang="en-ID" spc="-50" dirty="0" err="1"/>
              <a:t>a</a:t>
            </a:r>
            <a:r>
              <a:rPr lang="en-ID" spc="30" dirty="0" err="1"/>
              <a:t>n</a:t>
            </a:r>
            <a:r>
              <a:rPr lang="en-ID" spc="20" dirty="0" err="1"/>
              <a:t>y</a:t>
            </a:r>
            <a:r>
              <a:rPr lang="en-ID" spc="-50" dirty="0" err="1"/>
              <a:t>aa</a:t>
            </a:r>
            <a:r>
              <a:rPr lang="en-ID" dirty="0" err="1"/>
              <a:t>n</a:t>
            </a:r>
            <a:r>
              <a:rPr lang="en-ID" spc="-50" dirty="0"/>
              <a:t> </a:t>
            </a:r>
            <a:r>
              <a:rPr lang="en-ID" spc="30" dirty="0" err="1"/>
              <a:t>p</a:t>
            </a:r>
            <a:r>
              <a:rPr lang="en-ID" dirty="0" err="1"/>
              <a:t>e</a:t>
            </a:r>
            <a:r>
              <a:rPr lang="en-ID" spc="30" dirty="0" err="1"/>
              <a:t>n</a:t>
            </a:r>
            <a:r>
              <a:rPr lang="en-ID" dirty="0" err="1"/>
              <a:t>eli</a:t>
            </a:r>
            <a:r>
              <a:rPr lang="en-ID" spc="30" dirty="0" err="1"/>
              <a:t>t</a:t>
            </a:r>
            <a:r>
              <a:rPr lang="en-ID" dirty="0" err="1"/>
              <a:t>i</a:t>
            </a:r>
            <a:r>
              <a:rPr lang="en-ID" spc="-50" dirty="0" err="1"/>
              <a:t>a</a:t>
            </a:r>
            <a:r>
              <a:rPr lang="en-ID" dirty="0" err="1"/>
              <a:t>n</a:t>
            </a:r>
            <a:r>
              <a:rPr lang="en-ID" spc="-150" dirty="0"/>
              <a:t> </a:t>
            </a:r>
            <a:r>
              <a:rPr lang="en-ID" spc="30" dirty="0" err="1"/>
              <a:t>h</a:t>
            </a:r>
            <a:r>
              <a:rPr lang="en-ID" dirty="0" err="1"/>
              <a:t>e</a:t>
            </a:r>
            <a:r>
              <a:rPr lang="en-ID" spc="30" dirty="0" err="1"/>
              <a:t>nd</a:t>
            </a:r>
            <a:r>
              <a:rPr lang="en-ID" spc="-50" dirty="0" err="1"/>
              <a:t>a</a:t>
            </a:r>
            <a:r>
              <a:rPr lang="en-ID" spc="15" dirty="0" err="1"/>
              <a:t>k</a:t>
            </a:r>
            <a:r>
              <a:rPr lang="en-ID" spc="30" dirty="0" err="1"/>
              <a:t>n</a:t>
            </a:r>
            <a:r>
              <a:rPr lang="en-ID" spc="20" dirty="0" err="1"/>
              <a:t>y</a:t>
            </a:r>
            <a:r>
              <a:rPr lang="en-ID" dirty="0" err="1"/>
              <a:t>a</a:t>
            </a:r>
            <a:r>
              <a:rPr lang="en-ID" spc="-229" dirty="0"/>
              <a:t> </a:t>
            </a:r>
            <a:r>
              <a:rPr lang="en-ID" spc="-85" dirty="0" err="1"/>
              <a:t>k</a:t>
            </a:r>
            <a:r>
              <a:rPr lang="en-ID" spc="25" dirty="0" err="1"/>
              <a:t>o</a:t>
            </a:r>
            <a:r>
              <a:rPr lang="en-ID" spc="30" dirty="0" err="1"/>
              <a:t>h</a:t>
            </a:r>
            <a:r>
              <a:rPr lang="en-ID" spc="5" dirty="0" err="1"/>
              <a:t>e</a:t>
            </a:r>
            <a:r>
              <a:rPr lang="en-ID" spc="-10" dirty="0" err="1"/>
              <a:t>r</a:t>
            </a:r>
            <a:r>
              <a:rPr lang="en-ID" spc="5" dirty="0" err="1"/>
              <a:t>e</a:t>
            </a:r>
            <a:r>
              <a:rPr lang="en-ID" dirty="0" err="1"/>
              <a:t>n</a:t>
            </a:r>
            <a:r>
              <a:rPr lang="en-ID" spc="-55" dirty="0"/>
              <a:t> </a:t>
            </a:r>
            <a:r>
              <a:rPr lang="en-ID" spc="30" dirty="0" err="1"/>
              <a:t>d</a:t>
            </a:r>
            <a:r>
              <a:rPr lang="en-ID" dirty="0" err="1"/>
              <a:t>e</a:t>
            </a:r>
            <a:r>
              <a:rPr lang="en-ID" spc="30" dirty="0" err="1"/>
              <a:t>n</a:t>
            </a:r>
            <a:r>
              <a:rPr lang="en-ID" spc="-30" dirty="0" err="1"/>
              <a:t>g</a:t>
            </a:r>
            <a:r>
              <a:rPr lang="en-ID" spc="-50" dirty="0" err="1"/>
              <a:t>a</a:t>
            </a:r>
            <a:r>
              <a:rPr lang="en-ID" dirty="0" err="1"/>
              <a:t>n</a:t>
            </a:r>
            <a:r>
              <a:rPr lang="en-ID" dirty="0"/>
              <a:t>  </a:t>
            </a:r>
            <a:r>
              <a:rPr lang="en-ID" spc="5" dirty="0" err="1"/>
              <a:t>perspentif</a:t>
            </a:r>
            <a:r>
              <a:rPr lang="en-ID" spc="-180" dirty="0"/>
              <a:t> </a:t>
            </a:r>
            <a:r>
              <a:rPr lang="en-ID" spc="10" dirty="0" err="1"/>
              <a:t>tersebut</a:t>
            </a:r>
            <a:r>
              <a:rPr lang="en-ID" spc="10" dirty="0"/>
              <a:t>.</a:t>
            </a:r>
          </a:p>
          <a:p>
            <a:pPr marL="241300" marR="923925" indent="-228600">
              <a:lnSpc>
                <a:spcPct val="7050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</a:pPr>
            <a:r>
              <a:rPr lang="en-ID" spc="-25" dirty="0" err="1"/>
              <a:t>Pertanyaan</a:t>
            </a:r>
            <a:r>
              <a:rPr lang="en-ID" spc="-25" dirty="0"/>
              <a:t> </a:t>
            </a:r>
            <a:r>
              <a:rPr lang="en-ID" dirty="0" err="1"/>
              <a:t>penelitian</a:t>
            </a:r>
            <a:r>
              <a:rPr lang="en-ID" dirty="0"/>
              <a:t> </a:t>
            </a:r>
            <a:r>
              <a:rPr lang="en-ID" spc="-25" dirty="0" err="1"/>
              <a:t>mengarah</a:t>
            </a:r>
            <a:r>
              <a:rPr lang="en-ID" spc="-25" dirty="0"/>
              <a:t> </a:t>
            </a:r>
            <a:r>
              <a:rPr lang="en-ID" dirty="0"/>
              <a:t>pada </a:t>
            </a:r>
            <a:r>
              <a:rPr lang="en-ID" spc="5" dirty="0" err="1"/>
              <a:t>upaya</a:t>
            </a:r>
            <a:r>
              <a:rPr lang="en-ID" spc="5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spc="-15" dirty="0"/>
              <a:t>(</a:t>
            </a:r>
            <a:r>
              <a:rPr lang="en-ID" i="1" spc="-15" dirty="0">
                <a:latin typeface="Calibri"/>
                <a:cs typeface="Calibri"/>
              </a:rPr>
              <a:t>verstehen</a:t>
            </a:r>
            <a:r>
              <a:rPr lang="en-ID" spc="-15" dirty="0"/>
              <a:t>) </a:t>
            </a:r>
            <a:r>
              <a:rPr lang="en-ID" spc="-575" dirty="0"/>
              <a:t> </a:t>
            </a:r>
            <a:r>
              <a:rPr lang="en-ID" dirty="0" err="1"/>
              <a:t>fenomena</a:t>
            </a:r>
            <a:r>
              <a:rPr lang="en-ID" spc="-140" dirty="0"/>
              <a:t> </a:t>
            </a:r>
            <a:r>
              <a:rPr lang="en-ID" dirty="0"/>
              <a:t>/</a:t>
            </a:r>
            <a:r>
              <a:rPr lang="en-ID" spc="5" dirty="0"/>
              <a:t> </a:t>
            </a:r>
            <a:r>
              <a:rPr lang="en-ID" spc="-10" dirty="0" err="1"/>
              <a:t>realitas</a:t>
            </a:r>
            <a:r>
              <a:rPr lang="en-ID" spc="-10" dirty="0"/>
              <a:t> </a:t>
            </a:r>
            <a:r>
              <a:rPr lang="en-ID" spc="-30" dirty="0" err="1"/>
              <a:t>secara</a:t>
            </a:r>
            <a:r>
              <a:rPr lang="en-ID" spc="65" dirty="0"/>
              <a:t> </a:t>
            </a:r>
            <a:r>
              <a:rPr lang="en-ID" spc="20" dirty="0" err="1"/>
              <a:t>utuh</a:t>
            </a:r>
            <a:r>
              <a:rPr lang="en-ID" spc="20" dirty="0"/>
              <a:t>.</a:t>
            </a:r>
          </a:p>
          <a:p>
            <a:pPr marL="241300" marR="5080" indent="-228600">
              <a:lnSpc>
                <a:spcPct val="70500"/>
              </a:lnSpc>
              <a:spcBef>
                <a:spcPts val="900"/>
              </a:spcBef>
              <a:buFont typeface="Arial MT"/>
              <a:buChar char="•"/>
              <a:tabLst>
                <a:tab pos="241300" algn="l"/>
              </a:tabLst>
            </a:pPr>
            <a:r>
              <a:rPr spc="-25" dirty="0" err="1"/>
              <a:t>Pertanyaan</a:t>
            </a:r>
            <a:r>
              <a:rPr spc="45" dirty="0"/>
              <a:t> </a:t>
            </a:r>
            <a:r>
              <a:rPr dirty="0"/>
              <a:t>penelitian</a:t>
            </a:r>
            <a:r>
              <a:rPr spc="-45" dirty="0"/>
              <a:t> </a:t>
            </a:r>
            <a:r>
              <a:rPr dirty="0"/>
              <a:t>dirumuskan</a:t>
            </a:r>
            <a:r>
              <a:rPr spc="-145" dirty="0"/>
              <a:t> </a:t>
            </a:r>
            <a:r>
              <a:rPr spc="-30" dirty="0"/>
              <a:t>secara</a:t>
            </a:r>
            <a:r>
              <a:rPr spc="70" dirty="0"/>
              <a:t> </a:t>
            </a:r>
            <a:r>
              <a:rPr spc="5" dirty="0"/>
              <a:t>terbuka,</a:t>
            </a:r>
            <a:r>
              <a:rPr spc="-135" dirty="0"/>
              <a:t> </a:t>
            </a:r>
            <a:r>
              <a:rPr spc="10" dirty="0"/>
              <a:t>berupa</a:t>
            </a:r>
            <a:r>
              <a:rPr spc="-125" dirty="0"/>
              <a:t> </a:t>
            </a:r>
            <a:r>
              <a:rPr spc="-5" dirty="0"/>
              <a:t>pertanyaan</a:t>
            </a:r>
            <a:r>
              <a:rPr spc="-45" dirty="0"/>
              <a:t> </a:t>
            </a:r>
            <a:r>
              <a:rPr dirty="0"/>
              <a:t>yang </a:t>
            </a:r>
            <a:r>
              <a:rPr spc="-575" dirty="0"/>
              <a:t> </a:t>
            </a:r>
            <a:r>
              <a:rPr spc="5" dirty="0"/>
              <a:t>menghendaki</a:t>
            </a:r>
            <a:r>
              <a:rPr spc="-90" dirty="0"/>
              <a:t> </a:t>
            </a:r>
            <a:r>
              <a:rPr spc="-15" dirty="0"/>
              <a:t>jawaban</a:t>
            </a:r>
            <a:r>
              <a:rPr spc="40" dirty="0"/>
              <a:t> </a:t>
            </a:r>
            <a:r>
              <a:rPr spc="10" dirty="0"/>
              <a:t>berupa</a:t>
            </a:r>
            <a:r>
              <a:rPr spc="-130" dirty="0"/>
              <a:t> </a:t>
            </a:r>
            <a:r>
              <a:rPr dirty="0"/>
              <a:t>deskripsi,</a:t>
            </a:r>
            <a:r>
              <a:rPr spc="-140" dirty="0"/>
              <a:t> </a:t>
            </a:r>
            <a:r>
              <a:rPr spc="5" dirty="0"/>
              <a:t>bukan</a:t>
            </a:r>
            <a:r>
              <a:rPr spc="-55" dirty="0"/>
              <a:t> </a:t>
            </a:r>
            <a:r>
              <a:rPr spc="10" dirty="0"/>
              <a:t>pembuktian</a:t>
            </a:r>
            <a:r>
              <a:rPr spc="-145" dirty="0"/>
              <a:t> </a:t>
            </a:r>
            <a:r>
              <a:rPr spc="5" dirty="0"/>
              <a:t>hipotesis.</a:t>
            </a: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Font typeface="Arial MT"/>
              <a:buChar char="•"/>
              <a:tabLst>
                <a:tab pos="241300" algn="l"/>
              </a:tabLst>
            </a:pPr>
            <a:r>
              <a:rPr spc="20" dirty="0"/>
              <a:t>Contoh: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7639" y="5186043"/>
            <a:ext cx="18802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" dirty="0">
                <a:latin typeface="Calibri"/>
                <a:cs typeface="Calibri"/>
              </a:rPr>
              <a:t>di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perkotaan?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4906643"/>
            <a:ext cx="10198100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0" indent="-5207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20" dirty="0">
                <a:latin typeface="Calibri"/>
                <a:cs typeface="Calibri"/>
              </a:rPr>
              <a:t>Bagaimana</a:t>
            </a:r>
            <a:r>
              <a:rPr sz="2600" spc="75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masyarakat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miskin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mengembangkan</a:t>
            </a:r>
            <a:r>
              <a:rPr sz="2600" spc="-15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strategi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bertahan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hidup</a:t>
            </a:r>
            <a:endParaRPr sz="26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228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20" dirty="0">
                <a:latin typeface="Calibri"/>
                <a:cs typeface="Calibri"/>
              </a:rPr>
              <a:t>Bagaimana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pengalaman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penyintas</a:t>
            </a:r>
            <a:r>
              <a:rPr sz="2600" spc="-19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covid-19</a:t>
            </a:r>
            <a:r>
              <a:rPr sz="2600" spc="-2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dalam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menghadapi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stigma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7639" y="5859143"/>
            <a:ext cx="9150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25" dirty="0">
                <a:latin typeface="Calibri"/>
                <a:cs typeface="Calibri"/>
              </a:rPr>
              <a:t>o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l?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619049"/>
            <a:ext cx="10904220" cy="451802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800" spc="-15" dirty="0">
                <a:latin typeface="Calibri"/>
                <a:cs typeface="Calibri"/>
              </a:rPr>
              <a:t>Rumusan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fokus</a:t>
            </a:r>
            <a:r>
              <a:rPr sz="1800" spc="19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penelitian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dapat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dibuat</a:t>
            </a:r>
            <a:r>
              <a:rPr sz="1800" spc="1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rinci,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terdiri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dari: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40"/>
              </a:spcBef>
              <a:buFont typeface="Wingdings"/>
              <a:buChar char=""/>
              <a:tabLst>
                <a:tab pos="241300" algn="l"/>
              </a:tabLst>
            </a:pPr>
            <a:r>
              <a:rPr sz="1900" i="1" dirty="0">
                <a:latin typeface="Calibri"/>
                <a:cs typeface="Calibri"/>
              </a:rPr>
              <a:t>G</a:t>
            </a:r>
            <a:r>
              <a:rPr sz="1900" i="1" spc="45" dirty="0">
                <a:latin typeface="Calibri"/>
                <a:cs typeface="Calibri"/>
              </a:rPr>
              <a:t>r</a:t>
            </a:r>
            <a:r>
              <a:rPr sz="1900" i="1" spc="20" dirty="0">
                <a:latin typeface="Calibri"/>
                <a:cs typeface="Calibri"/>
              </a:rPr>
              <a:t>an</a:t>
            </a:r>
            <a:r>
              <a:rPr sz="1900" i="1" dirty="0">
                <a:latin typeface="Calibri"/>
                <a:cs typeface="Calibri"/>
              </a:rPr>
              <a:t>d</a:t>
            </a:r>
            <a:r>
              <a:rPr sz="1900" i="1" spc="-110" dirty="0">
                <a:latin typeface="Calibri"/>
                <a:cs typeface="Calibri"/>
              </a:rPr>
              <a:t> </a:t>
            </a:r>
            <a:r>
              <a:rPr sz="1900" i="1" spc="-40" dirty="0">
                <a:latin typeface="Calibri"/>
                <a:cs typeface="Calibri"/>
              </a:rPr>
              <a:t>t</a:t>
            </a:r>
            <a:r>
              <a:rPr sz="1900" i="1" spc="25" dirty="0">
                <a:latin typeface="Calibri"/>
                <a:cs typeface="Calibri"/>
              </a:rPr>
              <a:t>o</a:t>
            </a:r>
            <a:r>
              <a:rPr sz="1900" i="1" spc="20" dirty="0">
                <a:latin typeface="Calibri"/>
                <a:cs typeface="Calibri"/>
              </a:rPr>
              <a:t>u</a:t>
            </a:r>
            <a:r>
              <a:rPr sz="1900" i="1" dirty="0">
                <a:latin typeface="Calibri"/>
                <a:cs typeface="Calibri"/>
              </a:rPr>
              <a:t>r</a:t>
            </a:r>
            <a:r>
              <a:rPr sz="1900" i="1" spc="-85" dirty="0">
                <a:latin typeface="Calibri"/>
                <a:cs typeface="Calibri"/>
              </a:rPr>
              <a:t> </a:t>
            </a:r>
            <a:r>
              <a:rPr sz="1900" i="1" spc="20" dirty="0">
                <a:latin typeface="Calibri"/>
                <a:cs typeface="Calibri"/>
              </a:rPr>
              <a:t>qu</a:t>
            </a:r>
            <a:r>
              <a:rPr sz="1900" i="1" spc="-10" dirty="0">
                <a:latin typeface="Calibri"/>
                <a:cs typeface="Calibri"/>
              </a:rPr>
              <a:t>e</a:t>
            </a:r>
            <a:r>
              <a:rPr sz="1900" i="1" spc="-40" dirty="0">
                <a:latin typeface="Calibri"/>
                <a:cs typeface="Calibri"/>
              </a:rPr>
              <a:t>sti</a:t>
            </a:r>
            <a:r>
              <a:rPr sz="1900" i="1" spc="25" dirty="0">
                <a:latin typeface="Calibri"/>
                <a:cs typeface="Calibri"/>
              </a:rPr>
              <a:t>o</a:t>
            </a:r>
            <a:r>
              <a:rPr sz="1900" i="1" dirty="0">
                <a:latin typeface="Calibri"/>
                <a:cs typeface="Calibri"/>
              </a:rPr>
              <a:t>n</a:t>
            </a:r>
            <a:r>
              <a:rPr sz="1900" i="1" spc="9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(</a:t>
            </a:r>
            <a:r>
              <a:rPr sz="1900" dirty="0">
                <a:latin typeface="Calibri"/>
                <a:cs typeface="Calibri"/>
              </a:rPr>
              <a:t>p</a:t>
            </a:r>
            <a:r>
              <a:rPr sz="1900" spc="-50" dirty="0">
                <a:latin typeface="Calibri"/>
                <a:cs typeface="Calibri"/>
              </a:rPr>
              <a:t>e</a:t>
            </a:r>
            <a:r>
              <a:rPr sz="1900" spc="35" dirty="0">
                <a:latin typeface="Calibri"/>
                <a:cs typeface="Calibri"/>
              </a:rPr>
              <a:t>r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n</a:t>
            </a:r>
            <a:r>
              <a:rPr sz="1900" spc="35" dirty="0">
                <a:latin typeface="Calibri"/>
                <a:cs typeface="Calibri"/>
              </a:rPr>
              <a:t>y</a:t>
            </a:r>
            <a:r>
              <a:rPr sz="1900" spc="-15" dirty="0">
                <a:latin typeface="Calibri"/>
                <a:cs typeface="Calibri"/>
              </a:rPr>
              <a:t>aa</a:t>
            </a:r>
            <a:r>
              <a:rPr sz="1900" dirty="0">
                <a:latin typeface="Calibri"/>
                <a:cs typeface="Calibri"/>
              </a:rPr>
              <a:t>n</a:t>
            </a:r>
            <a:r>
              <a:rPr sz="1900" spc="-1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u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a</a:t>
            </a:r>
            <a:r>
              <a:rPr sz="1900" spc="-20" dirty="0">
                <a:latin typeface="Calibri"/>
                <a:cs typeface="Calibri"/>
              </a:rPr>
              <a:t>m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)</a:t>
            </a:r>
            <a:endParaRPr sz="1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20"/>
              </a:spcBef>
              <a:buFont typeface="Wingdings"/>
              <a:buChar char=""/>
              <a:tabLst>
                <a:tab pos="241300" algn="l"/>
              </a:tabLst>
            </a:pPr>
            <a:r>
              <a:rPr sz="1900" i="1" spc="40" dirty="0">
                <a:latin typeface="Calibri"/>
                <a:cs typeface="Calibri"/>
              </a:rPr>
              <a:t>S</a:t>
            </a:r>
            <a:r>
              <a:rPr sz="1900" i="1" spc="20" dirty="0">
                <a:latin typeface="Calibri"/>
                <a:cs typeface="Calibri"/>
              </a:rPr>
              <a:t>u</a:t>
            </a:r>
            <a:r>
              <a:rPr sz="1900" i="1" dirty="0">
                <a:latin typeface="Calibri"/>
                <a:cs typeface="Calibri"/>
              </a:rPr>
              <a:t>b</a:t>
            </a:r>
            <a:r>
              <a:rPr sz="1900" i="1" spc="-110" dirty="0">
                <a:latin typeface="Calibri"/>
                <a:cs typeface="Calibri"/>
              </a:rPr>
              <a:t> </a:t>
            </a:r>
            <a:r>
              <a:rPr sz="1900" i="1" spc="20" dirty="0">
                <a:latin typeface="Calibri"/>
                <a:cs typeface="Calibri"/>
              </a:rPr>
              <a:t>qu</a:t>
            </a:r>
            <a:r>
              <a:rPr sz="1900" i="1" spc="-10" dirty="0">
                <a:latin typeface="Calibri"/>
                <a:cs typeface="Calibri"/>
              </a:rPr>
              <a:t>e</a:t>
            </a:r>
            <a:r>
              <a:rPr sz="1900" i="1" spc="-40" dirty="0">
                <a:latin typeface="Calibri"/>
                <a:cs typeface="Calibri"/>
              </a:rPr>
              <a:t>sti</a:t>
            </a:r>
            <a:r>
              <a:rPr sz="1900" i="1" spc="25" dirty="0">
                <a:latin typeface="Calibri"/>
                <a:cs typeface="Calibri"/>
              </a:rPr>
              <a:t>o</a:t>
            </a:r>
            <a:r>
              <a:rPr sz="1900" i="1" dirty="0">
                <a:latin typeface="Calibri"/>
                <a:cs typeface="Calibri"/>
              </a:rPr>
              <a:t>n</a:t>
            </a:r>
            <a:r>
              <a:rPr sz="1900" i="1" spc="8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(</a:t>
            </a:r>
            <a:r>
              <a:rPr sz="1900" dirty="0">
                <a:latin typeface="Calibri"/>
                <a:cs typeface="Calibri"/>
              </a:rPr>
              <a:t>p</a:t>
            </a:r>
            <a:r>
              <a:rPr sz="1900" spc="-50" dirty="0">
                <a:latin typeface="Calibri"/>
                <a:cs typeface="Calibri"/>
              </a:rPr>
              <a:t>e</a:t>
            </a:r>
            <a:r>
              <a:rPr sz="1900" spc="35" dirty="0">
                <a:latin typeface="Calibri"/>
                <a:cs typeface="Calibri"/>
              </a:rPr>
              <a:t>r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n</a:t>
            </a:r>
            <a:r>
              <a:rPr sz="1900" spc="35" dirty="0">
                <a:latin typeface="Calibri"/>
                <a:cs typeface="Calibri"/>
              </a:rPr>
              <a:t>y</a:t>
            </a:r>
            <a:r>
              <a:rPr sz="1900" spc="-15" dirty="0">
                <a:latin typeface="Calibri"/>
                <a:cs typeface="Calibri"/>
              </a:rPr>
              <a:t>aa</a:t>
            </a:r>
            <a:r>
              <a:rPr sz="1900" dirty="0">
                <a:latin typeface="Calibri"/>
                <a:cs typeface="Calibri"/>
              </a:rPr>
              <a:t>n</a:t>
            </a:r>
            <a:r>
              <a:rPr sz="1900" spc="-120" dirty="0">
                <a:latin typeface="Calibri"/>
                <a:cs typeface="Calibri"/>
              </a:rPr>
              <a:t> 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dirty="0">
                <a:latin typeface="Calibri"/>
                <a:cs typeface="Calibri"/>
              </a:rPr>
              <a:t>u</a:t>
            </a:r>
            <a:r>
              <a:rPr sz="1900" spc="35" dirty="0">
                <a:latin typeface="Calibri"/>
                <a:cs typeface="Calibri"/>
              </a:rPr>
              <a:t>r</a:t>
            </a:r>
            <a:r>
              <a:rPr sz="1900" dirty="0">
                <a:latin typeface="Calibri"/>
                <a:cs typeface="Calibri"/>
              </a:rPr>
              <a:t>un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" dirty="0">
                <a:latin typeface="Calibri"/>
                <a:cs typeface="Calibri"/>
              </a:rPr>
              <a:t>n</a:t>
            </a:r>
            <a:r>
              <a:rPr sz="1900" dirty="0">
                <a:latin typeface="Calibri"/>
                <a:cs typeface="Calibri"/>
              </a:rPr>
              <a:t>)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45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O</a:t>
            </a:r>
            <a:r>
              <a:rPr sz="1800" b="1" spc="10" dirty="0">
                <a:latin typeface="Calibri"/>
                <a:cs typeface="Calibri"/>
              </a:rPr>
              <a:t>N</a:t>
            </a:r>
            <a:r>
              <a:rPr sz="1800" b="1" spc="5" dirty="0">
                <a:latin typeface="Calibri"/>
                <a:cs typeface="Calibri"/>
              </a:rPr>
              <a:t>T</a:t>
            </a:r>
            <a:r>
              <a:rPr sz="1800" b="1" spc="-2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H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D</a:t>
            </a:r>
            <a:r>
              <a:rPr sz="1800" b="1" spc="5" dirty="0">
                <a:latin typeface="Calibri"/>
                <a:cs typeface="Calibri"/>
              </a:rPr>
              <a:t>A</a:t>
            </a:r>
            <a:r>
              <a:rPr sz="1800" b="1" spc="35" dirty="0">
                <a:latin typeface="Calibri"/>
                <a:cs typeface="Calibri"/>
              </a:rPr>
              <a:t>L</a:t>
            </a:r>
            <a:r>
              <a:rPr sz="1800" b="1" spc="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M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45" dirty="0">
                <a:latin typeface="Calibri"/>
                <a:cs typeface="Calibri"/>
              </a:rPr>
              <a:t>S</a:t>
            </a:r>
            <a:r>
              <a:rPr sz="1800" b="1" spc="20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B</a:t>
            </a:r>
            <a:r>
              <a:rPr sz="1800" b="1" spc="20" dirty="0">
                <a:latin typeface="Calibri"/>
                <a:cs typeface="Calibri"/>
              </a:rPr>
              <a:t>U</a:t>
            </a:r>
            <a:r>
              <a:rPr sz="1800" b="1" spc="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H</a:t>
            </a:r>
            <a:r>
              <a:rPr sz="1800" b="1" spc="-140" dirty="0">
                <a:latin typeface="Calibri"/>
                <a:cs typeface="Calibri"/>
              </a:rPr>
              <a:t> </a:t>
            </a:r>
            <a:r>
              <a:rPr sz="1800" b="1" spc="4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2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 b="1" spc="-3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b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1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b="1" spc="4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b="1" spc="2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00" b="1" spc="-20" dirty="0">
                <a:latin typeface="Calibri"/>
                <a:cs typeface="Calibri"/>
              </a:rPr>
              <a:t>GTQ: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Bagaimana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Kualitas </a:t>
            </a:r>
            <a:r>
              <a:rPr sz="1800" spc="-30" dirty="0">
                <a:latin typeface="Calibri"/>
                <a:cs typeface="Calibri"/>
              </a:rPr>
              <a:t>Hidup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Ibu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yang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Memiliki</a:t>
            </a:r>
            <a:r>
              <a:rPr sz="1800" spc="18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Anak</a:t>
            </a:r>
            <a:r>
              <a:rPr sz="1800" spc="-25" dirty="0">
                <a:latin typeface="Calibri"/>
                <a:cs typeface="Calibri"/>
              </a:rPr>
              <a:t> Hidrosefalus?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78700"/>
              </a:lnSpc>
              <a:spcBef>
                <a:spcPts val="1100"/>
              </a:spcBef>
            </a:pPr>
            <a:r>
              <a:rPr sz="1800" spc="-10" dirty="0">
                <a:latin typeface="Calibri"/>
                <a:cs typeface="Calibri"/>
              </a:rPr>
              <a:t>Kualitas </a:t>
            </a:r>
            <a:r>
              <a:rPr sz="1800" spc="-35" dirty="0">
                <a:latin typeface="Calibri"/>
                <a:cs typeface="Calibri"/>
              </a:rPr>
              <a:t>Hidup: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b="1" i="1" spc="-15" dirty="0">
                <a:latin typeface="Calibri"/>
                <a:cs typeface="Calibri"/>
              </a:rPr>
              <a:t>subjective</a:t>
            </a:r>
            <a:r>
              <a:rPr sz="1800" b="1" i="1" spc="114" dirty="0">
                <a:latin typeface="Calibri"/>
                <a:cs typeface="Calibri"/>
              </a:rPr>
              <a:t> </a:t>
            </a:r>
            <a:r>
              <a:rPr sz="1800" b="1" i="1" spc="-20" dirty="0">
                <a:latin typeface="Calibri"/>
                <a:cs typeface="Calibri"/>
              </a:rPr>
              <a:t>psychological</a:t>
            </a:r>
            <a:r>
              <a:rPr sz="1800" b="1" i="1" spc="160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perspective</a:t>
            </a:r>
            <a:r>
              <a:rPr sz="1800" b="1" i="1" spc="120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Kepuasan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atas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penerimaan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terhadap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kondisi/situasi/peristiwa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hidup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yang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sedang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dialami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(Goodinson</a:t>
            </a:r>
            <a:r>
              <a:rPr sz="1800" spc="3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30" dirty="0">
                <a:latin typeface="Calibri"/>
                <a:cs typeface="Calibri"/>
              </a:rPr>
              <a:t>Singleton,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dalam</a:t>
            </a:r>
            <a:r>
              <a:rPr sz="1800" spc="-5" dirty="0">
                <a:latin typeface="Calibri"/>
                <a:cs typeface="Calibri"/>
              </a:rPr>
              <a:t> Renwick,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2010),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yang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dapat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diidentifikasi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dari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tiga 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aspek: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Being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(gambaran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diri);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Belonging</a:t>
            </a:r>
            <a:r>
              <a:rPr sz="1800" i="1" spc="7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(relasi);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dan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</a:rPr>
              <a:t>Becoming</a:t>
            </a:r>
            <a:r>
              <a:rPr sz="1800" i="1" spc="7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(tujuan).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800" b="1" dirty="0">
                <a:latin typeface="Calibri"/>
                <a:cs typeface="Calibri"/>
              </a:rPr>
              <a:t>SQ:</a:t>
            </a:r>
            <a:endParaRPr sz="18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800" spc="-5" dirty="0">
                <a:latin typeface="Calibri"/>
                <a:cs typeface="Calibri"/>
              </a:rPr>
              <a:t>Bagaimana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ibu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menggambarkan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dirinya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sebagai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orangtua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yang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memiliki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anak</a:t>
            </a:r>
            <a:r>
              <a:rPr sz="1800" spc="-25" dirty="0">
                <a:latin typeface="Calibri"/>
                <a:cs typeface="Calibri"/>
              </a:rPr>
              <a:t> hidrosefalus?</a:t>
            </a:r>
            <a:endParaRPr sz="1800">
              <a:latin typeface="Calibri"/>
              <a:cs typeface="Calibri"/>
            </a:endParaRPr>
          </a:p>
          <a:p>
            <a:pPr marL="431800" marR="499745" indent="-419100">
              <a:lnSpc>
                <a:spcPct val="78700"/>
              </a:lnSpc>
              <a:spcBef>
                <a:spcPts val="100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800" spc="-5" dirty="0">
                <a:latin typeface="Calibri"/>
                <a:cs typeface="Calibri"/>
              </a:rPr>
              <a:t>Bagaimana relasi </a:t>
            </a:r>
            <a:r>
              <a:rPr sz="1800" spc="-25" dirty="0">
                <a:latin typeface="Calibri"/>
                <a:cs typeface="Calibri"/>
              </a:rPr>
              <a:t>ibu </a:t>
            </a:r>
            <a:r>
              <a:rPr sz="1800" spc="-20" dirty="0">
                <a:latin typeface="Calibri"/>
                <a:cs typeface="Calibri"/>
              </a:rPr>
              <a:t>dengan </a:t>
            </a:r>
            <a:r>
              <a:rPr sz="1800" spc="-30" dirty="0">
                <a:latin typeface="Calibri"/>
                <a:cs typeface="Calibri"/>
              </a:rPr>
              <a:t>lingkungannya</a:t>
            </a:r>
            <a:r>
              <a:rPr sz="1800" spc="-25" dirty="0">
                <a:latin typeface="Calibri"/>
                <a:cs typeface="Calibri"/>
              </a:rPr>
              <a:t> di </a:t>
            </a:r>
            <a:r>
              <a:rPr sz="1800" spc="-15" dirty="0">
                <a:latin typeface="Calibri"/>
                <a:cs typeface="Calibri"/>
              </a:rPr>
              <a:t>tengah berbagai </a:t>
            </a:r>
            <a:r>
              <a:rPr sz="1800" spc="-10" dirty="0">
                <a:latin typeface="Calibri"/>
                <a:cs typeface="Calibri"/>
              </a:rPr>
              <a:t>situasi yang </a:t>
            </a:r>
            <a:r>
              <a:rPr sz="1800" spc="-20" dirty="0">
                <a:latin typeface="Calibri"/>
                <a:cs typeface="Calibri"/>
              </a:rPr>
              <a:t>dihadapi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sebagai </a:t>
            </a:r>
            <a:r>
              <a:rPr sz="1800" spc="-25" dirty="0">
                <a:latin typeface="Calibri"/>
                <a:cs typeface="Calibri"/>
              </a:rPr>
              <a:t>orangtua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anak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hidrosefalus?</a:t>
            </a:r>
            <a:endParaRPr sz="18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800" spc="-5" dirty="0">
                <a:latin typeface="Calibri"/>
                <a:cs typeface="Calibri"/>
              </a:rPr>
              <a:t>Bagaimana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tujuan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hidup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ibu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sebagai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orangtua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dari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anak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hidrosefalus?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2206" y="533681"/>
            <a:ext cx="7861300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60" dirty="0"/>
              <a:t>Penyusunan</a:t>
            </a:r>
            <a:r>
              <a:rPr spc="-40" dirty="0"/>
              <a:t> </a:t>
            </a:r>
            <a:r>
              <a:rPr spc="-65" dirty="0"/>
              <a:t>Pertanyaan</a:t>
            </a:r>
            <a:r>
              <a:rPr spc="-135" dirty="0"/>
              <a:t> </a:t>
            </a:r>
            <a:r>
              <a:rPr spc="-40" dirty="0"/>
              <a:t>Penelitian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681480"/>
            <a:ext cx="10688320" cy="43942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400" b="1" spc="-20" dirty="0">
                <a:latin typeface="Calibri"/>
                <a:cs typeface="Calibri"/>
              </a:rPr>
              <a:t>CONTOH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DALAM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SEBUAH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PENELITIAN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FENOMENOLOGI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spc="5" dirty="0">
                <a:latin typeface="Calibri"/>
                <a:cs typeface="Calibri"/>
              </a:rPr>
              <a:t>Judul: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79900"/>
              </a:lnSpc>
              <a:spcBef>
                <a:spcPts val="994"/>
              </a:spcBef>
            </a:pP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Berdamai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dengan </a:t>
            </a:r>
            <a:r>
              <a:rPr sz="2400" spc="10" dirty="0">
                <a:solidFill>
                  <a:srgbClr val="FF0000"/>
                </a:solidFill>
                <a:latin typeface="Calibri"/>
                <a:cs typeface="Calibri"/>
              </a:rPr>
              <a:t>Diri: </a:t>
            </a:r>
            <a:r>
              <a:rPr sz="2400" spc="-20" dirty="0">
                <a:latin typeface="Calibri"/>
                <a:cs typeface="Calibri"/>
              </a:rPr>
              <a:t>Pengalaman </a:t>
            </a:r>
            <a:r>
              <a:rPr sz="2400" spc="5" dirty="0">
                <a:latin typeface="Calibri"/>
                <a:cs typeface="Calibri"/>
              </a:rPr>
              <a:t>Menjalani </a:t>
            </a:r>
            <a:r>
              <a:rPr sz="2400" spc="-15" dirty="0">
                <a:latin typeface="Calibri"/>
                <a:cs typeface="Calibri"/>
              </a:rPr>
              <a:t>Masa </a:t>
            </a:r>
            <a:r>
              <a:rPr sz="2400" spc="-10" dirty="0">
                <a:latin typeface="Calibri"/>
                <a:cs typeface="Calibri"/>
              </a:rPr>
              <a:t>Isolasi </a:t>
            </a:r>
            <a:r>
              <a:rPr sz="2400" spc="15" dirty="0">
                <a:latin typeface="Calibri"/>
                <a:cs typeface="Calibri"/>
              </a:rPr>
              <a:t>di </a:t>
            </a:r>
            <a:r>
              <a:rPr sz="2400" dirty="0">
                <a:latin typeface="Calibri"/>
                <a:cs typeface="Calibri"/>
              </a:rPr>
              <a:t>Ruang Khusus </a:t>
            </a:r>
            <a:r>
              <a:rPr sz="2400" spc="-30" dirty="0">
                <a:latin typeface="Calibri"/>
                <a:cs typeface="Calibri"/>
              </a:rPr>
              <a:t>Perawatan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Covid-19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r</a:t>
            </a:r>
            <a:r>
              <a:rPr sz="2400" b="1" spc="40" dirty="0">
                <a:latin typeface="Calibri"/>
                <a:cs typeface="Calibri"/>
              </a:rPr>
              <a:t>s</a:t>
            </a:r>
            <a:r>
              <a:rPr sz="2400" b="1" spc="1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dirty="0">
                <a:latin typeface="Calibri"/>
                <a:cs typeface="Calibri"/>
              </a:rPr>
              <a:t>f</a:t>
            </a:r>
            <a:r>
              <a:rPr sz="2400" b="1" spc="-200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30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30" dirty="0">
                <a:latin typeface="Calibri"/>
                <a:cs typeface="Calibri"/>
              </a:rPr>
              <a:t>o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30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i</a:t>
            </a:r>
            <a:endParaRPr sz="2400">
              <a:latin typeface="Calibri"/>
              <a:cs typeface="Calibri"/>
            </a:endParaRPr>
          </a:p>
          <a:p>
            <a:pPr marL="241300" marR="274955" indent="-228600">
              <a:lnSpc>
                <a:spcPts val="2400"/>
              </a:lnSpc>
              <a:spcBef>
                <a:spcPts val="900"/>
              </a:spcBef>
            </a:pPr>
            <a:r>
              <a:rPr sz="2400" b="1" spc="-45" dirty="0">
                <a:latin typeface="Calibri"/>
                <a:cs typeface="Calibri"/>
              </a:rPr>
              <a:t>GTQ:</a:t>
            </a:r>
            <a:r>
              <a:rPr sz="2400" b="1" spc="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Bagaimana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pengalaman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pasien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covid-19</a:t>
            </a:r>
            <a:r>
              <a:rPr sz="2400" spc="-1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dalam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menjalani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masa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isolasi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15" dirty="0">
                <a:latin typeface="Calibri"/>
                <a:cs typeface="Calibri"/>
              </a:rPr>
              <a:t>di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ruang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khusus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perawatan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covid-19?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b="1" spc="-30" dirty="0">
                <a:latin typeface="Calibri"/>
                <a:cs typeface="Calibri"/>
              </a:rPr>
              <a:t>SQ:</a:t>
            </a:r>
            <a:endParaRPr sz="24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400" spc="-15" dirty="0">
                <a:latin typeface="Calibri"/>
                <a:cs typeface="Calibri"/>
              </a:rPr>
              <a:t>Bagaimana</a:t>
            </a:r>
            <a:r>
              <a:rPr sz="2400" spc="-5" dirty="0">
                <a:latin typeface="Calibri"/>
                <a:cs typeface="Calibri"/>
              </a:rPr>
              <a:t> perjalanan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pengalaman </a:t>
            </a:r>
            <a:r>
              <a:rPr sz="2400" spc="-25" dirty="0">
                <a:latin typeface="Calibri"/>
                <a:cs typeface="Calibri"/>
              </a:rPr>
              <a:t>sebagai</a:t>
            </a:r>
            <a:r>
              <a:rPr sz="2400" spc="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pasien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covid-19?</a:t>
            </a:r>
            <a:endParaRPr sz="24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400" spc="-15" dirty="0">
                <a:latin typeface="Calibri"/>
                <a:cs typeface="Calibri"/>
              </a:rPr>
              <a:t>Bagaimana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situasi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spc="15" dirty="0">
                <a:latin typeface="Calibri"/>
                <a:cs typeface="Calibri"/>
              </a:rPr>
              <a:t>psikologispasien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covid-19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selama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menjalani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masa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isolasi?</a:t>
            </a:r>
            <a:endParaRPr sz="24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400" spc="-15" dirty="0">
                <a:latin typeface="Calibri"/>
                <a:cs typeface="Calibri"/>
              </a:rPr>
              <a:t>Bagaimana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pasien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memaknai</a:t>
            </a:r>
            <a:r>
              <a:rPr sz="2400" spc="10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pengalamannya</a:t>
            </a:r>
            <a:r>
              <a:rPr sz="2400" spc="-1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tersebut?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2206" y="584481"/>
            <a:ext cx="7861300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60" dirty="0"/>
              <a:t>Penyusunan</a:t>
            </a:r>
            <a:r>
              <a:rPr spc="-40" dirty="0"/>
              <a:t> </a:t>
            </a:r>
            <a:r>
              <a:rPr spc="-65" dirty="0"/>
              <a:t>Pertanyaan</a:t>
            </a:r>
            <a:r>
              <a:rPr spc="-135" dirty="0"/>
              <a:t> </a:t>
            </a:r>
            <a:r>
              <a:rPr spc="-40" dirty="0"/>
              <a:t>Penelitian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481580"/>
            <a:ext cx="10454005" cy="34925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  <a:tabLst>
                <a:tab pos="812165" algn="l"/>
              </a:tabLst>
            </a:pPr>
            <a:r>
              <a:rPr sz="2400" b="1" spc="5" dirty="0">
                <a:latin typeface="Calibri"/>
                <a:cs typeface="Calibri"/>
              </a:rPr>
              <a:t>J</a:t>
            </a:r>
            <a:r>
              <a:rPr sz="2400" b="1" spc="10" dirty="0">
                <a:latin typeface="Calibri"/>
                <a:cs typeface="Calibri"/>
              </a:rPr>
              <a:t>udu</a:t>
            </a:r>
            <a:r>
              <a:rPr sz="2400" b="1" dirty="0">
                <a:latin typeface="Calibri"/>
                <a:cs typeface="Calibri"/>
              </a:rPr>
              <a:t>l	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Calibri"/>
                <a:cs typeface="Calibri"/>
              </a:rPr>
              <a:t>D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9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50" dirty="0">
                <a:latin typeface="Calibri"/>
                <a:cs typeface="Calibri"/>
              </a:rPr>
              <a:t>i</a:t>
            </a:r>
            <a:r>
              <a:rPr sz="2400" spc="45" dirty="0">
                <a:latin typeface="Calibri"/>
                <a:cs typeface="Calibri"/>
              </a:rPr>
              <a:t>li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3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undun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50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690"/>
              </a:lnSpc>
              <a:spcBef>
                <a:spcPts val="720"/>
              </a:spcBef>
            </a:pPr>
            <a:r>
              <a:rPr sz="2400" spc="-20" dirty="0">
                <a:latin typeface="Calibri"/>
                <a:cs typeface="Calibri"/>
              </a:rPr>
              <a:t>Pertanyaan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65" dirty="0">
                <a:latin typeface="Calibri"/>
                <a:cs typeface="Calibri"/>
              </a:rPr>
              <a:t>GT: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Bagaimana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“dinamika”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resiliensi</a:t>
            </a:r>
            <a:r>
              <a:rPr sz="2400" spc="-2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pada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korban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perundungan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siber?</a:t>
            </a:r>
            <a:endParaRPr sz="2400">
              <a:latin typeface="Calibri"/>
              <a:cs typeface="Calibri"/>
            </a:endParaRPr>
          </a:p>
          <a:p>
            <a:pPr marL="241300" marR="354965">
              <a:lnSpc>
                <a:spcPts val="2600"/>
              </a:lnSpc>
              <a:spcBef>
                <a:spcPts val="130"/>
              </a:spcBef>
            </a:pP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spc="4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1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45" dirty="0"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na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”</a:t>
            </a:r>
            <a:r>
              <a:rPr sz="2400" b="1" spc="-1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b="1" spc="4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b="1" spc="-22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 t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id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k  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dituliskan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dengan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jelas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spc="-5" dirty="0">
                <a:latin typeface="Calibri"/>
                <a:cs typeface="Calibri"/>
              </a:rPr>
              <a:t>Perspektif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Menggunakan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teori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resiliensi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dari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Grothberg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600"/>
              </a:lnSpc>
              <a:spcBef>
                <a:spcPts val="1040"/>
              </a:spcBef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3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b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10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aa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155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sz="2400" b="1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i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spc="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i="1" spc="-3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;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sz="2400" b="1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1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i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spc="35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2400" b="1" i="1" spc="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i="1" spc="-3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400" b="1" i="1" spc="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;  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sz="2400" b="1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1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45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spc="-1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b="1" i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spc="1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400" b="1" i="1" spc="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b="1" i="1" spc="-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nd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10" dirty="0">
                <a:latin typeface="Calibri"/>
                <a:cs typeface="Calibri"/>
              </a:rPr>
              <a:t>v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u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3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undun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50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?  </a:t>
            </a:r>
            <a:r>
              <a:rPr sz="2400" spc="-10" dirty="0">
                <a:latin typeface="Calibri"/>
                <a:cs typeface="Calibri"/>
              </a:rPr>
              <a:t>Ketiga </a:t>
            </a:r>
            <a:r>
              <a:rPr sz="2400" dirty="0">
                <a:latin typeface="Calibri"/>
                <a:cs typeface="Calibri"/>
              </a:rPr>
              <a:t>sub </a:t>
            </a:r>
            <a:r>
              <a:rPr sz="2400" spc="-15" dirty="0">
                <a:latin typeface="Calibri"/>
                <a:cs typeface="Calibri"/>
              </a:rPr>
              <a:t>pertanyaan </a:t>
            </a:r>
            <a:r>
              <a:rPr sz="2400" spc="25" dirty="0">
                <a:latin typeface="Calibri"/>
                <a:cs typeface="Calibri"/>
              </a:rPr>
              <a:t>ini </a:t>
            </a:r>
            <a:r>
              <a:rPr sz="2400" spc="-15" dirty="0">
                <a:latin typeface="Calibri"/>
                <a:cs typeface="Calibri"/>
              </a:rPr>
              <a:t>didasarkan </a:t>
            </a:r>
            <a:r>
              <a:rPr sz="2400" spc="5" dirty="0">
                <a:latin typeface="Calibri"/>
                <a:cs typeface="Calibri"/>
              </a:rPr>
              <a:t>pada </a:t>
            </a:r>
            <a:r>
              <a:rPr sz="2400" dirty="0">
                <a:latin typeface="Calibri"/>
                <a:cs typeface="Calibri"/>
              </a:rPr>
              <a:t>tiga sumber </a:t>
            </a:r>
            <a:r>
              <a:rPr sz="2400" spc="5" dirty="0">
                <a:latin typeface="Calibri"/>
                <a:cs typeface="Calibri"/>
              </a:rPr>
              <a:t>resiliensi menurut 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Grothberg.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457200">
              <a:lnSpc>
                <a:spcPts val="4800"/>
              </a:lnSpc>
              <a:spcBef>
                <a:spcPts val="535"/>
              </a:spcBef>
            </a:pPr>
            <a:r>
              <a:rPr spc="120" dirty="0"/>
              <a:t>Contoh</a:t>
            </a:r>
            <a:r>
              <a:rPr spc="150" dirty="0"/>
              <a:t> </a:t>
            </a:r>
            <a:r>
              <a:rPr spc="-25" dirty="0"/>
              <a:t>Ketidaktepatan</a:t>
            </a:r>
            <a:r>
              <a:rPr spc="70" dirty="0"/>
              <a:t> </a:t>
            </a:r>
            <a:r>
              <a:rPr spc="-45" dirty="0"/>
              <a:t>dalam </a:t>
            </a:r>
            <a:r>
              <a:rPr spc="-40" dirty="0"/>
              <a:t> </a:t>
            </a:r>
            <a:r>
              <a:rPr spc="-60" dirty="0"/>
              <a:t>Penyusunan</a:t>
            </a:r>
            <a:r>
              <a:rPr spc="-40" dirty="0"/>
              <a:t> </a:t>
            </a:r>
            <a:r>
              <a:rPr spc="-65" dirty="0"/>
              <a:t>Pertanyaan</a:t>
            </a:r>
            <a:r>
              <a:rPr spc="-135" dirty="0"/>
              <a:t> </a:t>
            </a:r>
            <a:r>
              <a:rPr spc="-40" dirty="0"/>
              <a:t>Penelitian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" y="914400"/>
            <a:ext cx="4483100" cy="5676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38275" y="1801367"/>
            <a:ext cx="15379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ts val="2960"/>
              </a:lnSpc>
              <a:spcBef>
                <a:spcPts val="100"/>
              </a:spcBef>
            </a:pPr>
            <a:r>
              <a:rPr sz="2600" b="1" spc="30" dirty="0">
                <a:latin typeface="Calibri"/>
                <a:cs typeface="Calibri"/>
              </a:rPr>
              <a:t>GOOD</a:t>
            </a:r>
            <a:endParaRPr sz="2600">
              <a:latin typeface="Calibri"/>
              <a:cs typeface="Calibri"/>
            </a:endParaRPr>
          </a:p>
          <a:p>
            <a:pPr marL="12065" marR="5080" algn="ctr">
              <a:lnSpc>
                <a:spcPts val="2800"/>
              </a:lnSpc>
              <a:spcBef>
                <a:spcPts val="200"/>
              </a:spcBef>
            </a:pPr>
            <a:r>
              <a:rPr sz="2600" b="1" spc="15" dirty="0">
                <a:latin typeface="Calibri"/>
                <a:cs typeface="Calibri"/>
              </a:rPr>
              <a:t>Q</a:t>
            </a:r>
            <a:r>
              <a:rPr sz="2600" b="1" dirty="0">
                <a:latin typeface="Calibri"/>
                <a:cs typeface="Calibri"/>
              </a:rPr>
              <a:t>u</a:t>
            </a:r>
            <a:r>
              <a:rPr sz="2600" b="1" spc="15" dirty="0">
                <a:latin typeface="Calibri"/>
                <a:cs typeface="Calibri"/>
              </a:rPr>
              <a:t>a</a:t>
            </a:r>
            <a:r>
              <a:rPr sz="2600" b="1" spc="-40" dirty="0">
                <a:latin typeface="Calibri"/>
                <a:cs typeface="Calibri"/>
              </a:rPr>
              <a:t>li</a:t>
            </a:r>
            <a:r>
              <a:rPr sz="2600" b="1" spc="-5" dirty="0">
                <a:latin typeface="Calibri"/>
                <a:cs typeface="Calibri"/>
              </a:rPr>
              <a:t>t</a:t>
            </a:r>
            <a:r>
              <a:rPr sz="2600" b="1" spc="15" dirty="0">
                <a:latin typeface="Calibri"/>
                <a:cs typeface="Calibri"/>
              </a:rPr>
              <a:t>a</a:t>
            </a:r>
            <a:r>
              <a:rPr sz="2600" b="1" spc="-5" dirty="0">
                <a:latin typeface="Calibri"/>
                <a:cs typeface="Calibri"/>
              </a:rPr>
              <a:t>t</a:t>
            </a:r>
            <a:r>
              <a:rPr sz="2600" b="1" spc="-40" dirty="0">
                <a:latin typeface="Calibri"/>
                <a:cs typeface="Calibri"/>
              </a:rPr>
              <a:t>i</a:t>
            </a:r>
            <a:r>
              <a:rPr sz="2600" b="1" spc="-35" dirty="0">
                <a:latin typeface="Calibri"/>
                <a:cs typeface="Calibri"/>
              </a:rPr>
              <a:t>v</a:t>
            </a:r>
            <a:r>
              <a:rPr sz="2600" b="1" dirty="0">
                <a:latin typeface="Calibri"/>
                <a:cs typeface="Calibri"/>
              </a:rPr>
              <a:t>e  </a:t>
            </a:r>
            <a:r>
              <a:rPr sz="2600" b="1" spc="-5" dirty="0">
                <a:latin typeface="Calibri"/>
                <a:cs typeface="Calibri"/>
              </a:rPr>
              <a:t>Research </a:t>
            </a:r>
            <a:r>
              <a:rPr sz="2600" b="1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(Result)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7500" y="279400"/>
            <a:ext cx="2362200" cy="2336800"/>
          </a:xfrm>
          <a:custGeom>
            <a:avLst/>
            <a:gdLst/>
            <a:ahLst/>
            <a:cxnLst/>
            <a:rect l="l" t="t" r="r" b="b"/>
            <a:pathLst>
              <a:path w="2362200" h="2336800">
                <a:moveTo>
                  <a:pt x="1181100" y="0"/>
                </a:moveTo>
                <a:lnTo>
                  <a:pt x="0" y="584201"/>
                </a:lnTo>
                <a:lnTo>
                  <a:pt x="0" y="1752598"/>
                </a:lnTo>
                <a:lnTo>
                  <a:pt x="1181100" y="2336800"/>
                </a:lnTo>
                <a:lnTo>
                  <a:pt x="2362200" y="1752598"/>
                </a:lnTo>
                <a:lnTo>
                  <a:pt x="2362200" y="584201"/>
                </a:lnTo>
                <a:lnTo>
                  <a:pt x="1181100" y="0"/>
                </a:lnTo>
                <a:close/>
              </a:path>
            </a:pathLst>
          </a:custGeom>
          <a:solidFill>
            <a:srgbClr val="878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14711" y="1077352"/>
            <a:ext cx="1393190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39700" marR="5080" indent="-127000">
              <a:lnSpc>
                <a:spcPts val="2400"/>
              </a:lnSpc>
              <a:spcBef>
                <a:spcPts val="380"/>
              </a:spcBef>
            </a:pPr>
            <a:r>
              <a:rPr sz="2200" b="1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200" b="1" spc="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b="1" spc="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200" b="1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200" b="1" spc="10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2200" b="1" spc="-2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KOHEREN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0200" y="279400"/>
            <a:ext cx="2362200" cy="23368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17361" y="1076793"/>
            <a:ext cx="1555750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6200">
              <a:lnSpc>
                <a:spcPts val="2400"/>
              </a:lnSpc>
              <a:spcBef>
                <a:spcPts val="380"/>
              </a:spcBef>
            </a:pP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MENJAWAB 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200" b="1" spc="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b="1" spc="-1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200" b="1" spc="-2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AA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04000" y="2260600"/>
            <a:ext cx="2463800" cy="2324100"/>
          </a:xfrm>
          <a:custGeom>
            <a:avLst/>
            <a:gdLst/>
            <a:ahLst/>
            <a:cxnLst/>
            <a:rect l="l" t="t" r="r" b="b"/>
            <a:pathLst>
              <a:path w="2463800" h="2324100">
                <a:moveTo>
                  <a:pt x="1231900" y="0"/>
                </a:moveTo>
                <a:lnTo>
                  <a:pt x="0" y="581025"/>
                </a:lnTo>
                <a:lnTo>
                  <a:pt x="0" y="1743075"/>
                </a:lnTo>
                <a:lnTo>
                  <a:pt x="1231900" y="2324100"/>
                </a:lnTo>
                <a:lnTo>
                  <a:pt x="2463800" y="1743075"/>
                </a:lnTo>
                <a:lnTo>
                  <a:pt x="2463800" y="581025"/>
                </a:lnTo>
                <a:lnTo>
                  <a:pt x="1231900" y="0"/>
                </a:lnTo>
                <a:close/>
              </a:path>
            </a:pathLst>
          </a:custGeom>
          <a:solidFill>
            <a:srgbClr val="6F8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14853" y="3152575"/>
            <a:ext cx="103949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b="1" spc="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1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20200" y="2260600"/>
            <a:ext cx="2362200" cy="2324100"/>
          </a:xfrm>
          <a:custGeom>
            <a:avLst/>
            <a:gdLst/>
            <a:ahLst/>
            <a:cxnLst/>
            <a:rect l="l" t="t" r="r" b="b"/>
            <a:pathLst>
              <a:path w="2362200" h="2324100">
                <a:moveTo>
                  <a:pt x="1181100" y="0"/>
                </a:moveTo>
                <a:lnTo>
                  <a:pt x="0" y="581026"/>
                </a:lnTo>
                <a:lnTo>
                  <a:pt x="0" y="1743075"/>
                </a:lnTo>
                <a:lnTo>
                  <a:pt x="1181100" y="2324100"/>
                </a:lnTo>
                <a:lnTo>
                  <a:pt x="2362200" y="1743075"/>
                </a:lnTo>
                <a:lnTo>
                  <a:pt x="2362200" y="581026"/>
                </a:lnTo>
                <a:lnTo>
                  <a:pt x="1181100" y="0"/>
                </a:lnTo>
                <a:close/>
              </a:path>
            </a:pathLst>
          </a:custGeom>
          <a:solidFill>
            <a:srgbClr val="5D7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672375" y="3152575"/>
            <a:ext cx="1431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15" dirty="0">
                <a:solidFill>
                  <a:srgbClr val="FFFFFF"/>
                </a:solidFill>
                <a:latin typeface="Calibri"/>
                <a:cs typeface="Calibri"/>
              </a:rPr>
              <a:t>DEPTH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37500" y="4241800"/>
            <a:ext cx="2362200" cy="2324100"/>
          </a:xfrm>
          <a:custGeom>
            <a:avLst/>
            <a:gdLst/>
            <a:ahLst/>
            <a:cxnLst/>
            <a:rect l="l" t="t" r="r" b="b"/>
            <a:pathLst>
              <a:path w="2362200" h="2324100">
                <a:moveTo>
                  <a:pt x="1181100" y="0"/>
                </a:moveTo>
                <a:lnTo>
                  <a:pt x="0" y="581026"/>
                </a:lnTo>
                <a:lnTo>
                  <a:pt x="0" y="1743074"/>
                </a:lnTo>
                <a:lnTo>
                  <a:pt x="1181100" y="2324100"/>
                </a:lnTo>
                <a:lnTo>
                  <a:pt x="2362200" y="1743074"/>
                </a:lnTo>
                <a:lnTo>
                  <a:pt x="2362200" y="581026"/>
                </a:lnTo>
                <a:lnTo>
                  <a:pt x="1181100" y="0"/>
                </a:lnTo>
                <a:close/>
              </a:path>
            </a:pathLst>
          </a:custGeom>
          <a:solidFill>
            <a:srgbClr val="84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729671" y="5128864"/>
            <a:ext cx="766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2100" y="4241800"/>
            <a:ext cx="2374900" cy="2324100"/>
          </a:xfrm>
          <a:custGeom>
            <a:avLst/>
            <a:gdLst/>
            <a:ahLst/>
            <a:cxnLst/>
            <a:rect l="l" t="t" r="r" b="b"/>
            <a:pathLst>
              <a:path w="2374900" h="2324100">
                <a:moveTo>
                  <a:pt x="1187450" y="0"/>
                </a:moveTo>
                <a:lnTo>
                  <a:pt x="0" y="581025"/>
                </a:lnTo>
                <a:lnTo>
                  <a:pt x="0" y="1743075"/>
                </a:lnTo>
                <a:lnTo>
                  <a:pt x="1187450" y="2324100"/>
                </a:lnTo>
                <a:lnTo>
                  <a:pt x="2374900" y="1743075"/>
                </a:lnTo>
                <a:lnTo>
                  <a:pt x="2374900" y="581025"/>
                </a:lnTo>
                <a:lnTo>
                  <a:pt x="1187450" y="0"/>
                </a:lnTo>
                <a:close/>
              </a:path>
            </a:pathLst>
          </a:custGeom>
          <a:solidFill>
            <a:srgbClr val="6997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37332" y="4933538"/>
            <a:ext cx="1247775" cy="8458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165100">
              <a:lnSpc>
                <a:spcPts val="3100"/>
              </a:lnSpc>
              <a:spcBef>
                <a:spcPts val="420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BUKTI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b="1" spc="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spc="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78400" y="2768600"/>
            <a:ext cx="1270000" cy="1384300"/>
            <a:chOff x="4978400" y="2768600"/>
            <a:chExt cx="1270000" cy="1384300"/>
          </a:xfrm>
        </p:grpSpPr>
        <p:sp>
          <p:nvSpPr>
            <p:cNvPr id="17" name="object 17"/>
            <p:cNvSpPr/>
            <p:nvPr/>
          </p:nvSpPr>
          <p:spPr>
            <a:xfrm>
              <a:off x="4984750" y="2774950"/>
              <a:ext cx="1257300" cy="1371600"/>
            </a:xfrm>
            <a:custGeom>
              <a:avLst/>
              <a:gdLst/>
              <a:ahLst/>
              <a:cxnLst/>
              <a:rect l="l" t="t" r="r" b="b"/>
              <a:pathLst>
                <a:path w="1257300" h="1371600">
                  <a:moveTo>
                    <a:pt x="628650" y="0"/>
                  </a:moveTo>
                  <a:lnTo>
                    <a:pt x="628650" y="342900"/>
                  </a:lnTo>
                  <a:lnTo>
                    <a:pt x="0" y="342900"/>
                  </a:lnTo>
                  <a:lnTo>
                    <a:pt x="0" y="1028700"/>
                  </a:lnTo>
                  <a:lnTo>
                    <a:pt x="628650" y="1028700"/>
                  </a:lnTo>
                  <a:lnTo>
                    <a:pt x="628650" y="1371600"/>
                  </a:lnTo>
                  <a:lnTo>
                    <a:pt x="1257300" y="685800"/>
                  </a:lnTo>
                  <a:lnTo>
                    <a:pt x="628650" y="0"/>
                  </a:lnTo>
                  <a:close/>
                </a:path>
              </a:pathLst>
            </a:custGeom>
            <a:solidFill>
              <a:srgbClr val="878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84750" y="2774950"/>
              <a:ext cx="1257300" cy="1371600"/>
            </a:xfrm>
            <a:custGeom>
              <a:avLst/>
              <a:gdLst/>
              <a:ahLst/>
              <a:cxnLst/>
              <a:rect l="l" t="t" r="r" b="b"/>
              <a:pathLst>
                <a:path w="1257300" h="1371600">
                  <a:moveTo>
                    <a:pt x="0" y="342900"/>
                  </a:moveTo>
                  <a:lnTo>
                    <a:pt x="628650" y="342900"/>
                  </a:lnTo>
                  <a:lnTo>
                    <a:pt x="628650" y="0"/>
                  </a:lnTo>
                  <a:lnTo>
                    <a:pt x="1257300" y="685800"/>
                  </a:lnTo>
                  <a:lnTo>
                    <a:pt x="628650" y="1371600"/>
                  </a:lnTo>
                  <a:lnTo>
                    <a:pt x="628650" y="1028700"/>
                  </a:lnTo>
                  <a:lnTo>
                    <a:pt x="0" y="1028700"/>
                  </a:lnTo>
                  <a:lnTo>
                    <a:pt x="0" y="342900"/>
                  </a:lnTo>
                  <a:close/>
                </a:path>
              </a:pathLst>
            </a:custGeom>
            <a:ln w="12700">
              <a:solidFill>
                <a:srgbClr val="625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00075" y="491488"/>
            <a:ext cx="22491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65" dirty="0">
                <a:latin typeface="Cambria"/>
                <a:cs typeface="Cambria"/>
              </a:rPr>
              <a:t>M</a:t>
            </a:r>
            <a:r>
              <a:rPr sz="2000" spc="120" dirty="0">
                <a:latin typeface="Cambria"/>
                <a:cs typeface="Cambria"/>
              </a:rPr>
              <a:t>e</a:t>
            </a:r>
            <a:r>
              <a:rPr sz="2000" spc="-120" dirty="0">
                <a:latin typeface="Cambria"/>
                <a:cs typeface="Cambria"/>
              </a:rPr>
              <a:t>n</a:t>
            </a:r>
            <a:r>
              <a:rPr sz="2000" spc="110" dirty="0">
                <a:latin typeface="Cambria"/>
                <a:cs typeface="Cambria"/>
              </a:rPr>
              <a:t>g</a:t>
            </a:r>
            <a:r>
              <a:rPr sz="2000" spc="-60" dirty="0">
                <a:latin typeface="Cambria"/>
                <a:cs typeface="Cambria"/>
              </a:rPr>
              <a:t>i</a:t>
            </a:r>
            <a:r>
              <a:rPr sz="2000" spc="-120" dirty="0">
                <a:latin typeface="Cambria"/>
                <a:cs typeface="Cambria"/>
              </a:rPr>
              <a:t>n</a:t>
            </a:r>
            <a:r>
              <a:rPr sz="2000" spc="110" dirty="0">
                <a:latin typeface="Cambria"/>
                <a:cs typeface="Cambria"/>
              </a:rPr>
              <a:t>g</a:t>
            </a:r>
            <a:r>
              <a:rPr sz="2000" spc="-85" dirty="0">
                <a:latin typeface="Cambria"/>
                <a:cs typeface="Cambria"/>
              </a:rPr>
              <a:t>a</a:t>
            </a:r>
            <a:r>
              <a:rPr sz="2000" spc="-30" dirty="0">
                <a:latin typeface="Cambria"/>
                <a:cs typeface="Cambria"/>
              </a:rPr>
              <a:t>t</a:t>
            </a:r>
            <a:r>
              <a:rPr sz="2000" spc="-90" dirty="0">
                <a:latin typeface="Cambria"/>
                <a:cs typeface="Cambria"/>
              </a:rPr>
              <a:t> </a:t>
            </a:r>
            <a:r>
              <a:rPr sz="2000" spc="-75" dirty="0">
                <a:latin typeface="Cambria"/>
                <a:cs typeface="Cambria"/>
              </a:rPr>
              <a:t>k</a:t>
            </a:r>
            <a:r>
              <a:rPr sz="2000" spc="-60" dirty="0">
                <a:latin typeface="Cambria"/>
                <a:cs typeface="Cambria"/>
              </a:rPr>
              <a:t>e</a:t>
            </a:r>
            <a:r>
              <a:rPr sz="2000" spc="-70" dirty="0">
                <a:latin typeface="Cambria"/>
                <a:cs typeface="Cambria"/>
              </a:rPr>
              <a:t>m</a:t>
            </a:r>
            <a:r>
              <a:rPr sz="2000" spc="-35" dirty="0">
                <a:latin typeface="Cambria"/>
                <a:cs typeface="Cambria"/>
              </a:rPr>
              <a:t>b</a:t>
            </a:r>
            <a:r>
              <a:rPr sz="2000" spc="-50" dirty="0">
                <a:latin typeface="Cambria"/>
                <a:cs typeface="Cambria"/>
              </a:rPr>
              <a:t>al</a:t>
            </a:r>
            <a:r>
              <a:rPr sz="2000" spc="-60" dirty="0">
                <a:latin typeface="Cambria"/>
                <a:cs typeface="Cambria"/>
              </a:rPr>
              <a:t>i</a:t>
            </a:r>
            <a:r>
              <a:rPr sz="2000" spc="5" dirty="0">
                <a:latin typeface="Cambria"/>
                <a:cs typeface="Cambria"/>
              </a:rPr>
              <a:t>…</a:t>
            </a:r>
            <a:endParaRPr sz="2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900" y="5867400"/>
              <a:ext cx="660400" cy="57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00888" y="5933996"/>
              <a:ext cx="518159" cy="436245"/>
            </a:xfrm>
            <a:custGeom>
              <a:avLst/>
              <a:gdLst/>
              <a:ahLst/>
              <a:cxnLst/>
              <a:rect l="l" t="t" r="r" b="b"/>
              <a:pathLst>
                <a:path w="518160" h="436245">
                  <a:moveTo>
                    <a:pt x="334540" y="273595"/>
                  </a:moveTo>
                  <a:lnTo>
                    <a:pt x="301797" y="273595"/>
                  </a:lnTo>
                  <a:lnTo>
                    <a:pt x="301797" y="347265"/>
                  </a:lnTo>
                  <a:lnTo>
                    <a:pt x="314803" y="352722"/>
                  </a:lnTo>
                  <a:lnTo>
                    <a:pt x="321170" y="352722"/>
                  </a:lnTo>
                  <a:lnTo>
                    <a:pt x="334540" y="347265"/>
                  </a:lnTo>
                  <a:lnTo>
                    <a:pt x="334540" y="273595"/>
                  </a:lnTo>
                  <a:close/>
                </a:path>
                <a:path w="518160" h="436245">
                  <a:moveTo>
                    <a:pt x="312530" y="28773"/>
                  </a:moveTo>
                  <a:lnTo>
                    <a:pt x="304526" y="28773"/>
                  </a:lnTo>
                  <a:lnTo>
                    <a:pt x="301161" y="28897"/>
                  </a:lnTo>
                  <a:lnTo>
                    <a:pt x="144363" y="243003"/>
                  </a:lnTo>
                  <a:lnTo>
                    <a:pt x="139451" y="263177"/>
                  </a:lnTo>
                  <a:lnTo>
                    <a:pt x="139678" y="265244"/>
                  </a:lnTo>
                  <a:lnTo>
                    <a:pt x="148455" y="273595"/>
                  </a:lnTo>
                  <a:lnTo>
                    <a:pt x="382562" y="273595"/>
                  </a:lnTo>
                  <a:lnTo>
                    <a:pt x="385063" y="272396"/>
                  </a:lnTo>
                  <a:lnTo>
                    <a:pt x="388519" y="267601"/>
                  </a:lnTo>
                  <a:lnTo>
                    <a:pt x="389383" y="264500"/>
                  </a:lnTo>
                  <a:lnTo>
                    <a:pt x="389383" y="256397"/>
                  </a:lnTo>
                  <a:lnTo>
                    <a:pt x="388473" y="253173"/>
                  </a:lnTo>
                  <a:lnTo>
                    <a:pt x="384836" y="248873"/>
                  </a:lnTo>
                  <a:lnTo>
                    <a:pt x="382380" y="247798"/>
                  </a:lnTo>
                  <a:lnTo>
                    <a:pt x="174376" y="247798"/>
                  </a:lnTo>
                  <a:lnTo>
                    <a:pt x="301252" y="56058"/>
                  </a:lnTo>
                  <a:lnTo>
                    <a:pt x="334540" y="56058"/>
                  </a:lnTo>
                  <a:lnTo>
                    <a:pt x="334540" y="35057"/>
                  </a:lnTo>
                  <a:lnTo>
                    <a:pt x="316259" y="28938"/>
                  </a:lnTo>
                  <a:lnTo>
                    <a:pt x="312530" y="28773"/>
                  </a:lnTo>
                  <a:close/>
                </a:path>
                <a:path w="518160" h="436245">
                  <a:moveTo>
                    <a:pt x="334540" y="56058"/>
                  </a:moveTo>
                  <a:lnTo>
                    <a:pt x="301797" y="56058"/>
                  </a:lnTo>
                  <a:lnTo>
                    <a:pt x="301797" y="247798"/>
                  </a:lnTo>
                  <a:lnTo>
                    <a:pt x="334540" y="247798"/>
                  </a:lnTo>
                  <a:lnTo>
                    <a:pt x="334540" y="56058"/>
                  </a:lnTo>
                  <a:close/>
                </a:path>
                <a:path w="518160" h="436245">
                  <a:moveTo>
                    <a:pt x="443986" y="0"/>
                  </a:moveTo>
                  <a:lnTo>
                    <a:pt x="438348" y="0"/>
                  </a:lnTo>
                  <a:lnTo>
                    <a:pt x="436119" y="206"/>
                  </a:lnTo>
                  <a:lnTo>
                    <a:pt x="428570" y="5911"/>
                  </a:lnTo>
                  <a:lnTo>
                    <a:pt x="428797" y="7028"/>
                  </a:lnTo>
                  <a:lnTo>
                    <a:pt x="429343" y="8185"/>
                  </a:lnTo>
                  <a:lnTo>
                    <a:pt x="442108" y="33641"/>
                  </a:lnTo>
                  <a:lnTo>
                    <a:pt x="453116" y="59407"/>
                  </a:lnTo>
                  <a:lnTo>
                    <a:pt x="469861" y="111869"/>
                  </a:lnTo>
                  <a:lnTo>
                    <a:pt x="479787" y="164765"/>
                  </a:lnTo>
                  <a:lnTo>
                    <a:pt x="483095" y="217288"/>
                  </a:lnTo>
                  <a:lnTo>
                    <a:pt x="482259" y="243721"/>
                  </a:lnTo>
                  <a:lnTo>
                    <a:pt x="475575" y="296679"/>
                  </a:lnTo>
                  <a:lnTo>
                    <a:pt x="462222" y="349606"/>
                  </a:lnTo>
                  <a:lnTo>
                    <a:pt x="442304" y="401572"/>
                  </a:lnTo>
                  <a:lnTo>
                    <a:pt x="429162" y="428625"/>
                  </a:lnTo>
                  <a:lnTo>
                    <a:pt x="428707" y="429906"/>
                  </a:lnTo>
                  <a:lnTo>
                    <a:pt x="428462" y="431353"/>
                  </a:lnTo>
                  <a:lnTo>
                    <a:pt x="428386" y="432180"/>
                  </a:lnTo>
                  <a:lnTo>
                    <a:pt x="428661" y="432965"/>
                  </a:lnTo>
                  <a:lnTo>
                    <a:pt x="430298" y="434454"/>
                  </a:lnTo>
                  <a:lnTo>
                    <a:pt x="431617" y="434991"/>
                  </a:lnTo>
                  <a:lnTo>
                    <a:pt x="435255" y="435652"/>
                  </a:lnTo>
                  <a:lnTo>
                    <a:pt x="437802" y="435818"/>
                  </a:lnTo>
                  <a:lnTo>
                    <a:pt x="443259" y="435818"/>
                  </a:lnTo>
                  <a:lnTo>
                    <a:pt x="471021" y="406300"/>
                  </a:lnTo>
                  <a:lnTo>
                    <a:pt x="488475" y="367791"/>
                  </a:lnTo>
                  <a:lnTo>
                    <a:pt x="502058" y="328165"/>
                  </a:lnTo>
                  <a:lnTo>
                    <a:pt x="511574" y="287563"/>
                  </a:lnTo>
                  <a:lnTo>
                    <a:pt x="516758" y="246186"/>
                  </a:lnTo>
                  <a:lnTo>
                    <a:pt x="517747" y="218281"/>
                  </a:lnTo>
                  <a:lnTo>
                    <a:pt x="516707" y="190383"/>
                  </a:lnTo>
                  <a:lnTo>
                    <a:pt x="508385" y="135379"/>
                  </a:lnTo>
                  <a:lnTo>
                    <a:pt x="492082" y="81522"/>
                  </a:lnTo>
                  <a:lnTo>
                    <a:pt x="469845" y="29370"/>
                  </a:lnTo>
                  <a:lnTo>
                    <a:pt x="446397" y="123"/>
                  </a:lnTo>
                  <a:lnTo>
                    <a:pt x="443986" y="0"/>
                  </a:lnTo>
                  <a:close/>
                </a:path>
                <a:path w="518160" h="436245">
                  <a:moveTo>
                    <a:pt x="79672" y="0"/>
                  </a:moveTo>
                  <a:lnTo>
                    <a:pt x="73851" y="0"/>
                  </a:lnTo>
                  <a:lnTo>
                    <a:pt x="71349" y="123"/>
                  </a:lnTo>
                  <a:lnTo>
                    <a:pt x="61391" y="3968"/>
                  </a:lnTo>
                  <a:lnTo>
                    <a:pt x="54595" y="16665"/>
                  </a:lnTo>
                  <a:lnTo>
                    <a:pt x="36151" y="55314"/>
                  </a:lnTo>
                  <a:lnTo>
                    <a:pt x="21009" y="94870"/>
                  </a:lnTo>
                  <a:lnTo>
                    <a:pt x="9651" y="135340"/>
                  </a:lnTo>
                  <a:lnTo>
                    <a:pt x="2455" y="176516"/>
                  </a:lnTo>
                  <a:lnTo>
                    <a:pt x="0" y="218281"/>
                  </a:lnTo>
                  <a:lnTo>
                    <a:pt x="247" y="232264"/>
                  </a:lnTo>
                  <a:lnTo>
                    <a:pt x="3956" y="273843"/>
                  </a:lnTo>
                  <a:lnTo>
                    <a:pt x="12039" y="314724"/>
                  </a:lnTo>
                  <a:lnTo>
                    <a:pt x="24351" y="354706"/>
                  </a:lnTo>
                  <a:lnTo>
                    <a:pt x="40662" y="393588"/>
                  </a:lnTo>
                  <a:lnTo>
                    <a:pt x="60845" y="431353"/>
                  </a:lnTo>
                  <a:lnTo>
                    <a:pt x="74761" y="435818"/>
                  </a:lnTo>
                  <a:lnTo>
                    <a:pt x="80036" y="435818"/>
                  </a:lnTo>
                  <a:lnTo>
                    <a:pt x="89400" y="432180"/>
                  </a:lnTo>
                  <a:lnTo>
                    <a:pt x="89390" y="431353"/>
                  </a:lnTo>
                  <a:lnTo>
                    <a:pt x="89267" y="429906"/>
                  </a:lnTo>
                  <a:lnTo>
                    <a:pt x="88858" y="428625"/>
                  </a:lnTo>
                  <a:lnTo>
                    <a:pt x="88130" y="427136"/>
                  </a:lnTo>
                  <a:lnTo>
                    <a:pt x="75826" y="401370"/>
                  </a:lnTo>
                  <a:lnTo>
                    <a:pt x="55976" y="349280"/>
                  </a:lnTo>
                  <a:lnTo>
                    <a:pt x="42521" y="296539"/>
                  </a:lnTo>
                  <a:lnTo>
                    <a:pt x="35769" y="243706"/>
                  </a:lnTo>
                  <a:lnTo>
                    <a:pt x="34925" y="217288"/>
                  </a:lnTo>
                  <a:lnTo>
                    <a:pt x="35743" y="191073"/>
                  </a:lnTo>
                  <a:lnTo>
                    <a:pt x="42291" y="138363"/>
                  </a:lnTo>
                  <a:lnTo>
                    <a:pt x="55473" y="85483"/>
                  </a:lnTo>
                  <a:lnTo>
                    <a:pt x="75801" y="33641"/>
                  </a:lnTo>
                  <a:lnTo>
                    <a:pt x="88676" y="8185"/>
                  </a:lnTo>
                  <a:lnTo>
                    <a:pt x="89222" y="7028"/>
                  </a:lnTo>
                  <a:lnTo>
                    <a:pt x="89449" y="5911"/>
                  </a:lnTo>
                  <a:lnTo>
                    <a:pt x="89267" y="3761"/>
                  </a:lnTo>
                  <a:lnTo>
                    <a:pt x="88722" y="2893"/>
                  </a:lnTo>
                  <a:lnTo>
                    <a:pt x="86720" y="1570"/>
                  </a:lnTo>
                  <a:lnTo>
                    <a:pt x="85356" y="1033"/>
                  </a:lnTo>
                  <a:lnTo>
                    <a:pt x="81901" y="206"/>
                  </a:lnTo>
                  <a:lnTo>
                    <a:pt x="7967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0888" y="5933996"/>
              <a:ext cx="518159" cy="436245"/>
            </a:xfrm>
            <a:custGeom>
              <a:avLst/>
              <a:gdLst/>
              <a:ahLst/>
              <a:cxnLst/>
              <a:rect l="l" t="t" r="r" b="b"/>
              <a:pathLst>
                <a:path w="518160" h="436245">
                  <a:moveTo>
                    <a:pt x="301252" y="56058"/>
                  </a:moveTo>
                  <a:lnTo>
                    <a:pt x="174376" y="247798"/>
                  </a:lnTo>
                  <a:lnTo>
                    <a:pt x="301798" y="247798"/>
                  </a:lnTo>
                  <a:lnTo>
                    <a:pt x="301798" y="56058"/>
                  </a:lnTo>
                  <a:lnTo>
                    <a:pt x="301252" y="56058"/>
                  </a:lnTo>
                  <a:close/>
                </a:path>
                <a:path w="518160" h="436245">
                  <a:moveTo>
                    <a:pt x="308347" y="28773"/>
                  </a:moveTo>
                  <a:lnTo>
                    <a:pt x="312530" y="28773"/>
                  </a:lnTo>
                  <a:lnTo>
                    <a:pt x="316259" y="28938"/>
                  </a:lnTo>
                  <a:lnTo>
                    <a:pt x="319533" y="29269"/>
                  </a:lnTo>
                  <a:lnTo>
                    <a:pt x="322808" y="29600"/>
                  </a:lnTo>
                  <a:lnTo>
                    <a:pt x="332767" y="32990"/>
                  </a:lnTo>
                  <a:lnTo>
                    <a:pt x="333949" y="33982"/>
                  </a:lnTo>
                  <a:lnTo>
                    <a:pt x="334540" y="35057"/>
                  </a:lnTo>
                  <a:lnTo>
                    <a:pt x="334540" y="36214"/>
                  </a:lnTo>
                  <a:lnTo>
                    <a:pt x="334540" y="247798"/>
                  </a:lnTo>
                  <a:lnTo>
                    <a:pt x="379288" y="247798"/>
                  </a:lnTo>
                  <a:lnTo>
                    <a:pt x="382380" y="247798"/>
                  </a:lnTo>
                  <a:lnTo>
                    <a:pt x="384836" y="248873"/>
                  </a:lnTo>
                  <a:lnTo>
                    <a:pt x="386655" y="251023"/>
                  </a:lnTo>
                  <a:lnTo>
                    <a:pt x="388474" y="253173"/>
                  </a:lnTo>
                  <a:lnTo>
                    <a:pt x="389383" y="256397"/>
                  </a:lnTo>
                  <a:lnTo>
                    <a:pt x="389383" y="260697"/>
                  </a:lnTo>
                  <a:lnTo>
                    <a:pt x="389383" y="264500"/>
                  </a:lnTo>
                  <a:lnTo>
                    <a:pt x="388519" y="267601"/>
                  </a:lnTo>
                  <a:lnTo>
                    <a:pt x="386791" y="269999"/>
                  </a:lnTo>
                  <a:lnTo>
                    <a:pt x="385063" y="272396"/>
                  </a:lnTo>
                  <a:lnTo>
                    <a:pt x="382562" y="273595"/>
                  </a:lnTo>
                  <a:lnTo>
                    <a:pt x="379288" y="273595"/>
                  </a:lnTo>
                  <a:lnTo>
                    <a:pt x="334540" y="273595"/>
                  </a:lnTo>
                  <a:lnTo>
                    <a:pt x="334540" y="346273"/>
                  </a:lnTo>
                  <a:lnTo>
                    <a:pt x="334540" y="347265"/>
                  </a:lnTo>
                  <a:lnTo>
                    <a:pt x="334267" y="348175"/>
                  </a:lnTo>
                  <a:lnTo>
                    <a:pt x="333722" y="349001"/>
                  </a:lnTo>
                  <a:lnTo>
                    <a:pt x="333176" y="349828"/>
                  </a:lnTo>
                  <a:lnTo>
                    <a:pt x="332267" y="350490"/>
                  </a:lnTo>
                  <a:lnTo>
                    <a:pt x="330993" y="350986"/>
                  </a:lnTo>
                  <a:lnTo>
                    <a:pt x="329720" y="351482"/>
                  </a:lnTo>
                  <a:lnTo>
                    <a:pt x="328037" y="351895"/>
                  </a:lnTo>
                  <a:lnTo>
                    <a:pt x="325945" y="352226"/>
                  </a:lnTo>
                  <a:lnTo>
                    <a:pt x="323854" y="352557"/>
                  </a:lnTo>
                  <a:lnTo>
                    <a:pt x="321171" y="352722"/>
                  </a:lnTo>
                  <a:lnTo>
                    <a:pt x="317896" y="352722"/>
                  </a:lnTo>
                  <a:lnTo>
                    <a:pt x="314804" y="352722"/>
                  </a:lnTo>
                  <a:lnTo>
                    <a:pt x="305072" y="350986"/>
                  </a:lnTo>
                  <a:lnTo>
                    <a:pt x="303799" y="350490"/>
                  </a:lnTo>
                  <a:lnTo>
                    <a:pt x="302935" y="349828"/>
                  </a:lnTo>
                  <a:lnTo>
                    <a:pt x="302480" y="349001"/>
                  </a:lnTo>
                  <a:lnTo>
                    <a:pt x="302026" y="348175"/>
                  </a:lnTo>
                  <a:lnTo>
                    <a:pt x="301798" y="347265"/>
                  </a:lnTo>
                  <a:lnTo>
                    <a:pt x="301798" y="346273"/>
                  </a:lnTo>
                  <a:lnTo>
                    <a:pt x="301798" y="273595"/>
                  </a:lnTo>
                  <a:lnTo>
                    <a:pt x="150093" y="273595"/>
                  </a:lnTo>
                  <a:lnTo>
                    <a:pt x="148456" y="273595"/>
                  </a:lnTo>
                  <a:lnTo>
                    <a:pt x="147000" y="273388"/>
                  </a:lnTo>
                  <a:lnTo>
                    <a:pt x="145727" y="272975"/>
                  </a:lnTo>
                  <a:lnTo>
                    <a:pt x="144454" y="272562"/>
                  </a:lnTo>
                  <a:lnTo>
                    <a:pt x="143317" y="271859"/>
                  </a:lnTo>
                  <a:lnTo>
                    <a:pt x="142316" y="270867"/>
                  </a:lnTo>
                  <a:lnTo>
                    <a:pt x="141316" y="269875"/>
                  </a:lnTo>
                  <a:lnTo>
                    <a:pt x="140588" y="268552"/>
                  </a:lnTo>
                  <a:lnTo>
                    <a:pt x="140134" y="266898"/>
                  </a:lnTo>
                  <a:lnTo>
                    <a:pt x="139679" y="265244"/>
                  </a:lnTo>
                  <a:lnTo>
                    <a:pt x="139451" y="263177"/>
                  </a:lnTo>
                  <a:lnTo>
                    <a:pt x="139451" y="260697"/>
                  </a:lnTo>
                  <a:lnTo>
                    <a:pt x="139451" y="258547"/>
                  </a:lnTo>
                  <a:lnTo>
                    <a:pt x="139542" y="256645"/>
                  </a:lnTo>
                  <a:lnTo>
                    <a:pt x="139724" y="254992"/>
                  </a:lnTo>
                  <a:lnTo>
                    <a:pt x="139906" y="253338"/>
                  </a:lnTo>
                  <a:lnTo>
                    <a:pt x="140225" y="251767"/>
                  </a:lnTo>
                  <a:lnTo>
                    <a:pt x="140679" y="250279"/>
                  </a:lnTo>
                  <a:lnTo>
                    <a:pt x="141134" y="248791"/>
                  </a:lnTo>
                  <a:lnTo>
                    <a:pt x="141771" y="247344"/>
                  </a:lnTo>
                  <a:lnTo>
                    <a:pt x="142589" y="245938"/>
                  </a:lnTo>
                  <a:lnTo>
                    <a:pt x="143408" y="244532"/>
                  </a:lnTo>
                  <a:lnTo>
                    <a:pt x="282153" y="35718"/>
                  </a:lnTo>
                  <a:lnTo>
                    <a:pt x="304527" y="28773"/>
                  </a:lnTo>
                  <a:lnTo>
                    <a:pt x="308347" y="28773"/>
                  </a:lnTo>
                  <a:close/>
                </a:path>
                <a:path w="518160" h="436245">
                  <a:moveTo>
                    <a:pt x="441076" y="0"/>
                  </a:moveTo>
                  <a:lnTo>
                    <a:pt x="443987" y="0"/>
                  </a:lnTo>
                  <a:lnTo>
                    <a:pt x="446397" y="124"/>
                  </a:lnTo>
                  <a:lnTo>
                    <a:pt x="448307" y="372"/>
                  </a:lnTo>
                  <a:lnTo>
                    <a:pt x="450217" y="620"/>
                  </a:lnTo>
                  <a:lnTo>
                    <a:pt x="451763" y="950"/>
                  </a:lnTo>
                  <a:lnTo>
                    <a:pt x="452945" y="1364"/>
                  </a:lnTo>
                  <a:lnTo>
                    <a:pt x="454128" y="1777"/>
                  </a:lnTo>
                  <a:lnTo>
                    <a:pt x="454946" y="2191"/>
                  </a:lnTo>
                  <a:lnTo>
                    <a:pt x="455401" y="2604"/>
                  </a:lnTo>
                  <a:lnTo>
                    <a:pt x="455856" y="3017"/>
                  </a:lnTo>
                  <a:lnTo>
                    <a:pt x="481663" y="55221"/>
                  </a:lnTo>
                  <a:lnTo>
                    <a:pt x="501104" y="108272"/>
                  </a:lnTo>
                  <a:lnTo>
                    <a:pt x="513587" y="162749"/>
                  </a:lnTo>
                  <a:lnTo>
                    <a:pt x="517748" y="218281"/>
                  </a:lnTo>
                  <a:lnTo>
                    <a:pt x="517500" y="232264"/>
                  </a:lnTo>
                  <a:lnTo>
                    <a:pt x="513791" y="273843"/>
                  </a:lnTo>
                  <a:lnTo>
                    <a:pt x="505708" y="314724"/>
                  </a:lnTo>
                  <a:lnTo>
                    <a:pt x="493430" y="354707"/>
                  </a:lnTo>
                  <a:lnTo>
                    <a:pt x="477280" y="393588"/>
                  </a:lnTo>
                  <a:lnTo>
                    <a:pt x="457175" y="431353"/>
                  </a:lnTo>
                  <a:lnTo>
                    <a:pt x="454992" y="433461"/>
                  </a:lnTo>
                  <a:lnTo>
                    <a:pt x="454082" y="434040"/>
                  </a:lnTo>
                  <a:lnTo>
                    <a:pt x="452945" y="434495"/>
                  </a:lnTo>
                  <a:lnTo>
                    <a:pt x="451581" y="434826"/>
                  </a:lnTo>
                  <a:lnTo>
                    <a:pt x="450217" y="435156"/>
                  </a:lnTo>
                  <a:lnTo>
                    <a:pt x="448671" y="435404"/>
                  </a:lnTo>
                  <a:lnTo>
                    <a:pt x="446943" y="435570"/>
                  </a:lnTo>
                  <a:lnTo>
                    <a:pt x="445215" y="435735"/>
                  </a:lnTo>
                  <a:lnTo>
                    <a:pt x="443259" y="435818"/>
                  </a:lnTo>
                  <a:lnTo>
                    <a:pt x="441076" y="435818"/>
                  </a:lnTo>
                  <a:lnTo>
                    <a:pt x="437802" y="435818"/>
                  </a:lnTo>
                  <a:lnTo>
                    <a:pt x="428343" y="432056"/>
                  </a:lnTo>
                  <a:lnTo>
                    <a:pt x="428525" y="430981"/>
                  </a:lnTo>
                  <a:lnTo>
                    <a:pt x="428707" y="429906"/>
                  </a:lnTo>
                  <a:lnTo>
                    <a:pt x="429162" y="428625"/>
                  </a:lnTo>
                  <a:lnTo>
                    <a:pt x="429889" y="427136"/>
                  </a:lnTo>
                  <a:lnTo>
                    <a:pt x="442304" y="401572"/>
                  </a:lnTo>
                  <a:lnTo>
                    <a:pt x="462222" y="349606"/>
                  </a:lnTo>
                  <a:lnTo>
                    <a:pt x="475575" y="296679"/>
                  </a:lnTo>
                  <a:lnTo>
                    <a:pt x="482260" y="243721"/>
                  </a:lnTo>
                  <a:lnTo>
                    <a:pt x="483095" y="217288"/>
                  </a:lnTo>
                  <a:lnTo>
                    <a:pt x="482268" y="191073"/>
                  </a:lnTo>
                  <a:lnTo>
                    <a:pt x="475652" y="138363"/>
                  </a:lnTo>
                  <a:lnTo>
                    <a:pt x="462367" y="85483"/>
                  </a:lnTo>
                  <a:lnTo>
                    <a:pt x="442108" y="33641"/>
                  </a:lnTo>
                  <a:lnTo>
                    <a:pt x="429344" y="8185"/>
                  </a:lnTo>
                  <a:lnTo>
                    <a:pt x="428798" y="7028"/>
                  </a:lnTo>
                  <a:lnTo>
                    <a:pt x="428571" y="5911"/>
                  </a:lnTo>
                  <a:lnTo>
                    <a:pt x="428662" y="4836"/>
                  </a:lnTo>
                  <a:lnTo>
                    <a:pt x="428753" y="3761"/>
                  </a:lnTo>
                  <a:lnTo>
                    <a:pt x="438348" y="0"/>
                  </a:lnTo>
                  <a:lnTo>
                    <a:pt x="441076" y="0"/>
                  </a:lnTo>
                  <a:close/>
                </a:path>
                <a:path w="518160" h="436245">
                  <a:moveTo>
                    <a:pt x="76944" y="0"/>
                  </a:moveTo>
                  <a:lnTo>
                    <a:pt x="79672" y="0"/>
                  </a:lnTo>
                  <a:lnTo>
                    <a:pt x="81900" y="206"/>
                  </a:lnTo>
                  <a:lnTo>
                    <a:pt x="83628" y="620"/>
                  </a:lnTo>
                  <a:lnTo>
                    <a:pt x="85357" y="1033"/>
                  </a:lnTo>
                  <a:lnTo>
                    <a:pt x="86721" y="1570"/>
                  </a:lnTo>
                  <a:lnTo>
                    <a:pt x="87721" y="2232"/>
                  </a:lnTo>
                  <a:lnTo>
                    <a:pt x="88722" y="2893"/>
                  </a:lnTo>
                  <a:lnTo>
                    <a:pt x="89267" y="3761"/>
                  </a:lnTo>
                  <a:lnTo>
                    <a:pt x="89358" y="4836"/>
                  </a:lnTo>
                  <a:lnTo>
                    <a:pt x="89449" y="5911"/>
                  </a:lnTo>
                  <a:lnTo>
                    <a:pt x="89222" y="7028"/>
                  </a:lnTo>
                  <a:lnTo>
                    <a:pt x="88676" y="8185"/>
                  </a:lnTo>
                  <a:lnTo>
                    <a:pt x="75801" y="33641"/>
                  </a:lnTo>
                  <a:lnTo>
                    <a:pt x="64734" y="59407"/>
                  </a:lnTo>
                  <a:lnTo>
                    <a:pt x="48021" y="111869"/>
                  </a:lnTo>
                  <a:lnTo>
                    <a:pt x="38199" y="164765"/>
                  </a:lnTo>
                  <a:lnTo>
                    <a:pt x="34925" y="217288"/>
                  </a:lnTo>
                  <a:lnTo>
                    <a:pt x="35769" y="243706"/>
                  </a:lnTo>
                  <a:lnTo>
                    <a:pt x="42522" y="296540"/>
                  </a:lnTo>
                  <a:lnTo>
                    <a:pt x="55977" y="349281"/>
                  </a:lnTo>
                  <a:lnTo>
                    <a:pt x="75827" y="401370"/>
                  </a:lnTo>
                  <a:lnTo>
                    <a:pt x="88858" y="428625"/>
                  </a:lnTo>
                  <a:lnTo>
                    <a:pt x="89267" y="429906"/>
                  </a:lnTo>
                  <a:lnTo>
                    <a:pt x="89358" y="430981"/>
                  </a:lnTo>
                  <a:lnTo>
                    <a:pt x="89449" y="432056"/>
                  </a:lnTo>
                  <a:lnTo>
                    <a:pt x="89086" y="432965"/>
                  </a:lnTo>
                  <a:lnTo>
                    <a:pt x="88267" y="433709"/>
                  </a:lnTo>
                  <a:lnTo>
                    <a:pt x="87448" y="434454"/>
                  </a:lnTo>
                  <a:lnTo>
                    <a:pt x="86130" y="434991"/>
                  </a:lnTo>
                  <a:lnTo>
                    <a:pt x="84311" y="435322"/>
                  </a:lnTo>
                  <a:lnTo>
                    <a:pt x="82492" y="435653"/>
                  </a:lnTo>
                  <a:lnTo>
                    <a:pt x="80036" y="435818"/>
                  </a:lnTo>
                  <a:lnTo>
                    <a:pt x="76944" y="435818"/>
                  </a:lnTo>
                  <a:lnTo>
                    <a:pt x="74761" y="435818"/>
                  </a:lnTo>
                  <a:lnTo>
                    <a:pt x="72805" y="435735"/>
                  </a:lnTo>
                  <a:lnTo>
                    <a:pt x="71077" y="435570"/>
                  </a:lnTo>
                  <a:lnTo>
                    <a:pt x="69349" y="435404"/>
                  </a:lnTo>
                  <a:lnTo>
                    <a:pt x="67803" y="435156"/>
                  </a:lnTo>
                  <a:lnTo>
                    <a:pt x="66439" y="434826"/>
                  </a:lnTo>
                  <a:lnTo>
                    <a:pt x="65075" y="434495"/>
                  </a:lnTo>
                  <a:lnTo>
                    <a:pt x="63938" y="434040"/>
                  </a:lnTo>
                  <a:lnTo>
                    <a:pt x="63028" y="433461"/>
                  </a:lnTo>
                  <a:lnTo>
                    <a:pt x="62119" y="432883"/>
                  </a:lnTo>
                  <a:lnTo>
                    <a:pt x="40663" y="393588"/>
                  </a:lnTo>
                  <a:lnTo>
                    <a:pt x="24352" y="354707"/>
                  </a:lnTo>
                  <a:lnTo>
                    <a:pt x="12039" y="314724"/>
                  </a:lnTo>
                  <a:lnTo>
                    <a:pt x="3956" y="273843"/>
                  </a:lnTo>
                  <a:lnTo>
                    <a:pt x="247" y="232264"/>
                  </a:lnTo>
                  <a:lnTo>
                    <a:pt x="0" y="218281"/>
                  </a:lnTo>
                  <a:lnTo>
                    <a:pt x="272" y="204297"/>
                  </a:lnTo>
                  <a:lnTo>
                    <a:pt x="4365" y="162718"/>
                  </a:lnTo>
                  <a:lnTo>
                    <a:pt x="12986" y="121767"/>
                  </a:lnTo>
                  <a:lnTo>
                    <a:pt x="25648" y="81576"/>
                  </a:lnTo>
                  <a:lnTo>
                    <a:pt x="41976" y="42338"/>
                  </a:lnTo>
                  <a:lnTo>
                    <a:pt x="61391" y="3968"/>
                  </a:lnTo>
                  <a:lnTo>
                    <a:pt x="61573" y="3472"/>
                  </a:lnTo>
                  <a:lnTo>
                    <a:pt x="64938" y="1364"/>
                  </a:lnTo>
                  <a:lnTo>
                    <a:pt x="66030" y="950"/>
                  </a:lnTo>
                  <a:lnTo>
                    <a:pt x="67530" y="620"/>
                  </a:lnTo>
                  <a:lnTo>
                    <a:pt x="69440" y="372"/>
                  </a:lnTo>
                  <a:lnTo>
                    <a:pt x="71350" y="124"/>
                  </a:lnTo>
                  <a:lnTo>
                    <a:pt x="73851" y="0"/>
                  </a:lnTo>
                  <a:lnTo>
                    <a:pt x="76944" y="0"/>
                  </a:lnTo>
                  <a:close/>
                </a:path>
              </a:pathLst>
            </a:custGeom>
            <a:ln w="12700">
              <a:solidFill>
                <a:srgbClr val="AD8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3100" y="5867400"/>
              <a:ext cx="1828800" cy="49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4225" y="5933103"/>
              <a:ext cx="1705570" cy="3626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7300" y="5867400"/>
              <a:ext cx="2552700" cy="495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8425" y="5933103"/>
              <a:ext cx="2429470" cy="3626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4600" y="5867400"/>
              <a:ext cx="2260600" cy="584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3443" y="5933103"/>
              <a:ext cx="2139652" cy="4490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3300" y="5867400"/>
              <a:ext cx="2298700" cy="584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4425" y="5933103"/>
              <a:ext cx="2175470" cy="449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139700"/>
            <a:ext cx="10325100" cy="65912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7406" y="1520190"/>
            <a:ext cx="355600" cy="446278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38100" algn="just">
              <a:lnSpc>
                <a:spcPct val="90000"/>
              </a:lnSpc>
              <a:spcBef>
                <a:spcPts val="480"/>
              </a:spcBef>
            </a:pPr>
            <a:r>
              <a:rPr sz="3200" b="1" spc="145" dirty="0">
                <a:latin typeface="Cambria"/>
                <a:cs typeface="Cambria"/>
              </a:rPr>
              <a:t>P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455" dirty="0">
                <a:latin typeface="Cambria"/>
                <a:cs typeface="Cambria"/>
              </a:rPr>
              <a:t>E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190" dirty="0">
                <a:latin typeface="Cambria"/>
                <a:cs typeface="Cambria"/>
              </a:rPr>
              <a:t>N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130" dirty="0">
                <a:latin typeface="Cambria"/>
                <a:cs typeface="Cambria"/>
              </a:rPr>
              <a:t>D  </a:t>
            </a:r>
            <a:r>
              <a:rPr sz="3200" b="1" spc="455" dirty="0">
                <a:latin typeface="Cambria"/>
                <a:cs typeface="Cambria"/>
              </a:rPr>
              <a:t>E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204" dirty="0">
                <a:latin typeface="Cambria"/>
                <a:cs typeface="Cambria"/>
              </a:rPr>
              <a:t>K  </a:t>
            </a:r>
            <a:r>
              <a:rPr sz="3200" b="1" spc="215" dirty="0">
                <a:latin typeface="Cambria"/>
                <a:cs typeface="Cambria"/>
              </a:rPr>
              <a:t>A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195" dirty="0">
                <a:latin typeface="Cambria"/>
                <a:cs typeface="Cambria"/>
              </a:rPr>
              <a:t>T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215" dirty="0">
                <a:latin typeface="Cambria"/>
                <a:cs typeface="Cambria"/>
              </a:rPr>
              <a:t>A </a:t>
            </a:r>
            <a:r>
              <a:rPr sz="3200" b="1" spc="-695" dirty="0">
                <a:latin typeface="Cambria"/>
                <a:cs typeface="Cambria"/>
              </a:rPr>
              <a:t> </a:t>
            </a:r>
            <a:r>
              <a:rPr sz="3200" b="1" spc="190" dirty="0">
                <a:latin typeface="Cambria"/>
                <a:cs typeface="Cambria"/>
              </a:rPr>
              <a:t>N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700" y="539445"/>
            <a:ext cx="3771900" cy="5848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800" y="578635"/>
            <a:ext cx="3759200" cy="58094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2300" y="444500"/>
            <a:ext cx="3771900" cy="59435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130965"/>
            <a:ext cx="32219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35" dirty="0">
                <a:latin typeface="Calibri"/>
                <a:cs typeface="Calibri"/>
              </a:rPr>
              <a:t>L</a:t>
            </a:r>
            <a:r>
              <a:rPr sz="4400" b="1" spc="-265" dirty="0">
                <a:latin typeface="Calibri"/>
                <a:cs typeface="Calibri"/>
              </a:rPr>
              <a:t>A</a:t>
            </a:r>
            <a:r>
              <a:rPr sz="4400" b="1" spc="20" dirty="0">
                <a:latin typeface="Calibri"/>
                <a:cs typeface="Calibri"/>
              </a:rPr>
              <a:t>T</a:t>
            </a:r>
            <a:r>
              <a:rPr sz="4400" b="1" spc="25" dirty="0">
                <a:latin typeface="Calibri"/>
                <a:cs typeface="Calibri"/>
              </a:rPr>
              <a:t>IH</a:t>
            </a:r>
            <a:r>
              <a:rPr sz="4400" b="1" spc="30" dirty="0">
                <a:latin typeface="Calibri"/>
                <a:cs typeface="Calibri"/>
              </a:rPr>
              <a:t>A</a:t>
            </a:r>
            <a:r>
              <a:rPr sz="4400" b="1" dirty="0">
                <a:latin typeface="Calibri"/>
                <a:cs typeface="Calibri"/>
              </a:rPr>
              <a:t>N</a:t>
            </a:r>
            <a:r>
              <a:rPr sz="4400" b="1" spc="-195" dirty="0">
                <a:latin typeface="Calibri"/>
                <a:cs typeface="Calibri"/>
              </a:rPr>
              <a:t> </a:t>
            </a:r>
            <a:r>
              <a:rPr sz="4400" b="1" spc="25" dirty="0">
                <a:latin typeface="Calibri"/>
                <a:cs typeface="Calibri"/>
              </a:rPr>
              <a:t>(</a:t>
            </a:r>
            <a:r>
              <a:rPr sz="4400" b="1" spc="-35" dirty="0">
                <a:latin typeface="Calibri"/>
                <a:cs typeface="Calibri"/>
              </a:rPr>
              <a:t>15</a:t>
            </a:r>
            <a:r>
              <a:rPr sz="4400" b="1" spc="-40" dirty="0">
                <a:latin typeface="Calibri"/>
                <a:cs typeface="Calibri"/>
              </a:rPr>
              <a:t>’</a:t>
            </a:r>
            <a:r>
              <a:rPr sz="4400" b="1" dirty="0">
                <a:latin typeface="Calibri"/>
                <a:cs typeface="Calibri"/>
              </a:rPr>
              <a:t>)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280920"/>
            <a:ext cx="5215255" cy="33858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2920">
              <a:lnSpc>
                <a:spcPts val="3000"/>
              </a:lnSpc>
              <a:spcBef>
                <a:spcPts val="500"/>
              </a:spcBef>
            </a:pPr>
            <a:r>
              <a:rPr sz="2800" spc="-25" dirty="0">
                <a:latin typeface="Calibri"/>
                <a:cs typeface="Calibri"/>
              </a:rPr>
              <a:t>Silakan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masing-masing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mencoba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merumuskan: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Topik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/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20" dirty="0">
                <a:latin typeface="Calibri"/>
                <a:cs typeface="Calibri"/>
              </a:rPr>
              <a:t>judul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penelitian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Problem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penelitian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Perspektif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teori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digunakan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Pertanyaan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penelitian</a:t>
            </a:r>
            <a:r>
              <a:rPr sz="2800" spc="1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(GT dan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SQ)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Pendekatan penelitian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dipilih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000" y="0"/>
            <a:ext cx="584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8400" y="5537200"/>
              <a:ext cx="711200" cy="622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5076" y="5601439"/>
              <a:ext cx="577143" cy="492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5800" y="5575300"/>
              <a:ext cx="2705100" cy="584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2082" y="5634726"/>
              <a:ext cx="2573196" cy="4653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3600" y="5562600"/>
              <a:ext cx="1638300" cy="50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39882" y="5630088"/>
              <a:ext cx="1509097" cy="3750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50000" y="5549900"/>
              <a:ext cx="2933700" cy="5207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6282" y="5607441"/>
              <a:ext cx="2804497" cy="3976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21800" y="5562600"/>
              <a:ext cx="1676400" cy="596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88082" y="5630088"/>
              <a:ext cx="1542583" cy="46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62100" y="6146800"/>
              <a:ext cx="2197100" cy="609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8382" y="6204342"/>
              <a:ext cx="2063283" cy="4926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84600" y="6159500"/>
              <a:ext cx="3175000" cy="5969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50882" y="6226988"/>
              <a:ext cx="3045797" cy="4699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97700" y="6146800"/>
              <a:ext cx="1181100" cy="520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63982" y="6204342"/>
              <a:ext cx="1045112" cy="3976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42300" y="6146800"/>
              <a:ext cx="2374900" cy="520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8582" y="6204342"/>
              <a:ext cx="2245697" cy="397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0106" y="510162"/>
            <a:ext cx="2736215" cy="60198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520700" marR="5080" indent="-508000">
              <a:lnSpc>
                <a:spcPts val="2200"/>
              </a:lnSpc>
              <a:spcBef>
                <a:spcPts val="285"/>
              </a:spcBef>
            </a:pPr>
            <a:r>
              <a:rPr sz="1950" spc="-20" dirty="0"/>
              <a:t>Kisi-kisi</a:t>
            </a:r>
            <a:r>
              <a:rPr sz="1950" spc="-60" dirty="0"/>
              <a:t> </a:t>
            </a:r>
            <a:r>
              <a:rPr sz="1950" spc="25" dirty="0"/>
              <a:t>Desain</a:t>
            </a:r>
            <a:r>
              <a:rPr sz="1950" spc="-90" dirty="0"/>
              <a:t> </a:t>
            </a:r>
            <a:r>
              <a:rPr sz="1950" spc="-30" dirty="0"/>
              <a:t>Penelitian </a:t>
            </a:r>
            <a:r>
              <a:rPr sz="1950" spc="-415" dirty="0"/>
              <a:t> </a:t>
            </a:r>
            <a:r>
              <a:rPr sz="1950" spc="270" dirty="0"/>
              <a:t>KUALITATIF</a:t>
            </a:r>
            <a:endParaRPr sz="19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3096" y="3159890"/>
            <a:ext cx="4937760" cy="10420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952500" marR="5080" indent="-939800">
              <a:lnSpc>
                <a:spcPts val="3800"/>
              </a:lnSpc>
              <a:spcBef>
                <a:spcPts val="560"/>
              </a:spcBef>
            </a:pPr>
            <a:r>
              <a:rPr sz="3500" spc="-25" dirty="0">
                <a:latin typeface="Cambria"/>
                <a:cs typeface="Cambria"/>
              </a:rPr>
              <a:t>Kisi-kisi</a:t>
            </a:r>
            <a:r>
              <a:rPr sz="3500" spc="-110" dirty="0">
                <a:latin typeface="Cambria"/>
                <a:cs typeface="Cambria"/>
              </a:rPr>
              <a:t> </a:t>
            </a:r>
            <a:r>
              <a:rPr sz="3500" spc="50" dirty="0">
                <a:latin typeface="Cambria"/>
                <a:cs typeface="Cambria"/>
              </a:rPr>
              <a:t>Desain</a:t>
            </a:r>
            <a:r>
              <a:rPr sz="3500" spc="-60" dirty="0">
                <a:latin typeface="Cambria"/>
                <a:cs typeface="Cambria"/>
              </a:rPr>
              <a:t> </a:t>
            </a:r>
            <a:r>
              <a:rPr sz="3500" spc="-30" dirty="0">
                <a:latin typeface="Cambria"/>
                <a:cs typeface="Cambria"/>
              </a:rPr>
              <a:t>Penelitian </a:t>
            </a:r>
            <a:r>
              <a:rPr sz="3500" spc="-755" dirty="0">
                <a:latin typeface="Cambria"/>
                <a:cs typeface="Cambria"/>
              </a:rPr>
              <a:t> </a:t>
            </a:r>
            <a:r>
              <a:rPr sz="3500" spc="480" dirty="0">
                <a:latin typeface="Cambria"/>
                <a:cs typeface="Cambria"/>
              </a:rPr>
              <a:t>KUALITATIF</a:t>
            </a:r>
            <a:endParaRPr sz="35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6600" y="736600"/>
            <a:ext cx="2794000" cy="1625600"/>
          </a:xfrm>
          <a:custGeom>
            <a:avLst/>
            <a:gdLst/>
            <a:ahLst/>
            <a:cxnLst/>
            <a:rect l="l" t="t" r="r" b="b"/>
            <a:pathLst>
              <a:path w="2794000" h="1625600">
                <a:moveTo>
                  <a:pt x="1397000" y="0"/>
                </a:moveTo>
                <a:lnTo>
                  <a:pt x="1336401" y="750"/>
                </a:lnTo>
                <a:lnTo>
                  <a:pt x="1276461" y="2983"/>
                </a:lnTo>
                <a:lnTo>
                  <a:pt x="1217233" y="6667"/>
                </a:lnTo>
                <a:lnTo>
                  <a:pt x="1158770" y="11771"/>
                </a:lnTo>
                <a:lnTo>
                  <a:pt x="1101123" y="18265"/>
                </a:lnTo>
                <a:lnTo>
                  <a:pt x="1044345" y="26119"/>
                </a:lnTo>
                <a:lnTo>
                  <a:pt x="988489" y="35302"/>
                </a:lnTo>
                <a:lnTo>
                  <a:pt x="933607" y="45783"/>
                </a:lnTo>
                <a:lnTo>
                  <a:pt x="879751" y="57533"/>
                </a:lnTo>
                <a:lnTo>
                  <a:pt x="826974" y="70520"/>
                </a:lnTo>
                <a:lnTo>
                  <a:pt x="775328" y="84714"/>
                </a:lnTo>
                <a:lnTo>
                  <a:pt x="724865" y="100085"/>
                </a:lnTo>
                <a:lnTo>
                  <a:pt x="675639" y="116602"/>
                </a:lnTo>
                <a:lnTo>
                  <a:pt x="627701" y="134234"/>
                </a:lnTo>
                <a:lnTo>
                  <a:pt x="581103" y="152952"/>
                </a:lnTo>
                <a:lnTo>
                  <a:pt x="535900" y="172724"/>
                </a:lnTo>
                <a:lnTo>
                  <a:pt x="492141" y="193520"/>
                </a:lnTo>
                <a:lnTo>
                  <a:pt x="449881" y="215310"/>
                </a:lnTo>
                <a:lnTo>
                  <a:pt x="409171" y="238063"/>
                </a:lnTo>
                <a:lnTo>
                  <a:pt x="370065" y="261749"/>
                </a:lnTo>
                <a:lnTo>
                  <a:pt x="332613" y="286337"/>
                </a:lnTo>
                <a:lnTo>
                  <a:pt x="296870" y="311796"/>
                </a:lnTo>
                <a:lnTo>
                  <a:pt x="262886" y="338096"/>
                </a:lnTo>
                <a:lnTo>
                  <a:pt x="230715" y="365208"/>
                </a:lnTo>
                <a:lnTo>
                  <a:pt x="200409" y="393099"/>
                </a:lnTo>
                <a:lnTo>
                  <a:pt x="172021" y="421740"/>
                </a:lnTo>
                <a:lnTo>
                  <a:pt x="145602" y="451100"/>
                </a:lnTo>
                <a:lnTo>
                  <a:pt x="121206" y="481148"/>
                </a:lnTo>
                <a:lnTo>
                  <a:pt x="78690" y="543189"/>
                </a:lnTo>
                <a:lnTo>
                  <a:pt x="44892" y="607619"/>
                </a:lnTo>
                <a:lnTo>
                  <a:pt x="20231" y="674193"/>
                </a:lnTo>
                <a:lnTo>
                  <a:pt x="5127" y="742668"/>
                </a:lnTo>
                <a:lnTo>
                  <a:pt x="0" y="812800"/>
                </a:lnTo>
                <a:lnTo>
                  <a:pt x="1290" y="848057"/>
                </a:lnTo>
                <a:lnTo>
                  <a:pt x="11458" y="917391"/>
                </a:lnTo>
                <a:lnTo>
                  <a:pt x="31393" y="984946"/>
                </a:lnTo>
                <a:lnTo>
                  <a:pt x="60675" y="1050478"/>
                </a:lnTo>
                <a:lnTo>
                  <a:pt x="98885" y="1113744"/>
                </a:lnTo>
                <a:lnTo>
                  <a:pt x="145602" y="1174499"/>
                </a:lnTo>
                <a:lnTo>
                  <a:pt x="172021" y="1203859"/>
                </a:lnTo>
                <a:lnTo>
                  <a:pt x="200409" y="1232500"/>
                </a:lnTo>
                <a:lnTo>
                  <a:pt x="230715" y="1260391"/>
                </a:lnTo>
                <a:lnTo>
                  <a:pt x="262886" y="1287503"/>
                </a:lnTo>
                <a:lnTo>
                  <a:pt x="296870" y="1313803"/>
                </a:lnTo>
                <a:lnTo>
                  <a:pt x="332613" y="1339262"/>
                </a:lnTo>
                <a:lnTo>
                  <a:pt x="370065" y="1363850"/>
                </a:lnTo>
                <a:lnTo>
                  <a:pt x="409171" y="1387536"/>
                </a:lnTo>
                <a:lnTo>
                  <a:pt x="449881" y="1410289"/>
                </a:lnTo>
                <a:lnTo>
                  <a:pt x="492141" y="1432079"/>
                </a:lnTo>
                <a:lnTo>
                  <a:pt x="535900" y="1452875"/>
                </a:lnTo>
                <a:lnTo>
                  <a:pt x="581103" y="1472647"/>
                </a:lnTo>
                <a:lnTo>
                  <a:pt x="627701" y="1491365"/>
                </a:lnTo>
                <a:lnTo>
                  <a:pt x="675639" y="1508997"/>
                </a:lnTo>
                <a:lnTo>
                  <a:pt x="724865" y="1525514"/>
                </a:lnTo>
                <a:lnTo>
                  <a:pt x="775328" y="1540885"/>
                </a:lnTo>
                <a:lnTo>
                  <a:pt x="826974" y="1555079"/>
                </a:lnTo>
                <a:lnTo>
                  <a:pt x="879751" y="1568066"/>
                </a:lnTo>
                <a:lnTo>
                  <a:pt x="933607" y="1579816"/>
                </a:lnTo>
                <a:lnTo>
                  <a:pt x="988489" y="1590297"/>
                </a:lnTo>
                <a:lnTo>
                  <a:pt x="1044345" y="1599480"/>
                </a:lnTo>
                <a:lnTo>
                  <a:pt x="1101123" y="1607334"/>
                </a:lnTo>
                <a:lnTo>
                  <a:pt x="1158770" y="1613828"/>
                </a:lnTo>
                <a:lnTo>
                  <a:pt x="1217233" y="1618932"/>
                </a:lnTo>
                <a:lnTo>
                  <a:pt x="1276461" y="1622616"/>
                </a:lnTo>
                <a:lnTo>
                  <a:pt x="1336401" y="1624849"/>
                </a:lnTo>
                <a:lnTo>
                  <a:pt x="1397000" y="1625600"/>
                </a:lnTo>
                <a:lnTo>
                  <a:pt x="1457598" y="1624849"/>
                </a:lnTo>
                <a:lnTo>
                  <a:pt x="1517538" y="1622616"/>
                </a:lnTo>
                <a:lnTo>
                  <a:pt x="1576766" y="1618932"/>
                </a:lnTo>
                <a:lnTo>
                  <a:pt x="1635229" y="1613828"/>
                </a:lnTo>
                <a:lnTo>
                  <a:pt x="1692876" y="1607334"/>
                </a:lnTo>
                <a:lnTo>
                  <a:pt x="1749654" y="1599480"/>
                </a:lnTo>
                <a:lnTo>
                  <a:pt x="1805510" y="1590297"/>
                </a:lnTo>
                <a:lnTo>
                  <a:pt x="1860392" y="1579816"/>
                </a:lnTo>
                <a:lnTo>
                  <a:pt x="1914248" y="1568066"/>
                </a:lnTo>
                <a:lnTo>
                  <a:pt x="1967025" y="1555079"/>
                </a:lnTo>
                <a:lnTo>
                  <a:pt x="2018671" y="1540885"/>
                </a:lnTo>
                <a:lnTo>
                  <a:pt x="2069134" y="1525514"/>
                </a:lnTo>
                <a:lnTo>
                  <a:pt x="2118360" y="1508997"/>
                </a:lnTo>
                <a:lnTo>
                  <a:pt x="2166298" y="1491365"/>
                </a:lnTo>
                <a:lnTo>
                  <a:pt x="2212896" y="1472647"/>
                </a:lnTo>
                <a:lnTo>
                  <a:pt x="2258099" y="1452875"/>
                </a:lnTo>
                <a:lnTo>
                  <a:pt x="2301858" y="1432079"/>
                </a:lnTo>
                <a:lnTo>
                  <a:pt x="2344118" y="1410289"/>
                </a:lnTo>
                <a:lnTo>
                  <a:pt x="2384828" y="1387536"/>
                </a:lnTo>
                <a:lnTo>
                  <a:pt x="2423934" y="1363850"/>
                </a:lnTo>
                <a:lnTo>
                  <a:pt x="2461386" y="1339262"/>
                </a:lnTo>
                <a:lnTo>
                  <a:pt x="2497129" y="1313803"/>
                </a:lnTo>
                <a:lnTo>
                  <a:pt x="2531113" y="1287503"/>
                </a:lnTo>
                <a:lnTo>
                  <a:pt x="2563284" y="1260391"/>
                </a:lnTo>
                <a:lnTo>
                  <a:pt x="2593590" y="1232500"/>
                </a:lnTo>
                <a:lnTo>
                  <a:pt x="2621978" y="1203859"/>
                </a:lnTo>
                <a:lnTo>
                  <a:pt x="2648397" y="1174499"/>
                </a:lnTo>
                <a:lnTo>
                  <a:pt x="2672793" y="1144451"/>
                </a:lnTo>
                <a:lnTo>
                  <a:pt x="2715309" y="1082410"/>
                </a:lnTo>
                <a:lnTo>
                  <a:pt x="2749107" y="1017980"/>
                </a:lnTo>
                <a:lnTo>
                  <a:pt x="2773768" y="951406"/>
                </a:lnTo>
                <a:lnTo>
                  <a:pt x="2788872" y="882931"/>
                </a:lnTo>
                <a:lnTo>
                  <a:pt x="2794000" y="812800"/>
                </a:lnTo>
                <a:lnTo>
                  <a:pt x="2792709" y="777542"/>
                </a:lnTo>
                <a:lnTo>
                  <a:pt x="2782541" y="708208"/>
                </a:lnTo>
                <a:lnTo>
                  <a:pt x="2762606" y="640653"/>
                </a:lnTo>
                <a:lnTo>
                  <a:pt x="2733324" y="575121"/>
                </a:lnTo>
                <a:lnTo>
                  <a:pt x="2695114" y="511855"/>
                </a:lnTo>
                <a:lnTo>
                  <a:pt x="2648397" y="451100"/>
                </a:lnTo>
                <a:lnTo>
                  <a:pt x="2621978" y="421740"/>
                </a:lnTo>
                <a:lnTo>
                  <a:pt x="2593590" y="393099"/>
                </a:lnTo>
                <a:lnTo>
                  <a:pt x="2563284" y="365208"/>
                </a:lnTo>
                <a:lnTo>
                  <a:pt x="2531113" y="338096"/>
                </a:lnTo>
                <a:lnTo>
                  <a:pt x="2497129" y="311796"/>
                </a:lnTo>
                <a:lnTo>
                  <a:pt x="2461386" y="286337"/>
                </a:lnTo>
                <a:lnTo>
                  <a:pt x="2423934" y="261749"/>
                </a:lnTo>
                <a:lnTo>
                  <a:pt x="2384828" y="238063"/>
                </a:lnTo>
                <a:lnTo>
                  <a:pt x="2344118" y="215310"/>
                </a:lnTo>
                <a:lnTo>
                  <a:pt x="2301858" y="193520"/>
                </a:lnTo>
                <a:lnTo>
                  <a:pt x="2258099" y="172724"/>
                </a:lnTo>
                <a:lnTo>
                  <a:pt x="2212896" y="152952"/>
                </a:lnTo>
                <a:lnTo>
                  <a:pt x="2166298" y="134234"/>
                </a:lnTo>
                <a:lnTo>
                  <a:pt x="2118360" y="116602"/>
                </a:lnTo>
                <a:lnTo>
                  <a:pt x="2069134" y="100085"/>
                </a:lnTo>
                <a:lnTo>
                  <a:pt x="2018671" y="84714"/>
                </a:lnTo>
                <a:lnTo>
                  <a:pt x="1967025" y="70520"/>
                </a:lnTo>
                <a:lnTo>
                  <a:pt x="1914248" y="57533"/>
                </a:lnTo>
                <a:lnTo>
                  <a:pt x="1860392" y="45783"/>
                </a:lnTo>
                <a:lnTo>
                  <a:pt x="1805510" y="35302"/>
                </a:lnTo>
                <a:lnTo>
                  <a:pt x="1749654" y="26119"/>
                </a:lnTo>
                <a:lnTo>
                  <a:pt x="1692876" y="18265"/>
                </a:lnTo>
                <a:lnTo>
                  <a:pt x="1635229" y="11771"/>
                </a:lnTo>
                <a:lnTo>
                  <a:pt x="1576766" y="6667"/>
                </a:lnTo>
                <a:lnTo>
                  <a:pt x="1517538" y="2983"/>
                </a:lnTo>
                <a:lnTo>
                  <a:pt x="1457598" y="750"/>
                </a:lnTo>
                <a:lnTo>
                  <a:pt x="1397000" y="0"/>
                </a:lnTo>
                <a:close/>
              </a:path>
            </a:pathLst>
          </a:custGeom>
          <a:solidFill>
            <a:srgbClr val="878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5191" y="1224598"/>
            <a:ext cx="1656714" cy="6273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63500">
              <a:lnSpc>
                <a:spcPct val="102600"/>
              </a:lnSpc>
              <a:spcBef>
                <a:spcPts val="35"/>
              </a:spcBef>
            </a:pPr>
            <a:r>
              <a:rPr sz="1950" spc="-265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950" spc="-375" dirty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r>
              <a:rPr sz="1950" spc="-12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19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5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950" spc="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15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950" spc="-5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n  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yang</a:t>
            </a:r>
            <a:r>
              <a:rPr sz="1950" spc="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digunakan</a:t>
            </a:r>
            <a:endParaRPr sz="195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0" y="4737100"/>
            <a:ext cx="2908300" cy="1473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90141" y="4996106"/>
            <a:ext cx="13900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">
              <a:lnSpc>
                <a:spcPct val="100000"/>
              </a:lnSpc>
              <a:spcBef>
                <a:spcPts val="100"/>
              </a:spcBef>
            </a:pPr>
            <a:r>
              <a:rPr sz="2000" spc="-18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2000" spc="-204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2000" spc="-14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2000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000" spc="10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000" spc="-13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000" spc="-8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000" spc="-12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000" spc="11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2000" spc="-55" dirty="0">
                <a:solidFill>
                  <a:srgbClr val="FFFFFF"/>
                </a:solidFill>
                <a:latin typeface="Cambria"/>
                <a:cs typeface="Cambria"/>
              </a:rPr>
              <a:t>ka  </a:t>
            </a:r>
            <a:r>
              <a:rPr sz="2000" spc="-45" dirty="0">
                <a:solidFill>
                  <a:srgbClr val="FFFFFF"/>
                </a:solidFill>
                <a:latin typeface="Cambria"/>
                <a:cs typeface="Cambria"/>
              </a:rPr>
              <a:t>pe</a:t>
            </a:r>
            <a:r>
              <a:rPr sz="2000" spc="-12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000" spc="-215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2000" spc="-8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000" spc="-70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000" spc="-4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000" spc="-60" dirty="0">
                <a:solidFill>
                  <a:srgbClr val="FFFFFF"/>
                </a:solidFill>
                <a:latin typeface="Cambria"/>
                <a:cs typeface="Cambria"/>
              </a:rPr>
              <a:t>ai</a:t>
            </a:r>
            <a:r>
              <a:rPr sz="2000" spc="-8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000" spc="-7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2000">
              <a:latin typeface="Cambria"/>
              <a:cs typeface="Cambria"/>
            </a:endParaRPr>
          </a:p>
          <a:p>
            <a:pPr marL="457200">
              <a:lnSpc>
                <a:spcPct val="100000"/>
              </a:lnSpc>
            </a:pPr>
            <a:r>
              <a:rPr sz="2000" spc="-75" dirty="0">
                <a:solidFill>
                  <a:srgbClr val="FFFFFF"/>
                </a:solidFill>
                <a:latin typeface="Cambria"/>
                <a:cs typeface="Cambria"/>
              </a:rPr>
              <a:t>hasil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6900" y="736599"/>
            <a:ext cx="3035300" cy="16256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84160" y="1224598"/>
            <a:ext cx="1888489" cy="6273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444500" marR="5080" indent="-431800">
              <a:lnSpc>
                <a:spcPct val="102600"/>
              </a:lnSpc>
              <a:spcBef>
                <a:spcPts val="35"/>
              </a:spcBef>
            </a:pPr>
            <a:r>
              <a:rPr sz="1950" spc="-15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950" cap="small" spc="-185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1950" spc="-12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19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12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950" spc="80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8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950" spc="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-35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13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-8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1950" spc="-15" dirty="0">
                <a:solidFill>
                  <a:srgbClr val="FFFFFF"/>
                </a:solidFill>
                <a:latin typeface="Cambria"/>
                <a:cs typeface="Cambria"/>
              </a:rPr>
              <a:t>p </a:t>
            </a:r>
            <a:r>
              <a:rPr sz="1950" spc="-20" dirty="0">
                <a:solidFill>
                  <a:srgbClr val="FFFFFF"/>
                </a:solidFill>
                <a:latin typeface="Cambria"/>
                <a:cs typeface="Cambria"/>
              </a:rPr>
              <a:t>pe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5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35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195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3100" y="4737100"/>
            <a:ext cx="3035300" cy="14732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47627" y="5151938"/>
            <a:ext cx="1913255" cy="6273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36600" marR="5080" indent="-723900">
              <a:lnSpc>
                <a:spcPct val="102600"/>
              </a:lnSpc>
              <a:spcBef>
                <a:spcPts val="35"/>
              </a:spcBef>
            </a:pPr>
            <a:r>
              <a:rPr sz="1950" spc="-105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950" spc="-130" dirty="0">
                <a:solidFill>
                  <a:srgbClr val="FFFFFF"/>
                </a:solidFill>
                <a:latin typeface="Cambria"/>
                <a:cs typeface="Cambria"/>
              </a:rPr>
              <a:t>6</a:t>
            </a:r>
            <a:r>
              <a:rPr sz="1950" spc="-12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19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15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13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10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4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s  </a:t>
            </a:r>
            <a:r>
              <a:rPr sz="1950" spc="-40" dirty="0">
                <a:solidFill>
                  <a:srgbClr val="FFFFFF"/>
                </a:solidFill>
                <a:latin typeface="Cambria"/>
                <a:cs typeface="Cambria"/>
              </a:rPr>
              <a:t>data</a:t>
            </a:r>
            <a:endParaRPr sz="195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58200" y="4737100"/>
            <a:ext cx="3086100" cy="14732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348890" y="4999538"/>
            <a:ext cx="1301115" cy="9321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101600">
              <a:lnSpc>
                <a:spcPct val="102600"/>
              </a:lnSpc>
              <a:spcBef>
                <a:spcPts val="35"/>
              </a:spcBef>
            </a:pPr>
            <a:r>
              <a:rPr sz="1950" spc="-20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950" spc="-235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r>
              <a:rPr sz="1950" spc="-12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19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15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13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k  </a:t>
            </a:r>
            <a:r>
              <a:rPr sz="1950" spc="-20" dirty="0">
                <a:solidFill>
                  <a:srgbClr val="FFFFFF"/>
                </a:solidFill>
                <a:latin typeface="Cambria"/>
                <a:cs typeface="Cambria"/>
              </a:rPr>
              <a:t>pe</a:t>
            </a:r>
            <a:r>
              <a:rPr sz="1950" spc="-2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1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1950" spc="-3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30" dirty="0">
                <a:solidFill>
                  <a:srgbClr val="FFFFFF"/>
                </a:solidFill>
                <a:latin typeface="Cambria"/>
                <a:cs typeface="Cambria"/>
              </a:rPr>
              <a:t>n  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kredibilitas</a:t>
            </a:r>
            <a:endParaRPr sz="1950">
              <a:latin typeface="Cambria"/>
              <a:cs typeface="Cambr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05700" y="2730500"/>
            <a:ext cx="3225800" cy="1625600"/>
            <a:chOff x="7505700" y="2730500"/>
            <a:chExt cx="3225800" cy="162560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5700" y="2730500"/>
              <a:ext cx="3225800" cy="1625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77200" y="3086100"/>
              <a:ext cx="2082800" cy="990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1900" y="2781300"/>
              <a:ext cx="3073400" cy="14859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288407" y="3197284"/>
            <a:ext cx="165100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sz="1950" spc="-85" dirty="0">
                <a:solidFill>
                  <a:srgbClr val="FFFFFF"/>
                </a:solidFill>
                <a:latin typeface="Cambria"/>
                <a:cs typeface="Cambria"/>
              </a:rPr>
              <a:t>(4)</a:t>
            </a:r>
            <a:r>
              <a:rPr sz="1950" spc="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-5" dirty="0">
                <a:solidFill>
                  <a:srgbClr val="FFFFFF"/>
                </a:solidFill>
                <a:latin typeface="Cambria"/>
                <a:cs typeface="Cambria"/>
              </a:rPr>
              <a:t>Strategi</a:t>
            </a:r>
            <a:endParaRPr sz="19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950" spc="-20" dirty="0">
                <a:solidFill>
                  <a:srgbClr val="FFFFFF"/>
                </a:solidFill>
                <a:latin typeface="Cambria"/>
                <a:cs typeface="Cambria"/>
              </a:rPr>
              <a:t>pe</a:t>
            </a:r>
            <a:r>
              <a:rPr sz="1950" spc="-9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135" dirty="0">
                <a:solidFill>
                  <a:srgbClr val="FFFFFF"/>
                </a:solidFill>
                <a:latin typeface="Cambria"/>
                <a:cs typeface="Cambria"/>
              </a:rPr>
              <a:t>gg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35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5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950" spc="-17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r>
              <a:rPr sz="195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1950">
              <a:latin typeface="Cambria"/>
              <a:cs typeface="Cambri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58200" y="800099"/>
            <a:ext cx="3086100" cy="15113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425055" y="1224598"/>
            <a:ext cx="1143000" cy="6273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3500" marR="5080" indent="-50800">
              <a:lnSpc>
                <a:spcPct val="102600"/>
              </a:lnSpc>
              <a:spcBef>
                <a:spcPts val="35"/>
              </a:spcBef>
            </a:pPr>
            <a:r>
              <a:rPr sz="1950" spc="-20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1950" spc="-240" dirty="0">
                <a:solidFill>
                  <a:srgbClr val="FFFFFF"/>
                </a:solidFill>
                <a:latin typeface="Cambria"/>
                <a:cs typeface="Cambria"/>
              </a:rPr>
              <a:t>3</a:t>
            </a:r>
            <a:r>
              <a:rPr sz="1950" spc="-12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195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950" spc="9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1950" spc="6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6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1950" spc="-5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1950" spc="-110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950" spc="-40" dirty="0">
                <a:solidFill>
                  <a:srgbClr val="FFFFFF"/>
                </a:solidFill>
                <a:latin typeface="Cambria"/>
                <a:cs typeface="Cambria"/>
              </a:rPr>
              <a:t>a  </a:t>
            </a:r>
            <a:r>
              <a:rPr sz="1950" spc="-45" dirty="0">
                <a:solidFill>
                  <a:srgbClr val="FFFFFF"/>
                </a:solidFill>
                <a:latin typeface="Cambria"/>
                <a:cs typeface="Cambria"/>
              </a:rPr>
              <a:t>partisipan</a:t>
            </a:r>
            <a:endParaRPr sz="1950">
              <a:latin typeface="Cambria"/>
              <a:cs typeface="Cambr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51250" y="1473201"/>
            <a:ext cx="660400" cy="190500"/>
          </a:xfrm>
          <a:custGeom>
            <a:avLst/>
            <a:gdLst/>
            <a:ahLst/>
            <a:cxnLst/>
            <a:rect l="l" t="t" r="r" b="b"/>
            <a:pathLst>
              <a:path w="660400" h="190500">
                <a:moveTo>
                  <a:pt x="469900" y="0"/>
                </a:moveTo>
                <a:lnTo>
                  <a:pt x="469900" y="63500"/>
                </a:lnTo>
                <a:lnTo>
                  <a:pt x="0" y="63498"/>
                </a:lnTo>
                <a:lnTo>
                  <a:pt x="0" y="126998"/>
                </a:lnTo>
                <a:lnTo>
                  <a:pt x="469900" y="127000"/>
                </a:lnTo>
                <a:lnTo>
                  <a:pt x="469900" y="190500"/>
                </a:lnTo>
                <a:lnTo>
                  <a:pt x="660400" y="95250"/>
                </a:lnTo>
                <a:lnTo>
                  <a:pt x="469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88250" y="1447801"/>
            <a:ext cx="660400" cy="190500"/>
          </a:xfrm>
          <a:custGeom>
            <a:avLst/>
            <a:gdLst/>
            <a:ahLst/>
            <a:cxnLst/>
            <a:rect l="l" t="t" r="r" b="b"/>
            <a:pathLst>
              <a:path w="660400" h="190500">
                <a:moveTo>
                  <a:pt x="469900" y="0"/>
                </a:moveTo>
                <a:lnTo>
                  <a:pt x="469900" y="63500"/>
                </a:lnTo>
                <a:lnTo>
                  <a:pt x="0" y="63498"/>
                </a:lnTo>
                <a:lnTo>
                  <a:pt x="0" y="126998"/>
                </a:lnTo>
                <a:lnTo>
                  <a:pt x="469900" y="127000"/>
                </a:lnTo>
                <a:lnTo>
                  <a:pt x="469900" y="190500"/>
                </a:lnTo>
                <a:lnTo>
                  <a:pt x="660400" y="95250"/>
                </a:lnTo>
                <a:lnTo>
                  <a:pt x="469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54121" y="2343657"/>
            <a:ext cx="688975" cy="2313940"/>
          </a:xfrm>
          <a:custGeom>
            <a:avLst/>
            <a:gdLst/>
            <a:ahLst/>
            <a:cxnLst/>
            <a:rect l="l" t="t" r="r" b="b"/>
            <a:pathLst>
              <a:path w="688975" h="2313940">
                <a:moveTo>
                  <a:pt x="568413" y="49796"/>
                </a:moveTo>
                <a:lnTo>
                  <a:pt x="529031" y="0"/>
                </a:lnTo>
                <a:lnTo>
                  <a:pt x="145034" y="303707"/>
                </a:lnTo>
                <a:lnTo>
                  <a:pt x="105651" y="253898"/>
                </a:lnTo>
                <a:lnTo>
                  <a:pt x="15328" y="446786"/>
                </a:lnTo>
                <a:lnTo>
                  <a:pt x="223824" y="403313"/>
                </a:lnTo>
                <a:lnTo>
                  <a:pt x="184429" y="353517"/>
                </a:lnTo>
                <a:lnTo>
                  <a:pt x="568413" y="49796"/>
                </a:lnTo>
                <a:close/>
              </a:path>
              <a:path w="688975" h="2313940">
                <a:moveTo>
                  <a:pt x="688428" y="2313660"/>
                </a:moveTo>
                <a:lnTo>
                  <a:pt x="567575" y="2138273"/>
                </a:lnTo>
                <a:lnTo>
                  <a:pt x="536917" y="2193887"/>
                </a:lnTo>
                <a:lnTo>
                  <a:pt x="30645" y="1914791"/>
                </a:lnTo>
                <a:lnTo>
                  <a:pt x="0" y="1970405"/>
                </a:lnTo>
                <a:lnTo>
                  <a:pt x="506260" y="2249500"/>
                </a:lnTo>
                <a:lnTo>
                  <a:pt x="475615" y="2305100"/>
                </a:lnTo>
                <a:lnTo>
                  <a:pt x="688428" y="2313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88250" y="5422901"/>
            <a:ext cx="763905" cy="190500"/>
          </a:xfrm>
          <a:custGeom>
            <a:avLst/>
            <a:gdLst/>
            <a:ahLst/>
            <a:cxnLst/>
            <a:rect l="l" t="t" r="r" b="b"/>
            <a:pathLst>
              <a:path w="763904" h="190500">
                <a:moveTo>
                  <a:pt x="190500" y="0"/>
                </a:moveTo>
                <a:lnTo>
                  <a:pt x="0" y="95250"/>
                </a:lnTo>
                <a:lnTo>
                  <a:pt x="190500" y="190499"/>
                </a:lnTo>
                <a:lnTo>
                  <a:pt x="190500" y="127000"/>
                </a:lnTo>
                <a:lnTo>
                  <a:pt x="763377" y="126998"/>
                </a:lnTo>
                <a:lnTo>
                  <a:pt x="763377" y="63498"/>
                </a:lnTo>
                <a:lnTo>
                  <a:pt x="190500" y="63500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76650" y="5422901"/>
            <a:ext cx="763905" cy="190500"/>
          </a:xfrm>
          <a:custGeom>
            <a:avLst/>
            <a:gdLst/>
            <a:ahLst/>
            <a:cxnLst/>
            <a:rect l="l" t="t" r="r" b="b"/>
            <a:pathLst>
              <a:path w="763904" h="190500">
                <a:moveTo>
                  <a:pt x="190500" y="0"/>
                </a:moveTo>
                <a:lnTo>
                  <a:pt x="0" y="95250"/>
                </a:lnTo>
                <a:lnTo>
                  <a:pt x="190500" y="190499"/>
                </a:lnTo>
                <a:lnTo>
                  <a:pt x="190500" y="127000"/>
                </a:lnTo>
                <a:lnTo>
                  <a:pt x="763377" y="126998"/>
                </a:lnTo>
                <a:lnTo>
                  <a:pt x="763377" y="63498"/>
                </a:lnTo>
                <a:lnTo>
                  <a:pt x="190500" y="63500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540" y="1627802"/>
            <a:ext cx="5608955" cy="45999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1300" marR="596265" indent="-228600">
              <a:lnSpc>
                <a:spcPts val="2800"/>
              </a:lnSpc>
              <a:spcBef>
                <a:spcPts val="459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Di mana penelitian </a:t>
            </a:r>
            <a:r>
              <a:rPr sz="2600" spc="-25" dirty="0">
                <a:latin typeface="Calibri"/>
                <a:cs typeface="Calibri"/>
              </a:rPr>
              <a:t>akan </a:t>
            </a:r>
            <a:r>
              <a:rPr sz="2600" dirty="0">
                <a:latin typeface="Calibri"/>
                <a:cs typeface="Calibri"/>
              </a:rPr>
              <a:t>dilakukan?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(lokasi)</a:t>
            </a:r>
            <a:endParaRPr sz="2600">
              <a:latin typeface="Calibri"/>
              <a:cs typeface="Calibri"/>
            </a:endParaRPr>
          </a:p>
          <a:p>
            <a:pPr marL="241300" marR="226060" indent="-228600">
              <a:lnSpc>
                <a:spcPct val="90300"/>
              </a:lnSpc>
              <a:spcBef>
                <a:spcPts val="94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25" dirty="0">
                <a:latin typeface="Calibri"/>
                <a:cs typeface="Calibri"/>
              </a:rPr>
              <a:t>Batasan </a:t>
            </a:r>
            <a:r>
              <a:rPr sz="2600" dirty="0">
                <a:latin typeface="Calibri"/>
                <a:cs typeface="Calibri"/>
              </a:rPr>
              <a:t>yang </a:t>
            </a:r>
            <a:r>
              <a:rPr sz="2600" spc="-5" dirty="0">
                <a:latin typeface="Calibri"/>
                <a:cs typeface="Calibri"/>
              </a:rPr>
              <a:t>terkait dengan </a:t>
            </a:r>
            <a:r>
              <a:rPr sz="2600" dirty="0">
                <a:latin typeface="Calibri"/>
                <a:cs typeface="Calibri"/>
              </a:rPr>
              <a:t>kriteria 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partisipan,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misal:</a:t>
            </a:r>
            <a:r>
              <a:rPr sz="2600" spc="114" dirty="0">
                <a:latin typeface="Calibri"/>
                <a:cs typeface="Calibri"/>
              </a:rPr>
              <a:t> </a:t>
            </a:r>
            <a:r>
              <a:rPr sz="2600" spc="-40" dirty="0">
                <a:latin typeface="Calibri"/>
                <a:cs typeface="Calibri"/>
              </a:rPr>
              <a:t>Pada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penelitian 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25" dirty="0">
                <a:latin typeface="Calibri"/>
                <a:cs typeface="Calibri"/>
              </a:rPr>
              <a:t>t</a:t>
            </a:r>
            <a:r>
              <a:rPr sz="2600" spc="5" dirty="0">
                <a:latin typeface="Calibri"/>
                <a:cs typeface="Calibri"/>
              </a:rPr>
              <a:t>e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spc="25" dirty="0">
                <a:latin typeface="Calibri"/>
                <a:cs typeface="Calibri"/>
              </a:rPr>
              <a:t>t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g</a:t>
            </a:r>
            <a:r>
              <a:rPr sz="2600" spc="-210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p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85" dirty="0">
                <a:latin typeface="Calibri"/>
                <a:cs typeface="Calibri"/>
              </a:rPr>
              <a:t>k</a:t>
            </a:r>
            <a:r>
              <a:rPr sz="2600" spc="2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l</a:t>
            </a:r>
            <a:r>
              <a:rPr sz="2600" spc="25" dirty="0">
                <a:latin typeface="Calibri"/>
                <a:cs typeface="Calibri"/>
              </a:rPr>
              <a:t>o</a:t>
            </a:r>
            <a:r>
              <a:rPr sz="2600" spc="-25" dirty="0">
                <a:latin typeface="Calibri"/>
                <a:cs typeface="Calibri"/>
              </a:rPr>
              <a:t>g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30" dirty="0">
                <a:latin typeface="Calibri"/>
                <a:cs typeface="Calibri"/>
              </a:rPr>
              <a:t>nd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20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u  yang tidak </a:t>
            </a:r>
            <a:r>
              <a:rPr sz="2600" spc="5" dirty="0">
                <a:latin typeface="Calibri"/>
                <a:cs typeface="Calibri"/>
              </a:rPr>
              <a:t>memiliki </a:t>
            </a:r>
            <a:r>
              <a:rPr sz="2600" spc="-10" dirty="0">
                <a:latin typeface="Calibri"/>
                <a:cs typeface="Calibri"/>
              </a:rPr>
              <a:t>anak, </a:t>
            </a:r>
            <a:r>
              <a:rPr sz="2600" spc="-20" dirty="0">
                <a:latin typeface="Calibri"/>
                <a:cs typeface="Calibri"/>
              </a:rPr>
              <a:t>apakah </a:t>
            </a:r>
            <a:r>
              <a:rPr sz="2600" spc="-35" dirty="0">
                <a:latin typeface="Calibri"/>
                <a:cs typeface="Calibri"/>
              </a:rPr>
              <a:t>akan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95" dirty="0">
                <a:latin typeface="Calibri"/>
                <a:cs typeface="Calibri"/>
              </a:rPr>
              <a:t>f</a:t>
            </a:r>
            <a:r>
              <a:rPr sz="2600" spc="25" dirty="0">
                <a:latin typeface="Calibri"/>
                <a:cs typeface="Calibri"/>
              </a:rPr>
              <a:t>o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30" dirty="0">
                <a:latin typeface="Calibri"/>
                <a:cs typeface="Calibri"/>
              </a:rPr>
              <a:t>u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155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p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m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r</a:t>
            </a:r>
            <a:r>
              <a:rPr sz="2600" spc="5" dirty="0">
                <a:latin typeface="Calibri"/>
                <a:cs typeface="Calibri"/>
              </a:rPr>
              <a:t>e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135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y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g  </a:t>
            </a:r>
            <a:r>
              <a:rPr sz="2600" i="1" spc="-15" dirty="0">
                <a:latin typeface="Calibri"/>
                <a:cs typeface="Calibri"/>
              </a:rPr>
              <a:t>involuntary</a:t>
            </a:r>
            <a:r>
              <a:rPr sz="2600" i="1" spc="45" dirty="0">
                <a:latin typeface="Calibri"/>
                <a:cs typeface="Calibri"/>
              </a:rPr>
              <a:t> </a:t>
            </a:r>
            <a:r>
              <a:rPr sz="2600" i="1" spc="-15" dirty="0">
                <a:latin typeface="Calibri"/>
                <a:cs typeface="Calibri"/>
              </a:rPr>
              <a:t>childless</a:t>
            </a:r>
            <a:r>
              <a:rPr sz="2600" i="1" spc="1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atau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i="1" spc="-10" dirty="0">
                <a:latin typeface="Calibri"/>
                <a:cs typeface="Calibri"/>
              </a:rPr>
              <a:t>voluntary </a:t>
            </a:r>
            <a:r>
              <a:rPr sz="2600" i="1" spc="-5" dirty="0">
                <a:latin typeface="Calibri"/>
                <a:cs typeface="Calibri"/>
              </a:rPr>
              <a:t> </a:t>
            </a:r>
            <a:r>
              <a:rPr sz="2600" i="1" spc="-15" dirty="0">
                <a:latin typeface="Calibri"/>
                <a:cs typeface="Calibri"/>
              </a:rPr>
              <a:t>childless</a:t>
            </a:r>
            <a:r>
              <a:rPr sz="2600" spc="-15" dirty="0">
                <a:latin typeface="Calibri"/>
                <a:cs typeface="Calibri"/>
              </a:rPr>
              <a:t>,</a:t>
            </a:r>
            <a:r>
              <a:rPr sz="2600" spc="1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dsb</a:t>
            </a:r>
            <a:endParaRPr sz="2600">
              <a:latin typeface="Calibri"/>
              <a:cs typeface="Calibri"/>
            </a:endParaRPr>
          </a:p>
          <a:p>
            <a:pPr marL="241300" marR="5080" indent="-228600">
              <a:lnSpc>
                <a:spcPts val="2800"/>
              </a:lnSpc>
              <a:spcBef>
                <a:spcPts val="104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15" dirty="0">
                <a:latin typeface="Calibri"/>
                <a:cs typeface="Calibri"/>
              </a:rPr>
              <a:t>Hal-hal</a:t>
            </a:r>
            <a:r>
              <a:rPr sz="2600" spc="9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lain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yang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menjadi pertimbangan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operasional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dalam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pelaksanaan 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penelitian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5606" y="533681"/>
            <a:ext cx="6794500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29" dirty="0"/>
              <a:t>(</a:t>
            </a:r>
            <a:r>
              <a:rPr cap="small" spc="-455" dirty="0"/>
              <a:t>2</a:t>
            </a:r>
            <a:r>
              <a:rPr spc="-250" dirty="0"/>
              <a:t>)</a:t>
            </a:r>
            <a:r>
              <a:rPr spc="-15" dirty="0"/>
              <a:t> </a:t>
            </a:r>
            <a:r>
              <a:rPr spc="395" dirty="0"/>
              <a:t>R</a:t>
            </a:r>
            <a:r>
              <a:rPr spc="305" dirty="0"/>
              <a:t>u</a:t>
            </a:r>
            <a:r>
              <a:rPr spc="-80" dirty="0"/>
              <a:t>a</a:t>
            </a:r>
            <a:r>
              <a:rPr spc="-75" dirty="0"/>
              <a:t>n</a:t>
            </a:r>
            <a:r>
              <a:rPr spc="204" dirty="0"/>
              <a:t>g</a:t>
            </a:r>
            <a:r>
              <a:rPr spc="-150" dirty="0"/>
              <a:t> </a:t>
            </a:r>
            <a:r>
              <a:rPr spc="365" dirty="0"/>
              <a:t>Li</a:t>
            </a:r>
            <a:r>
              <a:rPr spc="-75" dirty="0"/>
              <a:t>n</a:t>
            </a:r>
            <a:r>
              <a:rPr spc="190" dirty="0"/>
              <a:t>g</a:t>
            </a:r>
            <a:r>
              <a:rPr spc="-135" dirty="0"/>
              <a:t>k</a:t>
            </a:r>
            <a:r>
              <a:rPr spc="-55" dirty="0"/>
              <a:t>u</a:t>
            </a:r>
            <a:r>
              <a:rPr spc="-15" dirty="0"/>
              <a:t>p</a:t>
            </a:r>
            <a:r>
              <a:rPr spc="114" dirty="0"/>
              <a:t> </a:t>
            </a:r>
            <a:r>
              <a:rPr spc="175" dirty="0"/>
              <a:t>P</a:t>
            </a:r>
            <a:r>
              <a:rPr spc="130" dirty="0"/>
              <a:t>e</a:t>
            </a:r>
            <a:r>
              <a:rPr spc="-75" dirty="0"/>
              <a:t>n</a:t>
            </a:r>
            <a:r>
              <a:rPr spc="-175" dirty="0"/>
              <a:t>e</a:t>
            </a:r>
            <a:r>
              <a:rPr spc="-60" dirty="0"/>
              <a:t>l</a:t>
            </a:r>
            <a:r>
              <a:rPr spc="-85" dirty="0"/>
              <a:t>i</a:t>
            </a:r>
            <a:r>
              <a:rPr spc="-45" dirty="0"/>
              <a:t>t</a:t>
            </a:r>
            <a:r>
              <a:rPr spc="-85" dirty="0"/>
              <a:t>i</a:t>
            </a:r>
            <a:r>
              <a:rPr spc="-80" dirty="0"/>
              <a:t>an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1000" y="2032000"/>
            <a:ext cx="4699000" cy="41020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1696720"/>
            <a:ext cx="10913745" cy="44424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1300" marR="527685" indent="-228600">
              <a:lnSpc>
                <a:spcPts val="2600"/>
              </a:lnSpc>
              <a:spcBef>
                <a:spcPts val="4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5" dirty="0">
                <a:latin typeface="Calibri"/>
                <a:cs typeface="Calibri"/>
              </a:rPr>
              <a:t>Dilakukan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dengan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mengikuti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bagaimana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fokus</a:t>
            </a:r>
            <a:r>
              <a:rPr sz="2400" spc="-1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kajian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dan</a:t>
            </a:r>
            <a:r>
              <a:rPr sz="2400" dirty="0">
                <a:latin typeface="Calibri"/>
                <a:cs typeface="Calibri"/>
              </a:rPr>
              <a:t> perspektif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15" dirty="0">
                <a:latin typeface="Calibri"/>
                <a:cs typeface="Calibri"/>
              </a:rPr>
              <a:t>peneliti</a:t>
            </a:r>
            <a:r>
              <a:rPr sz="2400" spc="-1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dalam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45" dirty="0">
                <a:latin typeface="Calibri"/>
                <a:cs typeface="Calibri"/>
              </a:rPr>
              <a:t>li</a:t>
            </a:r>
            <a:r>
              <a:rPr sz="2400" spc="35" dirty="0">
                <a:latin typeface="Calibri"/>
                <a:cs typeface="Calibri"/>
              </a:rPr>
              <a:t>h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rs</a:t>
            </a:r>
            <a:r>
              <a:rPr sz="2400" spc="30" dirty="0">
                <a:latin typeface="Calibri"/>
                <a:cs typeface="Calibri"/>
              </a:rPr>
              <a:t>o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4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k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35" dirty="0">
                <a:latin typeface="Calibri"/>
                <a:cs typeface="Calibri"/>
              </a:rPr>
              <a:t>u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1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5" dirty="0">
                <a:latin typeface="Calibri"/>
                <a:cs typeface="Calibri"/>
              </a:rPr>
              <a:t>Misal:</a:t>
            </a:r>
            <a:endParaRPr sz="2400">
              <a:latin typeface="Calibri"/>
              <a:cs typeface="Calibri"/>
            </a:endParaRPr>
          </a:p>
          <a:p>
            <a:pPr marL="12700" marR="1141095">
              <a:lnSpc>
                <a:spcPct val="121500"/>
              </a:lnSpc>
              <a:spcBef>
                <a:spcPts val="200"/>
              </a:spcBef>
            </a:pPr>
            <a:r>
              <a:rPr sz="2400" spc="-10" dirty="0">
                <a:latin typeface="Calibri"/>
                <a:cs typeface="Calibri"/>
              </a:rPr>
              <a:t>JUDUL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b="1" spc="10" dirty="0">
                <a:latin typeface="Calibri"/>
                <a:cs typeface="Calibri"/>
              </a:rPr>
              <a:t>Resiliensi</a:t>
            </a:r>
            <a:r>
              <a:rPr sz="2400" b="1" spc="-229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pada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10" dirty="0">
                <a:latin typeface="Calibri"/>
                <a:cs typeface="Calibri"/>
              </a:rPr>
              <a:t>Perempuan</a:t>
            </a:r>
            <a:r>
              <a:rPr sz="2400" b="1" spc="-220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Korban</a:t>
            </a:r>
            <a:r>
              <a:rPr sz="2400" b="1" spc="-1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Kekerasan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dalam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Rumah</a:t>
            </a:r>
            <a:r>
              <a:rPr sz="2400" b="1" spc="-120" dirty="0">
                <a:latin typeface="Calibri"/>
                <a:cs typeface="Calibri"/>
              </a:rPr>
              <a:t> </a:t>
            </a:r>
            <a:r>
              <a:rPr sz="2400" b="1" spc="-45" dirty="0">
                <a:latin typeface="Calibri"/>
                <a:cs typeface="Calibri"/>
              </a:rPr>
              <a:t>Tangga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Peneliti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menetapkan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partisipannya:</a:t>
            </a:r>
            <a:endParaRPr sz="2400">
              <a:latin typeface="Calibri"/>
              <a:cs typeface="Calibri"/>
            </a:endParaRPr>
          </a:p>
          <a:p>
            <a:pPr marL="12700" marR="489584">
              <a:lnSpc>
                <a:spcPts val="2600"/>
              </a:lnSpc>
              <a:spcBef>
                <a:spcPts val="1040"/>
              </a:spcBef>
              <a:buChar char="-"/>
              <a:tabLst>
                <a:tab pos="177800" algn="l"/>
              </a:tabLst>
            </a:pPr>
            <a:r>
              <a:rPr sz="2400" spc="-10" dirty="0">
                <a:latin typeface="Calibri"/>
                <a:cs typeface="Calibri"/>
              </a:rPr>
              <a:t>Perempuan</a:t>
            </a:r>
            <a:r>
              <a:rPr sz="2400" spc="-5" dirty="0">
                <a:latin typeface="Calibri"/>
                <a:cs typeface="Calibri"/>
              </a:rPr>
              <a:t> yang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telah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menikah,</a:t>
            </a:r>
            <a:r>
              <a:rPr sz="2400" spc="-1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berusia</a:t>
            </a:r>
            <a:r>
              <a:rPr sz="2400" b="1" u="sng" spc="-1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dewasa</a:t>
            </a:r>
            <a:r>
              <a:rPr sz="2400" b="1" u="sng" spc="-1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awal</a:t>
            </a:r>
            <a:r>
              <a:rPr sz="2400" spc="5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usia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pernikahan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25" dirty="0">
                <a:latin typeface="Calibri"/>
                <a:cs typeface="Calibri"/>
              </a:rPr>
              <a:t>lebih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dari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hu</a:t>
            </a:r>
            <a:r>
              <a:rPr sz="2400" spc="4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-30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20" dirty="0">
                <a:latin typeface="Calibri"/>
                <a:cs typeface="Calibri"/>
              </a:rPr>
              <a:t>j</a:t>
            </a:r>
            <a:r>
              <a:rPr sz="2400" spc="35" dirty="0">
                <a:latin typeface="Calibri"/>
                <a:cs typeface="Calibri"/>
              </a:rPr>
              <a:t>u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40" dirty="0">
                <a:latin typeface="Calibri"/>
                <a:cs typeface="Calibri"/>
              </a:rPr>
              <a:t>u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i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b="1" spc="-5" dirty="0">
                <a:latin typeface="Calibri"/>
                <a:cs typeface="Calibri"/>
              </a:rPr>
              <a:t>Peneliti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menetapkan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partisipannya: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600"/>
              </a:lnSpc>
              <a:spcBef>
                <a:spcPts val="1040"/>
              </a:spcBef>
              <a:buChar char="-"/>
              <a:tabLst>
                <a:tab pos="177800" algn="l"/>
              </a:tabLst>
            </a:pPr>
            <a:r>
              <a:rPr sz="2400" spc="-10" dirty="0">
                <a:latin typeface="Calibri"/>
                <a:cs typeface="Calibri"/>
              </a:rPr>
              <a:t>Perempuan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yang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telah</a:t>
            </a:r>
            <a:r>
              <a:rPr sz="2400" spc="5" dirty="0">
                <a:latin typeface="Calibri"/>
                <a:cs typeface="Calibri"/>
              </a:rPr>
              <a:t> menikah,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usia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pernikahan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25" dirty="0">
                <a:latin typeface="Calibri"/>
                <a:cs typeface="Calibri"/>
              </a:rPr>
              <a:t>lebih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dari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tahun,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pernah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mengalami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20" dirty="0">
                <a:latin typeface="Calibri"/>
                <a:cs typeface="Calibri"/>
              </a:rPr>
              <a:t>j</a:t>
            </a:r>
            <a:r>
              <a:rPr sz="2400" spc="35" dirty="0">
                <a:latin typeface="Calibri"/>
                <a:cs typeface="Calibri"/>
              </a:rPr>
              <a:t>u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40" dirty="0">
                <a:latin typeface="Calibri"/>
                <a:cs typeface="Calibri"/>
              </a:rPr>
              <a:t>u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m</a:t>
            </a:r>
            <a:r>
              <a:rPr sz="2400" spc="4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nun</a:t>
            </a:r>
            <a:r>
              <a:rPr sz="2400" b="1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j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u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kk</a:t>
            </a:r>
            <a:r>
              <a:rPr sz="2400" b="1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</a:t>
            </a:r>
            <a:r>
              <a:rPr sz="2400" b="1" u="sng" spc="-22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k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spc="-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k</a:t>
            </a:r>
            <a:r>
              <a:rPr sz="24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</a:t>
            </a:r>
            <a:r>
              <a:rPr sz="2400" b="1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s</a:t>
            </a:r>
            <a:r>
              <a:rPr sz="24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k</a:t>
            </a:r>
            <a:r>
              <a:rPr sz="2400" b="1" u="sng" spc="-19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indi</a:t>
            </a:r>
            <a:r>
              <a:rPr sz="2400" b="1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v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id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u</a:t>
            </a:r>
            <a:r>
              <a:rPr sz="2400" b="1" u="sng" spc="-1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y</a:t>
            </a:r>
            <a:r>
              <a:rPr sz="2400" b="1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g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s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ili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,</a:t>
            </a:r>
            <a:r>
              <a:rPr sz="2400" b="1" u="sng" spc="-1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li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h</a:t>
            </a:r>
            <a:r>
              <a:rPr sz="2400" b="1" u="sng" spc="-1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2400" b="1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</a:t>
            </a:r>
            <a:r>
              <a:rPr sz="2400" b="1" u="sng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aha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</a:t>
            </a:r>
            <a:r>
              <a:rPr sz="2400" b="1" u="sng" spc="-1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da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l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</a:t>
            </a:r>
            <a:r>
              <a:rPr sz="24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</a:t>
            </a:r>
            <a:r>
              <a:rPr sz="240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</a:t>
            </a:r>
            <a:r>
              <a:rPr sz="2400" b="1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k</a:t>
            </a:r>
            <a:r>
              <a:rPr sz="240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ahann</a:t>
            </a:r>
            <a:r>
              <a:rPr sz="2400" b="1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y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8675" y="533681"/>
            <a:ext cx="7988300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380" dirty="0"/>
              <a:t>(3)</a:t>
            </a:r>
            <a:r>
              <a:rPr spc="-15" dirty="0"/>
              <a:t> </a:t>
            </a:r>
            <a:r>
              <a:rPr spc="-35" dirty="0"/>
              <a:t>Penetapan</a:t>
            </a:r>
            <a:r>
              <a:rPr spc="75" dirty="0"/>
              <a:t> </a:t>
            </a:r>
            <a:r>
              <a:rPr spc="-35" dirty="0"/>
              <a:t>Partisipan</a:t>
            </a:r>
            <a:r>
              <a:rPr spc="-25" dirty="0"/>
              <a:t> </a:t>
            </a:r>
            <a:r>
              <a:rPr spc="-40" dirty="0"/>
              <a:t>Penelitian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040" y="837863"/>
            <a:ext cx="6804025" cy="110998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515"/>
              </a:spcBef>
            </a:pPr>
            <a:r>
              <a:rPr sz="3700" spc="-65" dirty="0"/>
              <a:t>(</a:t>
            </a:r>
            <a:r>
              <a:rPr sz="3700" spc="-105" dirty="0"/>
              <a:t>4</a:t>
            </a:r>
            <a:r>
              <a:rPr sz="3700" spc="-225" dirty="0"/>
              <a:t>)</a:t>
            </a:r>
            <a:r>
              <a:rPr sz="3700" spc="-5" dirty="0"/>
              <a:t> </a:t>
            </a:r>
            <a:r>
              <a:rPr sz="3700" spc="130" dirty="0"/>
              <a:t>P</a:t>
            </a:r>
            <a:r>
              <a:rPr sz="3700" spc="155" dirty="0"/>
              <a:t>e</a:t>
            </a:r>
            <a:r>
              <a:rPr sz="3700" spc="-75" dirty="0"/>
              <a:t>n</a:t>
            </a:r>
            <a:r>
              <a:rPr sz="3700" spc="-110" dirty="0"/>
              <a:t>e</a:t>
            </a:r>
            <a:r>
              <a:rPr sz="3700" spc="-75" dirty="0"/>
              <a:t>n</a:t>
            </a:r>
            <a:r>
              <a:rPr sz="3700" spc="-60" dirty="0"/>
              <a:t>t</a:t>
            </a:r>
            <a:r>
              <a:rPr sz="3700" spc="-50" dirty="0"/>
              <a:t>u</a:t>
            </a:r>
            <a:r>
              <a:rPr sz="3700" spc="-110" dirty="0"/>
              <a:t>a</a:t>
            </a:r>
            <a:r>
              <a:rPr sz="3700" spc="-90" dirty="0"/>
              <a:t>n</a:t>
            </a:r>
            <a:r>
              <a:rPr sz="3700" spc="-195" dirty="0"/>
              <a:t> </a:t>
            </a:r>
            <a:r>
              <a:rPr sz="3700" spc="260" dirty="0"/>
              <a:t>S</a:t>
            </a:r>
            <a:r>
              <a:rPr sz="3700" spc="140" dirty="0"/>
              <a:t>t</a:t>
            </a:r>
            <a:r>
              <a:rPr sz="3700" spc="-135" dirty="0"/>
              <a:t>r</a:t>
            </a:r>
            <a:r>
              <a:rPr sz="3700" spc="-110" dirty="0"/>
              <a:t>a</a:t>
            </a:r>
            <a:r>
              <a:rPr sz="3700" spc="-60" dirty="0"/>
              <a:t>t</a:t>
            </a:r>
            <a:r>
              <a:rPr sz="3700" spc="-110" dirty="0"/>
              <a:t>e</a:t>
            </a:r>
            <a:r>
              <a:rPr sz="3700" spc="165" dirty="0"/>
              <a:t>g</a:t>
            </a:r>
            <a:r>
              <a:rPr sz="3700" spc="-65" dirty="0"/>
              <a:t>i</a:t>
            </a:r>
            <a:r>
              <a:rPr sz="3700" spc="-80" dirty="0"/>
              <a:t> </a:t>
            </a:r>
            <a:r>
              <a:rPr sz="3700" spc="130" dirty="0"/>
              <a:t>P</a:t>
            </a:r>
            <a:r>
              <a:rPr sz="3700" spc="155" dirty="0"/>
              <a:t>e</a:t>
            </a:r>
            <a:r>
              <a:rPr sz="3700" spc="-75" dirty="0"/>
              <a:t>n</a:t>
            </a:r>
            <a:r>
              <a:rPr sz="3700" spc="165" dirty="0"/>
              <a:t>gg</a:t>
            </a:r>
            <a:r>
              <a:rPr sz="3700" spc="-110" dirty="0"/>
              <a:t>a</a:t>
            </a:r>
            <a:r>
              <a:rPr sz="3700" spc="-105" dirty="0"/>
              <a:t>l</a:t>
            </a:r>
            <a:r>
              <a:rPr sz="3700" spc="-35" dirty="0"/>
              <a:t>i</a:t>
            </a:r>
            <a:r>
              <a:rPr sz="3700" spc="-110" dirty="0"/>
              <a:t>a</a:t>
            </a:r>
            <a:r>
              <a:rPr sz="3700" spc="-55" dirty="0"/>
              <a:t>n  </a:t>
            </a:r>
            <a:r>
              <a:rPr sz="3700" spc="120" dirty="0"/>
              <a:t>Data</a:t>
            </a:r>
            <a:r>
              <a:rPr sz="3700" spc="75" dirty="0"/>
              <a:t> </a:t>
            </a:r>
            <a:r>
              <a:rPr sz="3700" spc="-35" dirty="0"/>
              <a:t>Penelitian</a:t>
            </a:r>
            <a:endParaRPr sz="3700"/>
          </a:p>
        </p:txBody>
      </p:sp>
      <p:sp>
        <p:nvSpPr>
          <p:cNvPr id="3" name="object 3"/>
          <p:cNvSpPr txBox="1"/>
          <p:nvPr/>
        </p:nvSpPr>
        <p:spPr>
          <a:xfrm>
            <a:off x="701040" y="2420620"/>
            <a:ext cx="6432550" cy="35204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1300" marR="5080" indent="-228600">
              <a:lnSpc>
                <a:spcPts val="2500"/>
              </a:lnSpc>
              <a:spcBef>
                <a:spcPts val="70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30" dirty="0">
                <a:latin typeface="Calibri"/>
                <a:cs typeface="Calibri"/>
              </a:rPr>
              <a:t>Pastikan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terlebih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dahulu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kualitas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instrumen</a:t>
            </a:r>
            <a:r>
              <a:rPr sz="2600" spc="-155" dirty="0">
                <a:latin typeface="Calibri"/>
                <a:cs typeface="Calibri"/>
              </a:rPr>
              <a:t> </a:t>
            </a:r>
            <a:r>
              <a:rPr sz="2600" dirty="0">
                <a:latin typeface="Wingdings"/>
                <a:cs typeface="Wingdings"/>
              </a:rPr>
              <a:t>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FF0000"/>
                </a:solidFill>
                <a:latin typeface="Calibri"/>
                <a:cs typeface="Calibri"/>
              </a:rPr>
              <a:t>Bagaimana </a:t>
            </a:r>
            <a:r>
              <a:rPr sz="2600" dirty="0">
                <a:latin typeface="Calibri"/>
                <a:cs typeface="Calibri"/>
              </a:rPr>
              <a:t>menyiapkan </a:t>
            </a:r>
            <a:r>
              <a:rPr sz="2600" spc="5" dirty="0">
                <a:latin typeface="Calibri"/>
                <a:cs typeface="Calibri"/>
              </a:rPr>
              <a:t>diri </a:t>
            </a:r>
            <a:r>
              <a:rPr sz="2600" spc="10" dirty="0">
                <a:latin typeface="Calibri"/>
                <a:cs typeface="Calibri"/>
              </a:rPr>
              <a:t>peneliti </a:t>
            </a:r>
            <a:r>
              <a:rPr sz="2600" spc="-20" dirty="0">
                <a:latin typeface="Calibri"/>
                <a:cs typeface="Calibri"/>
              </a:rPr>
              <a:t>sebagai 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40" dirty="0">
                <a:latin typeface="Calibri"/>
                <a:cs typeface="Calibri"/>
              </a:rPr>
              <a:t>I</a:t>
            </a:r>
            <a:r>
              <a:rPr sz="2600" spc="2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30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R</a:t>
            </a:r>
            <a:r>
              <a:rPr sz="2600" spc="30" dirty="0">
                <a:latin typeface="Calibri"/>
                <a:cs typeface="Calibri"/>
              </a:rPr>
              <a:t>U</a:t>
            </a:r>
            <a:r>
              <a:rPr sz="2600" spc="-25" dirty="0">
                <a:latin typeface="Calibri"/>
                <a:cs typeface="Calibri"/>
              </a:rPr>
              <a:t>M</a:t>
            </a:r>
            <a:r>
              <a:rPr sz="2600" spc="3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170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p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eli</a:t>
            </a:r>
            <a:r>
              <a:rPr sz="2600" spc="30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y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g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b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?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35" dirty="0">
                <a:latin typeface="Calibri"/>
                <a:cs typeface="Calibri"/>
              </a:rPr>
              <a:t>p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j</a:t>
            </a:r>
            <a:r>
              <a:rPr sz="2600" dirty="0">
                <a:latin typeface="Calibri"/>
                <a:cs typeface="Calibri"/>
              </a:rPr>
              <a:t>a  yang harus diupayakan, </a:t>
            </a:r>
            <a:r>
              <a:rPr sz="2600" spc="5" dirty="0">
                <a:latin typeface="Calibri"/>
                <a:cs typeface="Calibri"/>
              </a:rPr>
              <a:t>sebelum </a:t>
            </a:r>
            <a:r>
              <a:rPr sz="2600" spc="10" dirty="0">
                <a:latin typeface="Calibri"/>
                <a:cs typeface="Calibri"/>
              </a:rPr>
              <a:t>maupun 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selama</a:t>
            </a:r>
            <a:r>
              <a:rPr sz="2600" spc="6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proses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lapangan?</a:t>
            </a:r>
            <a:endParaRPr sz="2600">
              <a:latin typeface="Calibri"/>
              <a:cs typeface="Calibri"/>
            </a:endParaRPr>
          </a:p>
          <a:p>
            <a:pPr marL="241300" marR="73660" indent="-228600">
              <a:lnSpc>
                <a:spcPct val="78500"/>
              </a:lnSpc>
              <a:spcBef>
                <a:spcPts val="107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170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ik</a:t>
            </a:r>
            <a:r>
              <a:rPr sz="2600" spc="-170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p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spc="-30" dirty="0">
                <a:latin typeface="Calibri"/>
                <a:cs typeface="Calibri"/>
              </a:rPr>
              <a:t>g</a:t>
            </a:r>
            <a:r>
              <a:rPr sz="2600" spc="-25" dirty="0">
                <a:latin typeface="Calibri"/>
                <a:cs typeface="Calibri"/>
              </a:rPr>
              <a:t>g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li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50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35" dirty="0">
                <a:latin typeface="Calibri"/>
                <a:cs typeface="Calibri"/>
              </a:rPr>
              <a:t>p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65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y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3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g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spc="3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25" dirty="0">
                <a:latin typeface="Calibri"/>
                <a:cs typeface="Calibri"/>
              </a:rPr>
              <a:t>g</a:t>
            </a:r>
            <a:r>
              <a:rPr sz="2600" spc="30" dirty="0">
                <a:latin typeface="Calibri"/>
                <a:cs typeface="Calibri"/>
              </a:rPr>
              <a:t>un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15" dirty="0">
                <a:latin typeface="Calibri"/>
                <a:cs typeface="Calibri"/>
              </a:rPr>
              <a:t>k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3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,  </a:t>
            </a:r>
            <a:r>
              <a:rPr sz="2600" spc="-10" dirty="0">
                <a:latin typeface="Calibri"/>
                <a:cs typeface="Calibri"/>
              </a:rPr>
              <a:t>sesuai </a:t>
            </a:r>
            <a:r>
              <a:rPr sz="2600" spc="-5" dirty="0">
                <a:latin typeface="Calibri"/>
                <a:cs typeface="Calibri"/>
              </a:rPr>
              <a:t>pertanyaan </a:t>
            </a:r>
            <a:r>
              <a:rPr sz="2600" spc="5" dirty="0">
                <a:latin typeface="Calibri"/>
                <a:cs typeface="Calibri"/>
              </a:rPr>
              <a:t>penelitian, </a:t>
            </a:r>
            <a:r>
              <a:rPr sz="2600" dirty="0">
                <a:latin typeface="Calibri"/>
                <a:cs typeface="Calibri"/>
              </a:rPr>
              <a:t>ruang </a:t>
            </a:r>
            <a:r>
              <a:rPr sz="2600" spc="5" dirty="0">
                <a:latin typeface="Calibri"/>
                <a:cs typeface="Calibri"/>
              </a:rPr>
              <a:t>lingkup 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dan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kriteria</a:t>
            </a:r>
            <a:r>
              <a:rPr sz="2600" spc="-1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partisipan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yang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telah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ditetapkan?</a:t>
            </a:r>
            <a:endParaRPr sz="2600">
              <a:latin typeface="Calibri"/>
              <a:cs typeface="Calibri"/>
            </a:endParaRPr>
          </a:p>
          <a:p>
            <a:pPr marL="241300" marR="1179830" indent="-228600">
              <a:lnSpc>
                <a:spcPts val="2500"/>
              </a:lnSpc>
              <a:spcBef>
                <a:spcPts val="980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spc="-10" dirty="0">
                <a:latin typeface="Calibri"/>
                <a:cs typeface="Calibri"/>
              </a:rPr>
              <a:t>Data </a:t>
            </a:r>
            <a:r>
              <a:rPr sz="2600" spc="-5" dirty="0">
                <a:latin typeface="Calibri"/>
                <a:cs typeface="Calibri"/>
              </a:rPr>
              <a:t>apa </a:t>
            </a:r>
            <a:r>
              <a:rPr sz="2600" spc="-25" dirty="0">
                <a:latin typeface="Calibri"/>
                <a:cs typeface="Calibri"/>
              </a:rPr>
              <a:t>saja </a:t>
            </a:r>
            <a:r>
              <a:rPr sz="2600" dirty="0">
                <a:latin typeface="Calibri"/>
                <a:cs typeface="Calibri"/>
              </a:rPr>
              <a:t>yang harus </a:t>
            </a:r>
            <a:r>
              <a:rPr sz="2600" spc="-10" dirty="0">
                <a:latin typeface="Calibri"/>
                <a:cs typeface="Calibri"/>
              </a:rPr>
              <a:t>digali sesuai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pertanyaan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penelitian?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9600" y="0"/>
            <a:ext cx="3962400" cy="6858000"/>
            <a:chOff x="8229600" y="0"/>
            <a:chExt cx="39624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600" y="3860800"/>
              <a:ext cx="3962400" cy="2997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00" y="0"/>
              <a:ext cx="3962400" cy="4660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339" y="2852989"/>
            <a:ext cx="7256145" cy="338518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1405255">
              <a:lnSpc>
                <a:spcPts val="2900"/>
              </a:lnSpc>
              <a:spcBef>
                <a:spcPts val="405"/>
              </a:spcBef>
            </a:pPr>
            <a:r>
              <a:rPr sz="2600" spc="95" dirty="0">
                <a:latin typeface="Cambria"/>
                <a:cs typeface="Cambria"/>
              </a:rPr>
              <a:t>Untuk</a:t>
            </a:r>
            <a:r>
              <a:rPr sz="2600" spc="-100" dirty="0">
                <a:latin typeface="Cambria"/>
                <a:cs typeface="Cambria"/>
              </a:rPr>
              <a:t> </a:t>
            </a:r>
            <a:r>
              <a:rPr sz="2600" spc="-50" dirty="0">
                <a:latin typeface="Cambria"/>
                <a:cs typeface="Cambria"/>
              </a:rPr>
              <a:t>mencapainya,</a:t>
            </a:r>
            <a:r>
              <a:rPr sz="2600" spc="60" dirty="0">
                <a:latin typeface="Cambria"/>
                <a:cs typeface="Cambria"/>
              </a:rPr>
              <a:t> </a:t>
            </a:r>
            <a:r>
              <a:rPr sz="2600" spc="-35" dirty="0">
                <a:latin typeface="Cambria"/>
                <a:cs typeface="Cambria"/>
              </a:rPr>
              <a:t>beberapa</a:t>
            </a:r>
            <a:r>
              <a:rPr sz="2600" spc="-90" dirty="0">
                <a:latin typeface="Cambria"/>
                <a:cs typeface="Cambria"/>
              </a:rPr>
              <a:t> </a:t>
            </a:r>
            <a:r>
              <a:rPr sz="2600" spc="-70" dirty="0">
                <a:latin typeface="Cambria"/>
                <a:cs typeface="Cambria"/>
              </a:rPr>
              <a:t>pertanyaan </a:t>
            </a:r>
            <a:r>
              <a:rPr sz="2600" spc="-555" dirty="0">
                <a:latin typeface="Cambria"/>
                <a:cs typeface="Cambria"/>
              </a:rPr>
              <a:t> </a:t>
            </a:r>
            <a:r>
              <a:rPr sz="2600" spc="-55" dirty="0">
                <a:latin typeface="Cambria"/>
                <a:cs typeface="Cambria"/>
              </a:rPr>
              <a:t>yang</a:t>
            </a:r>
            <a:r>
              <a:rPr sz="2600" spc="5" dirty="0">
                <a:latin typeface="Cambria"/>
                <a:cs typeface="Cambria"/>
              </a:rPr>
              <a:t> </a:t>
            </a:r>
            <a:r>
              <a:rPr sz="2600" spc="-80" dirty="0">
                <a:latin typeface="Cambria"/>
                <a:cs typeface="Cambria"/>
              </a:rPr>
              <a:t>umumnya</a:t>
            </a:r>
            <a:r>
              <a:rPr sz="2600" spc="215" dirty="0">
                <a:latin typeface="Cambria"/>
                <a:cs typeface="Cambria"/>
              </a:rPr>
              <a:t> </a:t>
            </a:r>
            <a:r>
              <a:rPr sz="2600" spc="-35" dirty="0">
                <a:latin typeface="Cambria"/>
                <a:cs typeface="Cambria"/>
              </a:rPr>
              <a:t>muncul</a:t>
            </a:r>
            <a:r>
              <a:rPr sz="2600" spc="-45" dirty="0">
                <a:latin typeface="Cambria"/>
                <a:cs typeface="Cambria"/>
              </a:rPr>
              <a:t> </a:t>
            </a:r>
            <a:r>
              <a:rPr sz="2600" spc="10" dirty="0">
                <a:latin typeface="Cambria"/>
                <a:cs typeface="Cambria"/>
              </a:rPr>
              <a:t>di</a:t>
            </a:r>
            <a:r>
              <a:rPr sz="2600" spc="40" dirty="0">
                <a:latin typeface="Cambria"/>
                <a:cs typeface="Cambria"/>
              </a:rPr>
              <a:t> </a:t>
            </a:r>
            <a:r>
              <a:rPr sz="2600" spc="-50" dirty="0">
                <a:latin typeface="Cambria"/>
                <a:cs typeface="Cambria"/>
              </a:rPr>
              <a:t>awal</a:t>
            </a:r>
            <a:r>
              <a:rPr sz="2600" spc="-45" dirty="0">
                <a:latin typeface="Cambria"/>
                <a:cs typeface="Cambria"/>
              </a:rPr>
              <a:t> riset: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780"/>
              </a:lnSpc>
              <a:buChar char="-"/>
              <a:tabLst>
                <a:tab pos="177800" algn="l"/>
              </a:tabLst>
            </a:pP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Sebaiknya</a:t>
            </a:r>
            <a:r>
              <a:rPr sz="2600" spc="-9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20" dirty="0">
                <a:solidFill>
                  <a:srgbClr val="FF0000"/>
                </a:solidFill>
                <a:latin typeface="Cambria"/>
                <a:cs typeface="Cambria"/>
              </a:rPr>
              <a:t>saya</a:t>
            </a:r>
            <a:r>
              <a:rPr sz="2600" spc="114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30" dirty="0">
                <a:solidFill>
                  <a:srgbClr val="FF0000"/>
                </a:solidFill>
                <a:latin typeface="Cambria"/>
                <a:cs typeface="Cambria"/>
              </a:rPr>
              <a:t>pilih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tipe/pendekatan</a:t>
            </a:r>
            <a:r>
              <a:rPr sz="2600" spc="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apa?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950"/>
              </a:lnSpc>
              <a:buChar char="-"/>
              <a:tabLst>
                <a:tab pos="177800" algn="l"/>
              </a:tabLst>
            </a:pPr>
            <a:r>
              <a:rPr sz="2600" spc="90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sz="2600" spc="145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5" dirty="0">
                <a:solidFill>
                  <a:srgbClr val="FF0000"/>
                </a:solidFill>
                <a:latin typeface="Cambria"/>
                <a:cs typeface="Cambria"/>
              </a:rPr>
              <a:t>j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40" dirty="0">
                <a:solidFill>
                  <a:srgbClr val="FF0000"/>
                </a:solidFill>
                <a:latin typeface="Cambria"/>
                <a:cs typeface="Cambria"/>
              </a:rPr>
              <a:t>u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95" dirty="0">
                <a:solidFill>
                  <a:srgbClr val="FF0000"/>
                </a:solidFill>
                <a:latin typeface="Cambria"/>
                <a:cs typeface="Cambria"/>
              </a:rPr>
              <a:t>m</a:t>
            </a:r>
            <a:r>
              <a:rPr sz="2600" spc="-4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114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05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215" dirty="0">
                <a:solidFill>
                  <a:srgbClr val="FF0000"/>
                </a:solidFill>
                <a:latin typeface="Cambria"/>
                <a:cs typeface="Cambria"/>
              </a:rPr>
              <a:t>y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1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20" dirty="0">
                <a:solidFill>
                  <a:srgbClr val="FF0000"/>
                </a:solidFill>
                <a:latin typeface="Cambria"/>
                <a:cs typeface="Cambria"/>
              </a:rPr>
              <a:t>m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20" dirty="0">
                <a:solidFill>
                  <a:srgbClr val="FF0000"/>
                </a:solidFill>
                <a:latin typeface="Cambria"/>
                <a:cs typeface="Cambria"/>
              </a:rPr>
              <a:t>t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0" dirty="0">
                <a:solidFill>
                  <a:srgbClr val="FF0000"/>
                </a:solidFill>
                <a:latin typeface="Cambria"/>
                <a:cs typeface="Cambria"/>
              </a:rPr>
              <a:t>p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ka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1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10" dirty="0">
                <a:solidFill>
                  <a:srgbClr val="FF0000"/>
                </a:solidFill>
                <a:latin typeface="Cambria"/>
                <a:cs typeface="Cambria"/>
              </a:rPr>
              <a:t>k</a:t>
            </a:r>
            <a:r>
              <a:rPr sz="2600" spc="-35" dirty="0">
                <a:solidFill>
                  <a:srgbClr val="FF0000"/>
                </a:solidFill>
                <a:latin typeface="Cambria"/>
                <a:cs typeface="Cambria"/>
              </a:rPr>
              <a:t>r</a:t>
            </a:r>
            <a:r>
              <a:rPr sz="2600" spc="-30" dirty="0">
                <a:solidFill>
                  <a:srgbClr val="FF0000"/>
                </a:solidFill>
                <a:latin typeface="Cambria"/>
                <a:cs typeface="Cambria"/>
              </a:rPr>
              <a:t>i</a:t>
            </a:r>
            <a:r>
              <a:rPr sz="2600" spc="20" dirty="0">
                <a:solidFill>
                  <a:srgbClr val="FF0000"/>
                </a:solidFill>
                <a:latin typeface="Cambria"/>
                <a:cs typeface="Cambria"/>
              </a:rPr>
              <a:t>t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-80" dirty="0">
                <a:solidFill>
                  <a:srgbClr val="FF0000"/>
                </a:solidFill>
                <a:latin typeface="Cambria"/>
                <a:cs typeface="Cambria"/>
              </a:rPr>
              <a:t>r</a:t>
            </a:r>
            <a:r>
              <a:rPr sz="2600" spc="-30" dirty="0">
                <a:solidFill>
                  <a:srgbClr val="FF0000"/>
                </a:solidFill>
                <a:latin typeface="Cambria"/>
                <a:cs typeface="Cambria"/>
              </a:rPr>
              <a:t>i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18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85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sz="2600" spc="-80" dirty="0">
                <a:solidFill>
                  <a:srgbClr val="FF0000"/>
                </a:solidFill>
                <a:latin typeface="Cambria"/>
                <a:cs typeface="Cambria"/>
              </a:rPr>
              <a:t>u</a:t>
            </a:r>
            <a:r>
              <a:rPr sz="2600" spc="70" dirty="0">
                <a:solidFill>
                  <a:srgbClr val="FF0000"/>
                </a:solidFill>
                <a:latin typeface="Cambria"/>
                <a:cs typeface="Cambria"/>
              </a:rPr>
              <a:t>b</a:t>
            </a:r>
            <a:r>
              <a:rPr sz="2600" spc="5" dirty="0">
                <a:solidFill>
                  <a:srgbClr val="FF0000"/>
                </a:solidFill>
                <a:latin typeface="Cambria"/>
                <a:cs typeface="Cambria"/>
              </a:rPr>
              <a:t>j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ek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850"/>
              </a:lnSpc>
              <a:buChar char="-"/>
              <a:tabLst>
                <a:tab pos="177800" algn="l"/>
              </a:tabLst>
            </a:pPr>
            <a:r>
              <a:rPr sz="2600" spc="210" dirty="0">
                <a:solidFill>
                  <a:srgbClr val="FF0000"/>
                </a:solidFill>
                <a:latin typeface="Cambria"/>
                <a:cs typeface="Cambria"/>
              </a:rPr>
              <a:t>B</a:t>
            </a:r>
            <a:r>
              <a:rPr sz="2600" spc="215" dirty="0">
                <a:solidFill>
                  <a:srgbClr val="FF0000"/>
                </a:solidFill>
                <a:latin typeface="Cambria"/>
                <a:cs typeface="Cambria"/>
              </a:rPr>
              <a:t>o</a:t>
            </a:r>
            <a:r>
              <a:rPr sz="2600" spc="-10" dirty="0">
                <a:solidFill>
                  <a:srgbClr val="FF0000"/>
                </a:solidFill>
                <a:latin typeface="Cambria"/>
                <a:cs typeface="Cambria"/>
              </a:rPr>
              <a:t>l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-35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ka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-9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dirty="0">
                <a:solidFill>
                  <a:srgbClr val="FF0000"/>
                </a:solidFill>
                <a:latin typeface="Cambria"/>
                <a:cs typeface="Cambria"/>
              </a:rPr>
              <a:t>j</a:t>
            </a:r>
            <a:r>
              <a:rPr sz="2600" spc="-25" dirty="0">
                <a:solidFill>
                  <a:srgbClr val="FF0000"/>
                </a:solidFill>
                <a:latin typeface="Cambria"/>
                <a:cs typeface="Cambria"/>
              </a:rPr>
              <a:t>i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k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85" dirty="0">
                <a:solidFill>
                  <a:srgbClr val="FF0000"/>
                </a:solidFill>
                <a:latin typeface="Cambria"/>
                <a:cs typeface="Cambria"/>
              </a:rPr>
              <a:t> s</a:t>
            </a:r>
            <a:r>
              <a:rPr sz="2600" spc="-80" dirty="0">
                <a:solidFill>
                  <a:srgbClr val="FF0000"/>
                </a:solidFill>
                <a:latin typeface="Cambria"/>
                <a:cs typeface="Cambria"/>
              </a:rPr>
              <a:t>u</a:t>
            </a:r>
            <a:r>
              <a:rPr sz="2600" spc="70" dirty="0">
                <a:solidFill>
                  <a:srgbClr val="FF0000"/>
                </a:solidFill>
                <a:latin typeface="Cambria"/>
                <a:cs typeface="Cambria"/>
              </a:rPr>
              <a:t>b</a:t>
            </a:r>
            <a:r>
              <a:rPr sz="2600" spc="5" dirty="0">
                <a:solidFill>
                  <a:srgbClr val="FF0000"/>
                </a:solidFill>
                <a:latin typeface="Cambria"/>
                <a:cs typeface="Cambria"/>
              </a:rPr>
              <a:t>j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ek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-215" dirty="0">
                <a:solidFill>
                  <a:srgbClr val="FF0000"/>
                </a:solidFill>
                <a:latin typeface="Cambria"/>
                <a:cs typeface="Cambria"/>
              </a:rPr>
              <a:t>y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1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-5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-215" dirty="0">
                <a:solidFill>
                  <a:srgbClr val="FF0000"/>
                </a:solidFill>
                <a:latin typeface="Cambria"/>
                <a:cs typeface="Cambria"/>
              </a:rPr>
              <a:t>y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1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380" dirty="0">
                <a:solidFill>
                  <a:srgbClr val="FF0000"/>
                </a:solidFill>
                <a:latin typeface="Cambria"/>
                <a:cs typeface="Cambria"/>
              </a:rPr>
              <a:t>5</a:t>
            </a:r>
            <a:r>
              <a:rPr sz="2600" spc="6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15" dirty="0">
                <a:solidFill>
                  <a:srgbClr val="FF0000"/>
                </a:solidFill>
                <a:latin typeface="Cambria"/>
                <a:cs typeface="Cambria"/>
              </a:rPr>
              <a:t>o</a:t>
            </a:r>
            <a:r>
              <a:rPr sz="2600" spc="-80" dirty="0">
                <a:solidFill>
                  <a:srgbClr val="FF0000"/>
                </a:solidFill>
                <a:latin typeface="Cambria"/>
                <a:cs typeface="Cambria"/>
              </a:rPr>
              <a:t>r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110" dirty="0">
                <a:solidFill>
                  <a:srgbClr val="FF0000"/>
                </a:solidFill>
                <a:latin typeface="Cambria"/>
                <a:cs typeface="Cambria"/>
              </a:rPr>
              <a:t>g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960"/>
              </a:lnSpc>
              <a:buChar char="-"/>
              <a:tabLst>
                <a:tab pos="177800" algn="l"/>
              </a:tabLst>
            </a:pPr>
            <a:r>
              <a:rPr sz="2600" dirty="0">
                <a:solidFill>
                  <a:srgbClr val="FF0000"/>
                </a:solidFill>
                <a:latin typeface="Cambria"/>
                <a:cs typeface="Cambria"/>
              </a:rPr>
              <a:t>Apakah</a:t>
            </a:r>
            <a:r>
              <a:rPr sz="2600" spc="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20" dirty="0">
                <a:solidFill>
                  <a:srgbClr val="FF0000"/>
                </a:solidFill>
                <a:latin typeface="Cambria"/>
                <a:cs typeface="Cambria"/>
              </a:rPr>
              <a:t>saya</a:t>
            </a:r>
            <a:r>
              <a:rPr sz="2600" spc="114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harus</a:t>
            </a:r>
            <a:r>
              <a:rPr sz="2600" spc="-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30" dirty="0">
                <a:solidFill>
                  <a:srgbClr val="FF0000"/>
                </a:solidFill>
                <a:latin typeface="Cambria"/>
                <a:cs typeface="Cambria"/>
              </a:rPr>
              <a:t>menggunakan</a:t>
            </a:r>
            <a:r>
              <a:rPr sz="2600" spc="12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700" i="1" spc="-55" dirty="0">
                <a:solidFill>
                  <a:srgbClr val="FF0000"/>
                </a:solidFill>
                <a:latin typeface="Cambria"/>
                <a:cs typeface="Cambria"/>
              </a:rPr>
              <a:t>significant</a:t>
            </a:r>
            <a:r>
              <a:rPr sz="2700" i="1" spc="-7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700" i="1" spc="-45" dirty="0">
                <a:solidFill>
                  <a:srgbClr val="FF0000"/>
                </a:solidFill>
                <a:latin typeface="Cambria"/>
                <a:cs typeface="Cambria"/>
              </a:rPr>
              <a:t>other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890"/>
              </a:lnSpc>
              <a:buChar char="-"/>
              <a:tabLst>
                <a:tab pos="177800" algn="l"/>
              </a:tabLst>
            </a:pPr>
            <a:r>
              <a:rPr sz="2600" spc="14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85" dirty="0">
                <a:solidFill>
                  <a:srgbClr val="FF0000"/>
                </a:solidFill>
                <a:latin typeface="Cambria"/>
                <a:cs typeface="Cambria"/>
              </a:rPr>
              <a:t>p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aka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05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215" dirty="0">
                <a:solidFill>
                  <a:srgbClr val="FF0000"/>
                </a:solidFill>
                <a:latin typeface="Cambria"/>
                <a:cs typeface="Cambria"/>
              </a:rPr>
              <a:t>y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114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55" dirty="0">
                <a:solidFill>
                  <a:srgbClr val="FF0000"/>
                </a:solidFill>
                <a:latin typeface="Cambria"/>
                <a:cs typeface="Cambria"/>
              </a:rPr>
              <a:t>b</a:t>
            </a:r>
            <a:r>
              <a:rPr sz="2600" spc="30" dirty="0">
                <a:solidFill>
                  <a:srgbClr val="FF0000"/>
                </a:solidFill>
                <a:latin typeface="Cambria"/>
                <a:cs typeface="Cambria"/>
              </a:rPr>
              <a:t>o</a:t>
            </a:r>
            <a:r>
              <a:rPr sz="2600" spc="-10" dirty="0">
                <a:solidFill>
                  <a:srgbClr val="FF0000"/>
                </a:solidFill>
                <a:latin typeface="Cambria"/>
                <a:cs typeface="Cambria"/>
              </a:rPr>
              <a:t>l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h</a:t>
            </a:r>
            <a:r>
              <a:rPr sz="2600" spc="-19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20" dirty="0">
                <a:solidFill>
                  <a:srgbClr val="FF0000"/>
                </a:solidFill>
                <a:latin typeface="Cambria"/>
                <a:cs typeface="Cambria"/>
              </a:rPr>
              <a:t>m</a:t>
            </a: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e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110" dirty="0">
                <a:solidFill>
                  <a:srgbClr val="FF0000"/>
                </a:solidFill>
                <a:latin typeface="Cambria"/>
                <a:cs typeface="Cambria"/>
              </a:rPr>
              <a:t>gg</a:t>
            </a:r>
            <a:r>
              <a:rPr sz="2600" spc="-40" dirty="0">
                <a:solidFill>
                  <a:srgbClr val="FF0000"/>
                </a:solidFill>
                <a:latin typeface="Cambria"/>
                <a:cs typeface="Cambria"/>
              </a:rPr>
              <a:t>u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aka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1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50" dirty="0">
                <a:solidFill>
                  <a:srgbClr val="FF0000"/>
                </a:solidFill>
                <a:latin typeface="Cambria"/>
                <a:cs typeface="Cambria"/>
              </a:rPr>
              <a:t>w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0" dirty="0">
                <a:solidFill>
                  <a:srgbClr val="FF0000"/>
                </a:solidFill>
                <a:latin typeface="Cambria"/>
                <a:cs typeface="Cambria"/>
              </a:rPr>
              <a:t>w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n</a:t>
            </a:r>
            <a:r>
              <a:rPr sz="2600" spc="50" dirty="0">
                <a:solidFill>
                  <a:srgbClr val="FF0000"/>
                </a:solidFill>
                <a:latin typeface="Cambria"/>
                <a:cs typeface="Cambria"/>
              </a:rPr>
              <a:t>c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80" dirty="0">
                <a:solidFill>
                  <a:srgbClr val="FF0000"/>
                </a:solidFill>
                <a:latin typeface="Cambria"/>
                <a:cs typeface="Cambria"/>
              </a:rPr>
              <a:t>r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105" dirty="0">
                <a:solidFill>
                  <a:srgbClr val="FF0000"/>
                </a:solidFill>
                <a:latin typeface="Cambria"/>
                <a:cs typeface="Cambria"/>
              </a:rPr>
              <a:t>s</a:t>
            </a:r>
            <a:r>
              <a:rPr sz="2600" spc="-9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5" dirty="0">
                <a:solidFill>
                  <a:srgbClr val="FF0000"/>
                </a:solidFill>
                <a:latin typeface="Cambria"/>
                <a:cs typeface="Cambria"/>
              </a:rPr>
              <a:t>j</a:t>
            </a:r>
            <a:r>
              <a:rPr sz="2600" spc="-70" dirty="0">
                <a:solidFill>
                  <a:srgbClr val="FF0000"/>
                </a:solidFill>
                <a:latin typeface="Cambria"/>
                <a:cs typeface="Cambria"/>
              </a:rPr>
              <a:t>a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2900"/>
              </a:lnSpc>
              <a:buChar char="-"/>
              <a:tabLst>
                <a:tab pos="177800" algn="l"/>
              </a:tabLst>
            </a:pPr>
            <a:r>
              <a:rPr sz="2600" spc="-20" dirty="0">
                <a:solidFill>
                  <a:srgbClr val="FF0000"/>
                </a:solidFill>
                <a:latin typeface="Cambria"/>
                <a:cs typeface="Cambria"/>
              </a:rPr>
              <a:t>Menganalisisnya</a:t>
            </a:r>
            <a:r>
              <a:rPr sz="2600" spc="3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pakai</a:t>
            </a:r>
            <a:r>
              <a:rPr sz="2600" spc="4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45" dirty="0">
                <a:solidFill>
                  <a:srgbClr val="FF0000"/>
                </a:solidFill>
                <a:latin typeface="Cambria"/>
                <a:cs typeface="Cambria"/>
              </a:rPr>
              <a:t>teknik</a:t>
            </a:r>
            <a:r>
              <a:rPr sz="2600" spc="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0" dirty="0">
                <a:solidFill>
                  <a:srgbClr val="FF0000"/>
                </a:solidFill>
                <a:latin typeface="Cambria"/>
                <a:cs typeface="Cambria"/>
              </a:rPr>
              <a:t>analisis</a:t>
            </a:r>
            <a:r>
              <a:rPr sz="2600" spc="-5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55" dirty="0">
                <a:solidFill>
                  <a:srgbClr val="FF0000"/>
                </a:solidFill>
                <a:latin typeface="Cambria"/>
                <a:cs typeface="Cambria"/>
              </a:rPr>
              <a:t>yang</a:t>
            </a:r>
            <a:r>
              <a:rPr sz="2600" spc="1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600" spc="-65" dirty="0">
                <a:solidFill>
                  <a:srgbClr val="FF0000"/>
                </a:solidFill>
                <a:latin typeface="Cambria"/>
                <a:cs typeface="Cambria"/>
              </a:rPr>
              <a:t>mana?</a:t>
            </a:r>
            <a:endParaRPr sz="2600">
              <a:latin typeface="Cambria"/>
              <a:cs typeface="Cambria"/>
            </a:endParaRPr>
          </a:p>
          <a:p>
            <a:pPr marL="177800" indent="-165100">
              <a:lnSpc>
                <a:spcPts val="3010"/>
              </a:lnSpc>
              <a:buChar char="-"/>
              <a:tabLst>
                <a:tab pos="177800" algn="l"/>
              </a:tabLst>
            </a:pPr>
            <a:r>
              <a:rPr sz="2600" spc="15" dirty="0">
                <a:latin typeface="Cambria"/>
                <a:cs typeface="Cambria"/>
              </a:rPr>
              <a:t>d</a:t>
            </a:r>
            <a:r>
              <a:rPr sz="2600" spc="30" dirty="0">
                <a:latin typeface="Cambria"/>
                <a:cs typeface="Cambria"/>
              </a:rPr>
              <a:t>l</a:t>
            </a:r>
            <a:r>
              <a:rPr sz="2600" spc="-15" dirty="0">
                <a:latin typeface="Cambria"/>
                <a:cs typeface="Cambria"/>
              </a:rPr>
              <a:t>l</a:t>
            </a:r>
            <a:r>
              <a:rPr sz="2600" spc="80" dirty="0">
                <a:latin typeface="Cambria"/>
                <a:cs typeface="Cambria"/>
              </a:rPr>
              <a:t>…</a:t>
            </a:r>
            <a:r>
              <a:rPr sz="2600" spc="-114" dirty="0">
                <a:latin typeface="Cambria"/>
                <a:cs typeface="Cambria"/>
              </a:rPr>
              <a:t> </a:t>
            </a:r>
            <a:r>
              <a:rPr sz="2600" spc="15" dirty="0">
                <a:latin typeface="Cambria"/>
                <a:cs typeface="Cambria"/>
              </a:rPr>
              <a:t>d</a:t>
            </a:r>
            <a:r>
              <a:rPr sz="2600" spc="30" dirty="0">
                <a:latin typeface="Cambria"/>
                <a:cs typeface="Cambria"/>
              </a:rPr>
              <a:t>l</a:t>
            </a:r>
            <a:r>
              <a:rPr sz="2600" spc="-15" dirty="0">
                <a:latin typeface="Cambria"/>
                <a:cs typeface="Cambria"/>
              </a:rPr>
              <a:t>l</a:t>
            </a:r>
            <a:r>
              <a:rPr sz="2600" spc="80" dirty="0">
                <a:latin typeface="Cambria"/>
                <a:cs typeface="Cambria"/>
              </a:rPr>
              <a:t>…</a:t>
            </a:r>
            <a:endParaRPr sz="26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4900" y="342900"/>
            <a:ext cx="5600700" cy="3530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240" y="626406"/>
            <a:ext cx="9281160" cy="619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900" spc="-30" dirty="0"/>
              <a:t>Beberapa</a:t>
            </a:r>
            <a:r>
              <a:rPr sz="3900" spc="50" dirty="0"/>
              <a:t> </a:t>
            </a:r>
            <a:r>
              <a:rPr sz="3900" spc="10" dirty="0"/>
              <a:t>Teknik</a:t>
            </a:r>
            <a:r>
              <a:rPr sz="3900" spc="-10" dirty="0"/>
              <a:t> </a:t>
            </a:r>
            <a:r>
              <a:rPr sz="3900" spc="-5" dirty="0"/>
              <a:t>Penggalian</a:t>
            </a:r>
            <a:r>
              <a:rPr sz="3900" spc="60" dirty="0"/>
              <a:t> </a:t>
            </a:r>
            <a:r>
              <a:rPr sz="3900" spc="140" dirty="0"/>
              <a:t>Data</a:t>
            </a:r>
            <a:r>
              <a:rPr sz="3900" spc="-50" dirty="0"/>
              <a:t> </a:t>
            </a:r>
            <a:r>
              <a:rPr sz="3900" spc="-5" dirty="0"/>
              <a:t>Kualitatif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523240" y="1668914"/>
            <a:ext cx="5583555" cy="24765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533400" indent="-5207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3000" spc="-40" dirty="0">
                <a:latin typeface="Calibri"/>
                <a:cs typeface="Calibri"/>
              </a:rPr>
              <a:t>Wawancara</a:t>
            </a:r>
            <a:endParaRPr sz="30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2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3000" spc="5" dirty="0">
                <a:latin typeface="Calibri"/>
                <a:cs typeface="Calibri"/>
              </a:rPr>
              <a:t>FGD</a:t>
            </a:r>
            <a:endParaRPr sz="30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3000" spc="5" dirty="0">
                <a:latin typeface="Calibri"/>
                <a:cs typeface="Calibri"/>
              </a:rPr>
              <a:t>Observasi</a:t>
            </a:r>
            <a:endParaRPr sz="30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3000" dirty="0">
                <a:latin typeface="Calibri"/>
                <a:cs typeface="Calibri"/>
              </a:rPr>
              <a:t>Dokumen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dan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40" dirty="0">
                <a:latin typeface="Calibri"/>
                <a:cs typeface="Calibri"/>
              </a:rPr>
              <a:t>artefak</a:t>
            </a:r>
            <a:endParaRPr sz="30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3000" spc="-35" dirty="0">
                <a:latin typeface="Calibri"/>
                <a:cs typeface="Calibri"/>
              </a:rPr>
              <a:t>Berbagai</a:t>
            </a:r>
            <a:r>
              <a:rPr sz="3000" spc="130" dirty="0">
                <a:latin typeface="Calibri"/>
                <a:cs typeface="Calibri"/>
              </a:rPr>
              <a:t> </a:t>
            </a:r>
            <a:r>
              <a:rPr sz="3000" spc="10" dirty="0">
                <a:latin typeface="Calibri"/>
                <a:cs typeface="Calibri"/>
              </a:rPr>
              <a:t>sumber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data</a:t>
            </a:r>
            <a:r>
              <a:rPr sz="3000" spc="-114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elektronik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6900" y="4508500"/>
            <a:ext cx="2819400" cy="1892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1400" y="4508500"/>
            <a:ext cx="2590800" cy="1892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500" y="4508500"/>
            <a:ext cx="2527300" cy="18923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64600" y="4495800"/>
            <a:ext cx="2870200" cy="1904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69300" y="1778000"/>
            <a:ext cx="3263900" cy="19939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92700" y="1697550"/>
            <a:ext cx="2552700" cy="196004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5140" y="603173"/>
            <a:ext cx="7259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5" dirty="0"/>
              <a:t>Pe</a:t>
            </a:r>
            <a:r>
              <a:rPr sz="3600" dirty="0"/>
              <a:t>d</a:t>
            </a:r>
            <a:r>
              <a:rPr sz="3600" spc="-15" dirty="0"/>
              <a:t>o</a:t>
            </a:r>
            <a:r>
              <a:rPr sz="3600" spc="-100" dirty="0"/>
              <a:t>m</a:t>
            </a:r>
            <a:r>
              <a:rPr sz="3600" spc="-65" dirty="0"/>
              <a:t>a</a:t>
            </a:r>
            <a:r>
              <a:rPr sz="3600" spc="-85" dirty="0"/>
              <a:t>n</a:t>
            </a:r>
            <a:r>
              <a:rPr sz="3600" spc="75" dirty="0"/>
              <a:t> </a:t>
            </a:r>
            <a:r>
              <a:rPr sz="3600" spc="-615" dirty="0"/>
              <a:t>/</a:t>
            </a:r>
            <a:r>
              <a:rPr sz="3600" spc="-45" dirty="0"/>
              <a:t> </a:t>
            </a:r>
            <a:r>
              <a:rPr sz="3600" spc="120" dirty="0"/>
              <a:t>P</a:t>
            </a:r>
            <a:r>
              <a:rPr sz="3600" spc="170" dirty="0"/>
              <a:t>a</a:t>
            </a:r>
            <a:r>
              <a:rPr sz="3600" spc="-60" dirty="0"/>
              <a:t>n</a:t>
            </a:r>
            <a:r>
              <a:rPr sz="3600" spc="-50" dirty="0"/>
              <a:t>d</a:t>
            </a:r>
            <a:r>
              <a:rPr sz="3600" spc="-90" dirty="0"/>
              <a:t>u</a:t>
            </a:r>
            <a:r>
              <a:rPr sz="3600" spc="-65" dirty="0"/>
              <a:t>a</a:t>
            </a:r>
            <a:r>
              <a:rPr sz="3600" spc="-85" dirty="0"/>
              <a:t>n</a:t>
            </a:r>
            <a:r>
              <a:rPr sz="3600" spc="-25" dirty="0"/>
              <a:t> </a:t>
            </a:r>
            <a:r>
              <a:rPr sz="3600" spc="95" dirty="0"/>
              <a:t>Pe</a:t>
            </a:r>
            <a:r>
              <a:rPr sz="3600" spc="10" dirty="0"/>
              <a:t>n</a:t>
            </a:r>
            <a:r>
              <a:rPr sz="3600" spc="-10" dirty="0"/>
              <a:t>g</a:t>
            </a:r>
            <a:r>
              <a:rPr sz="3600" spc="114" dirty="0"/>
              <a:t>g</a:t>
            </a:r>
            <a:r>
              <a:rPr sz="3600" spc="-65" dirty="0"/>
              <a:t>a</a:t>
            </a:r>
            <a:r>
              <a:rPr sz="3600" spc="-80" dirty="0"/>
              <a:t>l</a:t>
            </a:r>
            <a:r>
              <a:rPr sz="3600" spc="-105" dirty="0"/>
              <a:t>i</a:t>
            </a:r>
            <a:r>
              <a:rPr sz="3600" spc="-65" dirty="0"/>
              <a:t>a</a:t>
            </a:r>
            <a:r>
              <a:rPr sz="3600" spc="-85" dirty="0"/>
              <a:t>n</a:t>
            </a:r>
            <a:r>
              <a:rPr sz="3600" spc="70" dirty="0"/>
              <a:t> </a:t>
            </a:r>
            <a:r>
              <a:rPr sz="3600" spc="430" dirty="0"/>
              <a:t>D</a:t>
            </a:r>
            <a:r>
              <a:rPr sz="3600" spc="320" dirty="0"/>
              <a:t>a</a:t>
            </a:r>
            <a:r>
              <a:rPr sz="3600" spc="-25" dirty="0"/>
              <a:t>t</a:t>
            </a:r>
            <a:r>
              <a:rPr sz="3600" spc="-105" dirty="0"/>
              <a:t>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85140" y="1589812"/>
            <a:ext cx="67278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Jika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peneliti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menggunakan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lebih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teknik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740" y="1881912"/>
            <a:ext cx="613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latin typeface="Calibri"/>
                <a:cs typeface="Calibri"/>
              </a:rPr>
              <a:t>penggalian</a:t>
            </a:r>
            <a:r>
              <a:rPr sz="2800" spc="1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data,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maka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semestinya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seluruh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740" y="2186712"/>
            <a:ext cx="6309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teknik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direncanakan</a:t>
            </a:r>
            <a:r>
              <a:rPr sz="2800" spc="-1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dengan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baik,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dituliskan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740" y="2478812"/>
            <a:ext cx="5838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pedoman</a:t>
            </a:r>
            <a:r>
              <a:rPr sz="2800" spc="-15" dirty="0">
                <a:latin typeface="Calibri"/>
                <a:cs typeface="Calibri"/>
              </a:rPr>
              <a:t> pelaksanaannya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meski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20" dirty="0">
                <a:latin typeface="Calibri"/>
                <a:cs typeface="Calibri"/>
              </a:rPr>
              <a:t>berupa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740" y="2783612"/>
            <a:ext cx="5597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5" dirty="0">
                <a:latin typeface="Calibri"/>
                <a:cs typeface="Calibri"/>
              </a:rPr>
              <a:t>d</a:t>
            </a:r>
            <a:r>
              <a:rPr sz="2800" spc="20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u</a:t>
            </a:r>
            <a:r>
              <a:rPr sz="2800" spc="-40" dirty="0">
                <a:latin typeface="Calibri"/>
                <a:cs typeface="Calibri"/>
              </a:rPr>
              <a:t>m</a:t>
            </a:r>
            <a:r>
              <a:rPr sz="2800" spc="25" dirty="0">
                <a:latin typeface="Calibri"/>
                <a:cs typeface="Calibri"/>
              </a:rPr>
              <a:t>u</a:t>
            </a:r>
            <a:r>
              <a:rPr sz="2800" spc="-3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,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i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25" dirty="0">
                <a:latin typeface="Calibri"/>
                <a:cs typeface="Calibri"/>
              </a:rPr>
              <a:t>k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75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25" dirty="0">
                <a:latin typeface="Calibri"/>
                <a:cs typeface="Calibri"/>
              </a:rPr>
              <a:t>n</a:t>
            </a:r>
            <a:r>
              <a:rPr sz="2800" spc="-120" dirty="0">
                <a:latin typeface="Calibri"/>
                <a:cs typeface="Calibri"/>
              </a:rPr>
              <a:t>g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b</a:t>
            </a:r>
            <a:r>
              <a:rPr sz="2800" spc="-45" dirty="0">
                <a:latin typeface="Calibri"/>
                <a:cs typeface="Calibri"/>
              </a:rPr>
              <a:t>ai</a:t>
            </a:r>
            <a:r>
              <a:rPr sz="280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740" y="3075711"/>
            <a:ext cx="5872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5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-75" dirty="0">
                <a:latin typeface="Calibri"/>
                <a:cs typeface="Calibri"/>
              </a:rPr>
              <a:t>n</a:t>
            </a:r>
            <a:r>
              <a:rPr sz="2800" spc="30" dirty="0">
                <a:latin typeface="Calibri"/>
                <a:cs typeface="Calibri"/>
              </a:rPr>
              <a:t>y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se</a:t>
            </a:r>
            <a:r>
              <a:rPr sz="2800" spc="30" dirty="0">
                <a:latin typeface="Calibri"/>
                <a:cs typeface="Calibri"/>
              </a:rPr>
              <a:t>h</a:t>
            </a:r>
            <a:r>
              <a:rPr sz="2800" spc="-45" dirty="0">
                <a:latin typeface="Calibri"/>
                <a:cs typeface="Calibri"/>
              </a:rPr>
              <a:t>i</a:t>
            </a:r>
            <a:r>
              <a:rPr sz="2800" spc="25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spc="-1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75" dirty="0">
                <a:latin typeface="Calibri"/>
                <a:cs typeface="Calibri"/>
              </a:rPr>
              <a:t>k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l</a:t>
            </a:r>
            <a:r>
              <a:rPr sz="2800" spc="25" dirty="0">
                <a:latin typeface="Calibri"/>
                <a:cs typeface="Calibri"/>
              </a:rPr>
              <a:t>uruh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25" dirty="0">
                <a:latin typeface="Calibri"/>
                <a:cs typeface="Calibri"/>
              </a:rPr>
              <a:t>n</a:t>
            </a:r>
            <a:r>
              <a:rPr sz="2800" spc="-75" dirty="0">
                <a:latin typeface="Calibri"/>
                <a:cs typeface="Calibri"/>
              </a:rPr>
              <a:t>n</a:t>
            </a:r>
            <a:r>
              <a:rPr sz="2800" spc="30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75" dirty="0">
                <a:latin typeface="Calibri"/>
                <a:cs typeface="Calibri"/>
              </a:rPr>
              <a:t> </a:t>
            </a:r>
            <a:r>
              <a:rPr sz="2800" spc="25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25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140" y="3380511"/>
            <a:ext cx="7035800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ts val="3329"/>
              </a:lnSpc>
              <a:spcBef>
                <a:spcPts val="100"/>
              </a:spcBef>
            </a:pPr>
            <a:r>
              <a:rPr sz="2800" spc="-20" dirty="0">
                <a:latin typeface="Calibri"/>
                <a:cs typeface="Calibri"/>
              </a:rPr>
              <a:t>dilibatkan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dalam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proses</a:t>
            </a:r>
            <a:r>
              <a:rPr sz="2800" spc="-1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analisis.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3329"/>
              </a:lnSpc>
              <a:buFont typeface="Arial MT"/>
              <a:buChar char="•"/>
              <a:tabLst>
                <a:tab pos="241300" algn="l"/>
              </a:tabLst>
            </a:pPr>
            <a:r>
              <a:rPr sz="2800" spc="-45" dirty="0">
                <a:latin typeface="Calibri"/>
                <a:cs typeface="Calibri"/>
              </a:rPr>
              <a:t>Pada</a:t>
            </a:r>
            <a:r>
              <a:rPr sz="2800" spc="12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wawancara,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pertanyaan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harus</a:t>
            </a:r>
            <a:r>
              <a:rPr sz="2800" spc="-30" dirty="0">
                <a:latin typeface="Calibri"/>
                <a:cs typeface="Calibri"/>
              </a:rPr>
              <a:t> eksploratif,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740" y="4104411"/>
            <a:ext cx="6635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sedapat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mungkin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menstimulasi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atau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memberi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3740" y="4396511"/>
            <a:ext cx="5194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kesempatan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15" dirty="0">
                <a:latin typeface="Calibri"/>
                <a:cs typeface="Calibri"/>
              </a:rPr>
              <a:t>subjek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untuk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bercerita,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740" y="4701311"/>
            <a:ext cx="67360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menyampaikan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pengalaman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atau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informasinya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3740" y="4993411"/>
            <a:ext cx="16694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latin typeface="Calibri"/>
                <a:cs typeface="Calibri"/>
              </a:rPr>
              <a:t>secara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detil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5140" y="5425211"/>
            <a:ext cx="67011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Urutan </a:t>
            </a:r>
            <a:r>
              <a:rPr sz="2800" spc="-20" dirty="0">
                <a:latin typeface="Calibri"/>
                <a:cs typeface="Calibri"/>
              </a:rPr>
              <a:t>pertanyaan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berangkat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dari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hal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umum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3740" y="5717311"/>
            <a:ext cx="54584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latin typeface="Calibri"/>
                <a:cs typeface="Calibri"/>
              </a:rPr>
              <a:t>menuju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ke </a:t>
            </a:r>
            <a:r>
              <a:rPr sz="2800" spc="-25" dirty="0">
                <a:latin typeface="Calibri"/>
                <a:cs typeface="Calibri"/>
              </a:rPr>
              <a:t>bagian</a:t>
            </a:r>
            <a:r>
              <a:rPr sz="2800" spc="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yang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paling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spesifik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8500" y="0"/>
            <a:ext cx="387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8600" y="130290"/>
            <a:ext cx="5613400" cy="66329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4140"/>
            <a:ext cx="6788150" cy="6660515"/>
            <a:chOff x="0" y="74140"/>
            <a:chExt cx="6788150" cy="66605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140"/>
              <a:ext cx="5994400" cy="66602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4350" y="120649"/>
              <a:ext cx="1193800" cy="2171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94350" y="120650"/>
            <a:ext cx="1193800" cy="2171700"/>
          </a:xfrm>
          <a:prstGeom prst="rect">
            <a:avLst/>
          </a:prstGeom>
          <a:ln w="12700">
            <a:solidFill>
              <a:srgbClr val="AD84C6"/>
            </a:solidFill>
          </a:ln>
        </p:spPr>
        <p:txBody>
          <a:bodyPr vert="horz" wrap="square" lIns="0" tIns="73025" rIns="0" bIns="0" rtlCol="0">
            <a:spAutoFit/>
          </a:bodyPr>
          <a:lstStyle/>
          <a:p>
            <a:pPr marL="83820" marR="121920">
              <a:lnSpc>
                <a:spcPct val="93200"/>
              </a:lnSpc>
              <a:spcBef>
                <a:spcPts val="575"/>
              </a:spcBef>
            </a:pPr>
            <a:r>
              <a:rPr sz="1550" spc="25" dirty="0">
                <a:solidFill>
                  <a:srgbClr val="FFFFFF"/>
                </a:solidFill>
                <a:latin typeface="Cambria"/>
                <a:cs typeface="Cambria"/>
              </a:rPr>
              <a:t>Contoh </a:t>
            </a:r>
            <a:r>
              <a:rPr sz="1550" spc="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Cambria"/>
                <a:cs typeface="Cambria"/>
              </a:rPr>
              <a:t>Latihan </a:t>
            </a:r>
            <a:r>
              <a:rPr sz="15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-30" dirty="0">
                <a:solidFill>
                  <a:srgbClr val="FFFFFF"/>
                </a:solidFill>
                <a:latin typeface="Cambria"/>
                <a:cs typeface="Cambria"/>
              </a:rPr>
              <a:t>Perumusan </a:t>
            </a:r>
            <a:r>
              <a:rPr sz="1550" spc="-2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Cambria"/>
                <a:cs typeface="Cambria"/>
              </a:rPr>
              <a:t>Pedoman </a:t>
            </a:r>
            <a:r>
              <a:rPr sz="155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85" dirty="0">
                <a:solidFill>
                  <a:srgbClr val="FFFFFF"/>
                </a:solidFill>
                <a:latin typeface="Cambria"/>
                <a:cs typeface="Cambria"/>
              </a:rPr>
              <a:t>W</a:t>
            </a:r>
            <a:r>
              <a:rPr sz="1550" spc="2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550" spc="-5" dirty="0">
                <a:solidFill>
                  <a:srgbClr val="FFFFFF"/>
                </a:solidFill>
                <a:latin typeface="Cambria"/>
                <a:cs typeface="Cambria"/>
              </a:rPr>
              <a:t>w</a:t>
            </a:r>
            <a:r>
              <a:rPr sz="15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550" spc="-7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1550" spc="10" dirty="0">
                <a:solidFill>
                  <a:srgbClr val="FFFFFF"/>
                </a:solidFill>
                <a:latin typeface="Cambria"/>
                <a:cs typeface="Cambria"/>
              </a:rPr>
              <a:t>c</a:t>
            </a:r>
            <a:r>
              <a:rPr sz="1550" spc="-6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550" spc="-4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1550" spc="-30" dirty="0">
                <a:solidFill>
                  <a:srgbClr val="FFFFFF"/>
                </a:solidFill>
                <a:latin typeface="Cambria"/>
                <a:cs typeface="Cambria"/>
              </a:rPr>
              <a:t>a  </a:t>
            </a:r>
            <a:r>
              <a:rPr sz="1550" spc="-20" dirty="0">
                <a:solidFill>
                  <a:srgbClr val="FFFFFF"/>
                </a:solidFill>
                <a:latin typeface="Cambria"/>
                <a:cs typeface="Cambria"/>
              </a:rPr>
              <a:t>dan </a:t>
            </a:r>
            <a:r>
              <a:rPr sz="1550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mbria"/>
                <a:cs typeface="Cambria"/>
              </a:rPr>
              <a:t>Observasi</a:t>
            </a:r>
            <a:endParaRPr sz="1550">
              <a:latin typeface="Cambria"/>
              <a:cs typeface="Cambria"/>
            </a:endParaRPr>
          </a:p>
          <a:p>
            <a:pPr marL="83820" marR="172720">
              <a:lnSpc>
                <a:spcPts val="1700"/>
              </a:lnSpc>
              <a:spcBef>
                <a:spcPts val="30"/>
              </a:spcBef>
            </a:pPr>
            <a:r>
              <a:rPr sz="1550" spc="-10" dirty="0">
                <a:solidFill>
                  <a:srgbClr val="FFFFFF"/>
                </a:solidFill>
                <a:latin typeface="Cambria"/>
                <a:cs typeface="Cambria"/>
              </a:rPr>
              <a:t>pada </a:t>
            </a:r>
            <a:r>
              <a:rPr sz="1550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550" spc="18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1550" spc="8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1550" spc="-60" dirty="0">
                <a:solidFill>
                  <a:srgbClr val="FFFFFF"/>
                </a:solidFill>
                <a:latin typeface="Cambria"/>
                <a:cs typeface="Cambria"/>
              </a:rPr>
              <a:t>ha</a:t>
            </a:r>
            <a:r>
              <a:rPr sz="1550" spc="-7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550" spc="-3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1550" spc="-70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1550" spc="-5" dirty="0">
                <a:solidFill>
                  <a:srgbClr val="FFFFFF"/>
                </a:solidFill>
                <a:latin typeface="Cambria"/>
                <a:cs typeface="Cambria"/>
              </a:rPr>
              <a:t>w</a:t>
            </a:r>
            <a:r>
              <a:rPr sz="1550" spc="-4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endParaRPr sz="15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9974" y="6092070"/>
            <a:ext cx="10055860" cy="619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900" spc="-335" dirty="0">
                <a:latin typeface="Cambria"/>
                <a:cs typeface="Cambria"/>
              </a:rPr>
              <a:t>(5)</a:t>
            </a:r>
            <a:r>
              <a:rPr sz="3900" spc="-105" dirty="0">
                <a:latin typeface="Cambria"/>
                <a:cs typeface="Cambria"/>
              </a:rPr>
              <a:t> </a:t>
            </a:r>
            <a:r>
              <a:rPr sz="3900" spc="-50" dirty="0">
                <a:latin typeface="Cambria"/>
                <a:cs typeface="Cambria"/>
              </a:rPr>
              <a:t>Pemantapan</a:t>
            </a:r>
            <a:r>
              <a:rPr sz="3900" spc="70" dirty="0">
                <a:latin typeface="Cambria"/>
                <a:cs typeface="Cambria"/>
              </a:rPr>
              <a:t> </a:t>
            </a:r>
            <a:r>
              <a:rPr sz="3900" spc="-25" dirty="0">
                <a:latin typeface="Cambria"/>
                <a:cs typeface="Cambria"/>
              </a:rPr>
              <a:t>Kredibilitas</a:t>
            </a:r>
            <a:r>
              <a:rPr sz="3900" spc="-75" dirty="0">
                <a:latin typeface="Cambria"/>
                <a:cs typeface="Cambria"/>
              </a:rPr>
              <a:t> </a:t>
            </a:r>
            <a:r>
              <a:rPr sz="3900" spc="-60" dirty="0">
                <a:latin typeface="Cambria"/>
                <a:cs typeface="Cambria"/>
              </a:rPr>
              <a:t>Penelitian</a:t>
            </a:r>
            <a:r>
              <a:rPr sz="3900" spc="70" dirty="0">
                <a:latin typeface="Cambria"/>
                <a:cs typeface="Cambria"/>
              </a:rPr>
              <a:t> </a:t>
            </a:r>
            <a:r>
              <a:rPr sz="3900" spc="-5" dirty="0">
                <a:latin typeface="Cambria"/>
                <a:cs typeface="Cambria"/>
              </a:rPr>
              <a:t>Kualitatif</a:t>
            </a:r>
            <a:endParaRPr sz="39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7840" y="718820"/>
            <a:ext cx="2910840" cy="466852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41300" marR="5080" indent="-228600">
              <a:lnSpc>
                <a:spcPct val="89800"/>
              </a:lnSpc>
              <a:spcBef>
                <a:spcPts val="44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Kredibilitas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penelitian 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mengarah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pada 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upaya </a:t>
            </a:r>
            <a:r>
              <a:rPr sz="2800" spc="-10" dirty="0">
                <a:latin typeface="Calibri"/>
                <a:cs typeface="Calibri"/>
              </a:rPr>
              <a:t>dimana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CFBFC"/>
                </a:solidFill>
                <a:latin typeface="Calibri"/>
                <a:cs typeface="Calibri"/>
              </a:rPr>
              <a:t>penelitian </a:t>
            </a:r>
            <a:r>
              <a:rPr sz="2800" spc="-15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CFBFC"/>
                </a:solidFill>
                <a:latin typeface="Calibri"/>
                <a:cs typeface="Calibri"/>
              </a:rPr>
              <a:t>dilakukan </a:t>
            </a:r>
            <a:r>
              <a:rPr sz="2800" spc="-20" dirty="0">
                <a:solidFill>
                  <a:srgbClr val="FCFBFC"/>
                </a:solidFill>
                <a:latin typeface="Calibri"/>
                <a:cs typeface="Calibri"/>
              </a:rPr>
              <a:t>dengan </a:t>
            </a:r>
            <a:r>
              <a:rPr sz="2800" spc="-15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FCFBFC"/>
                </a:solidFill>
                <a:latin typeface="Calibri"/>
                <a:cs typeface="Calibri"/>
              </a:rPr>
              <a:t>cara </a:t>
            </a:r>
            <a:r>
              <a:rPr sz="2800" spc="-10" dirty="0">
                <a:solidFill>
                  <a:srgbClr val="FCFBFC"/>
                </a:solidFill>
                <a:latin typeface="Calibri"/>
                <a:cs typeface="Calibri"/>
              </a:rPr>
              <a:t>tertentu </a:t>
            </a:r>
            <a:r>
              <a:rPr sz="2800" dirty="0">
                <a:solidFill>
                  <a:srgbClr val="FCFBFC"/>
                </a:solidFill>
                <a:latin typeface="Calibri"/>
                <a:cs typeface="Calibri"/>
              </a:rPr>
              <a:t>yang </a:t>
            </a:r>
            <a:r>
              <a:rPr sz="2800" spc="-620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FCFBFC"/>
                </a:solidFill>
                <a:latin typeface="Calibri"/>
                <a:cs typeface="Calibri"/>
              </a:rPr>
              <a:t>menjamin</a:t>
            </a:r>
            <a:r>
              <a:rPr sz="2800" spc="60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15" dirty="0">
                <a:solidFill>
                  <a:srgbClr val="FCFBFC"/>
                </a:solidFill>
                <a:latin typeface="Calibri"/>
                <a:cs typeface="Calibri"/>
              </a:rPr>
              <a:t>subjek </a:t>
            </a:r>
            <a:r>
              <a:rPr sz="2800" spc="20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CFBFC"/>
                </a:solidFill>
                <a:latin typeface="Calibri"/>
                <a:cs typeface="Calibri"/>
              </a:rPr>
              <a:t>penelitian </a:t>
            </a:r>
            <a:r>
              <a:rPr sz="2800" spc="-15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CFBFC"/>
                </a:solidFill>
                <a:latin typeface="Calibri"/>
                <a:cs typeface="Calibri"/>
              </a:rPr>
              <a:t>diidentifikasi</a:t>
            </a:r>
            <a:r>
              <a:rPr sz="2800" spc="-5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CFBFC"/>
                </a:solidFill>
                <a:latin typeface="Calibri"/>
                <a:cs typeface="Calibri"/>
              </a:rPr>
              <a:t>dan </a:t>
            </a:r>
            <a:r>
              <a:rPr sz="2800" spc="-5" dirty="0">
                <a:solidFill>
                  <a:srgbClr val="FCFBFC"/>
                </a:solidFill>
                <a:latin typeface="Calibri"/>
                <a:cs typeface="Calibri"/>
              </a:rPr>
              <a:t> dideskripsikan </a:t>
            </a:r>
            <a:r>
              <a:rPr sz="2800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CFBFC"/>
                </a:solidFill>
                <a:latin typeface="Calibri"/>
                <a:cs typeface="Calibri"/>
              </a:rPr>
              <a:t>secara</a:t>
            </a:r>
            <a:r>
              <a:rPr sz="2800" spc="15" dirty="0">
                <a:solidFill>
                  <a:srgbClr val="FCFBFC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FCFBFC"/>
                </a:solidFill>
                <a:latin typeface="Calibri"/>
                <a:cs typeface="Calibri"/>
              </a:rPr>
              <a:t>akurat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48040" y="718820"/>
            <a:ext cx="3352800" cy="48869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80390" indent="-228600">
              <a:lnSpc>
                <a:spcPct val="90300"/>
              </a:lnSpc>
              <a:spcBef>
                <a:spcPts val="4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35" dirty="0">
                <a:latin typeface="Calibri"/>
                <a:cs typeface="Calibri"/>
              </a:rPr>
              <a:t>Pemantapan 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kredibilitas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dapat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dilakukan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dengan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teknik:</a:t>
            </a:r>
            <a:endParaRPr sz="2800">
              <a:latin typeface="Calibri"/>
              <a:cs typeface="Calibri"/>
            </a:endParaRPr>
          </a:p>
          <a:p>
            <a:pPr marL="698500" marR="936625" lvl="1" indent="-228600">
              <a:lnSpc>
                <a:spcPts val="2500"/>
              </a:lnSpc>
              <a:spcBef>
                <a:spcPts val="64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35" dirty="0">
                <a:latin typeface="Calibri"/>
                <a:cs typeface="Calibri"/>
              </a:rPr>
              <a:t>p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20" dirty="0">
                <a:latin typeface="Calibri"/>
                <a:cs typeface="Calibri"/>
              </a:rPr>
              <a:t>j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3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  </a:t>
            </a:r>
            <a:r>
              <a:rPr sz="2400" spc="-15" dirty="0">
                <a:latin typeface="Calibri"/>
                <a:cs typeface="Calibri"/>
              </a:rPr>
              <a:t>pengamatan</a:t>
            </a:r>
            <a:endParaRPr sz="2400">
              <a:latin typeface="Calibri"/>
              <a:cs typeface="Calibri"/>
            </a:endParaRPr>
          </a:p>
          <a:p>
            <a:pPr marL="698500" marR="523240" lvl="1" indent="-228600">
              <a:lnSpc>
                <a:spcPts val="2600"/>
              </a:lnSpc>
              <a:spcBef>
                <a:spcPts val="52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peningkatan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95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ek</a:t>
            </a:r>
            <a:r>
              <a:rPr sz="2400" spc="35" dirty="0">
                <a:latin typeface="Calibri"/>
                <a:cs typeface="Calibri"/>
              </a:rPr>
              <a:t>un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spc="45" dirty="0">
                <a:latin typeface="Calibri"/>
                <a:cs typeface="Calibri"/>
              </a:rPr>
              <a:t>l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m  </a:t>
            </a:r>
            <a:r>
              <a:rPr sz="2400" spc="15" dirty="0">
                <a:latin typeface="Calibri"/>
                <a:cs typeface="Calibri"/>
              </a:rPr>
              <a:t>penelitian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8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triangulasi</a:t>
            </a:r>
            <a:endParaRPr sz="2400">
              <a:latin typeface="Calibri"/>
              <a:cs typeface="Calibri"/>
            </a:endParaRPr>
          </a:p>
          <a:p>
            <a:pPr marL="698500" marR="5080" lvl="1" indent="-228600">
              <a:lnSpc>
                <a:spcPts val="2600"/>
              </a:lnSpc>
              <a:spcBef>
                <a:spcPts val="54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analisis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kasus </a:t>
            </a:r>
            <a:r>
              <a:rPr sz="2400" spc="-20" dirty="0">
                <a:latin typeface="Calibri"/>
                <a:cs typeface="Calibri"/>
              </a:rPr>
              <a:t>negatif,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dan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8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i="1" spc="-25" dirty="0">
                <a:latin typeface="Calibri"/>
                <a:cs typeface="Calibri"/>
              </a:rPr>
              <a:t>membercheck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749" y="2051563"/>
            <a:ext cx="2245995" cy="28162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4490"/>
              </a:lnSpc>
              <a:spcBef>
                <a:spcPts val="90"/>
              </a:spcBef>
            </a:pPr>
            <a:r>
              <a:rPr sz="3900" spc="-200" dirty="0">
                <a:latin typeface="Cambria"/>
                <a:cs typeface="Cambria"/>
              </a:rPr>
              <a:t>(6)</a:t>
            </a:r>
            <a:endParaRPr sz="3900">
              <a:latin typeface="Cambria"/>
              <a:cs typeface="Cambria"/>
            </a:endParaRPr>
          </a:p>
          <a:p>
            <a:pPr marL="12700" marR="5080">
              <a:lnSpc>
                <a:spcPct val="92600"/>
              </a:lnSpc>
              <a:spcBef>
                <a:spcPts val="155"/>
              </a:spcBef>
            </a:pPr>
            <a:r>
              <a:rPr sz="3900" spc="105" dirty="0">
                <a:latin typeface="Cambria"/>
                <a:cs typeface="Cambria"/>
              </a:rPr>
              <a:t>P</a:t>
            </a:r>
            <a:r>
              <a:rPr sz="3900" spc="70" dirty="0">
                <a:latin typeface="Cambria"/>
                <a:cs typeface="Cambria"/>
              </a:rPr>
              <a:t>e</a:t>
            </a:r>
            <a:r>
              <a:rPr sz="3900" spc="-80" dirty="0">
                <a:latin typeface="Cambria"/>
                <a:cs typeface="Cambria"/>
              </a:rPr>
              <a:t>n</a:t>
            </a:r>
            <a:r>
              <a:rPr sz="3900" spc="-204" dirty="0">
                <a:latin typeface="Cambria"/>
                <a:cs typeface="Cambria"/>
              </a:rPr>
              <a:t>e</a:t>
            </a:r>
            <a:r>
              <a:rPr sz="3900" spc="-80" dirty="0">
                <a:latin typeface="Cambria"/>
                <a:cs typeface="Cambria"/>
              </a:rPr>
              <a:t>n</a:t>
            </a:r>
            <a:r>
              <a:rPr sz="3900" spc="-25" dirty="0">
                <a:latin typeface="Cambria"/>
                <a:cs typeface="Cambria"/>
              </a:rPr>
              <a:t>t</a:t>
            </a:r>
            <a:r>
              <a:rPr sz="3900" spc="-60" dirty="0">
                <a:latin typeface="Cambria"/>
                <a:cs typeface="Cambria"/>
              </a:rPr>
              <a:t>u</a:t>
            </a:r>
            <a:r>
              <a:rPr sz="3900" spc="-110" dirty="0">
                <a:latin typeface="Cambria"/>
                <a:cs typeface="Cambria"/>
              </a:rPr>
              <a:t>a</a:t>
            </a:r>
            <a:r>
              <a:rPr sz="3900" spc="-60" dirty="0">
                <a:latin typeface="Cambria"/>
                <a:cs typeface="Cambria"/>
              </a:rPr>
              <a:t>n  </a:t>
            </a:r>
            <a:r>
              <a:rPr sz="3900" spc="10" dirty="0">
                <a:latin typeface="Cambria"/>
                <a:cs typeface="Cambria"/>
              </a:rPr>
              <a:t>Teknik </a:t>
            </a:r>
            <a:r>
              <a:rPr sz="3900" spc="15" dirty="0">
                <a:latin typeface="Cambria"/>
                <a:cs typeface="Cambria"/>
              </a:rPr>
              <a:t> </a:t>
            </a:r>
            <a:r>
              <a:rPr sz="3900" spc="-50" dirty="0">
                <a:latin typeface="Cambria"/>
                <a:cs typeface="Cambria"/>
              </a:rPr>
              <a:t>Analisis </a:t>
            </a:r>
            <a:r>
              <a:rPr sz="3900" spc="-45" dirty="0">
                <a:latin typeface="Cambria"/>
                <a:cs typeface="Cambria"/>
              </a:rPr>
              <a:t> </a:t>
            </a:r>
            <a:r>
              <a:rPr sz="3900" spc="140" dirty="0">
                <a:latin typeface="Cambria"/>
                <a:cs typeface="Cambria"/>
              </a:rPr>
              <a:t>Data</a:t>
            </a:r>
            <a:endParaRPr sz="39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2000" y="635000"/>
            <a:ext cx="4038600" cy="5765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0" y="635000"/>
            <a:ext cx="3987800" cy="57657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2794"/>
            <a:ext cx="9272270" cy="95758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spc="-20" dirty="0">
                <a:latin typeface="Times New Roman"/>
                <a:cs typeface="Times New Roman"/>
              </a:rPr>
              <a:t>Ragam </a:t>
            </a:r>
            <a:r>
              <a:rPr sz="3200" spc="-10" dirty="0">
                <a:latin typeface="Times New Roman"/>
                <a:cs typeface="Times New Roman"/>
              </a:rPr>
              <a:t>Pendekatan dan Analisis </a:t>
            </a:r>
            <a:r>
              <a:rPr sz="3200" spc="-5" dirty="0">
                <a:latin typeface="Times New Roman"/>
                <a:cs typeface="Times New Roman"/>
              </a:rPr>
              <a:t>Kualitatif </a:t>
            </a:r>
            <a:r>
              <a:rPr sz="3200" spc="-10" dirty="0">
                <a:latin typeface="Times New Roman"/>
                <a:cs typeface="Times New Roman"/>
              </a:rPr>
              <a:t>Menurut </a:t>
            </a:r>
            <a:r>
              <a:rPr sz="3200" spc="-100" dirty="0">
                <a:latin typeface="Times New Roman"/>
                <a:cs typeface="Times New Roman"/>
              </a:rPr>
              <a:t>APA </a:t>
            </a:r>
            <a:r>
              <a:rPr sz="3200" spc="-78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Handbook </a:t>
            </a:r>
            <a:r>
              <a:rPr sz="3200" dirty="0">
                <a:latin typeface="Times New Roman"/>
                <a:cs typeface="Times New Roman"/>
              </a:rPr>
              <a:t>of</a:t>
            </a:r>
            <a:r>
              <a:rPr sz="3200" spc="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Research</a:t>
            </a:r>
            <a:r>
              <a:rPr sz="3200" spc="19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6839" y="1506220"/>
            <a:ext cx="5622290" cy="48387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533400" indent="-52070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532765" algn="l"/>
                <a:tab pos="533400" algn="l"/>
              </a:tabLst>
            </a:pPr>
            <a:r>
              <a:rPr sz="2000" spc="-25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spc="40" dirty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spc="40" dirty="0">
                <a:solidFill>
                  <a:srgbClr val="C00000"/>
                </a:solidFill>
                <a:latin typeface="Times New Roman"/>
                <a:cs typeface="Times New Roman"/>
              </a:rPr>
              <a:t>ti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2000" spc="-1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n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spc="40" dirty="0"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2000" spc="2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2000" spc="40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2000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pp</a:t>
            </a:r>
            <a:r>
              <a:rPr sz="2000" spc="30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ac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  <a:p>
            <a:pPr marL="762000" lvl="1" indent="-2292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620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t</a:t>
            </a:r>
            <a:r>
              <a:rPr sz="2000" spc="10" dirty="0">
                <a:latin typeface="Times New Roman"/>
                <a:cs typeface="Times New Roman"/>
              </a:rPr>
              <a:t>e</a:t>
            </a:r>
            <a:r>
              <a:rPr sz="2000" spc="40" dirty="0">
                <a:latin typeface="Times New Roman"/>
                <a:cs typeface="Times New Roman"/>
              </a:rPr>
              <a:t>m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tik</a:t>
            </a:r>
            <a:endParaRPr sz="2000">
              <a:latin typeface="Times New Roman"/>
              <a:cs typeface="Times New Roman"/>
            </a:endParaRPr>
          </a:p>
          <a:p>
            <a:pPr marL="774700" lvl="1" indent="-2419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747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  <a:p>
            <a:pPr marL="762000" lvl="1" indent="-2292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620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i="1" spc="40" dirty="0">
                <a:latin typeface="Times New Roman"/>
                <a:cs typeface="Times New Roman"/>
              </a:rPr>
              <a:t>f</a:t>
            </a:r>
            <a:r>
              <a:rPr sz="2000" i="1" spc="2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-45" dirty="0">
                <a:latin typeface="Times New Roman"/>
                <a:cs typeface="Times New Roman"/>
              </a:rPr>
              <a:t>m</a:t>
            </a:r>
            <a:r>
              <a:rPr sz="2000" i="1" spc="10" dirty="0">
                <a:latin typeface="Times New Roman"/>
                <a:cs typeface="Times New Roman"/>
              </a:rPr>
              <a:t>e</a:t>
            </a:r>
            <a:r>
              <a:rPr sz="2000" i="1" spc="-35" dirty="0">
                <a:latin typeface="Times New Roman"/>
                <a:cs typeface="Times New Roman"/>
              </a:rPr>
              <a:t>w</a:t>
            </a:r>
            <a:r>
              <a:rPr sz="2000" i="1" dirty="0">
                <a:latin typeface="Times New Roman"/>
                <a:cs typeface="Times New Roman"/>
              </a:rPr>
              <a:t>o</a:t>
            </a:r>
            <a:r>
              <a:rPr sz="2000" i="1" spc="2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  <a:p>
            <a:pPr marL="787400" lvl="1" indent="-254635">
              <a:lnSpc>
                <a:spcPct val="100000"/>
              </a:lnSpc>
              <a:spcBef>
                <a:spcPts val="500"/>
              </a:spcBef>
              <a:buFont typeface="Times New Roman"/>
              <a:buAutoNum type="alphaLcPeriod"/>
              <a:tabLst>
                <a:tab pos="787400" algn="l"/>
              </a:tabLst>
            </a:pPr>
            <a:r>
              <a:rPr sz="2000" i="1" spc="-45" dirty="0">
                <a:latin typeface="Times New Roman"/>
                <a:cs typeface="Times New Roman"/>
              </a:rPr>
              <a:t>G</a:t>
            </a:r>
            <a:r>
              <a:rPr sz="2000" i="1" spc="-8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ound</a:t>
            </a:r>
            <a:r>
              <a:rPr sz="2000" i="1" spc="10" dirty="0">
                <a:latin typeface="Times New Roman"/>
                <a:cs typeface="Times New Roman"/>
              </a:rPr>
              <a:t>e</a:t>
            </a:r>
            <a:r>
              <a:rPr sz="2000" i="1" dirty="0">
                <a:latin typeface="Times New Roman"/>
                <a:cs typeface="Times New Roman"/>
              </a:rPr>
              <a:t>d </a:t>
            </a:r>
            <a:r>
              <a:rPr sz="2000" i="1" spc="40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h</a:t>
            </a:r>
            <a:r>
              <a:rPr sz="2000" i="1" spc="10" dirty="0">
                <a:latin typeface="Times New Roman"/>
                <a:cs typeface="Times New Roman"/>
              </a:rPr>
              <a:t>e</a:t>
            </a:r>
            <a:r>
              <a:rPr sz="2000" i="1" dirty="0">
                <a:latin typeface="Times New Roman"/>
                <a:cs typeface="Times New Roman"/>
              </a:rPr>
              <a:t>o</a:t>
            </a:r>
            <a:r>
              <a:rPr sz="2000" i="1" spc="2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y</a:t>
            </a:r>
            <a:r>
              <a:rPr sz="2000" i="1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ko</a:t>
            </a:r>
            <a:r>
              <a:rPr sz="2000" spc="4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30" dirty="0">
                <a:latin typeface="Times New Roman"/>
                <a:cs typeface="Times New Roman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ti</a:t>
            </a:r>
            <a:r>
              <a:rPr sz="2000" dirty="0">
                <a:latin typeface="Times New Roman"/>
                <a:cs typeface="Times New Roman"/>
              </a:rPr>
              <a:t>f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kon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t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endParaRPr sz="2000">
              <a:latin typeface="Times New Roman"/>
              <a:cs typeface="Times New Roman"/>
            </a:endParaRPr>
          </a:p>
          <a:p>
            <a:pPr marL="774700" lvl="1" indent="-241935">
              <a:lnSpc>
                <a:spcPct val="100000"/>
              </a:lnSpc>
              <a:spcBef>
                <a:spcPts val="600"/>
              </a:spcBef>
              <a:buFont typeface="Times New Roman"/>
              <a:buAutoNum type="alphaLcPeriod"/>
              <a:tabLst>
                <a:tab pos="774700" algn="l"/>
              </a:tabLst>
            </a:pPr>
            <a:r>
              <a:rPr sz="2000" i="1" spc="10" dirty="0">
                <a:latin typeface="Times New Roman"/>
                <a:cs typeface="Times New Roman"/>
              </a:rPr>
              <a:t>Interpretative</a:t>
            </a:r>
            <a:r>
              <a:rPr sz="2000" i="1" spc="-19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phenomenological</a:t>
            </a:r>
            <a:r>
              <a:rPr sz="2000" i="1" spc="-155" dirty="0">
                <a:latin typeface="Times New Roman"/>
                <a:cs typeface="Times New Roman"/>
              </a:rPr>
              <a:t> </a:t>
            </a:r>
            <a:r>
              <a:rPr sz="2000" i="1" spc="10" dirty="0">
                <a:latin typeface="Times New Roman"/>
                <a:cs typeface="Times New Roman"/>
              </a:rPr>
              <a:t>analysis</a:t>
            </a:r>
            <a:r>
              <a:rPr sz="2000" i="1" spc="-17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(IPA)</a:t>
            </a:r>
            <a:endParaRPr sz="2000">
              <a:latin typeface="Times New Roman"/>
              <a:cs typeface="Times New Roman"/>
            </a:endParaRPr>
          </a:p>
          <a:p>
            <a:pPr marL="533400" indent="-520700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532765" algn="l"/>
                <a:tab pos="533400" algn="l"/>
              </a:tabLst>
            </a:pPr>
            <a:r>
              <a:rPr sz="2000" spc="-45" dirty="0">
                <a:solidFill>
                  <a:srgbClr val="C00000"/>
                </a:solidFill>
                <a:latin typeface="Times New Roman"/>
                <a:cs typeface="Times New Roman"/>
              </a:rPr>
              <a:t>N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spc="30" dirty="0">
                <a:solidFill>
                  <a:srgbClr val="C00000"/>
                </a:solidFill>
                <a:latin typeface="Times New Roman"/>
                <a:cs typeface="Times New Roman"/>
              </a:rPr>
              <a:t>rr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spc="40" dirty="0">
                <a:solidFill>
                  <a:srgbClr val="C00000"/>
                </a:solidFill>
                <a:latin typeface="Times New Roman"/>
                <a:cs typeface="Times New Roman"/>
              </a:rPr>
              <a:t>ti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ve</a:t>
            </a:r>
            <a:r>
              <a:rPr sz="2000" spc="-1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pp</a:t>
            </a:r>
            <a:r>
              <a:rPr sz="2000" spc="30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ac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  <a:p>
            <a:pPr marL="762000" lvl="1" indent="-2292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620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30" dirty="0">
                <a:latin typeface="Times New Roman"/>
                <a:cs typeface="Times New Roman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ti</a:t>
            </a:r>
            <a:r>
              <a:rPr sz="2000" dirty="0">
                <a:latin typeface="Times New Roman"/>
                <a:cs typeface="Times New Roman"/>
              </a:rPr>
              <a:t>f</a:t>
            </a:r>
            <a:endParaRPr sz="2000">
              <a:latin typeface="Times New Roman"/>
              <a:cs typeface="Times New Roman"/>
            </a:endParaRPr>
          </a:p>
          <a:p>
            <a:pPr marL="787400" lvl="1" indent="-2546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87400" algn="l"/>
              </a:tabLst>
            </a:pPr>
            <a:r>
              <a:rPr sz="2000" spc="-15" dirty="0">
                <a:latin typeface="Times New Roman"/>
                <a:cs typeface="Times New Roman"/>
              </a:rPr>
              <a:t>P</a:t>
            </a:r>
            <a:r>
              <a:rPr sz="2000" spc="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e</a:t>
            </a:r>
            <a:r>
              <a:rPr sz="2000" spc="40" dirty="0">
                <a:latin typeface="Times New Roman"/>
                <a:cs typeface="Times New Roman"/>
              </a:rPr>
              <a:t>liti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i="1" spc="40" dirty="0">
                <a:latin typeface="Times New Roman"/>
                <a:cs typeface="Times New Roman"/>
              </a:rPr>
              <a:t>lif</a:t>
            </a:r>
            <a:r>
              <a:rPr sz="2000" i="1" dirty="0">
                <a:latin typeface="Times New Roman"/>
                <a:cs typeface="Times New Roman"/>
              </a:rPr>
              <a:t>e</a:t>
            </a:r>
            <a:r>
              <a:rPr sz="2000" i="1" spc="-19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h</a:t>
            </a:r>
            <a:r>
              <a:rPr sz="2000" i="1" spc="40" dirty="0">
                <a:latin typeface="Times New Roman"/>
                <a:cs typeface="Times New Roman"/>
              </a:rPr>
              <a:t>i</a:t>
            </a:r>
            <a:r>
              <a:rPr sz="2000" i="1" spc="20" dirty="0">
                <a:latin typeface="Times New Roman"/>
                <a:cs typeface="Times New Roman"/>
              </a:rPr>
              <a:t>s</a:t>
            </a:r>
            <a:r>
              <a:rPr sz="2000" i="1" spc="40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o</a:t>
            </a:r>
            <a:r>
              <a:rPr sz="2000" i="1" spc="2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  <a:p>
            <a:pPr marL="533400" indent="-520700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532765" algn="l"/>
                <a:tab pos="533400" algn="l"/>
              </a:tabLst>
            </a:pPr>
            <a:r>
              <a:rPr sz="2000" spc="-25" dirty="0"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ngu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g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spc="30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spc="2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d</a:t>
            </a:r>
            <a:r>
              <a:rPr sz="2000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pp</a:t>
            </a:r>
            <a:r>
              <a:rPr sz="2000" spc="30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ac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000" spc="10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  <a:p>
            <a:pPr marL="762000" lvl="1" indent="-229235">
              <a:lnSpc>
                <a:spcPct val="100000"/>
              </a:lnSpc>
              <a:spcBef>
                <a:spcPts val="600"/>
              </a:spcBef>
              <a:buAutoNum type="alphaLcPeriod"/>
              <a:tabLst>
                <a:tab pos="7620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10" dirty="0">
                <a:latin typeface="Times New Roman"/>
                <a:cs typeface="Times New Roman"/>
              </a:rPr>
              <a:t>e</a:t>
            </a:r>
            <a:r>
              <a:rPr sz="2000" spc="30" dirty="0">
                <a:latin typeface="Times New Roman"/>
                <a:cs typeface="Times New Roman"/>
              </a:rPr>
              <a:t>r</a:t>
            </a:r>
            <a:r>
              <a:rPr sz="2000" spc="10" dirty="0">
                <a:latin typeface="Times New Roman"/>
                <a:cs typeface="Times New Roman"/>
              </a:rPr>
              <a:t>ca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(</a:t>
            </a:r>
            <a:r>
              <a:rPr sz="2000" i="1" spc="10" dirty="0">
                <a:latin typeface="Times New Roman"/>
                <a:cs typeface="Times New Roman"/>
              </a:rPr>
              <a:t>c</a:t>
            </a:r>
            <a:r>
              <a:rPr sz="2000" i="1" dirty="0">
                <a:latin typeface="Times New Roman"/>
                <a:cs typeface="Times New Roman"/>
              </a:rPr>
              <a:t>on</a:t>
            </a:r>
            <a:r>
              <a:rPr sz="2000" i="1" spc="10" dirty="0">
                <a:latin typeface="Times New Roman"/>
                <a:cs typeface="Times New Roman"/>
              </a:rPr>
              <a:t>ve</a:t>
            </a:r>
            <a:r>
              <a:rPr sz="2000" i="1" spc="20" dirty="0">
                <a:latin typeface="Times New Roman"/>
                <a:cs typeface="Times New Roman"/>
              </a:rPr>
              <a:t>rs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40" dirty="0">
                <a:latin typeface="Times New Roman"/>
                <a:cs typeface="Times New Roman"/>
              </a:rPr>
              <a:t>ti</a:t>
            </a:r>
            <a:r>
              <a:rPr sz="2000" i="1" dirty="0">
                <a:latin typeface="Times New Roman"/>
                <a:cs typeface="Times New Roman"/>
              </a:rPr>
              <a:t>on</a:t>
            </a:r>
            <a:r>
              <a:rPr sz="200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marL="774700" lvl="1" indent="-241935">
              <a:lnSpc>
                <a:spcPct val="100000"/>
              </a:lnSpc>
              <a:spcBef>
                <a:spcPts val="500"/>
              </a:spcBef>
              <a:buAutoNum type="alphaLcPeriod"/>
              <a:tabLst>
                <a:tab pos="774700" algn="l"/>
              </a:tabLst>
            </a:pPr>
            <a:r>
              <a:rPr sz="2000" spc="-4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li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40" dirty="0">
                <a:latin typeface="Times New Roman"/>
                <a:cs typeface="Times New Roman"/>
              </a:rPr>
              <a:t>i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ku</a:t>
            </a:r>
            <a:r>
              <a:rPr sz="2000" spc="30" dirty="0">
                <a:latin typeface="Times New Roman"/>
                <a:cs typeface="Times New Roman"/>
              </a:rPr>
              <a:t>r</a:t>
            </a:r>
            <a:r>
              <a:rPr sz="2000" spc="2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us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(</a:t>
            </a:r>
            <a:r>
              <a:rPr sz="2000" i="1" dirty="0">
                <a:latin typeface="Times New Roman"/>
                <a:cs typeface="Times New Roman"/>
              </a:rPr>
              <a:t>d</a:t>
            </a:r>
            <a:r>
              <a:rPr sz="2000" i="1" spc="40" dirty="0">
                <a:latin typeface="Times New Roman"/>
                <a:cs typeface="Times New Roman"/>
              </a:rPr>
              <a:t>i</a:t>
            </a:r>
            <a:r>
              <a:rPr sz="2000" i="1" spc="20" dirty="0">
                <a:latin typeface="Times New Roman"/>
                <a:cs typeface="Times New Roman"/>
              </a:rPr>
              <a:t>s</a:t>
            </a:r>
            <a:r>
              <a:rPr sz="2000" i="1" spc="10" dirty="0">
                <a:latin typeface="Times New Roman"/>
                <a:cs typeface="Times New Roman"/>
              </a:rPr>
              <a:t>c</a:t>
            </a:r>
            <a:r>
              <a:rPr sz="2000" i="1" dirty="0">
                <a:latin typeface="Times New Roman"/>
                <a:cs typeface="Times New Roman"/>
              </a:rPr>
              <a:t>ou</a:t>
            </a:r>
            <a:r>
              <a:rPr sz="2000" i="1" spc="20" dirty="0">
                <a:latin typeface="Times New Roman"/>
                <a:cs typeface="Times New Roman"/>
              </a:rPr>
              <a:t>rs</a:t>
            </a:r>
            <a:r>
              <a:rPr sz="2000" i="1" spc="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marL="533400" indent="-520700">
              <a:lnSpc>
                <a:spcPct val="100000"/>
              </a:lnSpc>
              <a:spcBef>
                <a:spcPts val="500"/>
              </a:spcBef>
              <a:buFont typeface="Arial MT"/>
              <a:buChar char="•"/>
              <a:tabLst>
                <a:tab pos="532765" algn="l"/>
                <a:tab pos="533400" algn="l"/>
              </a:tabLst>
            </a:pPr>
            <a:r>
              <a:rPr sz="2000" spc="5" dirty="0">
                <a:solidFill>
                  <a:srgbClr val="C00000"/>
                </a:solidFill>
                <a:latin typeface="Times New Roman"/>
                <a:cs typeface="Times New Roman"/>
              </a:rPr>
              <a:t>Ethnographic</a:t>
            </a:r>
            <a:r>
              <a:rPr sz="2000" spc="-1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C00000"/>
                </a:solidFill>
                <a:latin typeface="Times New Roman"/>
                <a:cs typeface="Times New Roman"/>
              </a:rPr>
              <a:t>approaches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6873" y="833335"/>
            <a:ext cx="4645189" cy="60246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8039" y="610547"/>
            <a:ext cx="9992360" cy="12750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620"/>
              </a:spcBef>
            </a:pPr>
            <a:r>
              <a:rPr spc="50" dirty="0">
                <a:latin typeface="Calibri Light"/>
                <a:cs typeface="Calibri Light"/>
              </a:rPr>
              <a:t>Q:</a:t>
            </a:r>
            <a:r>
              <a:rPr spc="80" dirty="0">
                <a:latin typeface="Calibri Light"/>
                <a:cs typeface="Calibri Light"/>
              </a:rPr>
              <a:t> </a:t>
            </a:r>
            <a:r>
              <a:rPr spc="40" dirty="0">
                <a:latin typeface="Calibri Light"/>
                <a:cs typeface="Calibri Light"/>
              </a:rPr>
              <a:t>Sepertinya</a:t>
            </a:r>
            <a:r>
              <a:rPr spc="60" dirty="0">
                <a:latin typeface="Calibri Light"/>
                <a:cs typeface="Calibri Light"/>
              </a:rPr>
              <a:t> </a:t>
            </a:r>
            <a:r>
              <a:rPr spc="85" dirty="0">
                <a:latin typeface="Calibri Light"/>
                <a:cs typeface="Calibri Light"/>
              </a:rPr>
              <a:t>semua</a:t>
            </a:r>
            <a:r>
              <a:rPr spc="-35" dirty="0">
                <a:latin typeface="Calibri Light"/>
                <a:cs typeface="Calibri Light"/>
              </a:rPr>
              <a:t> </a:t>
            </a:r>
            <a:r>
              <a:rPr spc="55" dirty="0">
                <a:latin typeface="Calibri Light"/>
                <a:cs typeface="Calibri Light"/>
              </a:rPr>
              <a:t>teknik</a:t>
            </a:r>
            <a:r>
              <a:rPr spc="-10" dirty="0">
                <a:latin typeface="Calibri Light"/>
                <a:cs typeface="Calibri Light"/>
              </a:rPr>
              <a:t> </a:t>
            </a:r>
            <a:r>
              <a:rPr spc="30" dirty="0">
                <a:latin typeface="Calibri Light"/>
                <a:cs typeface="Calibri Light"/>
              </a:rPr>
              <a:t>prosesnya</a:t>
            </a:r>
            <a:r>
              <a:rPr spc="175" dirty="0">
                <a:latin typeface="Calibri Light"/>
                <a:cs typeface="Calibri Light"/>
              </a:rPr>
              <a:t> </a:t>
            </a:r>
            <a:r>
              <a:rPr spc="80" dirty="0">
                <a:latin typeface="Calibri Light"/>
                <a:cs typeface="Calibri Light"/>
              </a:rPr>
              <a:t>sama. </a:t>
            </a:r>
            <a:r>
              <a:rPr spc="-950" dirty="0">
                <a:latin typeface="Calibri Light"/>
                <a:cs typeface="Calibri Light"/>
              </a:rPr>
              <a:t> </a:t>
            </a:r>
            <a:r>
              <a:rPr spc="95" dirty="0">
                <a:latin typeface="Calibri Light"/>
                <a:cs typeface="Calibri Light"/>
              </a:rPr>
              <a:t>Dimana</a:t>
            </a:r>
            <a:r>
              <a:rPr spc="-40" dirty="0">
                <a:latin typeface="Calibri Light"/>
                <a:cs typeface="Calibri Light"/>
              </a:rPr>
              <a:t> </a:t>
            </a:r>
            <a:r>
              <a:rPr spc="55" dirty="0">
                <a:latin typeface="Calibri Light"/>
                <a:cs typeface="Calibri Light"/>
              </a:rPr>
              <a:t>bedanya?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8039" y="2202180"/>
            <a:ext cx="10359390" cy="388620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5" dirty="0">
                <a:latin typeface="Times New Roman"/>
                <a:cs typeface="Times New Roman"/>
              </a:rPr>
              <a:t>Ingat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bahwa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setiap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teknik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juga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memiliki</a:t>
            </a:r>
            <a:r>
              <a:rPr sz="2400" spc="-16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preferensi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peruntukan.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Misal:</a:t>
            </a:r>
            <a:endParaRPr sz="2400">
              <a:latin typeface="Times New Roman"/>
              <a:cs typeface="Times New Roman"/>
            </a:endParaRPr>
          </a:p>
          <a:p>
            <a:pPr marL="406400" lvl="1" indent="-165100">
              <a:lnSpc>
                <a:spcPct val="100000"/>
              </a:lnSpc>
              <a:spcBef>
                <a:spcPts val="720"/>
              </a:spcBef>
              <a:buChar char="-"/>
              <a:tabLst>
                <a:tab pos="406400" algn="l"/>
              </a:tabLst>
            </a:pPr>
            <a:r>
              <a:rPr sz="2400" spc="-3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ali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t</a:t>
            </a:r>
            <a:r>
              <a:rPr sz="2400" spc="35" dirty="0">
                <a:latin typeface="Times New Roman"/>
                <a:cs typeface="Times New Roman"/>
              </a:rPr>
              <a:t>e</a:t>
            </a:r>
            <a:r>
              <a:rPr sz="2400" spc="30" dirty="0">
                <a:latin typeface="Times New Roman"/>
                <a:cs typeface="Times New Roman"/>
              </a:rPr>
              <a:t>m</a:t>
            </a:r>
            <a:r>
              <a:rPr sz="2400" spc="35" dirty="0">
                <a:latin typeface="Times New Roman"/>
                <a:cs typeface="Times New Roman"/>
              </a:rPr>
              <a:t>a</a:t>
            </a:r>
            <a:r>
              <a:rPr sz="2400" spc="30" dirty="0">
                <a:latin typeface="Times New Roman"/>
                <a:cs typeface="Times New Roman"/>
              </a:rPr>
              <a:t>ti</a:t>
            </a:r>
            <a:r>
              <a:rPr sz="2400" dirty="0">
                <a:latin typeface="Times New Roman"/>
                <a:cs typeface="Times New Roman"/>
              </a:rPr>
              <a:t>k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ory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dr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v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udi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us</a:t>
            </a:r>
            <a:endParaRPr sz="2400">
              <a:latin typeface="Times New Roman"/>
              <a:cs typeface="Times New Roman"/>
            </a:endParaRPr>
          </a:p>
          <a:p>
            <a:pPr marL="406400" lvl="1" indent="-165100">
              <a:lnSpc>
                <a:spcPct val="100000"/>
              </a:lnSpc>
              <a:spcBef>
                <a:spcPts val="720"/>
              </a:spcBef>
              <a:buChar char="-"/>
              <a:tabLst>
                <a:tab pos="406400" algn="l"/>
              </a:tabLst>
            </a:pPr>
            <a:r>
              <a:rPr sz="2400" spc="-3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ali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30" dirty="0">
                <a:latin typeface="Times New Roman"/>
                <a:cs typeface="Times New Roman"/>
              </a:rPr>
              <a:t>me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3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ogi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te</a:t>
            </a:r>
            <a:r>
              <a:rPr sz="2400" dirty="0">
                <a:latin typeface="Times New Roman"/>
                <a:cs typeface="Times New Roman"/>
              </a:rPr>
              <a:t>rpr</a:t>
            </a:r>
            <a:r>
              <a:rPr sz="2400" spc="30" dirty="0">
                <a:latin typeface="Times New Roman"/>
                <a:cs typeface="Times New Roman"/>
              </a:rPr>
              <a:t>etati</a:t>
            </a:r>
            <a:r>
              <a:rPr sz="2400" dirty="0">
                <a:latin typeface="Times New Roman"/>
                <a:cs typeface="Times New Roman"/>
              </a:rPr>
              <a:t>f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F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30" dirty="0">
                <a:latin typeface="Times New Roman"/>
                <a:cs typeface="Times New Roman"/>
              </a:rPr>
              <a:t>me</a:t>
            </a:r>
            <a:r>
              <a:rPr sz="2400" dirty="0">
                <a:latin typeface="Times New Roman"/>
                <a:cs typeface="Times New Roman"/>
              </a:rPr>
              <a:t>no</a:t>
            </a:r>
            <a:r>
              <a:rPr sz="2400" spc="30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ogi</a:t>
            </a:r>
            <a:endParaRPr sz="2400">
              <a:latin typeface="Times New Roman"/>
              <a:cs typeface="Times New Roman"/>
            </a:endParaRPr>
          </a:p>
          <a:p>
            <a:pPr marL="406400" lvl="1" indent="-165100">
              <a:lnSpc>
                <a:spcPct val="100000"/>
              </a:lnSpc>
              <a:spcBef>
                <a:spcPts val="720"/>
              </a:spcBef>
              <a:buChar char="-"/>
              <a:tabLst>
                <a:tab pos="406400" algn="l"/>
              </a:tabLst>
            </a:pPr>
            <a:r>
              <a:rPr sz="2400" spc="-3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ali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ko</a:t>
            </a:r>
            <a:r>
              <a:rPr sz="2400" spc="3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30" dirty="0">
                <a:latin typeface="Times New Roman"/>
                <a:cs typeface="Times New Roman"/>
              </a:rPr>
              <a:t>ati</a:t>
            </a:r>
            <a:r>
              <a:rPr sz="2400" dirty="0">
                <a:latin typeface="Times New Roman"/>
                <a:cs typeface="Times New Roman"/>
              </a:rPr>
              <a:t>f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kon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0" dirty="0">
                <a:latin typeface="Times New Roman"/>
                <a:cs typeface="Times New Roman"/>
              </a:rPr>
              <a:t>ta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spc="3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ground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5" dirty="0">
                <a:latin typeface="Times New Roman"/>
                <a:cs typeface="Times New Roman"/>
              </a:rPr>
              <a:t>Peruntukan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sebuah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analisis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akan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menentukan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apa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yang </a:t>
            </a:r>
            <a:r>
              <a:rPr sz="2400" spc="15" dirty="0">
                <a:latin typeface="Times New Roman"/>
                <a:cs typeface="Times New Roman"/>
              </a:rPr>
              <a:t>menjadi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fokus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analisis.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2600"/>
              </a:lnSpc>
              <a:spcBef>
                <a:spcPts val="104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5" dirty="0">
                <a:latin typeface="Times New Roman"/>
                <a:cs typeface="Times New Roman"/>
              </a:rPr>
              <a:t>Hal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ini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akan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berdampak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pada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prosedur</a:t>
            </a:r>
            <a:r>
              <a:rPr sz="2400" dirty="0">
                <a:latin typeface="Times New Roman"/>
                <a:cs typeface="Times New Roman"/>
              </a:rPr>
              <a:t> spesifik</a:t>
            </a:r>
            <a:r>
              <a:rPr sz="2400" spc="5" dirty="0">
                <a:latin typeface="Times New Roman"/>
                <a:cs typeface="Times New Roman"/>
              </a:rPr>
              <a:t> yang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diterapkan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serta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paparan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hasil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yang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kemudian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harus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diberikan.</a:t>
            </a:r>
            <a:endParaRPr sz="2400">
              <a:latin typeface="Times New Roman"/>
              <a:cs typeface="Times New Roman"/>
            </a:endParaRPr>
          </a:p>
          <a:p>
            <a:pPr marL="241300" marR="661035" indent="-228600">
              <a:lnSpc>
                <a:spcPts val="260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dirty="0">
                <a:latin typeface="Times New Roman"/>
                <a:cs typeface="Times New Roman"/>
              </a:rPr>
              <a:t>Karena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itu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memilih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teknik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analisis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yang </a:t>
            </a:r>
            <a:r>
              <a:rPr sz="2400" spc="15" dirty="0">
                <a:latin typeface="Times New Roman"/>
                <a:cs typeface="Times New Roman"/>
              </a:rPr>
              <a:t>akan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digunakan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juga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perlu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dilakukan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ng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me</a:t>
            </a:r>
            <a:r>
              <a:rPr sz="2400" dirty="0">
                <a:latin typeface="Times New Roman"/>
                <a:cs typeface="Times New Roman"/>
              </a:rPr>
              <a:t>ng</a:t>
            </a:r>
            <a:r>
              <a:rPr sz="2400" spc="30" dirty="0">
                <a:latin typeface="Times New Roman"/>
                <a:cs typeface="Times New Roman"/>
              </a:rPr>
              <a:t>ac</a:t>
            </a:r>
            <a:r>
              <a:rPr sz="2400" dirty="0">
                <a:latin typeface="Times New Roman"/>
                <a:cs typeface="Times New Roman"/>
              </a:rPr>
              <a:t>u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da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nd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k</a:t>
            </a:r>
            <a:r>
              <a:rPr sz="2400" spc="30" dirty="0">
                <a:latin typeface="Times New Roman"/>
                <a:cs typeface="Times New Roman"/>
              </a:rPr>
              <a:t>ata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3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30" dirty="0">
                <a:latin typeface="Times New Roman"/>
                <a:cs typeface="Times New Roman"/>
              </a:rPr>
              <a:t>elitia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ng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ud</a:t>
            </a:r>
            <a:r>
              <a:rPr sz="2400" spc="3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h d</a:t>
            </a:r>
            <a:r>
              <a:rPr sz="2400" spc="30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p</a:t>
            </a:r>
            <a:r>
              <a:rPr sz="2400" spc="30" dirty="0">
                <a:latin typeface="Times New Roman"/>
                <a:cs typeface="Times New Roman"/>
              </a:rPr>
              <a:t>ili</a:t>
            </a:r>
            <a:r>
              <a:rPr sz="2400" dirty="0">
                <a:latin typeface="Times New Roman"/>
                <a:cs typeface="Times New Roman"/>
              </a:rPr>
              <a:t>h.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560735"/>
            <a:ext cx="7171055" cy="500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100" spc="-200" dirty="0"/>
              <a:t>(</a:t>
            </a:r>
            <a:r>
              <a:rPr sz="3100" spc="-310" dirty="0"/>
              <a:t>7</a:t>
            </a:r>
            <a:r>
              <a:rPr sz="3100" spc="-185" dirty="0"/>
              <a:t>)</a:t>
            </a:r>
            <a:r>
              <a:rPr sz="3100" spc="15" dirty="0"/>
              <a:t> </a:t>
            </a:r>
            <a:r>
              <a:rPr sz="3100" spc="260" dirty="0"/>
              <a:t>K</a:t>
            </a:r>
            <a:r>
              <a:rPr sz="3100" spc="170" dirty="0"/>
              <a:t>e</a:t>
            </a:r>
            <a:r>
              <a:rPr sz="3100" spc="-185" dirty="0"/>
              <a:t>r</a:t>
            </a:r>
            <a:r>
              <a:rPr sz="3100" spc="-120" dirty="0"/>
              <a:t>a</a:t>
            </a:r>
            <a:r>
              <a:rPr sz="3100" spc="-35" dirty="0"/>
              <a:t>n</a:t>
            </a:r>
            <a:r>
              <a:rPr sz="3100" spc="165" dirty="0"/>
              <a:t>g</a:t>
            </a:r>
            <a:r>
              <a:rPr sz="3100" spc="-30" dirty="0"/>
              <a:t>k</a:t>
            </a:r>
            <a:r>
              <a:rPr sz="3100" spc="-85" dirty="0"/>
              <a:t>a</a:t>
            </a:r>
            <a:r>
              <a:rPr sz="3100" spc="-114" dirty="0"/>
              <a:t> </a:t>
            </a:r>
            <a:r>
              <a:rPr sz="3100" spc="114" dirty="0"/>
              <a:t>P</a:t>
            </a:r>
            <a:r>
              <a:rPr sz="3100" spc="105" dirty="0"/>
              <a:t>e</a:t>
            </a:r>
            <a:r>
              <a:rPr sz="3100" spc="-35" dirty="0"/>
              <a:t>n</a:t>
            </a:r>
            <a:r>
              <a:rPr sz="3100" spc="-270" dirty="0"/>
              <a:t>y</a:t>
            </a:r>
            <a:r>
              <a:rPr sz="3100" spc="-120" dirty="0"/>
              <a:t>a</a:t>
            </a:r>
            <a:r>
              <a:rPr sz="3100" spc="-85" dirty="0"/>
              <a:t>m</a:t>
            </a:r>
            <a:r>
              <a:rPr sz="3100" spc="-30" dirty="0"/>
              <a:t>p</a:t>
            </a:r>
            <a:r>
              <a:rPr sz="3100" spc="-120" dirty="0"/>
              <a:t>a</a:t>
            </a:r>
            <a:r>
              <a:rPr sz="3100" spc="-65" dirty="0"/>
              <a:t>i</a:t>
            </a:r>
            <a:r>
              <a:rPr sz="3100" spc="-120" dirty="0"/>
              <a:t>a</a:t>
            </a:r>
            <a:r>
              <a:rPr sz="3100" spc="-65" dirty="0"/>
              <a:t>n</a:t>
            </a:r>
            <a:r>
              <a:rPr sz="3100" spc="150" dirty="0"/>
              <a:t> </a:t>
            </a:r>
            <a:r>
              <a:rPr sz="3100" spc="409" dirty="0"/>
              <a:t>H</a:t>
            </a:r>
            <a:r>
              <a:rPr sz="3100" spc="240" dirty="0"/>
              <a:t>a</a:t>
            </a:r>
            <a:r>
              <a:rPr sz="3100" spc="-135" dirty="0"/>
              <a:t>s</a:t>
            </a:r>
            <a:r>
              <a:rPr sz="3100" spc="-65" dirty="0"/>
              <a:t>i</a:t>
            </a:r>
            <a:r>
              <a:rPr sz="3100" spc="-55" dirty="0"/>
              <a:t>l</a:t>
            </a:r>
            <a:r>
              <a:rPr sz="3100" spc="25" dirty="0"/>
              <a:t> </a:t>
            </a:r>
            <a:r>
              <a:rPr sz="3100" spc="-525" dirty="0"/>
              <a:t>/</a:t>
            </a:r>
            <a:r>
              <a:rPr sz="3100" spc="20" dirty="0"/>
              <a:t> </a:t>
            </a:r>
            <a:r>
              <a:rPr sz="3100" spc="254" dirty="0"/>
              <a:t>T</a:t>
            </a:r>
            <a:r>
              <a:rPr sz="3100" spc="185" dirty="0"/>
              <a:t>e</a:t>
            </a:r>
            <a:r>
              <a:rPr sz="3100" spc="-85" dirty="0"/>
              <a:t>m</a:t>
            </a:r>
            <a:r>
              <a:rPr sz="3100" spc="-15" dirty="0"/>
              <a:t>u</a:t>
            </a:r>
            <a:r>
              <a:rPr sz="3100" spc="-125" dirty="0"/>
              <a:t>a</a:t>
            </a:r>
            <a:r>
              <a:rPr sz="3100" spc="-65" dirty="0"/>
              <a:t>n</a:t>
            </a:r>
            <a:endParaRPr sz="3100"/>
          </a:p>
        </p:txBody>
      </p:sp>
      <p:sp>
        <p:nvSpPr>
          <p:cNvPr id="3" name="object 3"/>
          <p:cNvSpPr txBox="1"/>
          <p:nvPr/>
        </p:nvSpPr>
        <p:spPr>
          <a:xfrm>
            <a:off x="256540" y="1471293"/>
            <a:ext cx="7576820" cy="48691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690880" indent="-228600">
              <a:lnSpc>
                <a:spcPts val="2400"/>
              </a:lnSpc>
              <a:spcBef>
                <a:spcPts val="38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</a:t>
            </a:r>
            <a:r>
              <a:rPr sz="22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-1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</a:t>
            </a:r>
            <a:r>
              <a:rPr sz="22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-1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</a:t>
            </a:r>
            <a:r>
              <a:rPr sz="2200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y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</a:t>
            </a:r>
            <a:r>
              <a:rPr sz="2200" u="sng" spc="-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2200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</a:t>
            </a:r>
            <a:r>
              <a:rPr sz="22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</a:t>
            </a:r>
            <a:r>
              <a:rPr sz="2200" u="sng" spc="-1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umu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</a:t>
            </a:r>
            <a:r>
              <a:rPr sz="2200" spc="-20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un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dirty="0">
                <a:latin typeface="Calibri"/>
                <a:cs typeface="Calibri"/>
              </a:rPr>
              <a:t>k</a:t>
            </a:r>
            <a:r>
              <a:rPr sz="2200" spc="-200" dirty="0">
                <a:latin typeface="Calibri"/>
                <a:cs typeface="Calibri"/>
              </a:rPr>
              <a:t> 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mu</a:t>
            </a:r>
            <a:r>
              <a:rPr sz="2200" dirty="0">
                <a:latin typeface="Calibri"/>
                <a:cs typeface="Calibri"/>
              </a:rPr>
              <a:t>a  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spc="35" dirty="0">
                <a:latin typeface="Calibri"/>
                <a:cs typeface="Calibri"/>
              </a:rPr>
              <a:t>o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ua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f</a:t>
            </a:r>
            <a:endParaRPr sz="2200">
              <a:latin typeface="Calibri"/>
              <a:cs typeface="Calibri"/>
            </a:endParaRPr>
          </a:p>
          <a:p>
            <a:pPr marL="241300" marR="316230" indent="-228600">
              <a:lnSpc>
                <a:spcPts val="2400"/>
              </a:lnSpc>
              <a:spcBef>
                <a:spcPts val="9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-40" dirty="0">
                <a:latin typeface="Calibri"/>
                <a:cs typeface="Calibri"/>
              </a:rPr>
              <a:t>P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5" dirty="0">
                <a:latin typeface="Calibri"/>
                <a:cs typeface="Calibri"/>
              </a:rPr>
              <a:t>n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260" dirty="0">
                <a:latin typeface="Calibri"/>
                <a:cs typeface="Calibri"/>
              </a:rPr>
              <a:t>t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-5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54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c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mp</a:t>
            </a:r>
            <a:r>
              <a:rPr sz="2200" spc="-5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ik</a:t>
            </a:r>
            <a:r>
              <a:rPr sz="2200" spc="-5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  </a:t>
            </a:r>
            <a:r>
              <a:rPr sz="2200" spc="5" dirty="0">
                <a:latin typeface="Calibri"/>
                <a:cs typeface="Calibri"/>
              </a:rPr>
              <a:t>temuan-temuannya,</a:t>
            </a:r>
            <a:r>
              <a:rPr sz="2200" spc="-245" dirty="0">
                <a:latin typeface="Calibri"/>
                <a:cs typeface="Calibri"/>
              </a:rPr>
              <a:t> </a:t>
            </a:r>
            <a:r>
              <a:rPr sz="2200" spc="15" dirty="0">
                <a:latin typeface="Calibri"/>
                <a:cs typeface="Calibri"/>
              </a:rPr>
              <a:t>tanpa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mengabaikan</a:t>
            </a:r>
            <a:r>
              <a:rPr sz="2200" spc="-24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kedalaman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15" dirty="0">
                <a:latin typeface="Calibri"/>
                <a:cs typeface="Calibri"/>
              </a:rPr>
              <a:t>deskripsi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g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4" dirty="0">
                <a:latin typeface="Calibri"/>
                <a:cs typeface="Calibri"/>
              </a:rPr>
              <a:t> </a:t>
            </a:r>
            <a:r>
              <a:rPr sz="2200" spc="-105" dirty="0">
                <a:latin typeface="Calibri"/>
                <a:cs typeface="Calibri"/>
              </a:rPr>
              <a:t>k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et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ua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80" dirty="0">
                <a:latin typeface="Calibri"/>
                <a:cs typeface="Calibri"/>
              </a:rPr>
              <a:t>f</a:t>
            </a:r>
            <a:r>
              <a:rPr sz="220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241300" marR="5080" indent="-228600">
              <a:lnSpc>
                <a:spcPts val="2400"/>
              </a:lnSpc>
              <a:spcBef>
                <a:spcPts val="10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latin typeface="Calibri"/>
                <a:cs typeface="Calibri"/>
              </a:rPr>
              <a:t>Peneliti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dapatmenyampaikanhasil</a:t>
            </a:r>
            <a:r>
              <a:rPr sz="2200" spc="-190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sepenuhnya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dengan</a:t>
            </a:r>
            <a:r>
              <a:rPr sz="2200" spc="-130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paparan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spc="15" dirty="0">
                <a:latin typeface="Calibri"/>
                <a:cs typeface="Calibri"/>
              </a:rPr>
              <a:t>deskripsi,</a:t>
            </a:r>
            <a:r>
              <a:rPr sz="2200" spc="-250" dirty="0">
                <a:latin typeface="Calibri"/>
                <a:cs typeface="Calibri"/>
              </a:rPr>
              <a:t> </a:t>
            </a:r>
            <a:r>
              <a:rPr sz="2200" spc="30" dirty="0">
                <a:latin typeface="Calibri"/>
                <a:cs typeface="Calibri"/>
              </a:rPr>
              <a:t>dapat</a:t>
            </a:r>
            <a:r>
              <a:rPr sz="2200" spc="-2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juga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25" dirty="0">
                <a:latin typeface="Calibri"/>
                <a:cs typeface="Calibri"/>
              </a:rPr>
              <a:t>melengkapinyadengan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skema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20" dirty="0">
                <a:latin typeface="Calibri"/>
                <a:cs typeface="Calibri"/>
              </a:rPr>
              <a:t>hasil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temuan</a:t>
            </a:r>
            <a:endParaRPr sz="2200">
              <a:latin typeface="Calibri"/>
              <a:cs typeface="Calibri"/>
            </a:endParaRPr>
          </a:p>
          <a:p>
            <a:pPr marL="241300" marR="544195" indent="-228600">
              <a:lnSpc>
                <a:spcPts val="2400"/>
              </a:lnSpc>
              <a:spcBef>
                <a:spcPts val="9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20" dirty="0">
                <a:latin typeface="Calibri"/>
                <a:cs typeface="Calibri"/>
              </a:rPr>
              <a:t>Beberapa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pertimbangan</a:t>
            </a:r>
            <a:r>
              <a:rPr sz="2200" spc="-150" dirty="0">
                <a:latin typeface="Calibri"/>
                <a:cs typeface="Calibri"/>
              </a:rPr>
              <a:t> </a:t>
            </a:r>
            <a:r>
              <a:rPr sz="2200" spc="25" dirty="0">
                <a:latin typeface="Calibri"/>
                <a:cs typeface="Calibri"/>
              </a:rPr>
              <a:t>dalam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menetapkan</a:t>
            </a:r>
            <a:r>
              <a:rPr sz="2200" spc="-150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visualisasi</a:t>
            </a:r>
            <a:r>
              <a:rPr sz="2200" spc="-210" dirty="0">
                <a:latin typeface="Calibri"/>
                <a:cs typeface="Calibri"/>
              </a:rPr>
              <a:t> </a:t>
            </a:r>
            <a:r>
              <a:rPr sz="2200" spc="20" dirty="0">
                <a:latin typeface="Calibri"/>
                <a:cs typeface="Calibri"/>
              </a:rPr>
              <a:t>hasil </a:t>
            </a:r>
            <a:r>
              <a:rPr sz="2200" spc="-4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riset: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-40" dirty="0">
                <a:latin typeface="Calibri"/>
                <a:cs typeface="Calibri"/>
              </a:rPr>
              <a:t>P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an</a:t>
            </a:r>
            <a:r>
              <a:rPr sz="2200" spc="5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26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-75" dirty="0">
                <a:latin typeface="Calibri"/>
                <a:cs typeface="Calibri"/>
              </a:rPr>
              <a:t>T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75" dirty="0">
                <a:latin typeface="Calibri"/>
                <a:cs typeface="Calibri"/>
              </a:rPr>
              <a:t>f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nu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66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-45" dirty="0">
                <a:latin typeface="Calibri"/>
                <a:cs typeface="Calibri"/>
              </a:rPr>
              <a:t>K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76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-45" dirty="0">
                <a:latin typeface="Calibri"/>
                <a:cs typeface="Calibri"/>
              </a:rPr>
              <a:t>K</a:t>
            </a:r>
            <a:r>
              <a:rPr sz="2200" spc="40" dirty="0">
                <a:latin typeface="Calibri"/>
                <a:cs typeface="Calibri"/>
              </a:rPr>
              <a:t>om</a:t>
            </a:r>
            <a:r>
              <a:rPr sz="2200" spc="45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dirty="0">
                <a:latin typeface="Calibri"/>
                <a:cs typeface="Calibri"/>
              </a:rPr>
              <a:t>k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s</a:t>
            </a:r>
            <a:r>
              <a:rPr sz="2200" spc="-16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,</a:t>
            </a:r>
            <a:r>
              <a:rPr sz="2200" spc="-25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l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1300" y="863600"/>
            <a:ext cx="4254500" cy="51815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600" y="647700"/>
            <a:ext cx="11442700" cy="565415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30200" y="2032000"/>
          <a:ext cx="2108200" cy="2793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102">
                <a:tc>
                  <a:txBody>
                    <a:bodyPr/>
                    <a:lstStyle/>
                    <a:p>
                      <a:pPr algn="ctr">
                        <a:lnSpc>
                          <a:spcPts val="4635"/>
                        </a:lnSpc>
                        <a:spcBef>
                          <a:spcPts val="409"/>
                        </a:spcBef>
                      </a:pPr>
                      <a:r>
                        <a:rPr sz="3900" spc="100" dirty="0">
                          <a:latin typeface="Cambria"/>
                          <a:cs typeface="Cambria"/>
                        </a:rPr>
                        <a:t>Contoh</a:t>
                      </a:r>
                      <a:endParaRPr sz="3900">
                        <a:latin typeface="Cambria"/>
                        <a:cs typeface="Cambria"/>
                      </a:endParaRPr>
                    </a:p>
                  </a:txBody>
                  <a:tcPr marL="0" marR="0" marT="52069" marB="0"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R="9525" algn="ctr">
                        <a:lnSpc>
                          <a:spcPts val="4200"/>
                        </a:lnSpc>
                      </a:pPr>
                      <a:r>
                        <a:rPr sz="3900" spc="95" dirty="0">
                          <a:latin typeface="Cambria"/>
                          <a:cs typeface="Cambria"/>
                        </a:rPr>
                        <a:t>Hasil</a:t>
                      </a:r>
                      <a:endParaRPr sz="3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</a:pPr>
                      <a:r>
                        <a:rPr sz="3900" spc="70" dirty="0">
                          <a:latin typeface="Cambria"/>
                          <a:cs typeface="Cambria"/>
                        </a:rPr>
                        <a:t>Studi</a:t>
                      </a:r>
                      <a:endParaRPr sz="3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602">
                <a:tc>
                  <a:txBody>
                    <a:bodyPr/>
                    <a:lstStyle/>
                    <a:p>
                      <a:pPr marL="635" algn="ctr">
                        <a:lnSpc>
                          <a:spcPts val="4245"/>
                        </a:lnSpc>
                      </a:pPr>
                      <a:r>
                        <a:rPr sz="3900" spc="30" dirty="0">
                          <a:latin typeface="Cambria"/>
                          <a:cs typeface="Cambria"/>
                        </a:rPr>
                        <a:t>Kasus</a:t>
                      </a:r>
                      <a:endParaRPr sz="39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094">
                <a:tc>
                  <a:txBody>
                    <a:bodyPr/>
                    <a:lstStyle/>
                    <a:p>
                      <a:pPr marR="1270" algn="ctr">
                        <a:lnSpc>
                          <a:spcPts val="2610"/>
                        </a:lnSpc>
                      </a:pPr>
                      <a:r>
                        <a:rPr sz="2300" spc="45" dirty="0">
                          <a:latin typeface="Cambria"/>
                          <a:cs typeface="Cambria"/>
                        </a:rPr>
                        <a:t>(</a:t>
                      </a:r>
                      <a:r>
                        <a:rPr sz="2300" spc="10" dirty="0">
                          <a:latin typeface="Cambria"/>
                          <a:cs typeface="Cambria"/>
                        </a:rPr>
                        <a:t>A</a:t>
                      </a:r>
                      <a:r>
                        <a:rPr sz="2300" spc="-10" dirty="0">
                          <a:latin typeface="Cambria"/>
                          <a:cs typeface="Cambria"/>
                        </a:rPr>
                        <a:t>m</a:t>
                      </a:r>
                      <a:r>
                        <a:rPr sz="2300" spc="20" dirty="0">
                          <a:latin typeface="Cambria"/>
                          <a:cs typeface="Cambria"/>
                        </a:rPr>
                        <a:t>a</a:t>
                      </a:r>
                      <a:r>
                        <a:rPr sz="2300" spc="10" dirty="0">
                          <a:latin typeface="Cambria"/>
                          <a:cs typeface="Cambria"/>
                        </a:rPr>
                        <a:t>l</a:t>
                      </a:r>
                      <a:r>
                        <a:rPr sz="2300" spc="-10" dirty="0">
                          <a:latin typeface="Cambria"/>
                          <a:cs typeface="Cambria"/>
                        </a:rPr>
                        <a:t>i</a:t>
                      </a:r>
                      <a:r>
                        <a:rPr sz="2300" spc="20" dirty="0">
                          <a:latin typeface="Cambria"/>
                          <a:cs typeface="Cambria"/>
                        </a:rPr>
                        <a:t>a</a:t>
                      </a:r>
                      <a:r>
                        <a:rPr sz="230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300" spc="-9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300" cap="small" spc="-50" dirty="0">
                          <a:latin typeface="Cambria"/>
                          <a:cs typeface="Cambria"/>
                        </a:rPr>
                        <a:t>2</a:t>
                      </a:r>
                      <a:r>
                        <a:rPr sz="2300" spc="15" dirty="0">
                          <a:latin typeface="Cambria"/>
                          <a:cs typeface="Cambria"/>
                        </a:rPr>
                        <a:t>0</a:t>
                      </a:r>
                      <a:r>
                        <a:rPr sz="2300" cap="small" spc="-50" dirty="0">
                          <a:latin typeface="Cambria"/>
                          <a:cs typeface="Cambria"/>
                        </a:rPr>
                        <a:t>2</a:t>
                      </a:r>
                      <a:r>
                        <a:rPr sz="2300" spc="15" dirty="0">
                          <a:latin typeface="Cambria"/>
                          <a:cs typeface="Cambria"/>
                        </a:rPr>
                        <a:t>0</a:t>
                      </a:r>
                      <a:r>
                        <a:rPr sz="2300" dirty="0">
                          <a:latin typeface="Cambria"/>
                          <a:cs typeface="Cambria"/>
                        </a:rPr>
                        <a:t>)</a:t>
                      </a:r>
                      <a:endParaRPr sz="23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solidFill>
                      <a:srgbClr val="EAE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3622" y="756212"/>
            <a:ext cx="8827716" cy="56318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8800" y="495300"/>
            <a:ext cx="4216400" cy="2120900"/>
            <a:chOff x="558800" y="495300"/>
            <a:chExt cx="4216400" cy="2120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800" y="495300"/>
              <a:ext cx="4216400" cy="212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300" y="838200"/>
              <a:ext cx="2882900" cy="152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0" y="546099"/>
              <a:ext cx="4064000" cy="1981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00625" y="964329"/>
            <a:ext cx="2332355" cy="110553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90500">
              <a:lnSpc>
                <a:spcPct val="103299"/>
              </a:lnSpc>
              <a:spcBef>
                <a:spcPts val="45"/>
              </a:spcBef>
            </a:pPr>
            <a:r>
              <a:rPr sz="2300" spc="-220" dirty="0">
                <a:solidFill>
                  <a:srgbClr val="FFFFFF"/>
                </a:solidFill>
              </a:rPr>
              <a:t>(</a:t>
            </a:r>
            <a:r>
              <a:rPr sz="2300" spc="-345" dirty="0">
                <a:solidFill>
                  <a:srgbClr val="FFFFFF"/>
                </a:solidFill>
              </a:rPr>
              <a:t>1</a:t>
            </a:r>
            <a:r>
              <a:rPr sz="2300" spc="-130" dirty="0">
                <a:solidFill>
                  <a:srgbClr val="FFFFFF"/>
                </a:solidFill>
              </a:rPr>
              <a:t>)</a:t>
            </a:r>
            <a:r>
              <a:rPr sz="2300" spc="-60" dirty="0">
                <a:solidFill>
                  <a:srgbClr val="FFFFFF"/>
                </a:solidFill>
              </a:rPr>
              <a:t> </a:t>
            </a:r>
            <a:r>
              <a:rPr sz="2300" spc="285" dirty="0">
                <a:solidFill>
                  <a:srgbClr val="FFFFFF"/>
                </a:solidFill>
              </a:rPr>
              <a:t>M</a:t>
            </a:r>
            <a:r>
              <a:rPr sz="2300" spc="110" dirty="0">
                <a:solidFill>
                  <a:srgbClr val="FFFFFF"/>
                </a:solidFill>
              </a:rPr>
              <a:t>e</a:t>
            </a:r>
            <a:r>
              <a:rPr sz="2300" spc="-15" dirty="0">
                <a:solidFill>
                  <a:srgbClr val="FFFFFF"/>
                </a:solidFill>
              </a:rPr>
              <a:t>m</a:t>
            </a:r>
            <a:r>
              <a:rPr sz="2300" spc="-30" dirty="0">
                <a:solidFill>
                  <a:srgbClr val="FFFFFF"/>
                </a:solidFill>
              </a:rPr>
              <a:t>a</a:t>
            </a:r>
            <a:r>
              <a:rPr sz="2300" spc="-95" dirty="0">
                <a:solidFill>
                  <a:srgbClr val="FFFFFF"/>
                </a:solidFill>
              </a:rPr>
              <a:t>s</a:t>
            </a:r>
            <a:r>
              <a:rPr sz="2300" dirty="0">
                <a:solidFill>
                  <a:srgbClr val="FFFFFF"/>
                </a:solidFill>
              </a:rPr>
              <a:t>t</a:t>
            </a:r>
            <a:r>
              <a:rPr sz="2300" spc="-25" dirty="0">
                <a:solidFill>
                  <a:srgbClr val="FFFFFF"/>
                </a:solidFill>
              </a:rPr>
              <a:t>i</a:t>
            </a:r>
            <a:r>
              <a:rPr sz="2300" spc="-10" dirty="0">
                <a:solidFill>
                  <a:srgbClr val="FFFFFF"/>
                </a:solidFill>
              </a:rPr>
              <a:t>k</a:t>
            </a:r>
            <a:r>
              <a:rPr sz="2300" spc="-30" dirty="0">
                <a:solidFill>
                  <a:srgbClr val="FFFFFF"/>
                </a:solidFill>
              </a:rPr>
              <a:t>a</a:t>
            </a:r>
            <a:r>
              <a:rPr sz="2300" spc="-20" dirty="0">
                <a:solidFill>
                  <a:srgbClr val="FFFFFF"/>
                </a:solidFill>
              </a:rPr>
              <a:t>n  </a:t>
            </a:r>
            <a:r>
              <a:rPr sz="2300" spc="-80" dirty="0">
                <a:solidFill>
                  <a:srgbClr val="FFFFFF"/>
                </a:solidFill>
              </a:rPr>
              <a:t>isu/fenomena</a:t>
            </a:r>
            <a:r>
              <a:rPr sz="2300" spc="50" dirty="0">
                <a:solidFill>
                  <a:srgbClr val="FFFFFF"/>
                </a:solidFill>
              </a:rPr>
              <a:t> </a:t>
            </a:r>
            <a:r>
              <a:rPr sz="2300" spc="-15" dirty="0">
                <a:solidFill>
                  <a:srgbClr val="FFFFFF"/>
                </a:solidFill>
              </a:rPr>
              <a:t>yang </a:t>
            </a:r>
            <a:r>
              <a:rPr sz="2300" spc="-490" dirty="0">
                <a:solidFill>
                  <a:srgbClr val="FFFFFF"/>
                </a:solidFill>
              </a:rPr>
              <a:t> </a:t>
            </a:r>
            <a:r>
              <a:rPr sz="2300" spc="-30" dirty="0">
                <a:solidFill>
                  <a:srgbClr val="FFFFFF"/>
                </a:solidFill>
              </a:rPr>
              <a:t>menjadi</a:t>
            </a:r>
            <a:r>
              <a:rPr sz="2300" spc="-40" dirty="0">
                <a:solidFill>
                  <a:srgbClr val="FFFFFF"/>
                </a:solidFill>
              </a:rPr>
              <a:t> </a:t>
            </a:r>
            <a:r>
              <a:rPr sz="2300" spc="-30" dirty="0">
                <a:solidFill>
                  <a:srgbClr val="FFFFFF"/>
                </a:solidFill>
              </a:rPr>
              <a:t>perhatian</a:t>
            </a:r>
            <a:endParaRPr sz="2300"/>
          </a:p>
        </p:txBody>
      </p:sp>
      <p:grpSp>
        <p:nvGrpSpPr>
          <p:cNvPr id="7" name="object 7"/>
          <p:cNvGrpSpPr/>
          <p:nvPr/>
        </p:nvGrpSpPr>
        <p:grpSpPr>
          <a:xfrm>
            <a:off x="7416800" y="546100"/>
            <a:ext cx="4089400" cy="1993900"/>
            <a:chOff x="7416800" y="546100"/>
            <a:chExt cx="4089400" cy="19939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3150" y="552450"/>
              <a:ext cx="4076700" cy="1981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423150" y="552450"/>
              <a:ext cx="4076700" cy="1981200"/>
            </a:xfrm>
            <a:custGeom>
              <a:avLst/>
              <a:gdLst/>
              <a:ahLst/>
              <a:cxnLst/>
              <a:rect l="l" t="t" r="r" b="b"/>
              <a:pathLst>
                <a:path w="4076700" h="1981200">
                  <a:moveTo>
                    <a:pt x="0" y="990600"/>
                  </a:moveTo>
                  <a:lnTo>
                    <a:pt x="3861" y="929125"/>
                  </a:lnTo>
                  <a:lnTo>
                    <a:pt x="15293" y="868646"/>
                  </a:lnTo>
                  <a:lnTo>
                    <a:pt x="34072" y="809270"/>
                  </a:lnTo>
                  <a:lnTo>
                    <a:pt x="59972" y="751108"/>
                  </a:lnTo>
                  <a:lnTo>
                    <a:pt x="92767" y="694270"/>
                  </a:lnTo>
                  <a:lnTo>
                    <a:pt x="132231" y="638865"/>
                  </a:lnTo>
                  <a:lnTo>
                    <a:pt x="178140" y="585003"/>
                  </a:lnTo>
                  <a:lnTo>
                    <a:pt x="230267" y="532792"/>
                  </a:lnTo>
                  <a:lnTo>
                    <a:pt x="288387" y="482344"/>
                  </a:lnTo>
                  <a:lnTo>
                    <a:pt x="319624" y="457814"/>
                  </a:lnTo>
                  <a:lnTo>
                    <a:pt x="352275" y="433766"/>
                  </a:lnTo>
                  <a:lnTo>
                    <a:pt x="386312" y="410214"/>
                  </a:lnTo>
                  <a:lnTo>
                    <a:pt x="421705" y="387170"/>
                  </a:lnTo>
                  <a:lnTo>
                    <a:pt x="458428" y="364649"/>
                  </a:lnTo>
                  <a:lnTo>
                    <a:pt x="496452" y="342665"/>
                  </a:lnTo>
                  <a:lnTo>
                    <a:pt x="535749" y="321230"/>
                  </a:lnTo>
                  <a:lnTo>
                    <a:pt x="576290" y="300359"/>
                  </a:lnTo>
                  <a:lnTo>
                    <a:pt x="618047" y="280066"/>
                  </a:lnTo>
                  <a:lnTo>
                    <a:pt x="660993" y="260364"/>
                  </a:lnTo>
                  <a:lnTo>
                    <a:pt x="705099" y="241266"/>
                  </a:lnTo>
                  <a:lnTo>
                    <a:pt x="750336" y="222787"/>
                  </a:lnTo>
                  <a:lnTo>
                    <a:pt x="796678" y="204941"/>
                  </a:lnTo>
                  <a:lnTo>
                    <a:pt x="844094" y="187740"/>
                  </a:lnTo>
                  <a:lnTo>
                    <a:pt x="892558" y="171199"/>
                  </a:lnTo>
                  <a:lnTo>
                    <a:pt x="942041" y="155331"/>
                  </a:lnTo>
                  <a:lnTo>
                    <a:pt x="992515" y="140151"/>
                  </a:lnTo>
                  <a:lnTo>
                    <a:pt x="1043952" y="125671"/>
                  </a:lnTo>
                  <a:lnTo>
                    <a:pt x="1096323" y="111905"/>
                  </a:lnTo>
                  <a:lnTo>
                    <a:pt x="1149600" y="98868"/>
                  </a:lnTo>
                  <a:lnTo>
                    <a:pt x="1203756" y="86572"/>
                  </a:lnTo>
                  <a:lnTo>
                    <a:pt x="1258761" y="75032"/>
                  </a:lnTo>
                  <a:lnTo>
                    <a:pt x="1314588" y="64262"/>
                  </a:lnTo>
                  <a:lnTo>
                    <a:pt x="1371209" y="54274"/>
                  </a:lnTo>
                  <a:lnTo>
                    <a:pt x="1428595" y="45083"/>
                  </a:lnTo>
                  <a:lnTo>
                    <a:pt x="1486718" y="36702"/>
                  </a:lnTo>
                  <a:lnTo>
                    <a:pt x="1545551" y="29145"/>
                  </a:lnTo>
                  <a:lnTo>
                    <a:pt x="1605064" y="22426"/>
                  </a:lnTo>
                  <a:lnTo>
                    <a:pt x="1665229" y="16558"/>
                  </a:lnTo>
                  <a:lnTo>
                    <a:pt x="1726019" y="11556"/>
                  </a:lnTo>
                  <a:lnTo>
                    <a:pt x="1787406" y="7432"/>
                  </a:lnTo>
                  <a:lnTo>
                    <a:pt x="1849360" y="4201"/>
                  </a:lnTo>
                  <a:lnTo>
                    <a:pt x="1911854" y="1876"/>
                  </a:lnTo>
                  <a:lnTo>
                    <a:pt x="1974860" y="471"/>
                  </a:lnTo>
                  <a:lnTo>
                    <a:pt x="2038350" y="0"/>
                  </a:lnTo>
                  <a:lnTo>
                    <a:pt x="2101839" y="471"/>
                  </a:lnTo>
                  <a:lnTo>
                    <a:pt x="2164845" y="1876"/>
                  </a:lnTo>
                  <a:lnTo>
                    <a:pt x="2227339" y="4201"/>
                  </a:lnTo>
                  <a:lnTo>
                    <a:pt x="2289293" y="7432"/>
                  </a:lnTo>
                  <a:lnTo>
                    <a:pt x="2350680" y="11556"/>
                  </a:lnTo>
                  <a:lnTo>
                    <a:pt x="2411470" y="16558"/>
                  </a:lnTo>
                  <a:lnTo>
                    <a:pt x="2471635" y="22426"/>
                  </a:lnTo>
                  <a:lnTo>
                    <a:pt x="2531148" y="29145"/>
                  </a:lnTo>
                  <a:lnTo>
                    <a:pt x="2589981" y="36702"/>
                  </a:lnTo>
                  <a:lnTo>
                    <a:pt x="2648104" y="45083"/>
                  </a:lnTo>
                  <a:lnTo>
                    <a:pt x="2705490" y="54274"/>
                  </a:lnTo>
                  <a:lnTo>
                    <a:pt x="2762111" y="64262"/>
                  </a:lnTo>
                  <a:lnTo>
                    <a:pt x="2817938" y="75032"/>
                  </a:lnTo>
                  <a:lnTo>
                    <a:pt x="2872943" y="86572"/>
                  </a:lnTo>
                  <a:lnTo>
                    <a:pt x="2927099" y="98868"/>
                  </a:lnTo>
                  <a:lnTo>
                    <a:pt x="2980376" y="111905"/>
                  </a:lnTo>
                  <a:lnTo>
                    <a:pt x="3032747" y="125671"/>
                  </a:lnTo>
                  <a:lnTo>
                    <a:pt x="3084184" y="140151"/>
                  </a:lnTo>
                  <a:lnTo>
                    <a:pt x="3134658" y="155331"/>
                  </a:lnTo>
                  <a:lnTo>
                    <a:pt x="3184141" y="171199"/>
                  </a:lnTo>
                  <a:lnTo>
                    <a:pt x="3232605" y="187740"/>
                  </a:lnTo>
                  <a:lnTo>
                    <a:pt x="3280021" y="204941"/>
                  </a:lnTo>
                  <a:lnTo>
                    <a:pt x="3326363" y="222787"/>
                  </a:lnTo>
                  <a:lnTo>
                    <a:pt x="3371600" y="241266"/>
                  </a:lnTo>
                  <a:lnTo>
                    <a:pt x="3415706" y="260364"/>
                  </a:lnTo>
                  <a:lnTo>
                    <a:pt x="3458652" y="280066"/>
                  </a:lnTo>
                  <a:lnTo>
                    <a:pt x="3500409" y="300359"/>
                  </a:lnTo>
                  <a:lnTo>
                    <a:pt x="3540950" y="321230"/>
                  </a:lnTo>
                  <a:lnTo>
                    <a:pt x="3580247" y="342665"/>
                  </a:lnTo>
                  <a:lnTo>
                    <a:pt x="3618271" y="364649"/>
                  </a:lnTo>
                  <a:lnTo>
                    <a:pt x="3654994" y="387170"/>
                  </a:lnTo>
                  <a:lnTo>
                    <a:pt x="3690387" y="410214"/>
                  </a:lnTo>
                  <a:lnTo>
                    <a:pt x="3724424" y="433766"/>
                  </a:lnTo>
                  <a:lnTo>
                    <a:pt x="3757075" y="457814"/>
                  </a:lnTo>
                  <a:lnTo>
                    <a:pt x="3788312" y="482344"/>
                  </a:lnTo>
                  <a:lnTo>
                    <a:pt x="3818107" y="507341"/>
                  </a:lnTo>
                  <a:lnTo>
                    <a:pt x="3873259" y="558684"/>
                  </a:lnTo>
                  <a:lnTo>
                    <a:pt x="3922305" y="611734"/>
                  </a:lnTo>
                  <a:lnTo>
                    <a:pt x="3965020" y="666382"/>
                  </a:lnTo>
                  <a:lnTo>
                    <a:pt x="4001178" y="722517"/>
                  </a:lnTo>
                  <a:lnTo>
                    <a:pt x="4030553" y="780031"/>
                  </a:lnTo>
                  <a:lnTo>
                    <a:pt x="4052921" y="838813"/>
                  </a:lnTo>
                  <a:lnTo>
                    <a:pt x="4068055" y="898754"/>
                  </a:lnTo>
                  <a:lnTo>
                    <a:pt x="4075730" y="959745"/>
                  </a:lnTo>
                  <a:lnTo>
                    <a:pt x="4076700" y="990600"/>
                  </a:lnTo>
                  <a:lnTo>
                    <a:pt x="4075730" y="1021454"/>
                  </a:lnTo>
                  <a:lnTo>
                    <a:pt x="4068055" y="1082445"/>
                  </a:lnTo>
                  <a:lnTo>
                    <a:pt x="4052921" y="1142386"/>
                  </a:lnTo>
                  <a:lnTo>
                    <a:pt x="4030553" y="1201168"/>
                  </a:lnTo>
                  <a:lnTo>
                    <a:pt x="4001178" y="1258682"/>
                  </a:lnTo>
                  <a:lnTo>
                    <a:pt x="3965020" y="1314817"/>
                  </a:lnTo>
                  <a:lnTo>
                    <a:pt x="3922305" y="1369465"/>
                  </a:lnTo>
                  <a:lnTo>
                    <a:pt x="3873259" y="1422515"/>
                  </a:lnTo>
                  <a:lnTo>
                    <a:pt x="3818107" y="1473858"/>
                  </a:lnTo>
                  <a:lnTo>
                    <a:pt x="3788312" y="1498855"/>
                  </a:lnTo>
                  <a:lnTo>
                    <a:pt x="3757075" y="1523385"/>
                  </a:lnTo>
                  <a:lnTo>
                    <a:pt x="3724424" y="1547432"/>
                  </a:lnTo>
                  <a:lnTo>
                    <a:pt x="3690387" y="1570985"/>
                  </a:lnTo>
                  <a:lnTo>
                    <a:pt x="3654994" y="1594029"/>
                  </a:lnTo>
                  <a:lnTo>
                    <a:pt x="3618271" y="1616550"/>
                  </a:lnTo>
                  <a:lnTo>
                    <a:pt x="3580247" y="1638534"/>
                  </a:lnTo>
                  <a:lnTo>
                    <a:pt x="3540950" y="1659969"/>
                  </a:lnTo>
                  <a:lnTo>
                    <a:pt x="3500409" y="1680840"/>
                  </a:lnTo>
                  <a:lnTo>
                    <a:pt x="3458652" y="1701133"/>
                  </a:lnTo>
                  <a:lnTo>
                    <a:pt x="3415706" y="1720835"/>
                  </a:lnTo>
                  <a:lnTo>
                    <a:pt x="3371600" y="1739933"/>
                  </a:lnTo>
                  <a:lnTo>
                    <a:pt x="3326363" y="1758412"/>
                  </a:lnTo>
                  <a:lnTo>
                    <a:pt x="3280021" y="1776258"/>
                  </a:lnTo>
                  <a:lnTo>
                    <a:pt x="3232605" y="1793459"/>
                  </a:lnTo>
                  <a:lnTo>
                    <a:pt x="3184141" y="1810000"/>
                  </a:lnTo>
                  <a:lnTo>
                    <a:pt x="3134658" y="1825868"/>
                  </a:lnTo>
                  <a:lnTo>
                    <a:pt x="3084184" y="1841048"/>
                  </a:lnTo>
                  <a:lnTo>
                    <a:pt x="3032747" y="1855528"/>
                  </a:lnTo>
                  <a:lnTo>
                    <a:pt x="2980376" y="1869294"/>
                  </a:lnTo>
                  <a:lnTo>
                    <a:pt x="2927099" y="1882331"/>
                  </a:lnTo>
                  <a:lnTo>
                    <a:pt x="2872943" y="1894627"/>
                  </a:lnTo>
                  <a:lnTo>
                    <a:pt x="2817938" y="1906167"/>
                  </a:lnTo>
                  <a:lnTo>
                    <a:pt x="2762111" y="1916937"/>
                  </a:lnTo>
                  <a:lnTo>
                    <a:pt x="2705490" y="1926925"/>
                  </a:lnTo>
                  <a:lnTo>
                    <a:pt x="2648104" y="1936116"/>
                  </a:lnTo>
                  <a:lnTo>
                    <a:pt x="2589981" y="1944497"/>
                  </a:lnTo>
                  <a:lnTo>
                    <a:pt x="2531148" y="1952054"/>
                  </a:lnTo>
                  <a:lnTo>
                    <a:pt x="2471635" y="1958773"/>
                  </a:lnTo>
                  <a:lnTo>
                    <a:pt x="2411470" y="1964641"/>
                  </a:lnTo>
                  <a:lnTo>
                    <a:pt x="2350680" y="1969643"/>
                  </a:lnTo>
                  <a:lnTo>
                    <a:pt x="2289293" y="1973767"/>
                  </a:lnTo>
                  <a:lnTo>
                    <a:pt x="2227339" y="1976998"/>
                  </a:lnTo>
                  <a:lnTo>
                    <a:pt x="2164845" y="1979323"/>
                  </a:lnTo>
                  <a:lnTo>
                    <a:pt x="2101839" y="1980728"/>
                  </a:lnTo>
                  <a:lnTo>
                    <a:pt x="2038350" y="1981200"/>
                  </a:lnTo>
                  <a:lnTo>
                    <a:pt x="1974860" y="1980728"/>
                  </a:lnTo>
                  <a:lnTo>
                    <a:pt x="1911854" y="1979323"/>
                  </a:lnTo>
                  <a:lnTo>
                    <a:pt x="1849360" y="1976998"/>
                  </a:lnTo>
                  <a:lnTo>
                    <a:pt x="1787406" y="1973767"/>
                  </a:lnTo>
                  <a:lnTo>
                    <a:pt x="1726019" y="1969643"/>
                  </a:lnTo>
                  <a:lnTo>
                    <a:pt x="1665229" y="1964641"/>
                  </a:lnTo>
                  <a:lnTo>
                    <a:pt x="1605064" y="1958773"/>
                  </a:lnTo>
                  <a:lnTo>
                    <a:pt x="1545551" y="1952054"/>
                  </a:lnTo>
                  <a:lnTo>
                    <a:pt x="1486718" y="1944497"/>
                  </a:lnTo>
                  <a:lnTo>
                    <a:pt x="1428595" y="1936116"/>
                  </a:lnTo>
                  <a:lnTo>
                    <a:pt x="1371209" y="1926925"/>
                  </a:lnTo>
                  <a:lnTo>
                    <a:pt x="1314588" y="1916937"/>
                  </a:lnTo>
                  <a:lnTo>
                    <a:pt x="1258761" y="1906167"/>
                  </a:lnTo>
                  <a:lnTo>
                    <a:pt x="1203756" y="1894627"/>
                  </a:lnTo>
                  <a:lnTo>
                    <a:pt x="1149600" y="1882331"/>
                  </a:lnTo>
                  <a:lnTo>
                    <a:pt x="1096323" y="1869294"/>
                  </a:lnTo>
                  <a:lnTo>
                    <a:pt x="1043952" y="1855528"/>
                  </a:lnTo>
                  <a:lnTo>
                    <a:pt x="992515" y="1841048"/>
                  </a:lnTo>
                  <a:lnTo>
                    <a:pt x="942041" y="1825868"/>
                  </a:lnTo>
                  <a:lnTo>
                    <a:pt x="892558" y="1810000"/>
                  </a:lnTo>
                  <a:lnTo>
                    <a:pt x="844094" y="1793459"/>
                  </a:lnTo>
                  <a:lnTo>
                    <a:pt x="796678" y="1776258"/>
                  </a:lnTo>
                  <a:lnTo>
                    <a:pt x="750336" y="1758412"/>
                  </a:lnTo>
                  <a:lnTo>
                    <a:pt x="705099" y="1739933"/>
                  </a:lnTo>
                  <a:lnTo>
                    <a:pt x="660993" y="1720835"/>
                  </a:lnTo>
                  <a:lnTo>
                    <a:pt x="618047" y="1701133"/>
                  </a:lnTo>
                  <a:lnTo>
                    <a:pt x="576290" y="1680840"/>
                  </a:lnTo>
                  <a:lnTo>
                    <a:pt x="535749" y="1659969"/>
                  </a:lnTo>
                  <a:lnTo>
                    <a:pt x="496452" y="1638534"/>
                  </a:lnTo>
                  <a:lnTo>
                    <a:pt x="458428" y="1616550"/>
                  </a:lnTo>
                  <a:lnTo>
                    <a:pt x="421705" y="1594029"/>
                  </a:lnTo>
                  <a:lnTo>
                    <a:pt x="386312" y="1570985"/>
                  </a:lnTo>
                  <a:lnTo>
                    <a:pt x="352275" y="1547432"/>
                  </a:lnTo>
                  <a:lnTo>
                    <a:pt x="319624" y="1523385"/>
                  </a:lnTo>
                  <a:lnTo>
                    <a:pt x="288387" y="1498855"/>
                  </a:lnTo>
                  <a:lnTo>
                    <a:pt x="258592" y="1473858"/>
                  </a:lnTo>
                  <a:lnTo>
                    <a:pt x="203440" y="1422515"/>
                  </a:lnTo>
                  <a:lnTo>
                    <a:pt x="154394" y="1369465"/>
                  </a:lnTo>
                  <a:lnTo>
                    <a:pt x="111679" y="1314817"/>
                  </a:lnTo>
                  <a:lnTo>
                    <a:pt x="75521" y="1258682"/>
                  </a:lnTo>
                  <a:lnTo>
                    <a:pt x="46146" y="1201168"/>
                  </a:lnTo>
                  <a:lnTo>
                    <a:pt x="23779" y="1142386"/>
                  </a:lnTo>
                  <a:lnTo>
                    <a:pt x="8645" y="1082445"/>
                  </a:lnTo>
                  <a:lnTo>
                    <a:pt x="969" y="1021454"/>
                  </a:lnTo>
                  <a:lnTo>
                    <a:pt x="0" y="990600"/>
                  </a:lnTo>
                  <a:close/>
                </a:path>
              </a:pathLst>
            </a:custGeom>
            <a:ln w="12700">
              <a:solidFill>
                <a:srgbClr val="8784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11794" y="1147210"/>
            <a:ext cx="2483485" cy="73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00">
              <a:lnSpc>
                <a:spcPct val="101400"/>
              </a:lnSpc>
              <a:spcBef>
                <a:spcPts val="95"/>
              </a:spcBef>
            </a:pP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2300" cap="small" spc="-28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2300" spc="-13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2300" spc="4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28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3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n 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5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oa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12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1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2300">
              <a:latin typeface="Cambria"/>
              <a:cs typeface="Cambr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8800" y="4356100"/>
            <a:ext cx="4216400" cy="2120900"/>
            <a:chOff x="558800" y="4356100"/>
            <a:chExt cx="4216400" cy="212090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800" y="4356100"/>
              <a:ext cx="4216400" cy="2120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4900" y="4699000"/>
              <a:ext cx="3136900" cy="1524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000" y="4406899"/>
              <a:ext cx="4064000" cy="19812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48257" y="4829586"/>
            <a:ext cx="2635885" cy="110553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330200">
              <a:lnSpc>
                <a:spcPct val="103299"/>
              </a:lnSpc>
              <a:spcBef>
                <a:spcPts val="45"/>
              </a:spcBef>
            </a:pPr>
            <a:r>
              <a:rPr sz="2300" spc="-160" dirty="0">
                <a:solidFill>
                  <a:srgbClr val="FFFFFF"/>
                </a:solidFill>
                <a:latin typeface="Cambria"/>
                <a:cs typeface="Cambria"/>
              </a:rPr>
              <a:t>(3</a:t>
            </a:r>
            <a:r>
              <a:rPr sz="2300" spc="-17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2300" spc="-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28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3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20" dirty="0">
                <a:solidFill>
                  <a:srgbClr val="FFFFFF"/>
                </a:solidFill>
                <a:latin typeface="Cambria"/>
                <a:cs typeface="Cambria"/>
              </a:rPr>
              <a:t>n  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5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1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50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r>
              <a:rPr sz="2300" spc="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-385" dirty="0">
                <a:solidFill>
                  <a:srgbClr val="FFFFFF"/>
                </a:solidFill>
                <a:latin typeface="Cambria"/>
                <a:cs typeface="Cambria"/>
              </a:rPr>
              <a:t>/</a:t>
            </a:r>
            <a:r>
              <a:rPr sz="2300" spc="-5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10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5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1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16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2300" spc="-5" dirty="0">
                <a:solidFill>
                  <a:srgbClr val="FFFFFF"/>
                </a:solidFill>
                <a:latin typeface="Cambria"/>
                <a:cs typeface="Cambria"/>
              </a:rPr>
              <a:t>ka  p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spc="3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-110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2300" spc="-8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120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2300" spc="-17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Cambria"/>
                <a:cs typeface="Cambria"/>
              </a:rPr>
              <a:t>di</a:t>
            </a:r>
            <a:r>
              <a:rPr sz="2300" spc="85" dirty="0">
                <a:solidFill>
                  <a:srgbClr val="FFFFFF"/>
                </a:solidFill>
                <a:latin typeface="Cambria"/>
                <a:cs typeface="Cambria"/>
              </a:rPr>
              <a:t>g</a:t>
            </a:r>
            <a:r>
              <a:rPr sz="2300" spc="25" dirty="0">
                <a:solidFill>
                  <a:srgbClr val="FFFFFF"/>
                </a:solidFill>
                <a:latin typeface="Cambria"/>
                <a:cs typeface="Cambria"/>
              </a:rPr>
              <a:t>u</a:t>
            </a: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2300">
              <a:latin typeface="Cambria"/>
              <a:cs typeface="Cambri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340600" y="4356100"/>
            <a:ext cx="4229100" cy="2120900"/>
            <a:chOff x="7340600" y="4356100"/>
            <a:chExt cx="4229100" cy="212090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40600" y="4356100"/>
              <a:ext cx="4229100" cy="21209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74000" y="4889500"/>
              <a:ext cx="3162300" cy="11430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16799" y="4406899"/>
              <a:ext cx="4076700" cy="19812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122894" y="5012468"/>
            <a:ext cx="2661285" cy="73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0">
              <a:lnSpc>
                <a:spcPct val="101400"/>
              </a:lnSpc>
              <a:spcBef>
                <a:spcPts val="95"/>
              </a:spcBef>
            </a:pP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(</a:t>
            </a:r>
            <a:r>
              <a:rPr sz="2300" spc="-75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2300" spc="-130" dirty="0">
                <a:solidFill>
                  <a:srgbClr val="FFFFFF"/>
                </a:solidFill>
                <a:latin typeface="Cambria"/>
                <a:cs typeface="Cambria"/>
              </a:rPr>
              <a:t>)</a:t>
            </a:r>
            <a:r>
              <a:rPr sz="2300" spc="-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28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Cambria"/>
                <a:cs typeface="Cambria"/>
              </a:rPr>
              <a:t>m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95" dirty="0">
                <a:solidFill>
                  <a:srgbClr val="FFFFFF"/>
                </a:solidFill>
                <a:latin typeface="Cambria"/>
                <a:cs typeface="Cambria"/>
              </a:rPr>
              <a:t>s</a:t>
            </a:r>
            <a:r>
              <a:rPr sz="2300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10" dirty="0">
                <a:solidFill>
                  <a:srgbClr val="FFFFFF"/>
                </a:solidFill>
                <a:latin typeface="Cambria"/>
                <a:cs typeface="Cambria"/>
              </a:rPr>
              <a:t>k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20" dirty="0">
                <a:solidFill>
                  <a:srgbClr val="FFFFFF"/>
                </a:solidFill>
                <a:latin typeface="Cambria"/>
                <a:cs typeface="Cambria"/>
              </a:rPr>
              <a:t>n  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55" dirty="0">
                <a:solidFill>
                  <a:srgbClr val="FFFFFF"/>
                </a:solidFill>
                <a:latin typeface="Cambria"/>
                <a:cs typeface="Cambria"/>
              </a:rPr>
              <a:t>r</a:t>
            </a:r>
            <a:r>
              <a:rPr sz="2300" spc="1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165" dirty="0">
                <a:solidFill>
                  <a:srgbClr val="FFFFFF"/>
                </a:solidFill>
                <a:latin typeface="Cambria"/>
                <a:cs typeface="Cambria"/>
              </a:rPr>
              <a:t>y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aa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16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p</a:t>
            </a:r>
            <a:r>
              <a:rPr sz="2300" spc="-8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10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r>
              <a:rPr sz="2300" spc="-125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sz="2300" spc="-30" dirty="0">
                <a:solidFill>
                  <a:srgbClr val="FFFFFF"/>
                </a:solidFill>
                <a:latin typeface="Cambria"/>
                <a:cs typeface="Cambria"/>
              </a:rPr>
              <a:t>l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15" dirty="0">
                <a:solidFill>
                  <a:srgbClr val="FFFFFF"/>
                </a:solidFill>
                <a:latin typeface="Cambria"/>
                <a:cs typeface="Cambria"/>
              </a:rPr>
              <a:t>t</a:t>
            </a:r>
            <a:r>
              <a:rPr sz="2300" spc="-45" dirty="0">
                <a:solidFill>
                  <a:srgbClr val="FFFFFF"/>
                </a:solidFill>
                <a:latin typeface="Cambria"/>
                <a:cs typeface="Cambria"/>
              </a:rPr>
              <a:t>i</a:t>
            </a:r>
            <a:r>
              <a:rPr sz="2300" spc="-25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  <a:r>
              <a:rPr sz="2300" spc="-35" dirty="0">
                <a:solidFill>
                  <a:srgbClr val="FFFFFF"/>
                </a:solidFill>
                <a:latin typeface="Cambria"/>
                <a:cs typeface="Cambria"/>
              </a:rPr>
              <a:t>n</a:t>
            </a:r>
            <a:endParaRPr sz="2300">
              <a:latin typeface="Cambria"/>
              <a:cs typeface="Cambr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51993" y="3826144"/>
            <a:ext cx="6633845" cy="76708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308100" marR="5080" indent="-1295400">
              <a:lnSpc>
                <a:spcPts val="2800"/>
              </a:lnSpc>
              <a:spcBef>
                <a:spcPts val="390"/>
              </a:spcBef>
            </a:pPr>
            <a:r>
              <a:rPr sz="2500" spc="100" dirty="0">
                <a:latin typeface="Cambria"/>
                <a:cs typeface="Cambria"/>
              </a:rPr>
              <a:t>Untuk</a:t>
            </a:r>
            <a:r>
              <a:rPr sz="2500" spc="-120" dirty="0">
                <a:latin typeface="Cambria"/>
                <a:cs typeface="Cambria"/>
              </a:rPr>
              <a:t> </a:t>
            </a:r>
            <a:r>
              <a:rPr sz="2500" spc="-40" dirty="0">
                <a:latin typeface="Cambria"/>
                <a:cs typeface="Cambria"/>
              </a:rPr>
              <a:t>menetapkan</a:t>
            </a:r>
            <a:r>
              <a:rPr sz="2500" spc="-105" dirty="0">
                <a:latin typeface="Cambria"/>
                <a:cs typeface="Cambria"/>
              </a:rPr>
              <a:t> </a:t>
            </a:r>
            <a:r>
              <a:rPr sz="2500" spc="-40" dirty="0">
                <a:latin typeface="Cambria"/>
                <a:cs typeface="Cambria"/>
              </a:rPr>
              <a:t>desain</a:t>
            </a:r>
            <a:r>
              <a:rPr sz="2500" spc="-10" dirty="0">
                <a:latin typeface="Cambria"/>
                <a:cs typeface="Cambria"/>
              </a:rPr>
              <a:t> </a:t>
            </a:r>
            <a:r>
              <a:rPr sz="2500" spc="-45" dirty="0">
                <a:latin typeface="Cambria"/>
                <a:cs typeface="Cambria"/>
              </a:rPr>
              <a:t>penelitian</a:t>
            </a:r>
            <a:r>
              <a:rPr sz="2500" spc="-105" dirty="0">
                <a:latin typeface="Cambria"/>
                <a:cs typeface="Cambria"/>
              </a:rPr>
              <a:t> </a:t>
            </a:r>
            <a:r>
              <a:rPr sz="2500" spc="-70" dirty="0">
                <a:latin typeface="Cambria"/>
                <a:cs typeface="Cambria"/>
              </a:rPr>
              <a:t>secara</a:t>
            </a:r>
            <a:r>
              <a:rPr sz="2500" spc="85" dirty="0">
                <a:latin typeface="Cambria"/>
                <a:cs typeface="Cambria"/>
              </a:rPr>
              <a:t> </a:t>
            </a:r>
            <a:r>
              <a:rPr sz="2500" spc="-20" dirty="0">
                <a:latin typeface="Cambria"/>
                <a:cs typeface="Cambria"/>
              </a:rPr>
              <a:t>tepat, </a:t>
            </a:r>
            <a:r>
              <a:rPr sz="2500" spc="-535" dirty="0">
                <a:latin typeface="Cambria"/>
                <a:cs typeface="Cambria"/>
              </a:rPr>
              <a:t> </a:t>
            </a:r>
            <a:r>
              <a:rPr sz="2500" spc="-50" dirty="0">
                <a:latin typeface="Cambria"/>
                <a:cs typeface="Cambria"/>
              </a:rPr>
              <a:t>peneliti</a:t>
            </a:r>
            <a:r>
              <a:rPr sz="2500" spc="-20" dirty="0">
                <a:latin typeface="Cambria"/>
                <a:cs typeface="Cambria"/>
              </a:rPr>
              <a:t> </a:t>
            </a:r>
            <a:r>
              <a:rPr sz="2500" spc="-75" dirty="0">
                <a:latin typeface="Cambria"/>
                <a:cs typeface="Cambria"/>
              </a:rPr>
              <a:t>perlu</a:t>
            </a:r>
            <a:r>
              <a:rPr sz="2500" spc="85" dirty="0">
                <a:latin typeface="Cambria"/>
                <a:cs typeface="Cambria"/>
              </a:rPr>
              <a:t> </a:t>
            </a:r>
            <a:r>
              <a:rPr sz="2500" spc="-65" dirty="0">
                <a:latin typeface="Cambria"/>
                <a:cs typeface="Cambria"/>
              </a:rPr>
              <a:t>terlebih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spc="15" dirty="0">
                <a:latin typeface="Cambria"/>
                <a:cs typeface="Cambria"/>
              </a:rPr>
              <a:t>dahulu..</a:t>
            </a:r>
            <a:endParaRPr sz="2500">
              <a:latin typeface="Cambria"/>
              <a:cs typeface="Cambri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32300" y="546100"/>
            <a:ext cx="3492500" cy="32639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1400" y="58118"/>
              <a:ext cx="9537700" cy="67998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5274" y="1781966"/>
            <a:ext cx="2428240" cy="182118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91465" marR="268605" indent="-20320" algn="ctr">
              <a:lnSpc>
                <a:spcPts val="3500"/>
              </a:lnSpc>
              <a:spcBef>
                <a:spcPts val="409"/>
              </a:spcBef>
            </a:pPr>
            <a:r>
              <a:rPr sz="3100" spc="90" dirty="0">
                <a:latin typeface="Cambria"/>
                <a:cs typeface="Cambria"/>
              </a:rPr>
              <a:t>Contoh </a:t>
            </a:r>
            <a:r>
              <a:rPr sz="3100" spc="95" dirty="0">
                <a:latin typeface="Cambria"/>
                <a:cs typeface="Cambria"/>
              </a:rPr>
              <a:t> </a:t>
            </a:r>
            <a:r>
              <a:rPr sz="3100" spc="80" dirty="0">
                <a:latin typeface="Cambria"/>
                <a:cs typeface="Cambria"/>
              </a:rPr>
              <a:t>Hasil</a:t>
            </a:r>
            <a:r>
              <a:rPr sz="3100" spc="-45" dirty="0">
                <a:latin typeface="Cambria"/>
                <a:cs typeface="Cambria"/>
              </a:rPr>
              <a:t> </a:t>
            </a:r>
            <a:r>
              <a:rPr sz="3100" spc="25" dirty="0">
                <a:latin typeface="Cambria"/>
                <a:cs typeface="Cambria"/>
              </a:rPr>
              <a:t>Riset</a:t>
            </a:r>
            <a:endParaRPr sz="3100">
              <a:latin typeface="Cambria"/>
              <a:cs typeface="Cambria"/>
            </a:endParaRPr>
          </a:p>
          <a:p>
            <a:pPr algn="ctr">
              <a:lnSpc>
                <a:spcPts val="3210"/>
              </a:lnSpc>
            </a:pPr>
            <a:r>
              <a:rPr sz="3100" spc="-5" dirty="0">
                <a:latin typeface="Cambria"/>
                <a:cs typeface="Cambria"/>
              </a:rPr>
              <a:t>Fenomenologi</a:t>
            </a:r>
            <a:endParaRPr sz="3100">
              <a:latin typeface="Cambria"/>
              <a:cs typeface="Cambria"/>
            </a:endParaRPr>
          </a:p>
          <a:p>
            <a:pPr marL="9525" algn="ctr">
              <a:lnSpc>
                <a:spcPts val="3610"/>
              </a:lnSpc>
            </a:pPr>
            <a:r>
              <a:rPr sz="3100" spc="-190" dirty="0">
                <a:latin typeface="Cambria"/>
                <a:cs typeface="Cambria"/>
              </a:rPr>
              <a:t>(</a:t>
            </a:r>
            <a:r>
              <a:rPr sz="3100" spc="355" dirty="0">
                <a:latin typeface="Cambria"/>
                <a:cs typeface="Cambria"/>
              </a:rPr>
              <a:t>N</a:t>
            </a:r>
            <a:r>
              <a:rPr sz="3100" spc="215" dirty="0">
                <a:latin typeface="Cambria"/>
                <a:cs typeface="Cambria"/>
              </a:rPr>
              <a:t>a</a:t>
            </a:r>
            <a:r>
              <a:rPr sz="3100" spc="-35" dirty="0">
                <a:latin typeface="Cambria"/>
                <a:cs typeface="Cambria"/>
              </a:rPr>
              <a:t>n</a:t>
            </a:r>
            <a:r>
              <a:rPr sz="3100" spc="-65" dirty="0">
                <a:latin typeface="Cambria"/>
                <a:cs typeface="Cambria"/>
              </a:rPr>
              <a:t>i</a:t>
            </a:r>
            <a:r>
              <a:rPr sz="3100" spc="-30" dirty="0">
                <a:latin typeface="Cambria"/>
                <a:cs typeface="Cambria"/>
              </a:rPr>
              <a:t>k</a:t>
            </a:r>
            <a:r>
              <a:rPr sz="3100" spc="140" dirty="0">
                <a:latin typeface="Cambria"/>
                <a:cs typeface="Cambria"/>
              </a:rPr>
              <a:t>,</a:t>
            </a:r>
            <a:r>
              <a:rPr sz="3100" spc="-65" dirty="0">
                <a:latin typeface="Cambria"/>
                <a:cs typeface="Cambria"/>
              </a:rPr>
              <a:t> </a:t>
            </a:r>
            <a:r>
              <a:rPr sz="3100" cap="small" spc="-325" dirty="0">
                <a:latin typeface="Cambria"/>
                <a:cs typeface="Cambria"/>
              </a:rPr>
              <a:t>2</a:t>
            </a:r>
            <a:r>
              <a:rPr sz="3100" spc="-25" dirty="0">
                <a:latin typeface="Cambria"/>
                <a:cs typeface="Cambria"/>
              </a:rPr>
              <a:t>0</a:t>
            </a:r>
            <a:r>
              <a:rPr sz="3100" spc="-725" dirty="0">
                <a:latin typeface="Cambria"/>
                <a:cs typeface="Cambria"/>
              </a:rPr>
              <a:t>1</a:t>
            </a:r>
            <a:r>
              <a:rPr sz="3100" spc="-120" dirty="0">
                <a:latin typeface="Cambria"/>
                <a:cs typeface="Cambria"/>
              </a:rPr>
              <a:t>9</a:t>
            </a:r>
            <a:r>
              <a:rPr sz="3100" spc="-185" dirty="0">
                <a:latin typeface="Cambria"/>
                <a:cs typeface="Cambria"/>
              </a:rPr>
              <a:t>)</a:t>
            </a:r>
            <a:endParaRPr sz="3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2138" y="431800"/>
            <a:ext cx="10863580" cy="5941695"/>
            <a:chOff x="922138" y="431800"/>
            <a:chExt cx="10863580" cy="5941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138" y="1027226"/>
              <a:ext cx="10166915" cy="5345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40899" y="431800"/>
              <a:ext cx="2044700" cy="889000"/>
            </a:xfrm>
            <a:custGeom>
              <a:avLst/>
              <a:gdLst/>
              <a:ahLst/>
              <a:cxnLst/>
              <a:rect l="l" t="t" r="r" b="b"/>
              <a:pathLst>
                <a:path w="2044700" h="889000">
                  <a:moveTo>
                    <a:pt x="2044700" y="0"/>
                  </a:moveTo>
                  <a:lnTo>
                    <a:pt x="0" y="0"/>
                  </a:lnTo>
                  <a:lnTo>
                    <a:pt x="0" y="889000"/>
                  </a:lnTo>
                  <a:lnTo>
                    <a:pt x="2044700" y="889000"/>
                  </a:lnTo>
                  <a:lnTo>
                    <a:pt x="2044700" y="0"/>
                  </a:lnTo>
                  <a:close/>
                </a:path>
              </a:pathLst>
            </a:custGeom>
            <a:solidFill>
              <a:srgbClr val="AD84C6">
                <a:alpha val="2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09173" y="429809"/>
            <a:ext cx="1721485" cy="7880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065" marR="5080" indent="-1270" algn="ctr">
              <a:lnSpc>
                <a:spcPct val="92900"/>
              </a:lnSpc>
              <a:spcBef>
                <a:spcPts val="250"/>
              </a:spcBef>
            </a:pPr>
            <a:r>
              <a:rPr sz="1750" spc="204" dirty="0">
                <a:latin typeface="Cambria"/>
                <a:cs typeface="Cambria"/>
              </a:rPr>
              <a:t>C</a:t>
            </a:r>
            <a:r>
              <a:rPr sz="1750" spc="170" dirty="0">
                <a:latin typeface="Cambria"/>
                <a:cs typeface="Cambria"/>
              </a:rPr>
              <a:t>o</a:t>
            </a:r>
            <a:r>
              <a:rPr sz="1750" spc="-80" dirty="0">
                <a:latin typeface="Cambria"/>
                <a:cs typeface="Cambria"/>
              </a:rPr>
              <a:t>n</a:t>
            </a:r>
            <a:r>
              <a:rPr sz="1750" spc="5" dirty="0">
                <a:latin typeface="Cambria"/>
                <a:cs typeface="Cambria"/>
              </a:rPr>
              <a:t>t</a:t>
            </a:r>
            <a:r>
              <a:rPr sz="1750" spc="-35" dirty="0">
                <a:latin typeface="Cambria"/>
                <a:cs typeface="Cambria"/>
              </a:rPr>
              <a:t>o</a:t>
            </a:r>
            <a:r>
              <a:rPr sz="1750" spc="-25" dirty="0">
                <a:latin typeface="Cambria"/>
                <a:cs typeface="Cambria"/>
              </a:rPr>
              <a:t>h</a:t>
            </a:r>
            <a:r>
              <a:rPr sz="1750" spc="70" dirty="0">
                <a:latin typeface="Cambria"/>
                <a:cs typeface="Cambria"/>
              </a:rPr>
              <a:t> </a:t>
            </a:r>
            <a:r>
              <a:rPr sz="1750" spc="195" dirty="0">
                <a:latin typeface="Cambria"/>
                <a:cs typeface="Cambria"/>
              </a:rPr>
              <a:t>H</a:t>
            </a:r>
            <a:r>
              <a:rPr sz="1750" spc="140" dirty="0">
                <a:latin typeface="Cambria"/>
                <a:cs typeface="Cambria"/>
              </a:rPr>
              <a:t>a</a:t>
            </a:r>
            <a:r>
              <a:rPr sz="1750" spc="-55" dirty="0">
                <a:latin typeface="Cambria"/>
                <a:cs typeface="Cambria"/>
              </a:rPr>
              <a:t>s</a:t>
            </a:r>
            <a:r>
              <a:rPr sz="1750" spc="10" dirty="0">
                <a:latin typeface="Cambria"/>
                <a:cs typeface="Cambria"/>
              </a:rPr>
              <a:t>i</a:t>
            </a:r>
            <a:r>
              <a:rPr sz="1750" spc="-30" dirty="0">
                <a:latin typeface="Cambria"/>
                <a:cs typeface="Cambria"/>
              </a:rPr>
              <a:t>l </a:t>
            </a:r>
            <a:r>
              <a:rPr sz="1750" spc="204" dirty="0">
                <a:latin typeface="Cambria"/>
                <a:cs typeface="Cambria"/>
              </a:rPr>
              <a:t>G</a:t>
            </a:r>
            <a:r>
              <a:rPr sz="1750" spc="90" dirty="0">
                <a:latin typeface="Cambria"/>
                <a:cs typeface="Cambria"/>
              </a:rPr>
              <a:t>r</a:t>
            </a:r>
            <a:r>
              <a:rPr sz="1750" spc="-30" dirty="0">
                <a:latin typeface="Cambria"/>
                <a:cs typeface="Cambria"/>
              </a:rPr>
              <a:t>o</a:t>
            </a:r>
            <a:r>
              <a:rPr sz="1750" spc="-70" dirty="0">
                <a:latin typeface="Cambria"/>
                <a:cs typeface="Cambria"/>
              </a:rPr>
              <a:t>u</a:t>
            </a:r>
            <a:r>
              <a:rPr sz="1750" spc="-80" dirty="0">
                <a:latin typeface="Cambria"/>
                <a:cs typeface="Cambria"/>
              </a:rPr>
              <a:t>n</a:t>
            </a:r>
            <a:r>
              <a:rPr sz="1750" spc="25" dirty="0">
                <a:latin typeface="Cambria"/>
                <a:cs typeface="Cambria"/>
              </a:rPr>
              <a:t>d</a:t>
            </a:r>
            <a:r>
              <a:rPr sz="1750" spc="-60" dirty="0">
                <a:latin typeface="Cambria"/>
                <a:cs typeface="Cambria"/>
              </a:rPr>
              <a:t>e</a:t>
            </a:r>
            <a:r>
              <a:rPr sz="1750" spc="10" dirty="0">
                <a:latin typeface="Cambria"/>
                <a:cs typeface="Cambria"/>
              </a:rPr>
              <a:t>d</a:t>
            </a:r>
            <a:r>
              <a:rPr sz="1750" spc="130" dirty="0">
                <a:latin typeface="Cambria"/>
                <a:cs typeface="Cambria"/>
              </a:rPr>
              <a:t> </a:t>
            </a:r>
            <a:r>
              <a:rPr sz="1750" spc="254" dirty="0">
                <a:latin typeface="Cambria"/>
                <a:cs typeface="Cambria"/>
              </a:rPr>
              <a:t>T</a:t>
            </a:r>
            <a:r>
              <a:rPr sz="1750" spc="-70" dirty="0">
                <a:latin typeface="Cambria"/>
                <a:cs typeface="Cambria"/>
              </a:rPr>
              <a:t>h</a:t>
            </a:r>
            <a:r>
              <a:rPr sz="1750" spc="-60" dirty="0">
                <a:latin typeface="Cambria"/>
                <a:cs typeface="Cambria"/>
              </a:rPr>
              <a:t>e</a:t>
            </a:r>
            <a:r>
              <a:rPr sz="1750" spc="-30" dirty="0">
                <a:latin typeface="Cambria"/>
                <a:cs typeface="Cambria"/>
              </a:rPr>
              <a:t>o</a:t>
            </a:r>
            <a:r>
              <a:rPr sz="1750" spc="-130" dirty="0">
                <a:latin typeface="Cambria"/>
                <a:cs typeface="Cambria"/>
              </a:rPr>
              <a:t>r</a:t>
            </a:r>
            <a:r>
              <a:rPr sz="1750" spc="-100" dirty="0">
                <a:latin typeface="Cambria"/>
                <a:cs typeface="Cambria"/>
              </a:rPr>
              <a:t>y </a:t>
            </a:r>
            <a:r>
              <a:rPr sz="1750" spc="-70" dirty="0">
                <a:latin typeface="Cambria"/>
                <a:cs typeface="Cambria"/>
              </a:rPr>
              <a:t>(</a:t>
            </a:r>
            <a:r>
              <a:rPr sz="1750" spc="220" dirty="0">
                <a:latin typeface="Cambria"/>
                <a:cs typeface="Cambria"/>
              </a:rPr>
              <a:t>N</a:t>
            </a:r>
            <a:r>
              <a:rPr sz="1750" spc="114" dirty="0">
                <a:latin typeface="Cambria"/>
                <a:cs typeface="Cambria"/>
              </a:rPr>
              <a:t>u</a:t>
            </a:r>
            <a:r>
              <a:rPr sz="1750" spc="-130" dirty="0">
                <a:latin typeface="Cambria"/>
                <a:cs typeface="Cambria"/>
              </a:rPr>
              <a:t>r</a:t>
            </a:r>
            <a:r>
              <a:rPr sz="1750" spc="75" dirty="0">
                <a:latin typeface="Cambria"/>
                <a:cs typeface="Cambria"/>
              </a:rPr>
              <a:t>,</a:t>
            </a:r>
            <a:r>
              <a:rPr sz="1750" spc="-25" dirty="0">
                <a:latin typeface="Cambria"/>
                <a:cs typeface="Cambria"/>
              </a:rPr>
              <a:t> </a:t>
            </a:r>
            <a:r>
              <a:rPr sz="1750" cap="small" spc="-175" dirty="0">
                <a:latin typeface="Cambria"/>
                <a:cs typeface="Cambria"/>
              </a:rPr>
              <a:t>2</a:t>
            </a:r>
            <a:r>
              <a:rPr sz="1750" spc="30" dirty="0">
                <a:latin typeface="Cambria"/>
                <a:cs typeface="Cambria"/>
              </a:rPr>
              <a:t>0</a:t>
            </a:r>
            <a:r>
              <a:rPr sz="1750" spc="-375" dirty="0">
                <a:latin typeface="Cambria"/>
                <a:cs typeface="Cambria"/>
              </a:rPr>
              <a:t>1</a:t>
            </a:r>
            <a:r>
              <a:rPr sz="1750" spc="-70" dirty="0">
                <a:latin typeface="Cambria"/>
                <a:cs typeface="Cambria"/>
              </a:rPr>
              <a:t>8</a:t>
            </a:r>
            <a:r>
              <a:rPr sz="1750" spc="-105" dirty="0">
                <a:latin typeface="Cambria"/>
                <a:cs typeface="Cambria"/>
              </a:rPr>
              <a:t>)</a:t>
            </a:r>
            <a:endParaRPr sz="17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0"/>
            <a:ext cx="11684000" cy="6858000"/>
            <a:chOff x="228600" y="0"/>
            <a:chExt cx="1168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0"/>
              <a:ext cx="112775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67900" y="4940300"/>
              <a:ext cx="2044700" cy="838200"/>
            </a:xfrm>
            <a:custGeom>
              <a:avLst/>
              <a:gdLst/>
              <a:ahLst/>
              <a:cxnLst/>
              <a:rect l="l" t="t" r="r" b="b"/>
              <a:pathLst>
                <a:path w="2044700" h="838200">
                  <a:moveTo>
                    <a:pt x="20447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2044700" y="838200"/>
                  </a:lnTo>
                  <a:lnTo>
                    <a:pt x="2044700" y="0"/>
                  </a:lnTo>
                  <a:close/>
                </a:path>
              </a:pathLst>
            </a:custGeom>
            <a:solidFill>
              <a:srgbClr val="AD84C6">
                <a:alpha val="2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036173" y="4938309"/>
            <a:ext cx="1721485" cy="7880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065" marR="5080" indent="-1270" algn="ctr">
              <a:lnSpc>
                <a:spcPct val="92900"/>
              </a:lnSpc>
              <a:spcBef>
                <a:spcPts val="250"/>
              </a:spcBef>
            </a:pPr>
            <a:r>
              <a:rPr sz="1750" spc="204" dirty="0">
                <a:latin typeface="Cambria"/>
                <a:cs typeface="Cambria"/>
              </a:rPr>
              <a:t>C</a:t>
            </a:r>
            <a:r>
              <a:rPr sz="1750" spc="170" dirty="0">
                <a:latin typeface="Cambria"/>
                <a:cs typeface="Cambria"/>
              </a:rPr>
              <a:t>o</a:t>
            </a:r>
            <a:r>
              <a:rPr sz="1750" spc="-80" dirty="0">
                <a:latin typeface="Cambria"/>
                <a:cs typeface="Cambria"/>
              </a:rPr>
              <a:t>n</a:t>
            </a:r>
            <a:r>
              <a:rPr sz="1750" spc="5" dirty="0">
                <a:latin typeface="Cambria"/>
                <a:cs typeface="Cambria"/>
              </a:rPr>
              <a:t>t</a:t>
            </a:r>
            <a:r>
              <a:rPr sz="1750" spc="-35" dirty="0">
                <a:latin typeface="Cambria"/>
                <a:cs typeface="Cambria"/>
              </a:rPr>
              <a:t>o</a:t>
            </a:r>
            <a:r>
              <a:rPr sz="1750" spc="-25" dirty="0">
                <a:latin typeface="Cambria"/>
                <a:cs typeface="Cambria"/>
              </a:rPr>
              <a:t>h</a:t>
            </a:r>
            <a:r>
              <a:rPr sz="1750" spc="70" dirty="0">
                <a:latin typeface="Cambria"/>
                <a:cs typeface="Cambria"/>
              </a:rPr>
              <a:t> </a:t>
            </a:r>
            <a:r>
              <a:rPr sz="1750" spc="195" dirty="0">
                <a:latin typeface="Cambria"/>
                <a:cs typeface="Cambria"/>
              </a:rPr>
              <a:t>H</a:t>
            </a:r>
            <a:r>
              <a:rPr sz="1750" spc="140" dirty="0">
                <a:latin typeface="Cambria"/>
                <a:cs typeface="Cambria"/>
              </a:rPr>
              <a:t>a</a:t>
            </a:r>
            <a:r>
              <a:rPr sz="1750" spc="-55" dirty="0">
                <a:latin typeface="Cambria"/>
                <a:cs typeface="Cambria"/>
              </a:rPr>
              <a:t>s</a:t>
            </a:r>
            <a:r>
              <a:rPr sz="1750" spc="10" dirty="0">
                <a:latin typeface="Cambria"/>
                <a:cs typeface="Cambria"/>
              </a:rPr>
              <a:t>i</a:t>
            </a:r>
            <a:r>
              <a:rPr sz="1750" spc="-30" dirty="0">
                <a:latin typeface="Cambria"/>
                <a:cs typeface="Cambria"/>
              </a:rPr>
              <a:t>l </a:t>
            </a:r>
            <a:r>
              <a:rPr sz="1750" spc="204" dirty="0">
                <a:latin typeface="Cambria"/>
                <a:cs typeface="Cambria"/>
              </a:rPr>
              <a:t>G</a:t>
            </a:r>
            <a:r>
              <a:rPr sz="1750" spc="90" dirty="0">
                <a:latin typeface="Cambria"/>
                <a:cs typeface="Cambria"/>
              </a:rPr>
              <a:t>r</a:t>
            </a:r>
            <a:r>
              <a:rPr sz="1750" spc="-30" dirty="0">
                <a:latin typeface="Cambria"/>
                <a:cs typeface="Cambria"/>
              </a:rPr>
              <a:t>o</a:t>
            </a:r>
            <a:r>
              <a:rPr sz="1750" spc="-70" dirty="0">
                <a:latin typeface="Cambria"/>
                <a:cs typeface="Cambria"/>
              </a:rPr>
              <a:t>u</a:t>
            </a:r>
            <a:r>
              <a:rPr sz="1750" spc="-80" dirty="0">
                <a:latin typeface="Cambria"/>
                <a:cs typeface="Cambria"/>
              </a:rPr>
              <a:t>n</a:t>
            </a:r>
            <a:r>
              <a:rPr sz="1750" spc="25" dirty="0">
                <a:latin typeface="Cambria"/>
                <a:cs typeface="Cambria"/>
              </a:rPr>
              <a:t>d</a:t>
            </a:r>
            <a:r>
              <a:rPr sz="1750" spc="-60" dirty="0">
                <a:latin typeface="Cambria"/>
                <a:cs typeface="Cambria"/>
              </a:rPr>
              <a:t>e</a:t>
            </a:r>
            <a:r>
              <a:rPr sz="1750" spc="10" dirty="0">
                <a:latin typeface="Cambria"/>
                <a:cs typeface="Cambria"/>
              </a:rPr>
              <a:t>d</a:t>
            </a:r>
            <a:r>
              <a:rPr sz="1750" spc="130" dirty="0">
                <a:latin typeface="Cambria"/>
                <a:cs typeface="Cambria"/>
              </a:rPr>
              <a:t> </a:t>
            </a:r>
            <a:r>
              <a:rPr sz="1750" spc="254" dirty="0">
                <a:latin typeface="Cambria"/>
                <a:cs typeface="Cambria"/>
              </a:rPr>
              <a:t>T</a:t>
            </a:r>
            <a:r>
              <a:rPr sz="1750" spc="-70" dirty="0">
                <a:latin typeface="Cambria"/>
                <a:cs typeface="Cambria"/>
              </a:rPr>
              <a:t>h</a:t>
            </a:r>
            <a:r>
              <a:rPr sz="1750" spc="-60" dirty="0">
                <a:latin typeface="Cambria"/>
                <a:cs typeface="Cambria"/>
              </a:rPr>
              <a:t>e</a:t>
            </a:r>
            <a:r>
              <a:rPr sz="1750" spc="-30" dirty="0">
                <a:latin typeface="Cambria"/>
                <a:cs typeface="Cambria"/>
              </a:rPr>
              <a:t>o</a:t>
            </a:r>
            <a:r>
              <a:rPr sz="1750" spc="-130" dirty="0">
                <a:latin typeface="Cambria"/>
                <a:cs typeface="Cambria"/>
              </a:rPr>
              <a:t>r</a:t>
            </a:r>
            <a:r>
              <a:rPr sz="1750" spc="-100" dirty="0">
                <a:latin typeface="Cambria"/>
                <a:cs typeface="Cambria"/>
              </a:rPr>
              <a:t>y </a:t>
            </a:r>
            <a:r>
              <a:rPr sz="1750" spc="-70" dirty="0">
                <a:latin typeface="Cambria"/>
                <a:cs typeface="Cambria"/>
              </a:rPr>
              <a:t>(</a:t>
            </a:r>
            <a:r>
              <a:rPr sz="1750" spc="130" dirty="0">
                <a:latin typeface="Cambria"/>
                <a:cs typeface="Cambria"/>
              </a:rPr>
              <a:t>K</a:t>
            </a:r>
            <a:r>
              <a:rPr sz="1750" spc="30" dirty="0">
                <a:latin typeface="Cambria"/>
                <a:cs typeface="Cambria"/>
              </a:rPr>
              <a:t>r</a:t>
            </a:r>
            <a:r>
              <a:rPr sz="1750" spc="10" dirty="0">
                <a:latin typeface="Cambria"/>
                <a:cs typeface="Cambria"/>
              </a:rPr>
              <a:t>i</a:t>
            </a:r>
            <a:r>
              <a:rPr sz="1750" spc="-55" dirty="0">
                <a:latin typeface="Cambria"/>
                <a:cs typeface="Cambria"/>
              </a:rPr>
              <a:t>s</a:t>
            </a:r>
            <a:r>
              <a:rPr sz="1750" spc="5" dirty="0">
                <a:latin typeface="Cambria"/>
                <a:cs typeface="Cambria"/>
              </a:rPr>
              <a:t>t</a:t>
            </a:r>
            <a:r>
              <a:rPr sz="1750" spc="10" dirty="0">
                <a:latin typeface="Cambria"/>
                <a:cs typeface="Cambria"/>
              </a:rPr>
              <a:t>i</a:t>
            </a:r>
            <a:r>
              <a:rPr sz="1750" spc="-60" dirty="0">
                <a:latin typeface="Cambria"/>
                <a:cs typeface="Cambria"/>
              </a:rPr>
              <a:t>a</a:t>
            </a:r>
            <a:r>
              <a:rPr sz="1750" spc="-80" dirty="0">
                <a:latin typeface="Cambria"/>
                <a:cs typeface="Cambria"/>
              </a:rPr>
              <a:t>n</a:t>
            </a:r>
            <a:r>
              <a:rPr sz="1750" spc="-55" dirty="0">
                <a:latin typeface="Cambria"/>
                <a:cs typeface="Cambria"/>
              </a:rPr>
              <a:t>a</a:t>
            </a:r>
            <a:r>
              <a:rPr sz="1750" spc="75" dirty="0">
                <a:latin typeface="Cambria"/>
                <a:cs typeface="Cambria"/>
              </a:rPr>
              <a:t>,</a:t>
            </a:r>
            <a:r>
              <a:rPr sz="1750" spc="-25" dirty="0">
                <a:latin typeface="Cambria"/>
                <a:cs typeface="Cambria"/>
              </a:rPr>
              <a:t> </a:t>
            </a:r>
            <a:r>
              <a:rPr sz="1750" cap="small" spc="-175" dirty="0">
                <a:latin typeface="Cambria"/>
                <a:cs typeface="Cambria"/>
              </a:rPr>
              <a:t>2</a:t>
            </a:r>
            <a:r>
              <a:rPr sz="1750" spc="30" dirty="0">
                <a:latin typeface="Cambria"/>
                <a:cs typeface="Cambria"/>
              </a:rPr>
              <a:t>0</a:t>
            </a:r>
            <a:r>
              <a:rPr sz="1750" cap="small" spc="-175" dirty="0">
                <a:latin typeface="Cambria"/>
                <a:cs typeface="Cambria"/>
              </a:rPr>
              <a:t>2</a:t>
            </a:r>
            <a:r>
              <a:rPr sz="1750" spc="30" dirty="0">
                <a:latin typeface="Cambria"/>
                <a:cs typeface="Cambria"/>
              </a:rPr>
              <a:t>0</a:t>
            </a:r>
            <a:r>
              <a:rPr sz="1750" spc="-105" dirty="0">
                <a:latin typeface="Cambria"/>
                <a:cs typeface="Cambria"/>
              </a:rPr>
              <a:t>)</a:t>
            </a:r>
            <a:endParaRPr sz="17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5275" y="619405"/>
            <a:ext cx="8964295" cy="678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Pembahasan</a:t>
            </a:r>
            <a:r>
              <a:rPr spc="-125" dirty="0"/>
              <a:t> </a:t>
            </a:r>
            <a:r>
              <a:rPr spc="140" dirty="0"/>
              <a:t>Hasil</a:t>
            </a:r>
            <a:r>
              <a:rPr spc="-114" dirty="0"/>
              <a:t> </a:t>
            </a:r>
            <a:r>
              <a:rPr spc="-40" dirty="0"/>
              <a:t>Penelitian</a:t>
            </a:r>
            <a:r>
              <a:rPr spc="-35" dirty="0"/>
              <a:t> </a:t>
            </a:r>
            <a:r>
              <a:rPr spc="10" dirty="0"/>
              <a:t>Kualitatif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040" y="1736723"/>
            <a:ext cx="5264785" cy="7366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6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15" dirty="0">
                <a:latin typeface="Calibri"/>
                <a:cs typeface="Calibri"/>
              </a:rPr>
              <a:t>M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s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4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g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h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ilk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6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2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k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-5" dirty="0">
                <a:latin typeface="Calibri"/>
                <a:cs typeface="Calibri"/>
              </a:rPr>
              <a:t>ik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25" dirty="0">
                <a:latin typeface="Calibri"/>
                <a:cs typeface="Calibri"/>
              </a:rPr>
              <a:t>w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1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5640" y="2353943"/>
            <a:ext cx="56203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105" dirty="0">
                <a:latin typeface="Calibri"/>
                <a:cs typeface="Calibri"/>
              </a:rPr>
              <a:t>k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g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5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040" y="2582543"/>
            <a:ext cx="5975985" cy="95758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1300" marR="5080">
              <a:lnSpc>
                <a:spcPct val="72000"/>
              </a:lnSpc>
              <a:spcBef>
                <a:spcPts val="840"/>
              </a:spcBef>
            </a:pP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g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35" dirty="0">
                <a:latin typeface="Calibri"/>
                <a:cs typeface="Calibri"/>
              </a:rPr>
              <a:t>o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eh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,</a:t>
            </a:r>
            <a:r>
              <a:rPr sz="2200" spc="-15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m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y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-5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  </a:t>
            </a:r>
            <a:r>
              <a:rPr sz="2200" spc="20" dirty="0">
                <a:latin typeface="Calibri"/>
                <a:cs typeface="Calibri"/>
              </a:rPr>
              <a:t>bagaimana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20" dirty="0">
                <a:latin typeface="Calibri"/>
                <a:cs typeface="Calibri"/>
              </a:rPr>
              <a:t>hasil</a:t>
            </a:r>
            <a:r>
              <a:rPr sz="2200" spc="-200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penelitian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tersebut</a:t>
            </a:r>
            <a:r>
              <a:rPr sz="2200" spc="-22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menjawabnya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6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200" spc="-15" dirty="0">
                <a:latin typeface="Calibri"/>
                <a:cs typeface="Calibri"/>
              </a:rPr>
              <a:t>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260" dirty="0">
                <a:latin typeface="Calibri"/>
                <a:cs typeface="Calibri"/>
              </a:rPr>
              <a:t>t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040" y="3527423"/>
            <a:ext cx="6014085" cy="7366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33400" indent="-520700">
              <a:lnSpc>
                <a:spcPct val="100000"/>
              </a:lnSpc>
              <a:spcBef>
                <a:spcPts val="259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-40" dirty="0">
                <a:latin typeface="Calibri"/>
                <a:cs typeface="Calibri"/>
              </a:rPr>
              <a:t>P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h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40" dirty="0">
                <a:latin typeface="Calibri"/>
                <a:cs typeface="Calibri"/>
              </a:rPr>
              <a:t>u</a:t>
            </a:r>
            <a:r>
              <a:rPr sz="2200" dirty="0">
                <a:latin typeface="Calibri"/>
                <a:cs typeface="Calibri"/>
              </a:rPr>
              <a:t>t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h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bu</a:t>
            </a:r>
            <a:r>
              <a:rPr sz="2200" dirty="0">
                <a:latin typeface="Calibri"/>
                <a:cs typeface="Calibri"/>
              </a:rPr>
              <a:t>t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16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200" spc="20" dirty="0">
                <a:latin typeface="Calibri"/>
                <a:cs typeface="Calibri"/>
              </a:rPr>
              <a:t>Paparan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bagaimana</a:t>
            </a:r>
            <a:r>
              <a:rPr sz="2200" spc="-25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keterkaitan</a:t>
            </a:r>
            <a:r>
              <a:rPr sz="2200" spc="-150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atau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kedudukan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739" y="4144643"/>
            <a:ext cx="50304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0" dirty="0">
                <a:latin typeface="Calibri"/>
                <a:cs typeface="Calibri"/>
              </a:rPr>
              <a:t>hasil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penelitian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dengan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teori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10" dirty="0">
                <a:latin typeface="Calibri"/>
                <a:cs typeface="Calibri"/>
              </a:rPr>
              <a:t>atau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20" dirty="0">
                <a:latin typeface="Calibri"/>
                <a:cs typeface="Calibri"/>
              </a:rPr>
              <a:t>hasil-hasil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040" y="4340223"/>
            <a:ext cx="4070985" cy="184150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533400">
              <a:lnSpc>
                <a:spcPct val="100000"/>
              </a:lnSpc>
              <a:spcBef>
                <a:spcPts val="359"/>
              </a:spcBef>
            </a:pP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40" dirty="0">
                <a:latin typeface="Calibri"/>
                <a:cs typeface="Calibri"/>
              </a:rPr>
              <a:t>d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hu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Calibri"/>
                <a:cs typeface="Calibri"/>
              </a:rPr>
              <a:t>u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259"/>
              </a:spcBef>
              <a:buAutoNum type="arabicPeriod" startAt="3"/>
              <a:tabLst>
                <a:tab pos="532765" algn="l"/>
                <a:tab pos="533400" algn="l"/>
              </a:tabLst>
            </a:pPr>
            <a:r>
              <a:rPr sz="2200" spc="-40" dirty="0">
                <a:latin typeface="Calibri"/>
                <a:cs typeface="Calibri"/>
              </a:rPr>
              <a:t>P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5" dirty="0">
                <a:latin typeface="Calibri"/>
                <a:cs typeface="Calibri"/>
              </a:rPr>
              <a:t>n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35" dirty="0">
                <a:latin typeface="Calibri"/>
                <a:cs typeface="Calibri"/>
              </a:rPr>
              <a:t>g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-105" dirty="0">
                <a:latin typeface="Calibri"/>
                <a:cs typeface="Calibri"/>
              </a:rPr>
              <a:t>k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un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k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160"/>
              </a:spcBef>
              <a:buAutoNum type="arabicPeriod" startAt="3"/>
              <a:tabLst>
                <a:tab pos="532765" algn="l"/>
                <a:tab pos="533400" algn="l"/>
              </a:tabLst>
            </a:pPr>
            <a:r>
              <a:rPr sz="2200" spc="-40" dirty="0">
                <a:latin typeface="Calibri"/>
                <a:cs typeface="Calibri"/>
              </a:rPr>
              <a:t>P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4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j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-105" dirty="0">
                <a:latin typeface="Calibri"/>
                <a:cs typeface="Calibri"/>
              </a:rPr>
              <a:t>k</a:t>
            </a:r>
            <a:r>
              <a:rPr sz="2200" spc="40" dirty="0">
                <a:latin typeface="Calibri"/>
                <a:cs typeface="Calibri"/>
              </a:rPr>
              <a:t>on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40" dirty="0">
                <a:latin typeface="Calibri"/>
                <a:cs typeface="Calibri"/>
              </a:rPr>
              <a:t>bu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4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mu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260"/>
              </a:spcBef>
              <a:buAutoNum type="arabicPeriod" startAt="3"/>
              <a:tabLst>
                <a:tab pos="532765" algn="l"/>
                <a:tab pos="533400" algn="l"/>
              </a:tabLst>
            </a:pPr>
            <a:r>
              <a:rPr sz="2200" spc="-15" dirty="0">
                <a:latin typeface="Calibri"/>
                <a:cs typeface="Calibri"/>
              </a:rPr>
              <a:t>U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60" dirty="0">
                <a:latin typeface="Calibri"/>
                <a:cs typeface="Calibri"/>
              </a:rPr>
              <a:t> </a:t>
            </a:r>
            <a:r>
              <a:rPr sz="2200" spc="-105" dirty="0">
                <a:latin typeface="Calibri"/>
                <a:cs typeface="Calibri"/>
              </a:rPr>
              <a:t>k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5" dirty="0">
                <a:latin typeface="Calibri"/>
                <a:cs typeface="Calibri"/>
              </a:rPr>
              <a:t>e</a:t>
            </a:r>
            <a:r>
              <a:rPr sz="2200" spc="30" dirty="0">
                <a:latin typeface="Calibri"/>
                <a:cs typeface="Calibri"/>
              </a:rPr>
              <a:t>r</a:t>
            </a:r>
            <a:r>
              <a:rPr sz="2200" spc="40" dirty="0">
                <a:latin typeface="Calibri"/>
                <a:cs typeface="Calibri"/>
              </a:rPr>
              <a:t>b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spc="35" dirty="0">
                <a:latin typeface="Calibri"/>
                <a:cs typeface="Calibri"/>
              </a:rPr>
              <a:t>s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spc="40" dirty="0">
                <a:latin typeface="Calibri"/>
                <a:cs typeface="Calibri"/>
              </a:rPr>
              <a:t>p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4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a</a:t>
            </a:r>
            <a:r>
              <a:rPr sz="2200" dirty="0">
                <a:latin typeface="Calibri"/>
                <a:cs typeface="Calibri"/>
              </a:rPr>
              <a:t>n</a:t>
            </a:r>
            <a:endParaRPr sz="220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160"/>
              </a:spcBef>
              <a:buAutoNum type="arabicPeriod" startAt="3"/>
              <a:tabLst>
                <a:tab pos="532765" algn="l"/>
                <a:tab pos="533400" algn="l"/>
              </a:tabLst>
            </a:pPr>
            <a:r>
              <a:rPr sz="2200" spc="10" dirty="0">
                <a:latin typeface="Calibri"/>
                <a:cs typeface="Calibri"/>
              </a:rPr>
              <a:t>dll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6900" y="1828800"/>
            <a:ext cx="4775200" cy="45592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641" y="487605"/>
            <a:ext cx="3697604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5" dirty="0"/>
              <a:t>Beberapa</a:t>
            </a:r>
            <a:r>
              <a:rPr sz="3500" spc="-114" dirty="0"/>
              <a:t> </a:t>
            </a:r>
            <a:r>
              <a:rPr sz="3500" spc="-30" dirty="0"/>
              <a:t>Referensi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662941" y="1272540"/>
            <a:ext cx="10547350" cy="50165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54000" indent="-228600">
              <a:lnSpc>
                <a:spcPct val="100000"/>
              </a:lnSpc>
              <a:spcBef>
                <a:spcPts val="84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75" dirty="0">
                <a:latin typeface="Calibri"/>
                <a:cs typeface="Calibri"/>
              </a:rPr>
              <a:t>APA</a:t>
            </a:r>
            <a:r>
              <a:rPr sz="2300" spc="4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Handbook</a:t>
            </a:r>
            <a:r>
              <a:rPr sz="2300" spc="13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of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Research</a:t>
            </a:r>
            <a:r>
              <a:rPr sz="2300" spc="5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Methods</a:t>
            </a:r>
            <a:endParaRPr sz="2300">
              <a:latin typeface="Calibri"/>
              <a:cs typeface="Calibri"/>
            </a:endParaRPr>
          </a:p>
          <a:p>
            <a:pPr marL="254000" marR="343535" indent="-228600">
              <a:lnSpc>
                <a:spcPts val="2400"/>
              </a:lnSpc>
              <a:spcBef>
                <a:spcPts val="112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30" dirty="0">
                <a:latin typeface="Calibri"/>
                <a:cs typeface="Calibri"/>
              </a:rPr>
              <a:t>Creswell,</a:t>
            </a:r>
            <a:r>
              <a:rPr sz="2300" spc="215" dirty="0">
                <a:latin typeface="Calibri"/>
                <a:cs typeface="Calibri"/>
              </a:rPr>
              <a:t> </a:t>
            </a:r>
            <a:r>
              <a:rPr sz="2300" spc="-120" dirty="0">
                <a:latin typeface="Calibri"/>
                <a:cs typeface="Calibri"/>
              </a:rPr>
              <a:t>J.W.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&amp;</a:t>
            </a:r>
            <a:r>
              <a:rPr sz="2300" spc="2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Poth,</a:t>
            </a:r>
            <a:r>
              <a:rPr sz="2300" spc="1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C.N.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(2018).</a:t>
            </a:r>
            <a:r>
              <a:rPr sz="2300" spc="-200" dirty="0">
                <a:latin typeface="Calibri"/>
                <a:cs typeface="Calibri"/>
              </a:rPr>
              <a:t> </a:t>
            </a:r>
            <a:r>
              <a:rPr sz="2300" i="1" spc="-5" dirty="0">
                <a:latin typeface="Calibri"/>
                <a:cs typeface="Calibri"/>
              </a:rPr>
              <a:t>Qualitative</a:t>
            </a:r>
            <a:r>
              <a:rPr sz="2300" i="1" spc="-10" dirty="0">
                <a:latin typeface="Calibri"/>
                <a:cs typeface="Calibri"/>
              </a:rPr>
              <a:t> </a:t>
            </a:r>
            <a:r>
              <a:rPr sz="2300" i="1" spc="-5" dirty="0">
                <a:latin typeface="Calibri"/>
                <a:cs typeface="Calibri"/>
              </a:rPr>
              <a:t>inquiry</a:t>
            </a:r>
            <a:r>
              <a:rPr sz="2300" i="1" spc="60" dirty="0">
                <a:latin typeface="Calibri"/>
                <a:cs typeface="Calibri"/>
              </a:rPr>
              <a:t> </a:t>
            </a:r>
            <a:r>
              <a:rPr sz="2300" i="1" spc="10" dirty="0">
                <a:latin typeface="Calibri"/>
                <a:cs typeface="Calibri"/>
              </a:rPr>
              <a:t>and</a:t>
            </a:r>
            <a:r>
              <a:rPr sz="2300" i="1" spc="5" dirty="0">
                <a:latin typeface="Calibri"/>
                <a:cs typeface="Calibri"/>
              </a:rPr>
              <a:t> research</a:t>
            </a:r>
            <a:r>
              <a:rPr sz="2300" i="1" spc="-105" dirty="0">
                <a:latin typeface="Calibri"/>
                <a:cs typeface="Calibri"/>
              </a:rPr>
              <a:t> </a:t>
            </a:r>
            <a:r>
              <a:rPr sz="2300" i="1" dirty="0">
                <a:latin typeface="Calibri"/>
                <a:cs typeface="Calibri"/>
              </a:rPr>
              <a:t>design:</a:t>
            </a:r>
            <a:r>
              <a:rPr sz="2300" i="1" spc="-25" dirty="0">
                <a:latin typeface="Calibri"/>
                <a:cs typeface="Calibri"/>
              </a:rPr>
              <a:t> </a:t>
            </a:r>
            <a:r>
              <a:rPr sz="2300" i="1" dirty="0">
                <a:latin typeface="Calibri"/>
                <a:cs typeface="Calibri"/>
              </a:rPr>
              <a:t>Choosing </a:t>
            </a:r>
            <a:r>
              <a:rPr sz="2300" i="1" spc="-505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among</a:t>
            </a:r>
            <a:r>
              <a:rPr sz="2300" i="1" spc="-5" dirty="0">
                <a:latin typeface="Calibri"/>
                <a:cs typeface="Calibri"/>
              </a:rPr>
              <a:t> </a:t>
            </a:r>
            <a:r>
              <a:rPr sz="2300" i="1" spc="-20" dirty="0">
                <a:latin typeface="Calibri"/>
                <a:cs typeface="Calibri"/>
              </a:rPr>
              <a:t>five</a:t>
            </a:r>
            <a:r>
              <a:rPr sz="2300" i="1" spc="85" dirty="0">
                <a:latin typeface="Calibri"/>
                <a:cs typeface="Calibri"/>
              </a:rPr>
              <a:t> </a:t>
            </a:r>
            <a:r>
              <a:rPr sz="2300" i="1" spc="10" dirty="0">
                <a:latin typeface="Calibri"/>
                <a:cs typeface="Calibri"/>
              </a:rPr>
              <a:t>approaches</a:t>
            </a:r>
            <a:r>
              <a:rPr sz="2300" spc="10" dirty="0">
                <a:latin typeface="Calibri"/>
                <a:cs typeface="Calibri"/>
              </a:rPr>
              <a:t>.</a:t>
            </a:r>
            <a:r>
              <a:rPr sz="2300" spc="-204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4</a:t>
            </a:r>
            <a:r>
              <a:rPr sz="2250" spc="15" baseline="25925" dirty="0">
                <a:latin typeface="Calibri"/>
                <a:cs typeface="Calibri"/>
              </a:rPr>
              <a:t>th</a:t>
            </a:r>
            <a:r>
              <a:rPr sz="2250" spc="254" baseline="25925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Edition.</a:t>
            </a:r>
            <a:r>
              <a:rPr sz="2300" spc="105" dirty="0">
                <a:latin typeface="Calibri"/>
                <a:cs typeface="Calibri"/>
              </a:rPr>
              <a:t> </a:t>
            </a:r>
            <a:r>
              <a:rPr sz="2300" spc="5" dirty="0">
                <a:latin typeface="Calibri"/>
                <a:cs typeface="Calibri"/>
              </a:rPr>
              <a:t>Los</a:t>
            </a:r>
            <a:r>
              <a:rPr sz="2300" spc="-15" dirty="0">
                <a:latin typeface="Calibri"/>
                <a:cs typeface="Calibri"/>
              </a:rPr>
              <a:t> </a:t>
            </a:r>
            <a:r>
              <a:rPr sz="2300" spc="-25" dirty="0">
                <a:latin typeface="Calibri"/>
                <a:cs typeface="Calibri"/>
              </a:rPr>
              <a:t>Angeles:</a:t>
            </a:r>
            <a:r>
              <a:rPr sz="2300" spc="165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SAGE</a:t>
            </a:r>
            <a:r>
              <a:rPr sz="2300" spc="-14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Publications,</a:t>
            </a:r>
            <a:r>
              <a:rPr sz="2300" spc="5" dirty="0">
                <a:latin typeface="Calibri"/>
                <a:cs typeface="Calibri"/>
              </a:rPr>
              <a:t> Inc.</a:t>
            </a:r>
            <a:endParaRPr sz="2300">
              <a:latin typeface="Calibri"/>
              <a:cs typeface="Calibri"/>
            </a:endParaRPr>
          </a:p>
          <a:p>
            <a:pPr marL="254000" marR="398780" indent="-228600">
              <a:lnSpc>
                <a:spcPts val="2500"/>
              </a:lnSpc>
              <a:spcBef>
                <a:spcPts val="102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15" dirty="0">
                <a:latin typeface="Calibri"/>
                <a:cs typeface="Calibri"/>
              </a:rPr>
              <a:t>Ritchie, </a:t>
            </a:r>
            <a:r>
              <a:rPr sz="2300" spc="-20" dirty="0">
                <a:latin typeface="Calibri"/>
                <a:cs typeface="Calibri"/>
              </a:rPr>
              <a:t>J. </a:t>
            </a:r>
            <a:r>
              <a:rPr sz="2300" dirty="0">
                <a:latin typeface="Calibri"/>
                <a:cs typeface="Calibri"/>
              </a:rPr>
              <a:t>&amp; </a:t>
            </a:r>
            <a:r>
              <a:rPr sz="2300" spc="-20" dirty="0">
                <a:latin typeface="Calibri"/>
                <a:cs typeface="Calibri"/>
              </a:rPr>
              <a:t>Lewis, J. </a:t>
            </a:r>
            <a:r>
              <a:rPr sz="2300" spc="15" dirty="0">
                <a:latin typeface="Calibri"/>
                <a:cs typeface="Calibri"/>
              </a:rPr>
              <a:t>(2003). </a:t>
            </a:r>
            <a:r>
              <a:rPr sz="2300" i="1" spc="-5" dirty="0">
                <a:latin typeface="Calibri"/>
                <a:cs typeface="Calibri"/>
              </a:rPr>
              <a:t>Qualitative </a:t>
            </a:r>
            <a:r>
              <a:rPr sz="2300" i="1" spc="5" dirty="0">
                <a:latin typeface="Calibri"/>
                <a:cs typeface="Calibri"/>
              </a:rPr>
              <a:t>research </a:t>
            </a:r>
            <a:r>
              <a:rPr sz="2300" i="1" spc="10" dirty="0">
                <a:latin typeface="Calibri"/>
                <a:cs typeface="Calibri"/>
              </a:rPr>
              <a:t>practice, </a:t>
            </a:r>
            <a:r>
              <a:rPr sz="2300" i="1" dirty="0">
                <a:latin typeface="Calibri"/>
                <a:cs typeface="Calibri"/>
              </a:rPr>
              <a:t>a guide for </a:t>
            </a:r>
            <a:r>
              <a:rPr sz="2300" i="1" spc="5" dirty="0">
                <a:latin typeface="Calibri"/>
                <a:cs typeface="Calibri"/>
              </a:rPr>
              <a:t>social </a:t>
            </a:r>
            <a:r>
              <a:rPr sz="2300" i="1" spc="15" dirty="0">
                <a:latin typeface="Calibri"/>
                <a:cs typeface="Calibri"/>
              </a:rPr>
              <a:t>science </a:t>
            </a:r>
            <a:r>
              <a:rPr sz="2300" i="1" spc="-505" dirty="0">
                <a:latin typeface="Calibri"/>
                <a:cs typeface="Calibri"/>
              </a:rPr>
              <a:t> </a:t>
            </a:r>
            <a:r>
              <a:rPr sz="2300" i="1" spc="10" dirty="0">
                <a:latin typeface="Calibri"/>
                <a:cs typeface="Calibri"/>
              </a:rPr>
              <a:t>students</a:t>
            </a:r>
            <a:r>
              <a:rPr sz="2300" i="1" spc="-114" dirty="0">
                <a:latin typeface="Calibri"/>
                <a:cs typeface="Calibri"/>
              </a:rPr>
              <a:t> </a:t>
            </a:r>
            <a:r>
              <a:rPr sz="2300" i="1" spc="10" dirty="0">
                <a:latin typeface="Calibri"/>
                <a:cs typeface="Calibri"/>
              </a:rPr>
              <a:t>and</a:t>
            </a:r>
            <a:r>
              <a:rPr sz="2300" i="1" spc="-5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researchers.</a:t>
            </a:r>
            <a:r>
              <a:rPr sz="2300" i="1" spc="-10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London:</a:t>
            </a:r>
            <a:r>
              <a:rPr sz="2300" spc="-40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SAGE</a:t>
            </a:r>
            <a:r>
              <a:rPr sz="2300" spc="-45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Publication,</a:t>
            </a:r>
            <a:r>
              <a:rPr sz="2300" spc="5" dirty="0">
                <a:latin typeface="Calibri"/>
                <a:cs typeface="Calibri"/>
              </a:rPr>
              <a:t> Inc.</a:t>
            </a:r>
            <a:endParaRPr sz="2300">
              <a:latin typeface="Calibri"/>
              <a:cs typeface="Calibri"/>
            </a:endParaRPr>
          </a:p>
          <a:p>
            <a:pPr marL="254000" marR="17780" indent="-228600">
              <a:lnSpc>
                <a:spcPts val="2500"/>
              </a:lnSpc>
              <a:spcBef>
                <a:spcPts val="100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10" dirty="0">
                <a:latin typeface="Calibri"/>
                <a:cs typeface="Calibri"/>
              </a:rPr>
              <a:t>McCaslin,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M.L.</a:t>
            </a:r>
            <a:r>
              <a:rPr sz="2300" spc="-10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&amp;</a:t>
            </a:r>
            <a:r>
              <a:rPr sz="2300" spc="15" dirty="0">
                <a:latin typeface="Calibri"/>
                <a:cs typeface="Calibri"/>
              </a:rPr>
              <a:t> Scott,</a:t>
            </a:r>
            <a:r>
              <a:rPr sz="2300" spc="-85" dirty="0">
                <a:latin typeface="Calibri"/>
                <a:cs typeface="Calibri"/>
              </a:rPr>
              <a:t> </a:t>
            </a:r>
            <a:r>
              <a:rPr sz="2300" spc="-110" dirty="0">
                <a:latin typeface="Calibri"/>
                <a:cs typeface="Calibri"/>
              </a:rPr>
              <a:t>K.W.</a:t>
            </a:r>
            <a:r>
              <a:rPr sz="2300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(2003).</a:t>
            </a:r>
            <a:r>
              <a:rPr sz="2300" spc="-10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The</a:t>
            </a:r>
            <a:r>
              <a:rPr sz="2300" spc="40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five-question</a:t>
            </a:r>
            <a:r>
              <a:rPr sz="2300" spc="175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method</a:t>
            </a:r>
            <a:r>
              <a:rPr sz="2300" spc="8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for</a:t>
            </a:r>
            <a:r>
              <a:rPr sz="2300" spc="-2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framing</a:t>
            </a:r>
            <a:r>
              <a:rPr sz="2300" spc="1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a</a:t>
            </a:r>
            <a:r>
              <a:rPr sz="2300" spc="-20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qualitative </a:t>
            </a:r>
            <a:r>
              <a:rPr sz="2300" spc="-50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r</a:t>
            </a:r>
            <a:r>
              <a:rPr sz="2300" spc="-45" dirty="0">
                <a:latin typeface="Calibri"/>
                <a:cs typeface="Calibri"/>
              </a:rPr>
              <a:t>e</a:t>
            </a:r>
            <a:r>
              <a:rPr sz="2300" dirty="0">
                <a:latin typeface="Calibri"/>
                <a:cs typeface="Calibri"/>
              </a:rPr>
              <a:t>s</a:t>
            </a:r>
            <a:r>
              <a:rPr sz="2300" spc="-45" dirty="0">
                <a:latin typeface="Calibri"/>
                <a:cs typeface="Calibri"/>
              </a:rPr>
              <a:t>e</a:t>
            </a:r>
            <a:r>
              <a:rPr sz="2300" spc="-5" dirty="0">
                <a:latin typeface="Calibri"/>
                <a:cs typeface="Calibri"/>
              </a:rPr>
              <a:t>ar</a:t>
            </a:r>
            <a:r>
              <a:rPr sz="2300" spc="25" dirty="0">
                <a:latin typeface="Calibri"/>
                <a:cs typeface="Calibri"/>
              </a:rPr>
              <a:t>c</a:t>
            </a:r>
            <a:r>
              <a:rPr sz="2300" dirty="0">
                <a:latin typeface="Calibri"/>
                <a:cs typeface="Calibri"/>
              </a:rPr>
              <a:t>h</a:t>
            </a:r>
            <a:r>
              <a:rPr sz="2300" spc="6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s</a:t>
            </a:r>
            <a:r>
              <a:rPr sz="2300" spc="25" dirty="0">
                <a:latin typeface="Calibri"/>
                <a:cs typeface="Calibri"/>
              </a:rPr>
              <a:t>t</a:t>
            </a:r>
            <a:r>
              <a:rPr sz="2300" spc="-10" dirty="0">
                <a:latin typeface="Calibri"/>
                <a:cs typeface="Calibri"/>
              </a:rPr>
              <a:t>ud</a:t>
            </a:r>
            <a:r>
              <a:rPr sz="2300" spc="-145" dirty="0">
                <a:latin typeface="Calibri"/>
                <a:cs typeface="Calibri"/>
              </a:rPr>
              <a:t>y</a:t>
            </a:r>
            <a:r>
              <a:rPr sz="2300" dirty="0">
                <a:latin typeface="Calibri"/>
                <a:cs typeface="Calibri"/>
              </a:rPr>
              <a:t>.</a:t>
            </a:r>
            <a:r>
              <a:rPr sz="2300" spc="-105" dirty="0">
                <a:latin typeface="Calibri"/>
                <a:cs typeface="Calibri"/>
              </a:rPr>
              <a:t> </a:t>
            </a:r>
            <a:r>
              <a:rPr sz="2300" i="1" spc="-25" dirty="0">
                <a:latin typeface="Calibri"/>
                <a:cs typeface="Calibri"/>
              </a:rPr>
              <a:t>T</a:t>
            </a:r>
            <a:r>
              <a:rPr sz="2300" i="1" spc="15" dirty="0">
                <a:latin typeface="Calibri"/>
                <a:cs typeface="Calibri"/>
              </a:rPr>
              <a:t>h</a:t>
            </a:r>
            <a:r>
              <a:rPr sz="2300" i="1" dirty="0">
                <a:latin typeface="Calibri"/>
                <a:cs typeface="Calibri"/>
              </a:rPr>
              <a:t>e</a:t>
            </a:r>
            <a:r>
              <a:rPr sz="2300" i="1" spc="80" dirty="0">
                <a:latin typeface="Calibri"/>
                <a:cs typeface="Calibri"/>
              </a:rPr>
              <a:t> </a:t>
            </a:r>
            <a:r>
              <a:rPr sz="2300" i="1" spc="-30" dirty="0">
                <a:latin typeface="Calibri"/>
                <a:cs typeface="Calibri"/>
              </a:rPr>
              <a:t>Q</a:t>
            </a:r>
            <a:r>
              <a:rPr sz="2300" i="1" spc="15" dirty="0">
                <a:latin typeface="Calibri"/>
                <a:cs typeface="Calibri"/>
              </a:rPr>
              <a:t>ua</a:t>
            </a:r>
            <a:r>
              <a:rPr sz="2300" i="1" spc="-30" dirty="0">
                <a:latin typeface="Calibri"/>
                <a:cs typeface="Calibri"/>
              </a:rPr>
              <a:t>li</a:t>
            </a:r>
            <a:r>
              <a:rPr sz="2300" i="1" spc="30" dirty="0">
                <a:latin typeface="Calibri"/>
                <a:cs typeface="Calibri"/>
              </a:rPr>
              <a:t>t</a:t>
            </a:r>
            <a:r>
              <a:rPr sz="2300" i="1" spc="15" dirty="0">
                <a:latin typeface="Calibri"/>
                <a:cs typeface="Calibri"/>
              </a:rPr>
              <a:t>a</a:t>
            </a:r>
            <a:r>
              <a:rPr sz="2300" i="1" spc="30" dirty="0">
                <a:latin typeface="Calibri"/>
                <a:cs typeface="Calibri"/>
              </a:rPr>
              <a:t>t</a:t>
            </a:r>
            <a:r>
              <a:rPr sz="2300" i="1" spc="-30" dirty="0">
                <a:latin typeface="Calibri"/>
                <a:cs typeface="Calibri"/>
              </a:rPr>
              <a:t>iv</a:t>
            </a:r>
            <a:r>
              <a:rPr sz="2300" i="1" dirty="0">
                <a:latin typeface="Calibri"/>
                <a:cs typeface="Calibri"/>
              </a:rPr>
              <a:t>e</a:t>
            </a:r>
            <a:r>
              <a:rPr sz="2300" i="1" spc="-20" dirty="0">
                <a:latin typeface="Calibri"/>
                <a:cs typeface="Calibri"/>
              </a:rPr>
              <a:t> </a:t>
            </a:r>
            <a:r>
              <a:rPr sz="2300" i="1" spc="-50" dirty="0">
                <a:latin typeface="Calibri"/>
                <a:cs typeface="Calibri"/>
              </a:rPr>
              <a:t>R</a:t>
            </a:r>
            <a:r>
              <a:rPr sz="2300" i="1" dirty="0">
                <a:latin typeface="Calibri"/>
                <a:cs typeface="Calibri"/>
              </a:rPr>
              <a:t>e</a:t>
            </a:r>
            <a:r>
              <a:rPr sz="2300" i="1" spc="15" dirty="0">
                <a:latin typeface="Calibri"/>
                <a:cs typeface="Calibri"/>
              </a:rPr>
              <a:t>po</a:t>
            </a:r>
            <a:r>
              <a:rPr sz="2300" i="1" spc="10" dirty="0">
                <a:latin typeface="Calibri"/>
                <a:cs typeface="Calibri"/>
              </a:rPr>
              <a:t>r</a:t>
            </a:r>
            <a:r>
              <a:rPr sz="2300" i="1" spc="30" dirty="0">
                <a:latin typeface="Calibri"/>
                <a:cs typeface="Calibri"/>
              </a:rPr>
              <a:t>t</a:t>
            </a:r>
            <a:r>
              <a:rPr sz="2300" dirty="0">
                <a:latin typeface="Calibri"/>
                <a:cs typeface="Calibri"/>
              </a:rPr>
              <a:t>,</a:t>
            </a:r>
            <a:r>
              <a:rPr sz="2300" spc="-95" dirty="0">
                <a:latin typeface="Calibri"/>
                <a:cs typeface="Calibri"/>
              </a:rPr>
              <a:t> </a:t>
            </a:r>
            <a:r>
              <a:rPr sz="2300" spc="-105" dirty="0">
                <a:latin typeface="Calibri"/>
                <a:cs typeface="Calibri"/>
              </a:rPr>
              <a:t>V</a:t>
            </a:r>
            <a:r>
              <a:rPr sz="2300" spc="-15" dirty="0">
                <a:latin typeface="Calibri"/>
                <a:cs typeface="Calibri"/>
              </a:rPr>
              <a:t>o</a:t>
            </a:r>
            <a:r>
              <a:rPr sz="2300" spc="-30" dirty="0">
                <a:latin typeface="Calibri"/>
                <a:cs typeface="Calibri"/>
              </a:rPr>
              <a:t>l</a:t>
            </a:r>
            <a:r>
              <a:rPr sz="2300" dirty="0">
                <a:latin typeface="Calibri"/>
                <a:cs typeface="Calibri"/>
              </a:rPr>
              <a:t>.</a:t>
            </a:r>
            <a:r>
              <a:rPr sz="2300" spc="95" dirty="0">
                <a:latin typeface="Calibri"/>
                <a:cs typeface="Calibri"/>
              </a:rPr>
              <a:t> </a:t>
            </a:r>
            <a:r>
              <a:rPr sz="2300" spc="30" dirty="0">
                <a:latin typeface="Calibri"/>
                <a:cs typeface="Calibri"/>
              </a:rPr>
              <a:t>8</a:t>
            </a:r>
            <a:r>
              <a:rPr sz="2300" dirty="0">
                <a:latin typeface="Calibri"/>
                <a:cs typeface="Calibri"/>
              </a:rPr>
              <a:t>,</a:t>
            </a:r>
            <a:r>
              <a:rPr sz="2300" spc="-95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o</a:t>
            </a:r>
            <a:r>
              <a:rPr sz="2300" spc="65" dirty="0">
                <a:latin typeface="Calibri"/>
                <a:cs typeface="Calibri"/>
              </a:rPr>
              <a:t> </a:t>
            </a:r>
            <a:r>
              <a:rPr sz="2300" spc="30" dirty="0">
                <a:latin typeface="Calibri"/>
                <a:cs typeface="Calibri"/>
              </a:rPr>
              <a:t>3</a:t>
            </a:r>
            <a:r>
              <a:rPr sz="2300" dirty="0">
                <a:latin typeface="Calibri"/>
                <a:cs typeface="Calibri"/>
              </a:rPr>
              <a:t>.</a:t>
            </a:r>
            <a:endParaRPr sz="2300">
              <a:latin typeface="Calibri"/>
              <a:cs typeface="Calibri"/>
            </a:endParaRPr>
          </a:p>
          <a:p>
            <a:pPr marL="254000" indent="-228600">
              <a:lnSpc>
                <a:spcPts val="2580"/>
              </a:lnSpc>
              <a:spcBef>
                <a:spcPts val="70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15" dirty="0">
                <a:latin typeface="Calibri"/>
                <a:cs typeface="Calibri"/>
              </a:rPr>
              <a:t>Neuman</a:t>
            </a:r>
            <a:r>
              <a:rPr sz="2300" spc="65" dirty="0">
                <a:latin typeface="Calibri"/>
                <a:cs typeface="Calibri"/>
              </a:rPr>
              <a:t> </a:t>
            </a:r>
            <a:r>
              <a:rPr sz="2300" spc="-125" dirty="0">
                <a:latin typeface="Calibri"/>
                <a:cs typeface="Calibri"/>
              </a:rPr>
              <a:t>W.</a:t>
            </a:r>
            <a:r>
              <a:rPr sz="2300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L.</a:t>
            </a:r>
            <a:r>
              <a:rPr sz="2300" spc="-5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(2003).</a:t>
            </a:r>
            <a:r>
              <a:rPr sz="2300" spc="-105" dirty="0">
                <a:latin typeface="Calibri"/>
                <a:cs typeface="Calibri"/>
              </a:rPr>
              <a:t> </a:t>
            </a:r>
            <a:r>
              <a:rPr sz="2300" i="1" dirty="0">
                <a:latin typeface="Calibri"/>
                <a:cs typeface="Calibri"/>
              </a:rPr>
              <a:t>Social</a:t>
            </a:r>
            <a:r>
              <a:rPr sz="2300" i="1" spc="-50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research</a:t>
            </a:r>
            <a:r>
              <a:rPr sz="2300" i="1" spc="-100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methods:</a:t>
            </a:r>
            <a:r>
              <a:rPr sz="2300" i="1" spc="-40" dirty="0">
                <a:latin typeface="Calibri"/>
                <a:cs typeface="Calibri"/>
              </a:rPr>
              <a:t> </a:t>
            </a:r>
            <a:r>
              <a:rPr sz="2300" i="1" spc="-5" dirty="0">
                <a:latin typeface="Calibri"/>
                <a:cs typeface="Calibri"/>
              </a:rPr>
              <a:t>Qualitative</a:t>
            </a:r>
            <a:r>
              <a:rPr sz="2300" i="1" spc="-25" dirty="0">
                <a:latin typeface="Calibri"/>
                <a:cs typeface="Calibri"/>
              </a:rPr>
              <a:t> </a:t>
            </a:r>
            <a:r>
              <a:rPr sz="2300" i="1" dirty="0">
                <a:latin typeface="Calibri"/>
                <a:cs typeface="Calibri"/>
              </a:rPr>
              <a:t>&amp;</a:t>
            </a:r>
            <a:r>
              <a:rPr sz="2300" i="1" spc="15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quantitative</a:t>
            </a:r>
            <a:r>
              <a:rPr sz="2300" i="1" spc="-20" dirty="0">
                <a:latin typeface="Calibri"/>
                <a:cs typeface="Calibri"/>
              </a:rPr>
              <a:t> </a:t>
            </a:r>
            <a:r>
              <a:rPr sz="2300" i="1" spc="15" dirty="0">
                <a:latin typeface="Calibri"/>
                <a:cs typeface="Calibri"/>
              </a:rPr>
              <a:t>approach.</a:t>
            </a:r>
            <a:endParaRPr sz="2300">
              <a:latin typeface="Calibri"/>
              <a:cs typeface="Calibri"/>
            </a:endParaRPr>
          </a:p>
          <a:p>
            <a:pPr marL="254000">
              <a:lnSpc>
                <a:spcPts val="2580"/>
              </a:lnSpc>
            </a:pPr>
            <a:r>
              <a:rPr sz="2300" spc="40" dirty="0">
                <a:latin typeface="Calibri"/>
                <a:cs typeface="Calibri"/>
              </a:rPr>
              <a:t>F</a:t>
            </a:r>
            <a:r>
              <a:rPr sz="2300" spc="-30" dirty="0">
                <a:latin typeface="Calibri"/>
                <a:cs typeface="Calibri"/>
              </a:rPr>
              <a:t>i</a:t>
            </a:r>
            <a:r>
              <a:rPr sz="2300" spc="-5" dirty="0">
                <a:latin typeface="Calibri"/>
                <a:cs typeface="Calibri"/>
              </a:rPr>
              <a:t>f</a:t>
            </a:r>
            <a:r>
              <a:rPr sz="2300" spc="30" dirty="0">
                <a:latin typeface="Calibri"/>
                <a:cs typeface="Calibri"/>
              </a:rPr>
              <a:t>t</a:t>
            </a:r>
            <a:r>
              <a:rPr sz="2300" dirty="0">
                <a:latin typeface="Calibri"/>
                <a:cs typeface="Calibri"/>
              </a:rPr>
              <a:t>h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25" dirty="0">
                <a:latin typeface="Calibri"/>
                <a:cs typeface="Calibri"/>
              </a:rPr>
              <a:t>E</a:t>
            </a:r>
            <a:r>
              <a:rPr sz="2300" spc="-10" dirty="0">
                <a:latin typeface="Calibri"/>
                <a:cs typeface="Calibri"/>
              </a:rPr>
              <a:t>d</a:t>
            </a:r>
            <a:r>
              <a:rPr sz="2300" spc="-30" dirty="0">
                <a:latin typeface="Calibri"/>
                <a:cs typeface="Calibri"/>
              </a:rPr>
              <a:t>i</a:t>
            </a:r>
            <a:r>
              <a:rPr sz="2300" spc="30" dirty="0">
                <a:latin typeface="Calibri"/>
                <a:cs typeface="Calibri"/>
              </a:rPr>
              <a:t>t</a:t>
            </a:r>
            <a:r>
              <a:rPr sz="2300" spc="-30" dirty="0">
                <a:latin typeface="Calibri"/>
                <a:cs typeface="Calibri"/>
              </a:rPr>
              <a:t>i</a:t>
            </a:r>
            <a:r>
              <a:rPr sz="2300" spc="-15" dirty="0">
                <a:latin typeface="Calibri"/>
                <a:cs typeface="Calibri"/>
              </a:rPr>
              <a:t>o</a:t>
            </a:r>
            <a:r>
              <a:rPr sz="2300" spc="-10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.</a:t>
            </a:r>
            <a:r>
              <a:rPr sz="2300" spc="100" dirty="0">
                <a:latin typeface="Calibri"/>
                <a:cs typeface="Calibri"/>
              </a:rPr>
              <a:t> </a:t>
            </a:r>
            <a:r>
              <a:rPr sz="2300" spc="45" dirty="0">
                <a:latin typeface="Calibri"/>
                <a:cs typeface="Calibri"/>
              </a:rPr>
              <a:t>B</a:t>
            </a:r>
            <a:r>
              <a:rPr sz="2300" spc="-15" dirty="0">
                <a:latin typeface="Calibri"/>
                <a:cs typeface="Calibri"/>
              </a:rPr>
              <a:t>o</a:t>
            </a:r>
            <a:r>
              <a:rPr sz="2300" dirty="0">
                <a:latin typeface="Calibri"/>
                <a:cs typeface="Calibri"/>
              </a:rPr>
              <a:t>s</a:t>
            </a:r>
            <a:r>
              <a:rPr sz="2300" spc="30" dirty="0">
                <a:latin typeface="Calibri"/>
                <a:cs typeface="Calibri"/>
              </a:rPr>
              <a:t>t</a:t>
            </a:r>
            <a:r>
              <a:rPr sz="2300" spc="-15" dirty="0">
                <a:latin typeface="Calibri"/>
                <a:cs typeface="Calibri"/>
              </a:rPr>
              <a:t>o</a:t>
            </a:r>
            <a:r>
              <a:rPr sz="2300" spc="-10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:</a:t>
            </a:r>
            <a:r>
              <a:rPr sz="2300" spc="-135" dirty="0">
                <a:latin typeface="Calibri"/>
                <a:cs typeface="Calibri"/>
              </a:rPr>
              <a:t> </a:t>
            </a:r>
            <a:r>
              <a:rPr sz="2300" spc="-35" dirty="0">
                <a:latin typeface="Calibri"/>
                <a:cs typeface="Calibri"/>
              </a:rPr>
              <a:t>A</a:t>
            </a:r>
            <a:r>
              <a:rPr sz="2300" spc="-30" dirty="0">
                <a:latin typeface="Calibri"/>
                <a:cs typeface="Calibri"/>
              </a:rPr>
              <a:t>ll</a:t>
            </a:r>
            <a:r>
              <a:rPr sz="2300" spc="-45" dirty="0">
                <a:latin typeface="Calibri"/>
                <a:cs typeface="Calibri"/>
              </a:rPr>
              <a:t>y</a:t>
            </a:r>
            <a:r>
              <a:rPr sz="2300" dirty="0">
                <a:latin typeface="Calibri"/>
                <a:cs typeface="Calibri"/>
              </a:rPr>
              <a:t>n</a:t>
            </a:r>
            <a:r>
              <a:rPr sz="2300" spc="17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&amp;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spc="45" dirty="0">
                <a:latin typeface="Calibri"/>
                <a:cs typeface="Calibri"/>
              </a:rPr>
              <a:t>B</a:t>
            </a:r>
            <a:r>
              <a:rPr sz="2300" spc="-5" dirty="0">
                <a:latin typeface="Calibri"/>
                <a:cs typeface="Calibri"/>
              </a:rPr>
              <a:t>a</a:t>
            </a:r>
            <a:r>
              <a:rPr sz="2300" spc="25" dirty="0">
                <a:latin typeface="Calibri"/>
                <a:cs typeface="Calibri"/>
              </a:rPr>
              <a:t>c</a:t>
            </a:r>
            <a:r>
              <a:rPr sz="2300" spc="-15" dirty="0">
                <a:latin typeface="Calibri"/>
                <a:cs typeface="Calibri"/>
              </a:rPr>
              <a:t>o</a:t>
            </a:r>
            <a:r>
              <a:rPr sz="2300" spc="-10" dirty="0">
                <a:latin typeface="Calibri"/>
                <a:cs typeface="Calibri"/>
              </a:rPr>
              <a:t>n</a:t>
            </a:r>
            <a:r>
              <a:rPr sz="2300" dirty="0">
                <a:latin typeface="Calibri"/>
                <a:cs typeface="Calibri"/>
              </a:rPr>
              <a:t>.</a:t>
            </a:r>
            <a:endParaRPr sz="2300">
              <a:latin typeface="Calibri"/>
              <a:cs typeface="Calibri"/>
            </a:endParaRPr>
          </a:p>
          <a:p>
            <a:pPr marL="254000" marR="479425" indent="-228600">
              <a:lnSpc>
                <a:spcPts val="2500"/>
              </a:lnSpc>
              <a:spcBef>
                <a:spcPts val="104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-15" dirty="0">
                <a:latin typeface="Calibri"/>
                <a:cs typeface="Calibri"/>
              </a:rPr>
              <a:t>Poerwandari E. </a:t>
            </a:r>
            <a:r>
              <a:rPr sz="2300" dirty="0">
                <a:latin typeface="Calibri"/>
                <a:cs typeface="Calibri"/>
              </a:rPr>
              <a:t>K. </a:t>
            </a:r>
            <a:r>
              <a:rPr sz="2300" spc="15" dirty="0">
                <a:latin typeface="Calibri"/>
                <a:cs typeface="Calibri"/>
              </a:rPr>
              <a:t>(2001). </a:t>
            </a:r>
            <a:r>
              <a:rPr sz="2300" i="1" spc="-5" dirty="0">
                <a:latin typeface="Calibri"/>
                <a:cs typeface="Calibri"/>
              </a:rPr>
              <a:t>Pendekatan kualitatif </a:t>
            </a:r>
            <a:r>
              <a:rPr sz="2300" i="1" dirty="0">
                <a:latin typeface="Calibri"/>
                <a:cs typeface="Calibri"/>
              </a:rPr>
              <a:t>dalam </a:t>
            </a:r>
            <a:r>
              <a:rPr sz="2300" i="1" spc="-5" dirty="0">
                <a:latin typeface="Calibri"/>
                <a:cs typeface="Calibri"/>
              </a:rPr>
              <a:t>penelitian </a:t>
            </a:r>
            <a:r>
              <a:rPr sz="2300" i="1" spc="-20" dirty="0">
                <a:latin typeface="Calibri"/>
                <a:cs typeface="Calibri"/>
              </a:rPr>
              <a:t>psikologi</a:t>
            </a:r>
            <a:r>
              <a:rPr sz="2300" spc="-20" dirty="0">
                <a:latin typeface="Calibri"/>
                <a:cs typeface="Calibri"/>
              </a:rPr>
              <a:t>. </a:t>
            </a:r>
            <a:r>
              <a:rPr sz="2300" spc="-10" dirty="0">
                <a:latin typeface="Calibri"/>
                <a:cs typeface="Calibri"/>
              </a:rPr>
              <a:t>Jakarta: </a:t>
            </a:r>
            <a:r>
              <a:rPr sz="2300" spc="-505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LPSP3</a:t>
            </a:r>
            <a:r>
              <a:rPr sz="2300" spc="-90" dirty="0">
                <a:latin typeface="Calibri"/>
                <a:cs typeface="Calibri"/>
              </a:rPr>
              <a:t> </a:t>
            </a:r>
            <a:r>
              <a:rPr sz="2300" spc="-20" dirty="0">
                <a:latin typeface="Calibri"/>
                <a:cs typeface="Calibri"/>
              </a:rPr>
              <a:t>Fakultas</a:t>
            </a:r>
            <a:r>
              <a:rPr sz="2300" spc="-25" dirty="0">
                <a:latin typeface="Calibri"/>
                <a:cs typeface="Calibri"/>
              </a:rPr>
              <a:t> Psikologi</a:t>
            </a:r>
            <a:r>
              <a:rPr sz="2300" spc="145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UI.</a:t>
            </a:r>
            <a:endParaRPr sz="2300">
              <a:latin typeface="Calibri"/>
              <a:cs typeface="Calibri"/>
            </a:endParaRPr>
          </a:p>
          <a:p>
            <a:pPr marL="254000" marR="212090" indent="-228600">
              <a:lnSpc>
                <a:spcPts val="2500"/>
              </a:lnSpc>
              <a:spcBef>
                <a:spcPts val="1000"/>
              </a:spcBef>
              <a:buFont typeface="Arial MT"/>
              <a:buChar char="•"/>
              <a:tabLst>
                <a:tab pos="254000" algn="l"/>
              </a:tabLst>
            </a:pPr>
            <a:r>
              <a:rPr sz="2300" spc="5" dirty="0">
                <a:latin typeface="Calibri"/>
                <a:cs typeface="Calibri"/>
              </a:rPr>
              <a:t>Santana</a:t>
            </a:r>
            <a:r>
              <a:rPr sz="2300" spc="-12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K,</a:t>
            </a:r>
            <a:r>
              <a:rPr sz="2300" spc="5" dirty="0">
                <a:latin typeface="Calibri"/>
                <a:cs typeface="Calibri"/>
              </a:rPr>
              <a:t> </a:t>
            </a:r>
            <a:r>
              <a:rPr sz="2300" spc="20" dirty="0">
                <a:latin typeface="Calibri"/>
                <a:cs typeface="Calibri"/>
              </a:rPr>
              <a:t>S.</a:t>
            </a:r>
            <a:r>
              <a:rPr sz="2300" dirty="0">
                <a:latin typeface="Calibri"/>
                <a:cs typeface="Calibri"/>
              </a:rPr>
              <a:t> </a:t>
            </a:r>
            <a:r>
              <a:rPr sz="2300" spc="15" dirty="0">
                <a:latin typeface="Calibri"/>
                <a:cs typeface="Calibri"/>
              </a:rPr>
              <a:t>(2010).</a:t>
            </a:r>
            <a:r>
              <a:rPr sz="2300" spc="-100" dirty="0">
                <a:latin typeface="Calibri"/>
                <a:cs typeface="Calibri"/>
              </a:rPr>
              <a:t> </a:t>
            </a:r>
            <a:r>
              <a:rPr sz="2300" i="1" dirty="0">
                <a:latin typeface="Calibri"/>
                <a:cs typeface="Calibri"/>
              </a:rPr>
              <a:t>Menulis</a:t>
            </a:r>
            <a:r>
              <a:rPr sz="2300" i="1" spc="-20" dirty="0">
                <a:latin typeface="Calibri"/>
                <a:cs typeface="Calibri"/>
              </a:rPr>
              <a:t> ilmiah</a:t>
            </a:r>
            <a:r>
              <a:rPr sz="2300" i="1" spc="105" dirty="0">
                <a:latin typeface="Calibri"/>
                <a:cs typeface="Calibri"/>
              </a:rPr>
              <a:t> </a:t>
            </a:r>
            <a:r>
              <a:rPr sz="2300" i="1" spc="5" dirty="0">
                <a:latin typeface="Calibri"/>
                <a:cs typeface="Calibri"/>
              </a:rPr>
              <a:t>metodologi</a:t>
            </a:r>
            <a:r>
              <a:rPr sz="2300" i="1" spc="-150" dirty="0">
                <a:latin typeface="Calibri"/>
                <a:cs typeface="Calibri"/>
              </a:rPr>
              <a:t> </a:t>
            </a:r>
            <a:r>
              <a:rPr sz="2300" i="1" spc="-5" dirty="0">
                <a:latin typeface="Calibri"/>
                <a:cs typeface="Calibri"/>
              </a:rPr>
              <a:t>penelitian </a:t>
            </a:r>
            <a:r>
              <a:rPr sz="2300" i="1" spc="-15" dirty="0">
                <a:latin typeface="Calibri"/>
                <a:cs typeface="Calibri"/>
              </a:rPr>
              <a:t>kualitatif.</a:t>
            </a:r>
            <a:r>
              <a:rPr sz="2300" i="1" spc="-5" dirty="0">
                <a:latin typeface="Calibri"/>
                <a:cs typeface="Calibri"/>
              </a:rPr>
              <a:t> </a:t>
            </a:r>
            <a:r>
              <a:rPr sz="2300" spc="-10" dirty="0">
                <a:latin typeface="Calibri"/>
                <a:cs typeface="Calibri"/>
              </a:rPr>
              <a:t>Jakarta:</a:t>
            </a:r>
            <a:r>
              <a:rPr sz="2300" spc="-40" dirty="0">
                <a:latin typeface="Calibri"/>
                <a:cs typeface="Calibri"/>
              </a:rPr>
              <a:t> </a:t>
            </a:r>
            <a:r>
              <a:rPr sz="2300" spc="-30" dirty="0">
                <a:latin typeface="Calibri"/>
                <a:cs typeface="Calibri"/>
              </a:rPr>
              <a:t>Yayasan </a:t>
            </a:r>
            <a:r>
              <a:rPr sz="2300" spc="-505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Pustaka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Obor</a:t>
            </a:r>
            <a:r>
              <a:rPr sz="2300" spc="-25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Indonesia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6968" y="646394"/>
            <a:ext cx="51835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solidFill>
                  <a:srgbClr val="9E0883"/>
                </a:solidFill>
                <a:latin typeface="Times New Roman"/>
                <a:cs typeface="Times New Roman"/>
              </a:rPr>
              <a:t>OUTLINE</a:t>
            </a:r>
            <a:r>
              <a:rPr sz="4400" b="1" spc="25" dirty="0">
                <a:solidFill>
                  <a:srgbClr val="9E0883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9E0883"/>
                </a:solidFill>
                <a:latin typeface="Times New Roman"/>
                <a:cs typeface="Times New Roman"/>
              </a:rPr>
              <a:t>HARI</a:t>
            </a:r>
            <a:r>
              <a:rPr sz="4400" b="1" spc="-55" dirty="0">
                <a:solidFill>
                  <a:srgbClr val="9E0883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9E0883"/>
                </a:solidFill>
                <a:latin typeface="Times New Roman"/>
                <a:cs typeface="Times New Roman"/>
              </a:rPr>
              <a:t>INI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97000" y="5372100"/>
            <a:ext cx="9385300" cy="787400"/>
          </a:xfrm>
          <a:custGeom>
            <a:avLst/>
            <a:gdLst/>
            <a:ahLst/>
            <a:cxnLst/>
            <a:rect l="l" t="t" r="r" b="b"/>
            <a:pathLst>
              <a:path w="9385300" h="787400">
                <a:moveTo>
                  <a:pt x="9254065" y="0"/>
                </a:moveTo>
                <a:lnTo>
                  <a:pt x="131234" y="0"/>
                </a:lnTo>
                <a:lnTo>
                  <a:pt x="80151" y="10313"/>
                </a:lnTo>
                <a:lnTo>
                  <a:pt x="38437" y="38437"/>
                </a:lnTo>
                <a:lnTo>
                  <a:pt x="10312" y="80152"/>
                </a:lnTo>
                <a:lnTo>
                  <a:pt x="0" y="131235"/>
                </a:lnTo>
                <a:lnTo>
                  <a:pt x="0" y="656164"/>
                </a:lnTo>
                <a:lnTo>
                  <a:pt x="10312" y="707247"/>
                </a:lnTo>
                <a:lnTo>
                  <a:pt x="38437" y="748962"/>
                </a:lnTo>
                <a:lnTo>
                  <a:pt x="80151" y="777086"/>
                </a:lnTo>
                <a:lnTo>
                  <a:pt x="131234" y="787400"/>
                </a:lnTo>
                <a:lnTo>
                  <a:pt x="9254065" y="787400"/>
                </a:lnTo>
                <a:lnTo>
                  <a:pt x="9305148" y="777086"/>
                </a:lnTo>
                <a:lnTo>
                  <a:pt x="9346862" y="748962"/>
                </a:lnTo>
                <a:lnTo>
                  <a:pt x="9374987" y="707247"/>
                </a:lnTo>
                <a:lnTo>
                  <a:pt x="9385300" y="656164"/>
                </a:lnTo>
                <a:lnTo>
                  <a:pt x="9385300" y="131235"/>
                </a:lnTo>
                <a:lnTo>
                  <a:pt x="9374987" y="80152"/>
                </a:lnTo>
                <a:lnTo>
                  <a:pt x="9346862" y="38437"/>
                </a:lnTo>
                <a:lnTo>
                  <a:pt x="9305148" y="10313"/>
                </a:lnTo>
                <a:lnTo>
                  <a:pt x="9254065" y="0"/>
                </a:lnTo>
                <a:close/>
              </a:path>
            </a:pathLst>
          </a:custGeom>
          <a:solidFill>
            <a:srgbClr val="B7B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000" y="4457700"/>
            <a:ext cx="9385300" cy="8001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97000" y="1676399"/>
            <a:ext cx="9385300" cy="2628900"/>
            <a:chOff x="1397000" y="1676399"/>
            <a:chExt cx="9385300" cy="2628900"/>
          </a:xfrm>
        </p:grpSpPr>
        <p:sp>
          <p:nvSpPr>
            <p:cNvPr id="6" name="object 6"/>
            <p:cNvSpPr/>
            <p:nvPr/>
          </p:nvSpPr>
          <p:spPr>
            <a:xfrm>
              <a:off x="1397000" y="2590800"/>
              <a:ext cx="9385300" cy="787400"/>
            </a:xfrm>
            <a:custGeom>
              <a:avLst/>
              <a:gdLst/>
              <a:ahLst/>
              <a:cxnLst/>
              <a:rect l="l" t="t" r="r" b="b"/>
              <a:pathLst>
                <a:path w="9385300" h="787400">
                  <a:moveTo>
                    <a:pt x="9254065" y="0"/>
                  </a:moveTo>
                  <a:lnTo>
                    <a:pt x="131234" y="0"/>
                  </a:lnTo>
                  <a:lnTo>
                    <a:pt x="80151" y="10313"/>
                  </a:lnTo>
                  <a:lnTo>
                    <a:pt x="38437" y="38438"/>
                  </a:lnTo>
                  <a:lnTo>
                    <a:pt x="10312" y="80152"/>
                  </a:lnTo>
                  <a:lnTo>
                    <a:pt x="0" y="131235"/>
                  </a:lnTo>
                  <a:lnTo>
                    <a:pt x="0" y="656164"/>
                  </a:lnTo>
                  <a:lnTo>
                    <a:pt x="10312" y="707247"/>
                  </a:lnTo>
                  <a:lnTo>
                    <a:pt x="38437" y="748961"/>
                  </a:lnTo>
                  <a:lnTo>
                    <a:pt x="80151" y="777086"/>
                  </a:lnTo>
                  <a:lnTo>
                    <a:pt x="131234" y="787400"/>
                  </a:lnTo>
                  <a:lnTo>
                    <a:pt x="9254065" y="787400"/>
                  </a:lnTo>
                  <a:lnTo>
                    <a:pt x="9305148" y="777086"/>
                  </a:lnTo>
                  <a:lnTo>
                    <a:pt x="9346862" y="748961"/>
                  </a:lnTo>
                  <a:lnTo>
                    <a:pt x="9374987" y="707247"/>
                  </a:lnTo>
                  <a:lnTo>
                    <a:pt x="9385300" y="656164"/>
                  </a:lnTo>
                  <a:lnTo>
                    <a:pt x="9385300" y="131235"/>
                  </a:lnTo>
                  <a:lnTo>
                    <a:pt x="9374987" y="80152"/>
                  </a:lnTo>
                  <a:lnTo>
                    <a:pt x="9346862" y="38438"/>
                  </a:lnTo>
                  <a:lnTo>
                    <a:pt x="9305148" y="10313"/>
                  </a:lnTo>
                  <a:lnTo>
                    <a:pt x="9254065" y="0"/>
                  </a:lnTo>
                  <a:close/>
                </a:path>
              </a:pathLst>
            </a:custGeom>
            <a:solidFill>
              <a:srgbClr val="B7B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000" y="1676399"/>
              <a:ext cx="9385300" cy="8001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97000" y="3530600"/>
              <a:ext cx="9385300" cy="774700"/>
            </a:xfrm>
            <a:custGeom>
              <a:avLst/>
              <a:gdLst/>
              <a:ahLst/>
              <a:cxnLst/>
              <a:rect l="l" t="t" r="r" b="b"/>
              <a:pathLst>
                <a:path w="9385300" h="774700">
                  <a:moveTo>
                    <a:pt x="9256180" y="0"/>
                  </a:moveTo>
                  <a:lnTo>
                    <a:pt x="129119" y="0"/>
                  </a:lnTo>
                  <a:lnTo>
                    <a:pt x="78860" y="10146"/>
                  </a:lnTo>
                  <a:lnTo>
                    <a:pt x="37818" y="37818"/>
                  </a:lnTo>
                  <a:lnTo>
                    <a:pt x="10146" y="78860"/>
                  </a:lnTo>
                  <a:lnTo>
                    <a:pt x="0" y="129119"/>
                  </a:lnTo>
                  <a:lnTo>
                    <a:pt x="0" y="645580"/>
                  </a:lnTo>
                  <a:lnTo>
                    <a:pt x="10146" y="695839"/>
                  </a:lnTo>
                  <a:lnTo>
                    <a:pt x="37818" y="736881"/>
                  </a:lnTo>
                  <a:lnTo>
                    <a:pt x="78860" y="764553"/>
                  </a:lnTo>
                  <a:lnTo>
                    <a:pt x="129119" y="774700"/>
                  </a:lnTo>
                  <a:lnTo>
                    <a:pt x="9256180" y="774700"/>
                  </a:lnTo>
                  <a:lnTo>
                    <a:pt x="9306439" y="764553"/>
                  </a:lnTo>
                  <a:lnTo>
                    <a:pt x="9347482" y="736881"/>
                  </a:lnTo>
                  <a:lnTo>
                    <a:pt x="9375153" y="695839"/>
                  </a:lnTo>
                  <a:lnTo>
                    <a:pt x="9385300" y="645580"/>
                  </a:lnTo>
                  <a:lnTo>
                    <a:pt x="9385300" y="129119"/>
                  </a:lnTo>
                  <a:lnTo>
                    <a:pt x="9375153" y="78860"/>
                  </a:lnTo>
                  <a:lnTo>
                    <a:pt x="9347482" y="37818"/>
                  </a:lnTo>
                  <a:lnTo>
                    <a:pt x="9306439" y="10146"/>
                  </a:lnTo>
                  <a:lnTo>
                    <a:pt x="9256180" y="0"/>
                  </a:lnTo>
                  <a:close/>
                </a:path>
              </a:pathLst>
            </a:custGeom>
            <a:solidFill>
              <a:srgbClr val="84AC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08730" y="1855487"/>
            <a:ext cx="9046845" cy="4078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indent="-3054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8135" algn="l"/>
              </a:tabLst>
            </a:pP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10" dirty="0">
                <a:latin typeface="Calibri"/>
                <a:cs typeface="Calibri"/>
              </a:rPr>
              <a:t>u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F</a:t>
            </a:r>
            <a:r>
              <a:rPr sz="2400" b="1" spc="5" dirty="0">
                <a:latin typeface="Calibri"/>
                <a:cs typeface="Calibri"/>
              </a:rPr>
              <a:t>o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0" dirty="0">
                <a:latin typeface="Calibri"/>
                <a:cs typeface="Calibri"/>
              </a:rPr>
              <a:t>u</a:t>
            </a: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K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j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eriod"/>
            </a:pPr>
            <a:endParaRPr sz="345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spc="10" dirty="0">
                <a:latin typeface="Calibri"/>
                <a:cs typeface="Calibri"/>
              </a:rPr>
              <a:t>p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r</a:t>
            </a:r>
            <a:r>
              <a:rPr sz="2400" b="1" spc="40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o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5" dirty="0">
                <a:latin typeface="Calibri"/>
                <a:cs typeface="Calibri"/>
              </a:rPr>
              <a:t>l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229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5" dirty="0">
                <a:latin typeface="Calibri"/>
                <a:cs typeface="Calibri"/>
              </a:rPr>
              <a:t>li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eriod"/>
            </a:pPr>
            <a:endParaRPr sz="365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r</a:t>
            </a:r>
            <a:r>
              <a:rPr sz="2400" b="1" spc="10" dirty="0">
                <a:latin typeface="Calibri"/>
                <a:cs typeface="Calibri"/>
              </a:rPr>
              <a:t>u</a:t>
            </a:r>
            <a:r>
              <a:rPr sz="2400" b="1" spc="45" dirty="0">
                <a:latin typeface="Calibri"/>
                <a:cs typeface="Calibri"/>
              </a:rPr>
              <a:t>m</a:t>
            </a:r>
            <a:r>
              <a:rPr sz="2400" b="1" spc="10" dirty="0">
                <a:latin typeface="Calibri"/>
                <a:cs typeface="Calibri"/>
              </a:rPr>
              <a:t>u</a:t>
            </a:r>
            <a:r>
              <a:rPr sz="2400" b="1" spc="40" dirty="0">
                <a:latin typeface="Calibri"/>
                <a:cs typeface="Calibri"/>
              </a:rPr>
              <a:t>s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23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K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-55" dirty="0">
                <a:latin typeface="Calibri"/>
                <a:cs typeface="Calibri"/>
              </a:rPr>
              <a:t>r</a:t>
            </a:r>
            <a:r>
              <a:rPr sz="2400" b="1" spc="10" dirty="0">
                <a:latin typeface="Calibri"/>
                <a:cs typeface="Calibri"/>
              </a:rPr>
              <a:t>an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130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dirty="0">
                <a:latin typeface="Calibri"/>
                <a:cs typeface="Calibri"/>
              </a:rPr>
              <a:t>r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10" dirty="0">
                <a:latin typeface="Calibri"/>
                <a:cs typeface="Calibri"/>
              </a:rPr>
              <a:t>da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r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10" dirty="0">
                <a:latin typeface="Calibri"/>
                <a:cs typeface="Calibri"/>
              </a:rPr>
              <a:t>an</a:t>
            </a:r>
            <a:r>
              <a:rPr sz="2400" b="1" spc="-40" dirty="0">
                <a:latin typeface="Calibri"/>
                <a:cs typeface="Calibri"/>
              </a:rPr>
              <a:t>y</a:t>
            </a:r>
            <a:r>
              <a:rPr sz="2400" b="1" spc="10" dirty="0">
                <a:latin typeface="Calibri"/>
                <a:cs typeface="Calibri"/>
              </a:rPr>
              <a:t>aa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229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5" dirty="0">
                <a:latin typeface="Calibri"/>
                <a:cs typeface="Calibri"/>
              </a:rPr>
              <a:t>li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10" dirty="0">
                <a:latin typeface="Calibri"/>
                <a:cs typeface="Calibri"/>
              </a:rPr>
              <a:t>d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90" dirty="0">
                <a:latin typeface="Calibri"/>
                <a:cs typeface="Calibri"/>
              </a:rPr>
              <a:t>T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pa</a:t>
            </a:r>
            <a:r>
              <a:rPr sz="2400" b="1" dirty="0"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3700">
              <a:latin typeface="Calibri"/>
              <a:cs typeface="Calibri"/>
            </a:endParaRPr>
          </a:p>
          <a:p>
            <a:pPr marL="317500" indent="-305435">
              <a:lnSpc>
                <a:spcPct val="100000"/>
              </a:lnSpc>
              <a:buAutoNum type="arabicPeriod"/>
              <a:tabLst>
                <a:tab pos="318135" algn="l"/>
              </a:tabLst>
            </a:pPr>
            <a:r>
              <a:rPr sz="2400" b="1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m</a:t>
            </a:r>
            <a:r>
              <a:rPr sz="2400" b="1" spc="10" dirty="0">
                <a:latin typeface="Calibri"/>
                <a:cs typeface="Calibri"/>
              </a:rPr>
              <a:t>ili</a:t>
            </a:r>
            <a:r>
              <a:rPr sz="2400" b="1" dirty="0">
                <a:latin typeface="Calibri"/>
                <a:cs typeface="Calibri"/>
              </a:rPr>
              <a:t>h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b="1" spc="2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nd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35" dirty="0">
                <a:latin typeface="Calibri"/>
                <a:cs typeface="Calibri"/>
              </a:rPr>
              <a:t>t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130" dirty="0">
                <a:latin typeface="Calibri"/>
                <a:cs typeface="Calibri"/>
              </a:rPr>
              <a:t> </a:t>
            </a:r>
            <a:r>
              <a:rPr sz="2400" b="1" spc="-40" dirty="0">
                <a:latin typeface="Calibri"/>
                <a:cs typeface="Calibri"/>
              </a:rPr>
              <a:t>y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g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45" dirty="0">
                <a:latin typeface="Calibri"/>
                <a:cs typeface="Calibri"/>
              </a:rPr>
              <a:t>Ak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r>
              <a:rPr sz="2400" b="1" spc="-13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D</a:t>
            </a:r>
            <a:r>
              <a:rPr sz="2400" b="1" spc="5" dirty="0">
                <a:latin typeface="Calibri"/>
                <a:cs typeface="Calibri"/>
              </a:rPr>
              <a:t>i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spc="10" dirty="0">
                <a:latin typeface="Calibri"/>
                <a:cs typeface="Calibri"/>
              </a:rPr>
              <a:t>un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spc="45" dirty="0">
                <a:latin typeface="Calibri"/>
                <a:cs typeface="Calibri"/>
              </a:rPr>
              <a:t>k</a:t>
            </a:r>
            <a:r>
              <a:rPr sz="2400" b="1" spc="1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alibri"/>
              <a:buAutoNum type="arabicPeriod"/>
            </a:pPr>
            <a:endParaRPr sz="345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2400" b="1" spc="-5" dirty="0">
                <a:latin typeface="Calibri"/>
                <a:cs typeface="Calibri"/>
              </a:rPr>
              <a:t>Merancang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Desain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Hingga</a:t>
            </a:r>
            <a:r>
              <a:rPr sz="2400" b="1" spc="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Kerangka</a:t>
            </a:r>
            <a:r>
              <a:rPr sz="2400" b="1" spc="-130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Penyampaian</a:t>
            </a:r>
            <a:r>
              <a:rPr sz="2400" b="1" spc="-229" dirty="0">
                <a:latin typeface="Calibri"/>
                <a:cs typeface="Calibri"/>
              </a:rPr>
              <a:t> </a:t>
            </a:r>
            <a:r>
              <a:rPr sz="2400" b="1" spc="5" dirty="0">
                <a:latin typeface="Calibri"/>
                <a:cs typeface="Calibri"/>
              </a:rPr>
              <a:t>Hasil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Penelitian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6283" y="166403"/>
            <a:ext cx="3710089" cy="33587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7800" y="5842000"/>
              <a:ext cx="711200" cy="622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90795" y="5909541"/>
              <a:ext cx="564515" cy="479425"/>
            </a:xfrm>
            <a:custGeom>
              <a:avLst/>
              <a:gdLst/>
              <a:ahLst/>
              <a:cxnLst/>
              <a:rect l="l" t="t" r="r" b="b"/>
              <a:pathLst>
                <a:path w="564514" h="479425">
                  <a:moveTo>
                    <a:pt x="400100" y="358526"/>
                  </a:moveTo>
                  <a:lnTo>
                    <a:pt x="200409" y="358526"/>
                  </a:lnTo>
                  <a:lnTo>
                    <a:pt x="199109" y="358845"/>
                  </a:lnTo>
                  <a:lnTo>
                    <a:pt x="191905" y="370532"/>
                  </a:lnTo>
                  <a:lnTo>
                    <a:pt x="191905" y="375261"/>
                  </a:lnTo>
                  <a:lnTo>
                    <a:pt x="200609" y="386357"/>
                  </a:lnTo>
                  <a:lnTo>
                    <a:pt x="399900" y="386357"/>
                  </a:lnTo>
                  <a:lnTo>
                    <a:pt x="408904" y="375261"/>
                  </a:lnTo>
                  <a:lnTo>
                    <a:pt x="408904" y="370532"/>
                  </a:lnTo>
                  <a:lnTo>
                    <a:pt x="400100" y="358526"/>
                  </a:lnTo>
                  <a:close/>
                </a:path>
                <a:path w="564514" h="479425">
                  <a:moveTo>
                    <a:pt x="324865" y="68758"/>
                  </a:moveTo>
                  <a:lnTo>
                    <a:pt x="287949" y="68758"/>
                  </a:lnTo>
                  <a:lnTo>
                    <a:pt x="287949" y="358526"/>
                  </a:lnTo>
                  <a:lnTo>
                    <a:pt x="324865" y="358526"/>
                  </a:lnTo>
                  <a:lnTo>
                    <a:pt x="324865" y="68758"/>
                  </a:lnTo>
                  <a:close/>
                </a:path>
                <a:path w="564514" h="479425">
                  <a:moveTo>
                    <a:pt x="309960" y="31105"/>
                  </a:moveTo>
                  <a:lnTo>
                    <a:pt x="304356" y="31105"/>
                  </a:lnTo>
                  <a:lnTo>
                    <a:pt x="302456" y="31150"/>
                  </a:lnTo>
                  <a:lnTo>
                    <a:pt x="290351" y="33833"/>
                  </a:lnTo>
                  <a:lnTo>
                    <a:pt x="197308" y="87858"/>
                  </a:lnTo>
                  <a:lnTo>
                    <a:pt x="190105" y="107412"/>
                  </a:lnTo>
                  <a:lnTo>
                    <a:pt x="190305" y="109913"/>
                  </a:lnTo>
                  <a:lnTo>
                    <a:pt x="191105" y="114097"/>
                  </a:lnTo>
                  <a:lnTo>
                    <a:pt x="191905" y="115598"/>
                  </a:lnTo>
                  <a:lnTo>
                    <a:pt x="194307" y="117416"/>
                  </a:lnTo>
                  <a:lnTo>
                    <a:pt x="195907" y="117735"/>
                  </a:lnTo>
                  <a:lnTo>
                    <a:pt x="199909" y="117189"/>
                  </a:lnTo>
                  <a:lnTo>
                    <a:pt x="202510" y="116143"/>
                  </a:lnTo>
                  <a:lnTo>
                    <a:pt x="205712" y="114324"/>
                  </a:lnTo>
                  <a:lnTo>
                    <a:pt x="287949" y="68758"/>
                  </a:lnTo>
                  <a:lnTo>
                    <a:pt x="324865" y="68758"/>
                  </a:lnTo>
                  <a:lnTo>
                    <a:pt x="324865" y="37107"/>
                  </a:lnTo>
                  <a:lnTo>
                    <a:pt x="312860" y="31286"/>
                  </a:lnTo>
                  <a:lnTo>
                    <a:pt x="309960" y="31105"/>
                  </a:lnTo>
                  <a:close/>
                </a:path>
                <a:path w="564514" h="479425">
                  <a:moveTo>
                    <a:pt x="483306" y="0"/>
                  </a:moveTo>
                  <a:lnTo>
                    <a:pt x="477102" y="0"/>
                  </a:lnTo>
                  <a:lnTo>
                    <a:pt x="474651" y="227"/>
                  </a:lnTo>
                  <a:lnTo>
                    <a:pt x="466347" y="6502"/>
                  </a:lnTo>
                  <a:lnTo>
                    <a:pt x="466598" y="7730"/>
                  </a:lnTo>
                  <a:lnTo>
                    <a:pt x="467198" y="9004"/>
                  </a:lnTo>
                  <a:lnTo>
                    <a:pt x="481239" y="37005"/>
                  </a:lnTo>
                  <a:lnTo>
                    <a:pt x="493347" y="65347"/>
                  </a:lnTo>
                  <a:lnTo>
                    <a:pt x="511768" y="123056"/>
                  </a:lnTo>
                  <a:lnTo>
                    <a:pt x="522685" y="181241"/>
                  </a:lnTo>
                  <a:lnTo>
                    <a:pt x="526324" y="239017"/>
                  </a:lnTo>
                  <a:lnTo>
                    <a:pt x="525405" y="268093"/>
                  </a:lnTo>
                  <a:lnTo>
                    <a:pt x="518052" y="326347"/>
                  </a:lnTo>
                  <a:lnTo>
                    <a:pt x="503364" y="384567"/>
                  </a:lnTo>
                  <a:lnTo>
                    <a:pt x="481454" y="441729"/>
                  </a:lnTo>
                  <a:lnTo>
                    <a:pt x="466998" y="471487"/>
                  </a:lnTo>
                  <a:lnTo>
                    <a:pt x="466497" y="472897"/>
                  </a:lnTo>
                  <a:lnTo>
                    <a:pt x="466228" y="474488"/>
                  </a:lnTo>
                  <a:lnTo>
                    <a:pt x="466145" y="475398"/>
                  </a:lnTo>
                  <a:lnTo>
                    <a:pt x="466448" y="476262"/>
                  </a:lnTo>
                  <a:lnTo>
                    <a:pt x="468249" y="477899"/>
                  </a:lnTo>
                  <a:lnTo>
                    <a:pt x="469699" y="478490"/>
                  </a:lnTo>
                  <a:lnTo>
                    <a:pt x="473701" y="479218"/>
                  </a:lnTo>
                  <a:lnTo>
                    <a:pt x="476502" y="479400"/>
                  </a:lnTo>
                  <a:lnTo>
                    <a:pt x="482504" y="479400"/>
                  </a:lnTo>
                  <a:lnTo>
                    <a:pt x="513044" y="446930"/>
                  </a:lnTo>
                  <a:lnTo>
                    <a:pt x="532243" y="404570"/>
                  </a:lnTo>
                  <a:lnTo>
                    <a:pt x="547184" y="360982"/>
                  </a:lnTo>
                  <a:lnTo>
                    <a:pt x="557651" y="316320"/>
                  </a:lnTo>
                  <a:lnTo>
                    <a:pt x="563354" y="270805"/>
                  </a:lnTo>
                  <a:lnTo>
                    <a:pt x="564442" y="240109"/>
                  </a:lnTo>
                  <a:lnTo>
                    <a:pt x="563298" y="209422"/>
                  </a:lnTo>
                  <a:lnTo>
                    <a:pt x="554144" y="148917"/>
                  </a:lnTo>
                  <a:lnTo>
                    <a:pt x="536210" y="89674"/>
                  </a:lnTo>
                  <a:lnTo>
                    <a:pt x="511750" y="32307"/>
                  </a:lnTo>
                  <a:lnTo>
                    <a:pt x="490159" y="682"/>
                  </a:lnTo>
                  <a:lnTo>
                    <a:pt x="485956" y="136"/>
                  </a:lnTo>
                  <a:lnTo>
                    <a:pt x="483306" y="0"/>
                  </a:lnTo>
                  <a:close/>
                </a:path>
                <a:path w="564514" h="479425">
                  <a:moveTo>
                    <a:pt x="87638" y="0"/>
                  </a:moveTo>
                  <a:lnTo>
                    <a:pt x="81236" y="0"/>
                  </a:lnTo>
                  <a:lnTo>
                    <a:pt x="78484" y="136"/>
                  </a:lnTo>
                  <a:lnTo>
                    <a:pt x="67529" y="4365"/>
                  </a:lnTo>
                  <a:lnTo>
                    <a:pt x="60054" y="18332"/>
                  </a:lnTo>
                  <a:lnTo>
                    <a:pt x="39767" y="60845"/>
                  </a:lnTo>
                  <a:lnTo>
                    <a:pt x="23109" y="104357"/>
                  </a:lnTo>
                  <a:lnTo>
                    <a:pt x="10617" y="148874"/>
                  </a:lnTo>
                  <a:lnTo>
                    <a:pt x="2700" y="194167"/>
                  </a:lnTo>
                  <a:lnTo>
                    <a:pt x="0" y="240109"/>
                  </a:lnTo>
                  <a:lnTo>
                    <a:pt x="271" y="255491"/>
                  </a:lnTo>
                  <a:lnTo>
                    <a:pt x="4351" y="301228"/>
                  </a:lnTo>
                  <a:lnTo>
                    <a:pt x="13242" y="346197"/>
                  </a:lnTo>
                  <a:lnTo>
                    <a:pt x="26786" y="390177"/>
                  </a:lnTo>
                  <a:lnTo>
                    <a:pt x="44729" y="432947"/>
                  </a:lnTo>
                  <a:lnTo>
                    <a:pt x="66930" y="474488"/>
                  </a:lnTo>
                  <a:lnTo>
                    <a:pt x="82237" y="479400"/>
                  </a:lnTo>
                  <a:lnTo>
                    <a:pt x="88038" y="479400"/>
                  </a:lnTo>
                  <a:lnTo>
                    <a:pt x="98339" y="475398"/>
                  </a:lnTo>
                  <a:lnTo>
                    <a:pt x="98328" y="474488"/>
                  </a:lnTo>
                  <a:lnTo>
                    <a:pt x="98193" y="472897"/>
                  </a:lnTo>
                  <a:lnTo>
                    <a:pt x="97744" y="471487"/>
                  </a:lnTo>
                  <a:lnTo>
                    <a:pt x="96944" y="469850"/>
                  </a:lnTo>
                  <a:lnTo>
                    <a:pt x="83409" y="441507"/>
                  </a:lnTo>
                  <a:lnTo>
                    <a:pt x="61574" y="384209"/>
                  </a:lnTo>
                  <a:lnTo>
                    <a:pt x="46774" y="326193"/>
                  </a:lnTo>
                  <a:lnTo>
                    <a:pt x="39345" y="268076"/>
                  </a:lnTo>
                  <a:lnTo>
                    <a:pt x="38417" y="239017"/>
                  </a:lnTo>
                  <a:lnTo>
                    <a:pt x="39317" y="210180"/>
                  </a:lnTo>
                  <a:lnTo>
                    <a:pt x="46520" y="152200"/>
                  </a:lnTo>
                  <a:lnTo>
                    <a:pt x="61021" y="94031"/>
                  </a:lnTo>
                  <a:lnTo>
                    <a:pt x="83381" y="37005"/>
                  </a:lnTo>
                  <a:lnTo>
                    <a:pt x="97543" y="9004"/>
                  </a:lnTo>
                  <a:lnTo>
                    <a:pt x="98144" y="7730"/>
                  </a:lnTo>
                  <a:lnTo>
                    <a:pt x="98394" y="6502"/>
                  </a:lnTo>
                  <a:lnTo>
                    <a:pt x="98193" y="4138"/>
                  </a:lnTo>
                  <a:lnTo>
                    <a:pt x="97594" y="3183"/>
                  </a:lnTo>
                  <a:lnTo>
                    <a:pt x="95393" y="1728"/>
                  </a:lnTo>
                  <a:lnTo>
                    <a:pt x="93892" y="1136"/>
                  </a:lnTo>
                  <a:lnTo>
                    <a:pt x="90089" y="227"/>
                  </a:lnTo>
                  <a:lnTo>
                    <a:pt x="87638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90795" y="5909541"/>
              <a:ext cx="564515" cy="479425"/>
            </a:xfrm>
            <a:custGeom>
              <a:avLst/>
              <a:gdLst/>
              <a:ahLst/>
              <a:cxnLst/>
              <a:rect l="l" t="t" r="r" b="b"/>
              <a:pathLst>
                <a:path w="564514" h="479425">
                  <a:moveTo>
                    <a:pt x="306558" y="31105"/>
                  </a:moveTo>
                  <a:lnTo>
                    <a:pt x="309960" y="31105"/>
                  </a:lnTo>
                  <a:lnTo>
                    <a:pt x="312861" y="31286"/>
                  </a:lnTo>
                  <a:lnTo>
                    <a:pt x="324867" y="37107"/>
                  </a:lnTo>
                  <a:lnTo>
                    <a:pt x="324867" y="38199"/>
                  </a:lnTo>
                  <a:lnTo>
                    <a:pt x="324867" y="358527"/>
                  </a:lnTo>
                  <a:lnTo>
                    <a:pt x="398700" y="358527"/>
                  </a:lnTo>
                  <a:lnTo>
                    <a:pt x="400101" y="358527"/>
                  </a:lnTo>
                  <a:lnTo>
                    <a:pt x="401451" y="358845"/>
                  </a:lnTo>
                  <a:lnTo>
                    <a:pt x="402752" y="359481"/>
                  </a:lnTo>
                  <a:lnTo>
                    <a:pt x="404053" y="360118"/>
                  </a:lnTo>
                  <a:lnTo>
                    <a:pt x="405153" y="361028"/>
                  </a:lnTo>
                  <a:lnTo>
                    <a:pt x="406054" y="362210"/>
                  </a:lnTo>
                  <a:lnTo>
                    <a:pt x="406954" y="363392"/>
                  </a:lnTo>
                  <a:lnTo>
                    <a:pt x="407654" y="364893"/>
                  </a:lnTo>
                  <a:lnTo>
                    <a:pt x="408154" y="366712"/>
                  </a:lnTo>
                  <a:lnTo>
                    <a:pt x="408655" y="368531"/>
                  </a:lnTo>
                  <a:lnTo>
                    <a:pt x="408905" y="370532"/>
                  </a:lnTo>
                  <a:lnTo>
                    <a:pt x="408905" y="372715"/>
                  </a:lnTo>
                  <a:lnTo>
                    <a:pt x="408905" y="375261"/>
                  </a:lnTo>
                  <a:lnTo>
                    <a:pt x="408605" y="377399"/>
                  </a:lnTo>
                  <a:lnTo>
                    <a:pt x="408004" y="379127"/>
                  </a:lnTo>
                  <a:lnTo>
                    <a:pt x="407404" y="380855"/>
                  </a:lnTo>
                  <a:lnTo>
                    <a:pt x="402302" y="385675"/>
                  </a:lnTo>
                  <a:lnTo>
                    <a:pt x="401101" y="386130"/>
                  </a:lnTo>
                  <a:lnTo>
                    <a:pt x="399901" y="386357"/>
                  </a:lnTo>
                  <a:lnTo>
                    <a:pt x="398700" y="386357"/>
                  </a:lnTo>
                  <a:lnTo>
                    <a:pt x="201811" y="386357"/>
                  </a:lnTo>
                  <a:lnTo>
                    <a:pt x="200610" y="386357"/>
                  </a:lnTo>
                  <a:lnTo>
                    <a:pt x="199459" y="386130"/>
                  </a:lnTo>
                  <a:lnTo>
                    <a:pt x="191906" y="375261"/>
                  </a:lnTo>
                  <a:lnTo>
                    <a:pt x="191906" y="372715"/>
                  </a:lnTo>
                  <a:lnTo>
                    <a:pt x="191906" y="370532"/>
                  </a:lnTo>
                  <a:lnTo>
                    <a:pt x="192156" y="368531"/>
                  </a:lnTo>
                  <a:lnTo>
                    <a:pt x="192656" y="366712"/>
                  </a:lnTo>
                  <a:lnTo>
                    <a:pt x="193156" y="364893"/>
                  </a:lnTo>
                  <a:lnTo>
                    <a:pt x="193857" y="363392"/>
                  </a:lnTo>
                  <a:lnTo>
                    <a:pt x="194757" y="362210"/>
                  </a:lnTo>
                  <a:lnTo>
                    <a:pt x="195658" y="361028"/>
                  </a:lnTo>
                  <a:lnTo>
                    <a:pt x="196708" y="360118"/>
                  </a:lnTo>
                  <a:lnTo>
                    <a:pt x="197909" y="359481"/>
                  </a:lnTo>
                  <a:lnTo>
                    <a:pt x="199109" y="358845"/>
                  </a:lnTo>
                  <a:lnTo>
                    <a:pt x="200410" y="358527"/>
                  </a:lnTo>
                  <a:lnTo>
                    <a:pt x="201811" y="358527"/>
                  </a:lnTo>
                  <a:lnTo>
                    <a:pt x="287950" y="358527"/>
                  </a:lnTo>
                  <a:lnTo>
                    <a:pt x="287950" y="68758"/>
                  </a:lnTo>
                  <a:lnTo>
                    <a:pt x="205712" y="114324"/>
                  </a:lnTo>
                  <a:lnTo>
                    <a:pt x="202511" y="116143"/>
                  </a:lnTo>
                  <a:lnTo>
                    <a:pt x="199910" y="117189"/>
                  </a:lnTo>
                  <a:lnTo>
                    <a:pt x="197909" y="117462"/>
                  </a:lnTo>
                  <a:lnTo>
                    <a:pt x="195908" y="117735"/>
                  </a:lnTo>
                  <a:lnTo>
                    <a:pt x="194307" y="117417"/>
                  </a:lnTo>
                  <a:lnTo>
                    <a:pt x="193107" y="116507"/>
                  </a:lnTo>
                  <a:lnTo>
                    <a:pt x="191906" y="115598"/>
                  </a:lnTo>
                  <a:lnTo>
                    <a:pt x="191106" y="114097"/>
                  </a:lnTo>
                  <a:lnTo>
                    <a:pt x="190705" y="112005"/>
                  </a:lnTo>
                  <a:lnTo>
                    <a:pt x="190305" y="109913"/>
                  </a:lnTo>
                  <a:lnTo>
                    <a:pt x="190105" y="107412"/>
                  </a:lnTo>
                  <a:lnTo>
                    <a:pt x="190105" y="104502"/>
                  </a:lnTo>
                  <a:lnTo>
                    <a:pt x="190105" y="102137"/>
                  </a:lnTo>
                  <a:lnTo>
                    <a:pt x="290351" y="33833"/>
                  </a:lnTo>
                  <a:lnTo>
                    <a:pt x="290951" y="33469"/>
                  </a:lnTo>
                  <a:lnTo>
                    <a:pt x="300856" y="31241"/>
                  </a:lnTo>
                  <a:lnTo>
                    <a:pt x="302456" y="31150"/>
                  </a:lnTo>
                  <a:lnTo>
                    <a:pt x="304357" y="31105"/>
                  </a:lnTo>
                  <a:lnTo>
                    <a:pt x="306558" y="31105"/>
                  </a:lnTo>
                  <a:close/>
                </a:path>
                <a:path w="564514" h="479425">
                  <a:moveTo>
                    <a:pt x="480104" y="0"/>
                  </a:moveTo>
                  <a:lnTo>
                    <a:pt x="483306" y="0"/>
                  </a:lnTo>
                  <a:lnTo>
                    <a:pt x="485957" y="136"/>
                  </a:lnTo>
                  <a:lnTo>
                    <a:pt x="488058" y="409"/>
                  </a:lnTo>
                  <a:lnTo>
                    <a:pt x="490159" y="682"/>
                  </a:lnTo>
                  <a:lnTo>
                    <a:pt x="491860" y="1045"/>
                  </a:lnTo>
                  <a:lnTo>
                    <a:pt x="493160" y="1500"/>
                  </a:lnTo>
                  <a:lnTo>
                    <a:pt x="494461" y="1955"/>
                  </a:lnTo>
                  <a:lnTo>
                    <a:pt x="524750" y="60743"/>
                  </a:lnTo>
                  <a:lnTo>
                    <a:pt x="546134" y="119099"/>
                  </a:lnTo>
                  <a:lnTo>
                    <a:pt x="559866" y="179024"/>
                  </a:lnTo>
                  <a:lnTo>
                    <a:pt x="564443" y="240109"/>
                  </a:lnTo>
                  <a:lnTo>
                    <a:pt x="564171" y="255491"/>
                  </a:lnTo>
                  <a:lnTo>
                    <a:pt x="560090" y="301228"/>
                  </a:lnTo>
                  <a:lnTo>
                    <a:pt x="551199" y="346197"/>
                  </a:lnTo>
                  <a:lnTo>
                    <a:pt x="537693" y="390177"/>
                  </a:lnTo>
                  <a:lnTo>
                    <a:pt x="519929" y="432947"/>
                  </a:lnTo>
                  <a:lnTo>
                    <a:pt x="497812" y="474488"/>
                  </a:lnTo>
                  <a:lnTo>
                    <a:pt x="495411" y="476808"/>
                  </a:lnTo>
                  <a:lnTo>
                    <a:pt x="494411" y="477444"/>
                  </a:lnTo>
                  <a:lnTo>
                    <a:pt x="486557" y="479127"/>
                  </a:lnTo>
                  <a:lnTo>
                    <a:pt x="484656" y="479309"/>
                  </a:lnTo>
                  <a:lnTo>
                    <a:pt x="482505" y="479400"/>
                  </a:lnTo>
                  <a:lnTo>
                    <a:pt x="480104" y="479400"/>
                  </a:lnTo>
                  <a:lnTo>
                    <a:pt x="476503" y="479400"/>
                  </a:lnTo>
                  <a:lnTo>
                    <a:pt x="473701" y="479218"/>
                  </a:lnTo>
                  <a:lnTo>
                    <a:pt x="471701" y="478854"/>
                  </a:lnTo>
                  <a:lnTo>
                    <a:pt x="469699" y="478490"/>
                  </a:lnTo>
                  <a:lnTo>
                    <a:pt x="468249" y="477899"/>
                  </a:lnTo>
                  <a:lnTo>
                    <a:pt x="467348" y="477081"/>
                  </a:lnTo>
                  <a:lnTo>
                    <a:pt x="466448" y="476262"/>
                  </a:lnTo>
                  <a:lnTo>
                    <a:pt x="466098" y="475261"/>
                  </a:lnTo>
                  <a:lnTo>
                    <a:pt x="466298" y="474079"/>
                  </a:lnTo>
                  <a:lnTo>
                    <a:pt x="466498" y="472897"/>
                  </a:lnTo>
                  <a:lnTo>
                    <a:pt x="466998" y="471487"/>
                  </a:lnTo>
                  <a:lnTo>
                    <a:pt x="467798" y="469850"/>
                  </a:lnTo>
                  <a:lnTo>
                    <a:pt x="481455" y="441729"/>
                  </a:lnTo>
                  <a:lnTo>
                    <a:pt x="503365" y="384567"/>
                  </a:lnTo>
                  <a:lnTo>
                    <a:pt x="518053" y="326347"/>
                  </a:lnTo>
                  <a:lnTo>
                    <a:pt x="525406" y="268093"/>
                  </a:lnTo>
                  <a:lnTo>
                    <a:pt x="526325" y="239018"/>
                  </a:lnTo>
                  <a:lnTo>
                    <a:pt x="525415" y="210181"/>
                  </a:lnTo>
                  <a:lnTo>
                    <a:pt x="518137" y="152200"/>
                  </a:lnTo>
                  <a:lnTo>
                    <a:pt x="503524" y="94031"/>
                  </a:lnTo>
                  <a:lnTo>
                    <a:pt x="481239" y="37005"/>
                  </a:lnTo>
                  <a:lnTo>
                    <a:pt x="467198" y="9004"/>
                  </a:lnTo>
                  <a:lnTo>
                    <a:pt x="466598" y="7730"/>
                  </a:lnTo>
                  <a:lnTo>
                    <a:pt x="466348" y="6503"/>
                  </a:lnTo>
                  <a:lnTo>
                    <a:pt x="466448" y="5320"/>
                  </a:lnTo>
                  <a:lnTo>
                    <a:pt x="466548" y="4138"/>
                  </a:lnTo>
                  <a:lnTo>
                    <a:pt x="472751" y="682"/>
                  </a:lnTo>
                  <a:lnTo>
                    <a:pt x="474652" y="227"/>
                  </a:lnTo>
                  <a:lnTo>
                    <a:pt x="477103" y="0"/>
                  </a:lnTo>
                  <a:lnTo>
                    <a:pt x="480104" y="0"/>
                  </a:lnTo>
                  <a:close/>
                </a:path>
                <a:path w="564514" h="479425">
                  <a:moveTo>
                    <a:pt x="84638" y="0"/>
                  </a:moveTo>
                  <a:lnTo>
                    <a:pt x="87640" y="0"/>
                  </a:lnTo>
                  <a:lnTo>
                    <a:pt x="90091" y="227"/>
                  </a:lnTo>
                  <a:lnTo>
                    <a:pt x="91992" y="682"/>
                  </a:lnTo>
                  <a:lnTo>
                    <a:pt x="93892" y="1136"/>
                  </a:lnTo>
                  <a:lnTo>
                    <a:pt x="98294" y="5320"/>
                  </a:lnTo>
                  <a:lnTo>
                    <a:pt x="98395" y="6503"/>
                  </a:lnTo>
                  <a:lnTo>
                    <a:pt x="98144" y="7730"/>
                  </a:lnTo>
                  <a:lnTo>
                    <a:pt x="97544" y="9004"/>
                  </a:lnTo>
                  <a:lnTo>
                    <a:pt x="83381" y="37005"/>
                  </a:lnTo>
                  <a:lnTo>
                    <a:pt x="71207" y="65348"/>
                  </a:lnTo>
                  <a:lnTo>
                    <a:pt x="52824" y="123056"/>
                  </a:lnTo>
                  <a:lnTo>
                    <a:pt x="42019" y="181241"/>
                  </a:lnTo>
                  <a:lnTo>
                    <a:pt x="38417" y="239018"/>
                  </a:lnTo>
                  <a:lnTo>
                    <a:pt x="39346" y="268076"/>
                  </a:lnTo>
                  <a:lnTo>
                    <a:pt x="46774" y="326194"/>
                  </a:lnTo>
                  <a:lnTo>
                    <a:pt x="61574" y="384209"/>
                  </a:lnTo>
                  <a:lnTo>
                    <a:pt x="83410" y="441507"/>
                  </a:lnTo>
                  <a:lnTo>
                    <a:pt x="97744" y="471487"/>
                  </a:lnTo>
                  <a:lnTo>
                    <a:pt x="98194" y="472897"/>
                  </a:lnTo>
                  <a:lnTo>
                    <a:pt x="98294" y="474079"/>
                  </a:lnTo>
                  <a:lnTo>
                    <a:pt x="98395" y="475261"/>
                  </a:lnTo>
                  <a:lnTo>
                    <a:pt x="97994" y="476262"/>
                  </a:lnTo>
                  <a:lnTo>
                    <a:pt x="97094" y="477081"/>
                  </a:lnTo>
                  <a:lnTo>
                    <a:pt x="96193" y="477899"/>
                  </a:lnTo>
                  <a:lnTo>
                    <a:pt x="94743" y="478490"/>
                  </a:lnTo>
                  <a:lnTo>
                    <a:pt x="92742" y="478854"/>
                  </a:lnTo>
                  <a:lnTo>
                    <a:pt x="90741" y="479218"/>
                  </a:lnTo>
                  <a:lnTo>
                    <a:pt x="88040" y="479400"/>
                  </a:lnTo>
                  <a:lnTo>
                    <a:pt x="84638" y="479400"/>
                  </a:lnTo>
                  <a:lnTo>
                    <a:pt x="82237" y="479400"/>
                  </a:lnTo>
                  <a:lnTo>
                    <a:pt x="73083" y="478308"/>
                  </a:lnTo>
                  <a:lnTo>
                    <a:pt x="71582" y="477945"/>
                  </a:lnTo>
                  <a:lnTo>
                    <a:pt x="44729" y="432947"/>
                  </a:lnTo>
                  <a:lnTo>
                    <a:pt x="26787" y="390177"/>
                  </a:lnTo>
                  <a:lnTo>
                    <a:pt x="13243" y="346197"/>
                  </a:lnTo>
                  <a:lnTo>
                    <a:pt x="4352" y="301228"/>
                  </a:lnTo>
                  <a:lnTo>
                    <a:pt x="272" y="255491"/>
                  </a:lnTo>
                  <a:lnTo>
                    <a:pt x="0" y="240109"/>
                  </a:lnTo>
                  <a:lnTo>
                    <a:pt x="300" y="224727"/>
                  </a:lnTo>
                  <a:lnTo>
                    <a:pt x="4802" y="178990"/>
                  </a:lnTo>
                  <a:lnTo>
                    <a:pt x="14284" y="133944"/>
                  </a:lnTo>
                  <a:lnTo>
                    <a:pt x="28212" y="89734"/>
                  </a:lnTo>
                  <a:lnTo>
                    <a:pt x="46174" y="46572"/>
                  </a:lnTo>
                  <a:lnTo>
                    <a:pt x="67530" y="4365"/>
                  </a:lnTo>
                  <a:lnTo>
                    <a:pt x="67730" y="3820"/>
                  </a:lnTo>
                  <a:lnTo>
                    <a:pt x="68131" y="3319"/>
                  </a:lnTo>
                  <a:lnTo>
                    <a:pt x="68731" y="2864"/>
                  </a:lnTo>
                  <a:lnTo>
                    <a:pt x="69331" y="2410"/>
                  </a:lnTo>
                  <a:lnTo>
                    <a:pt x="70232" y="1955"/>
                  </a:lnTo>
                  <a:lnTo>
                    <a:pt x="71432" y="1500"/>
                  </a:lnTo>
                  <a:lnTo>
                    <a:pt x="72633" y="1045"/>
                  </a:lnTo>
                  <a:lnTo>
                    <a:pt x="74283" y="682"/>
                  </a:lnTo>
                  <a:lnTo>
                    <a:pt x="76384" y="409"/>
                  </a:lnTo>
                  <a:lnTo>
                    <a:pt x="78485" y="136"/>
                  </a:lnTo>
                  <a:lnTo>
                    <a:pt x="81237" y="0"/>
                  </a:lnTo>
                  <a:lnTo>
                    <a:pt x="84638" y="0"/>
                  </a:lnTo>
                  <a:close/>
                </a:path>
              </a:pathLst>
            </a:custGeom>
            <a:ln w="12700">
              <a:solidFill>
                <a:srgbClr val="AD8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00" y="5842000"/>
              <a:ext cx="3022600" cy="533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1450" y="5909193"/>
              <a:ext cx="2893397" cy="3976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5900" y="5842000"/>
              <a:ext cx="1397000" cy="5334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2150" y="5909193"/>
              <a:ext cx="1270669" cy="3976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13700" y="5867400"/>
              <a:ext cx="1473200" cy="5969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9950" y="5931840"/>
              <a:ext cx="1343997" cy="46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854"/>
            <a:ext cx="34290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latin typeface="Calibri"/>
                <a:cs typeface="Calibri"/>
              </a:rPr>
              <a:t>FOKUS</a:t>
            </a:r>
            <a:r>
              <a:rPr sz="4400" b="1" spc="-50" dirty="0">
                <a:latin typeface="Calibri"/>
                <a:cs typeface="Calibri"/>
              </a:rPr>
              <a:t> </a:t>
            </a:r>
            <a:r>
              <a:rPr sz="4400" b="1" spc="35" dirty="0">
                <a:latin typeface="Calibri"/>
                <a:cs typeface="Calibri"/>
              </a:rPr>
              <a:t>KAJIAN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1300" marR="346075" indent="-228600">
              <a:lnSpc>
                <a:spcPts val="2500"/>
              </a:lnSpc>
              <a:spcBef>
                <a:spcPts val="700"/>
              </a:spcBef>
              <a:buFont typeface="Arial MT"/>
              <a:buChar char="•"/>
              <a:tabLst>
                <a:tab pos="241300" algn="l"/>
              </a:tabLst>
            </a:pPr>
            <a:r>
              <a:rPr spc="-10" dirty="0"/>
              <a:t>Riset </a:t>
            </a:r>
            <a:r>
              <a:rPr dirty="0"/>
              <a:t>kualitatif </a:t>
            </a:r>
            <a:r>
              <a:rPr spc="-20" dirty="0"/>
              <a:t>berangkat </a:t>
            </a:r>
            <a:r>
              <a:rPr spc="-10" dirty="0"/>
              <a:t>dari </a:t>
            </a:r>
            <a:r>
              <a:rPr spc="-5" dirty="0"/>
              <a:t> perhatian </a:t>
            </a:r>
            <a:r>
              <a:rPr dirty="0"/>
              <a:t>/ </a:t>
            </a:r>
            <a:r>
              <a:rPr spc="-5" dirty="0"/>
              <a:t>kepedulian </a:t>
            </a:r>
            <a:r>
              <a:rPr spc="10" dirty="0"/>
              <a:t>peneliti </a:t>
            </a:r>
            <a:r>
              <a:rPr spc="15" dirty="0"/>
              <a:t> </a:t>
            </a:r>
            <a:r>
              <a:rPr spc="-20" dirty="0"/>
              <a:t>atas </a:t>
            </a:r>
            <a:r>
              <a:rPr spc="-5" dirty="0"/>
              <a:t>suatu </a:t>
            </a:r>
            <a:r>
              <a:rPr dirty="0"/>
              <a:t>fenomena / </a:t>
            </a:r>
            <a:r>
              <a:rPr spc="-10" dirty="0"/>
              <a:t>isu </a:t>
            </a:r>
            <a:r>
              <a:rPr dirty="0"/>
              <a:t>yang </a:t>
            </a:r>
            <a:r>
              <a:rPr spc="5" dirty="0"/>
              <a:t> </a:t>
            </a:r>
            <a:r>
              <a:rPr spc="-5" dirty="0"/>
              <a:t>terjadi </a:t>
            </a:r>
            <a:r>
              <a:rPr spc="15" dirty="0"/>
              <a:t>di </a:t>
            </a:r>
            <a:r>
              <a:rPr spc="-25" dirty="0"/>
              <a:t>masyarakat, </a:t>
            </a:r>
            <a:r>
              <a:rPr spc="-5" dirty="0"/>
              <a:t>baik </a:t>
            </a:r>
            <a:r>
              <a:rPr spc="10" dirty="0"/>
              <a:t>pada </a:t>
            </a:r>
            <a:r>
              <a:rPr spc="-575" dirty="0"/>
              <a:t> </a:t>
            </a:r>
            <a:r>
              <a:rPr spc="5" dirty="0"/>
              <a:t>lingkup</a:t>
            </a:r>
            <a:r>
              <a:rPr spc="-70" dirty="0"/>
              <a:t> </a:t>
            </a:r>
            <a:r>
              <a:rPr dirty="0"/>
              <a:t>spesifik</a:t>
            </a:r>
            <a:r>
              <a:rPr spc="-75" dirty="0"/>
              <a:t> </a:t>
            </a:r>
            <a:r>
              <a:rPr spc="10" dirty="0"/>
              <a:t>maupun</a:t>
            </a:r>
            <a:r>
              <a:rPr spc="-70" dirty="0"/>
              <a:t> </a:t>
            </a:r>
            <a:r>
              <a:rPr spc="-10" dirty="0"/>
              <a:t>luas.</a:t>
            </a:r>
          </a:p>
          <a:p>
            <a:pPr marL="241300" marR="5080" indent="-228600">
              <a:lnSpc>
                <a:spcPct val="79700"/>
              </a:lnSpc>
              <a:spcBef>
                <a:spcPts val="1030"/>
              </a:spcBef>
              <a:buFont typeface="Arial MT"/>
              <a:buChar char="•"/>
              <a:tabLst>
                <a:tab pos="241300" algn="l"/>
              </a:tabLst>
            </a:pPr>
            <a:r>
              <a:rPr spc="10" dirty="0"/>
              <a:t>Fenomena </a:t>
            </a:r>
            <a:r>
              <a:rPr dirty="0"/>
              <a:t>/ </a:t>
            </a:r>
            <a:r>
              <a:rPr spc="-10" dirty="0"/>
              <a:t>isu </a:t>
            </a:r>
            <a:r>
              <a:rPr spc="10" dirty="0"/>
              <a:t>ini </a:t>
            </a:r>
            <a:r>
              <a:rPr spc="5" dirty="0"/>
              <a:t>harus </a:t>
            </a:r>
            <a:r>
              <a:rPr spc="10" dirty="0"/>
              <a:t> </a:t>
            </a:r>
            <a:r>
              <a:rPr spc="30" dirty="0"/>
              <a:t>d</a:t>
            </a:r>
            <a:r>
              <a:rPr dirty="0"/>
              <a:t>i</a:t>
            </a:r>
            <a:r>
              <a:rPr spc="30" dirty="0"/>
              <a:t>tun</a:t>
            </a:r>
            <a:r>
              <a:rPr spc="-25" dirty="0"/>
              <a:t>j</a:t>
            </a:r>
            <a:r>
              <a:rPr spc="30" dirty="0"/>
              <a:t>u</a:t>
            </a:r>
            <a:r>
              <a:rPr spc="15" dirty="0"/>
              <a:t>kk</a:t>
            </a:r>
            <a:r>
              <a:rPr spc="-50" dirty="0"/>
              <a:t>a</a:t>
            </a:r>
            <a:r>
              <a:rPr dirty="0"/>
              <a:t>n</a:t>
            </a:r>
            <a:r>
              <a:rPr spc="-155" dirty="0"/>
              <a:t> </a:t>
            </a:r>
            <a:r>
              <a:rPr spc="30" dirty="0"/>
              <a:t>d</a:t>
            </a:r>
            <a:r>
              <a:rPr dirty="0"/>
              <a:t>e</a:t>
            </a:r>
            <a:r>
              <a:rPr spc="30" dirty="0"/>
              <a:t>n</a:t>
            </a:r>
            <a:r>
              <a:rPr spc="-30" dirty="0"/>
              <a:t>g</a:t>
            </a:r>
            <a:r>
              <a:rPr spc="-50" dirty="0"/>
              <a:t>a</a:t>
            </a:r>
            <a:r>
              <a:rPr dirty="0"/>
              <a:t>n</a:t>
            </a:r>
            <a:r>
              <a:rPr spc="-50" dirty="0"/>
              <a:t> </a:t>
            </a:r>
            <a:r>
              <a:rPr spc="30" dirty="0"/>
              <a:t>d</a:t>
            </a:r>
            <a:r>
              <a:rPr spc="-50" dirty="0"/>
              <a:t>a</a:t>
            </a:r>
            <a:r>
              <a:rPr spc="30" dirty="0"/>
              <a:t>t</a:t>
            </a:r>
            <a:r>
              <a:rPr dirty="0"/>
              <a:t>a</a:t>
            </a:r>
            <a:r>
              <a:rPr spc="-135" dirty="0"/>
              <a:t> </a:t>
            </a:r>
            <a:r>
              <a:rPr spc="30" dirty="0"/>
              <a:t>d</a:t>
            </a:r>
            <a:r>
              <a:rPr spc="-50" dirty="0"/>
              <a:t>a</a:t>
            </a:r>
            <a:r>
              <a:rPr dirty="0"/>
              <a:t>n  </a:t>
            </a:r>
            <a:r>
              <a:rPr spc="-10" dirty="0"/>
              <a:t>literatur</a:t>
            </a:r>
            <a:r>
              <a:rPr spc="-5" dirty="0"/>
              <a:t> </a:t>
            </a:r>
            <a:r>
              <a:rPr spc="-10" dirty="0"/>
              <a:t>dari</a:t>
            </a:r>
            <a:r>
              <a:rPr spc="10" dirty="0"/>
              <a:t> </a:t>
            </a:r>
            <a:r>
              <a:rPr spc="-10" dirty="0"/>
              <a:t>berbagai</a:t>
            </a:r>
            <a:r>
              <a:rPr spc="10" dirty="0"/>
              <a:t> sumber </a:t>
            </a:r>
            <a:r>
              <a:rPr spc="15" dirty="0"/>
              <a:t> </a:t>
            </a:r>
            <a:r>
              <a:rPr spc="20" dirty="0"/>
              <a:t>y</a:t>
            </a:r>
            <a:r>
              <a:rPr spc="-45" dirty="0"/>
              <a:t>a</a:t>
            </a:r>
            <a:r>
              <a:rPr spc="30" dirty="0"/>
              <a:t>n</a:t>
            </a:r>
            <a:r>
              <a:rPr dirty="0"/>
              <a:t>g</a:t>
            </a:r>
            <a:r>
              <a:rPr spc="-15" dirty="0"/>
              <a:t> </a:t>
            </a:r>
            <a:r>
              <a:rPr spc="15" dirty="0"/>
              <a:t>k</a:t>
            </a:r>
            <a:r>
              <a:rPr spc="-10" dirty="0"/>
              <a:t>r</a:t>
            </a:r>
            <a:r>
              <a:rPr spc="5" dirty="0"/>
              <a:t>e</a:t>
            </a:r>
            <a:r>
              <a:rPr spc="30" dirty="0"/>
              <a:t>d</a:t>
            </a:r>
            <a:r>
              <a:rPr dirty="0"/>
              <a:t>i</a:t>
            </a:r>
            <a:r>
              <a:rPr spc="30" dirty="0"/>
              <a:t>b</a:t>
            </a:r>
            <a:r>
              <a:rPr spc="5" dirty="0"/>
              <a:t>e</a:t>
            </a:r>
            <a:r>
              <a:rPr dirty="0"/>
              <a:t>l</a:t>
            </a:r>
            <a:r>
              <a:rPr spc="-185" dirty="0"/>
              <a:t> </a:t>
            </a:r>
            <a:r>
              <a:rPr spc="30" dirty="0"/>
              <a:t>d</a:t>
            </a:r>
            <a:r>
              <a:rPr spc="-50" dirty="0"/>
              <a:t>a</a:t>
            </a:r>
            <a:r>
              <a:rPr dirty="0"/>
              <a:t>n</a:t>
            </a:r>
            <a:r>
              <a:rPr spc="45" dirty="0"/>
              <a:t> </a:t>
            </a:r>
            <a:r>
              <a:rPr spc="-85" dirty="0"/>
              <a:t>k</a:t>
            </a:r>
            <a:r>
              <a:rPr spc="5" dirty="0"/>
              <a:t>e</a:t>
            </a:r>
            <a:r>
              <a:rPr spc="20" dirty="0"/>
              <a:t>m</a:t>
            </a:r>
            <a:r>
              <a:rPr spc="30" dirty="0"/>
              <a:t>ud</a:t>
            </a:r>
            <a:r>
              <a:rPr dirty="0"/>
              <a:t>i</a:t>
            </a:r>
            <a:r>
              <a:rPr spc="-50" dirty="0"/>
              <a:t>a</a:t>
            </a:r>
            <a:r>
              <a:rPr dirty="0"/>
              <a:t>n  </a:t>
            </a:r>
            <a:r>
              <a:rPr spc="-20" dirty="0"/>
              <a:t>dirangkai</a:t>
            </a:r>
            <a:r>
              <a:rPr spc="10" dirty="0"/>
              <a:t> </a:t>
            </a:r>
            <a:r>
              <a:rPr spc="-5" dirty="0"/>
              <a:t>dengan</a:t>
            </a:r>
            <a:r>
              <a:rPr spc="-55" dirty="0"/>
              <a:t> </a:t>
            </a:r>
            <a:r>
              <a:rPr spc="-5" dirty="0"/>
              <a:t>baik</a:t>
            </a:r>
            <a:r>
              <a:rPr spc="25" dirty="0"/>
              <a:t> untuk </a:t>
            </a:r>
            <a:r>
              <a:rPr spc="30" dirty="0"/>
              <a:t> </a:t>
            </a:r>
            <a:r>
              <a:rPr dirty="0"/>
              <a:t>menghadirkan </a:t>
            </a:r>
            <a:r>
              <a:rPr spc="-10" dirty="0"/>
              <a:t>penjelasan </a:t>
            </a:r>
            <a:r>
              <a:rPr dirty="0"/>
              <a:t>konteks </a:t>
            </a:r>
            <a:r>
              <a:rPr spc="-575" dirty="0"/>
              <a:t> </a:t>
            </a:r>
            <a:r>
              <a:rPr dirty="0"/>
              <a:t>penelitian</a:t>
            </a:r>
            <a:r>
              <a:rPr spc="-60" dirty="0"/>
              <a:t> </a:t>
            </a:r>
            <a:r>
              <a:rPr spc="-10" dirty="0"/>
              <a:t>dan</a:t>
            </a:r>
            <a:r>
              <a:rPr spc="-65" dirty="0"/>
              <a:t> </a:t>
            </a:r>
            <a:r>
              <a:rPr spc="-5" dirty="0"/>
              <a:t>argumen</a:t>
            </a:r>
            <a:r>
              <a:rPr spc="35" dirty="0"/>
              <a:t> </a:t>
            </a:r>
            <a:r>
              <a:rPr dirty="0"/>
              <a:t>yang</a:t>
            </a:r>
            <a:r>
              <a:rPr spc="-120" dirty="0"/>
              <a:t> </a:t>
            </a:r>
            <a:r>
              <a:rPr dirty="0"/>
              <a:t>solid </a:t>
            </a:r>
            <a:r>
              <a:rPr spc="-575" dirty="0"/>
              <a:t> </a:t>
            </a:r>
            <a:r>
              <a:rPr spc="25" dirty="0"/>
              <a:t>t</a:t>
            </a:r>
            <a:r>
              <a:rPr spc="5" dirty="0"/>
              <a:t>e</a:t>
            </a:r>
            <a:r>
              <a:rPr spc="30" dirty="0"/>
              <a:t>n</a:t>
            </a:r>
            <a:r>
              <a:rPr spc="25" dirty="0"/>
              <a:t>t</a:t>
            </a:r>
            <a:r>
              <a:rPr spc="-50" dirty="0"/>
              <a:t>a</a:t>
            </a:r>
            <a:r>
              <a:rPr spc="30" dirty="0"/>
              <a:t>n</a:t>
            </a:r>
            <a:r>
              <a:rPr dirty="0"/>
              <a:t>g</a:t>
            </a:r>
            <a:r>
              <a:rPr spc="-210" dirty="0"/>
              <a:t> </a:t>
            </a:r>
            <a:r>
              <a:rPr spc="30" dirty="0"/>
              <a:t>u</a:t>
            </a:r>
            <a:r>
              <a:rPr spc="-10" dirty="0"/>
              <a:t>r</a:t>
            </a:r>
            <a:r>
              <a:rPr spc="-25" dirty="0"/>
              <a:t>g</a:t>
            </a:r>
            <a:r>
              <a:rPr spc="5" dirty="0"/>
              <a:t>e</a:t>
            </a:r>
            <a:r>
              <a:rPr spc="30" dirty="0"/>
              <a:t>n</a:t>
            </a:r>
            <a:r>
              <a:rPr spc="-20" dirty="0"/>
              <a:t>s</a:t>
            </a:r>
            <a:r>
              <a:rPr dirty="0"/>
              <a:t>i</a:t>
            </a:r>
            <a:r>
              <a:rPr spc="-85" dirty="0"/>
              <a:t> </a:t>
            </a:r>
            <a:r>
              <a:rPr dirty="0"/>
              <a:t>i</a:t>
            </a:r>
            <a:r>
              <a:rPr spc="-20" dirty="0"/>
              <a:t>s</a:t>
            </a:r>
            <a:r>
              <a:rPr dirty="0"/>
              <a:t>u</a:t>
            </a:r>
            <a:r>
              <a:rPr spc="45" dirty="0"/>
              <a:t> </a:t>
            </a:r>
            <a:r>
              <a:rPr dirty="0"/>
              <a:t>/</a:t>
            </a:r>
            <a:r>
              <a:rPr spc="5" dirty="0"/>
              <a:t> </a:t>
            </a:r>
            <a:r>
              <a:rPr spc="-95" dirty="0"/>
              <a:t>f</a:t>
            </a:r>
            <a:r>
              <a:rPr spc="5" dirty="0"/>
              <a:t>e</a:t>
            </a:r>
            <a:r>
              <a:rPr spc="30" dirty="0"/>
              <a:t>n</a:t>
            </a:r>
            <a:r>
              <a:rPr spc="25" dirty="0"/>
              <a:t>o</a:t>
            </a:r>
            <a:r>
              <a:rPr spc="20" dirty="0"/>
              <a:t>m</a:t>
            </a:r>
            <a:r>
              <a:rPr spc="5" dirty="0"/>
              <a:t>e</a:t>
            </a:r>
            <a:r>
              <a:rPr spc="30" dirty="0"/>
              <a:t>n</a:t>
            </a:r>
            <a:r>
              <a:rPr dirty="0"/>
              <a:t>a  </a:t>
            </a:r>
            <a:r>
              <a:rPr spc="10" dirty="0"/>
              <a:t>tersebut.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98640" y="1634807"/>
            <a:ext cx="4322445" cy="25374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763270">
              <a:lnSpc>
                <a:spcPct val="79900"/>
              </a:lnSpc>
              <a:spcBef>
                <a:spcPts val="675"/>
              </a:spcBef>
            </a:pPr>
            <a:r>
              <a:rPr sz="2400" spc="-5" dirty="0">
                <a:latin typeface="Calibri"/>
                <a:cs typeface="Calibri"/>
              </a:rPr>
              <a:t>Beberapa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catatan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yang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perlu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diantisipasi:</a:t>
            </a:r>
            <a:endParaRPr sz="2400">
              <a:latin typeface="Calibri"/>
              <a:cs typeface="Calibri"/>
            </a:endParaRPr>
          </a:p>
          <a:p>
            <a:pPr marL="241300" marR="474980" indent="-228600">
              <a:lnSpc>
                <a:spcPct val="7990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Paparan</a:t>
            </a:r>
            <a:r>
              <a:rPr sz="2400" spc="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fenomena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 /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isu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yang </a:t>
            </a:r>
            <a:r>
              <a:rPr sz="2400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spc="5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spc="4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spc="-1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e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400" spc="3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spc="4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spc="4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15" dirty="0">
                <a:solidFill>
                  <a:srgbClr val="FF0000"/>
                </a:solidFill>
                <a:latin typeface="Calibri"/>
                <a:cs typeface="Calibri"/>
              </a:rPr>
              <a:t>Ada</a:t>
            </a:r>
            <a:r>
              <a:rPr sz="24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namun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 sangat</a:t>
            </a:r>
            <a:r>
              <a:rPr sz="24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0000"/>
                </a:solidFill>
                <a:latin typeface="Calibri"/>
                <a:cs typeface="Calibri"/>
              </a:rPr>
              <a:t>subjektif</a:t>
            </a:r>
            <a:endParaRPr sz="2400">
              <a:latin typeface="Calibri"/>
              <a:cs typeface="Calibri"/>
            </a:endParaRPr>
          </a:p>
          <a:p>
            <a:pPr marL="241300" marR="496570" indent="-228600">
              <a:lnSpc>
                <a:spcPts val="2400"/>
              </a:lnSpc>
              <a:spcBef>
                <a:spcPts val="9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15" dirty="0">
                <a:solidFill>
                  <a:srgbClr val="FF0000"/>
                </a:solidFill>
                <a:latin typeface="Calibri"/>
                <a:cs typeface="Calibri"/>
              </a:rPr>
              <a:t>Ada</a:t>
            </a:r>
            <a:r>
              <a:rPr sz="24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namun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dari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FF0000"/>
                </a:solidFill>
                <a:latin typeface="Calibri"/>
                <a:cs typeface="Calibri"/>
              </a:rPr>
              <a:t>lingkup </a:t>
            </a:r>
            <a:r>
              <a:rPr sz="2400" spc="-5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yang</a:t>
            </a:r>
            <a:r>
              <a:rPr sz="24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sangat</a:t>
            </a:r>
            <a:r>
              <a:rPr sz="24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0000"/>
                </a:solidFill>
                <a:latin typeface="Calibri"/>
                <a:cs typeface="Calibri"/>
              </a:rPr>
              <a:t>berbeda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400" y="4457700"/>
            <a:ext cx="2120900" cy="180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71360"/>
            <a:ext cx="2066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0" dirty="0">
                <a:latin typeface="Calibri"/>
                <a:cs typeface="Calibri"/>
              </a:rPr>
              <a:t>C</a:t>
            </a:r>
            <a:r>
              <a:rPr sz="4400" b="1" spc="20" dirty="0">
                <a:latin typeface="Calibri"/>
                <a:cs typeface="Calibri"/>
              </a:rPr>
              <a:t>O</a:t>
            </a:r>
            <a:r>
              <a:rPr sz="4400" b="1" dirty="0">
                <a:latin typeface="Calibri"/>
                <a:cs typeface="Calibri"/>
              </a:rPr>
              <a:t>N</a:t>
            </a:r>
            <a:r>
              <a:rPr sz="4400" b="1" spc="-80" dirty="0">
                <a:latin typeface="Calibri"/>
                <a:cs typeface="Calibri"/>
              </a:rPr>
              <a:t>T</a:t>
            </a:r>
            <a:r>
              <a:rPr sz="4400" b="1" spc="20" dirty="0">
                <a:latin typeface="Calibri"/>
                <a:cs typeface="Calibri"/>
              </a:rPr>
              <a:t>O</a:t>
            </a:r>
            <a:r>
              <a:rPr sz="4400" b="1" dirty="0">
                <a:latin typeface="Calibri"/>
                <a:cs typeface="Calibri"/>
              </a:rPr>
              <a:t>H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417320"/>
            <a:ext cx="10346055" cy="472694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813435">
              <a:lnSpc>
                <a:spcPts val="2700"/>
              </a:lnSpc>
              <a:spcBef>
                <a:spcPts val="740"/>
              </a:spcBef>
            </a:pPr>
            <a:r>
              <a:rPr sz="2600" spc="10" dirty="0">
                <a:latin typeface="Calibri"/>
                <a:cs typeface="Calibri"/>
              </a:rPr>
              <a:t>Judul: </a:t>
            </a:r>
            <a:r>
              <a:rPr sz="2800" b="1" dirty="0">
                <a:latin typeface="Calibri"/>
                <a:cs typeface="Calibri"/>
              </a:rPr>
              <a:t>Dinamika </a:t>
            </a:r>
            <a:r>
              <a:rPr sz="2800" b="1" spc="5" dirty="0">
                <a:latin typeface="Calibri"/>
                <a:cs typeface="Calibri"/>
              </a:rPr>
              <a:t>Pemaafan </a:t>
            </a:r>
            <a:r>
              <a:rPr sz="2800" b="1" dirty="0">
                <a:latin typeface="Calibri"/>
                <a:cs typeface="Calibri"/>
              </a:rPr>
              <a:t>pada </a:t>
            </a:r>
            <a:r>
              <a:rPr sz="2800" b="1" spc="-10" dirty="0">
                <a:latin typeface="Calibri"/>
                <a:cs typeface="Calibri"/>
              </a:rPr>
              <a:t>Korban </a:t>
            </a:r>
            <a:r>
              <a:rPr sz="2800" b="1" spc="-45" dirty="0">
                <a:latin typeface="Calibri"/>
                <a:cs typeface="Calibri"/>
              </a:rPr>
              <a:t>Kekerasan </a:t>
            </a:r>
            <a:r>
              <a:rPr sz="2800" b="1" spc="5" dirty="0">
                <a:latin typeface="Calibri"/>
                <a:cs typeface="Calibri"/>
              </a:rPr>
              <a:t>dalam </a:t>
            </a:r>
            <a:r>
              <a:rPr sz="2800" b="1" spc="10" dirty="0">
                <a:latin typeface="Calibri"/>
                <a:cs typeface="Calibri"/>
              </a:rPr>
              <a:t>Rumah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-40" dirty="0">
                <a:latin typeface="Calibri"/>
                <a:cs typeface="Calibri"/>
              </a:rPr>
              <a:t>Tangga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yang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Memilih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spc="10" dirty="0">
                <a:latin typeface="Calibri"/>
                <a:cs typeface="Calibri"/>
              </a:rPr>
              <a:t>Bertahan</a:t>
            </a:r>
            <a:r>
              <a:rPr sz="2800" b="1" spc="-14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dalam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Pernikahan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600" spc="-55" dirty="0">
                <a:latin typeface="Calibri"/>
                <a:cs typeface="Calibri"/>
              </a:rPr>
              <a:t>Paparan</a:t>
            </a:r>
            <a:r>
              <a:rPr sz="2600" spc="23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latar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belakang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dan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fokus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kajian:</a:t>
            </a:r>
            <a:endParaRPr sz="2600" dirty="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38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10" dirty="0">
                <a:latin typeface="Calibri"/>
                <a:cs typeface="Calibri"/>
              </a:rPr>
              <a:t>Fenomena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KDRT</a:t>
            </a:r>
            <a:r>
              <a:rPr sz="2600" spc="-16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berikut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datanya</a:t>
            </a:r>
            <a:r>
              <a:rPr sz="2600" spc="-1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dari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berbagai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sumber</a:t>
            </a:r>
            <a:endParaRPr sz="2600" dirty="0">
              <a:latin typeface="Calibri"/>
              <a:cs typeface="Calibri"/>
            </a:endParaRPr>
          </a:p>
          <a:p>
            <a:pPr marL="533400" indent="-520700">
              <a:lnSpc>
                <a:spcPct val="100000"/>
              </a:lnSpc>
              <a:spcBef>
                <a:spcPts val="38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10" dirty="0">
                <a:latin typeface="Calibri"/>
                <a:cs typeface="Calibri"/>
              </a:rPr>
              <a:t>Dampak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KDRT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pada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korban</a:t>
            </a:r>
            <a:endParaRPr sz="2600" dirty="0">
              <a:latin typeface="Calibri"/>
              <a:cs typeface="Calibri"/>
            </a:endParaRPr>
          </a:p>
          <a:p>
            <a:pPr marL="533400" marR="5080" indent="-520700">
              <a:lnSpc>
                <a:spcPts val="2500"/>
              </a:lnSpc>
              <a:spcBef>
                <a:spcPts val="98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15" dirty="0">
                <a:latin typeface="Calibri"/>
                <a:cs typeface="Calibri"/>
              </a:rPr>
              <a:t>Berbagai </a:t>
            </a:r>
            <a:r>
              <a:rPr sz="2600" spc="5" dirty="0">
                <a:latin typeface="Calibri"/>
                <a:cs typeface="Calibri"/>
              </a:rPr>
              <a:t>respon </a:t>
            </a:r>
            <a:r>
              <a:rPr sz="2600" spc="-5" dirty="0">
                <a:latin typeface="Calibri"/>
                <a:cs typeface="Calibri"/>
              </a:rPr>
              <a:t>psikologis </a:t>
            </a:r>
            <a:r>
              <a:rPr sz="2600" spc="-10" dirty="0">
                <a:latin typeface="Calibri"/>
                <a:cs typeface="Calibri"/>
              </a:rPr>
              <a:t>dari </a:t>
            </a:r>
            <a:r>
              <a:rPr sz="2600" spc="-15" dirty="0">
                <a:latin typeface="Calibri"/>
                <a:cs typeface="Calibri"/>
              </a:rPr>
              <a:t>korban </a:t>
            </a:r>
            <a:r>
              <a:rPr sz="2600" dirty="0">
                <a:latin typeface="Calibri"/>
                <a:cs typeface="Calibri"/>
              </a:rPr>
              <a:t>hingga </a:t>
            </a:r>
            <a:r>
              <a:rPr sz="2600" spc="-30" dirty="0">
                <a:latin typeface="Calibri"/>
                <a:cs typeface="Calibri"/>
              </a:rPr>
              <a:t>paparan </a:t>
            </a:r>
            <a:r>
              <a:rPr sz="2600" dirty="0">
                <a:latin typeface="Calibri"/>
                <a:cs typeface="Calibri"/>
              </a:rPr>
              <a:t>data / </a:t>
            </a:r>
            <a:r>
              <a:rPr sz="2600" spc="-20" dirty="0">
                <a:latin typeface="Calibri"/>
                <a:cs typeface="Calibri"/>
              </a:rPr>
              <a:t>kajian 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teoritis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tentang</a:t>
            </a:r>
            <a:r>
              <a:rPr sz="2600" spc="-204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keputusan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yang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umumnya</a:t>
            </a:r>
            <a:r>
              <a:rPr sz="2600" spc="-2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diambil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kemudian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oleh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korban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dalam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pernikahannya</a:t>
            </a:r>
            <a:endParaRPr sz="2600" dirty="0">
              <a:latin typeface="Calibri"/>
              <a:cs typeface="Calibri"/>
            </a:endParaRPr>
          </a:p>
          <a:p>
            <a:pPr marL="533400" marR="1007744" indent="-520700">
              <a:lnSpc>
                <a:spcPts val="2500"/>
              </a:lnSpc>
              <a:spcBef>
                <a:spcPts val="10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30" dirty="0">
                <a:latin typeface="Calibri"/>
                <a:cs typeface="Calibri"/>
              </a:rPr>
              <a:t>Temuan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data</a:t>
            </a:r>
            <a:r>
              <a:rPr sz="2600" spc="-13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berbeda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tentang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korban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yang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memilih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bertahan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dan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memaafkan</a:t>
            </a:r>
            <a:endParaRPr sz="2600" dirty="0">
              <a:latin typeface="Calibri"/>
              <a:cs typeface="Calibri"/>
            </a:endParaRPr>
          </a:p>
          <a:p>
            <a:pPr marL="533400" marR="169545" indent="-520700">
              <a:lnSpc>
                <a:spcPts val="2500"/>
              </a:lnSpc>
              <a:spcBef>
                <a:spcPts val="1000"/>
              </a:spcBef>
              <a:buAutoNum type="arabicPeriod"/>
              <a:tabLst>
                <a:tab pos="532765" algn="l"/>
                <a:tab pos="533400" algn="l"/>
              </a:tabLst>
            </a:pPr>
            <a:r>
              <a:rPr sz="2600" spc="-30" dirty="0">
                <a:latin typeface="Calibri"/>
                <a:cs typeface="Calibri"/>
              </a:rPr>
              <a:t>Penegasan</a:t>
            </a:r>
            <a:r>
              <a:rPr sz="2600" spc="1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adanya</a:t>
            </a:r>
            <a:r>
              <a:rPr sz="2600" spc="-1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gap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dan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pernyataan</a:t>
            </a:r>
            <a:r>
              <a:rPr sz="2600" spc="-150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peneliti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20" dirty="0">
                <a:latin typeface="Calibri"/>
                <a:cs typeface="Calibri"/>
              </a:rPr>
              <a:t>untuk</a:t>
            </a:r>
            <a:r>
              <a:rPr sz="2600" spc="-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mengkajinya</a:t>
            </a:r>
            <a:r>
              <a:rPr sz="2600" spc="-23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lebih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lanjut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berikut</a:t>
            </a:r>
            <a:r>
              <a:rPr sz="2600" spc="-16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urgensinya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6100" y="5842000"/>
              <a:ext cx="711200" cy="622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2776" y="5903191"/>
              <a:ext cx="577143" cy="492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3500" y="5842000"/>
              <a:ext cx="2984500" cy="622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9782" y="5909193"/>
              <a:ext cx="2855297" cy="4926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6100" y="5842000"/>
              <a:ext cx="2336800" cy="533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2382" y="5909193"/>
              <a:ext cx="2207597" cy="3976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01000" y="5842000"/>
              <a:ext cx="2374900" cy="5334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67282" y="5909193"/>
              <a:ext cx="2245697" cy="397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740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1948</Words>
  <Application>Microsoft Office PowerPoint</Application>
  <PresentationFormat>Widescreen</PresentationFormat>
  <Paragraphs>245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 MT</vt:lpstr>
      <vt:lpstr>Calibri</vt:lpstr>
      <vt:lpstr>Calibri Light</vt:lpstr>
      <vt:lpstr>Cambria</vt:lpstr>
      <vt:lpstr>Times New Roman</vt:lpstr>
      <vt:lpstr>Wingdings</vt:lpstr>
      <vt:lpstr>Office Theme</vt:lpstr>
      <vt:lpstr>DESAIN PENELITIAN  KUALITATIF: Penetapan Rancangan Operasional Pelaksanaan Riset</vt:lpstr>
      <vt:lpstr>PowerPoint Presentation</vt:lpstr>
      <vt:lpstr>PowerPoint Presentation</vt:lpstr>
      <vt:lpstr>(1) Memastikan  isu/fenomena yang  menjadi perhatian</vt:lpstr>
      <vt:lpstr>OUTLINE HARI INI</vt:lpstr>
      <vt:lpstr>PowerPoint Presentation</vt:lpstr>
      <vt:lpstr>FOKUS KAJIAN</vt:lpstr>
      <vt:lpstr>CONTOH</vt:lpstr>
      <vt:lpstr>PowerPoint Presentation</vt:lpstr>
      <vt:lpstr>RESEARCH PROBLEM</vt:lpstr>
      <vt:lpstr>CONTOH</vt:lpstr>
      <vt:lpstr>PowerPoint Presentation</vt:lpstr>
      <vt:lpstr>PowerPoint Presentation</vt:lpstr>
      <vt:lpstr>KERANGKA BERPIKIR</vt:lpstr>
      <vt:lpstr>Tentang Perspektif Teori</vt:lpstr>
      <vt:lpstr>Pertanyaan Penelitian Berdasarkan  Kerangka Pikir / Perspektif Teori</vt:lpstr>
      <vt:lpstr>Penyusunan Pertanyaan Penelitian</vt:lpstr>
      <vt:lpstr>Penyusunan Pertanyaan Penelitian</vt:lpstr>
      <vt:lpstr>Contoh Ketidaktepatan dalam  Penyusunan Pertanyaan Penelitian</vt:lpstr>
      <vt:lpstr>PowerPoint Presentation</vt:lpstr>
      <vt:lpstr>PowerPoint Presentation</vt:lpstr>
      <vt:lpstr>PowerPoint Presentation</vt:lpstr>
      <vt:lpstr>LATIHAN (15’)</vt:lpstr>
      <vt:lpstr>PowerPoint Presentation</vt:lpstr>
      <vt:lpstr>Kisi-kisi Desain Penelitian  KUALITATIF</vt:lpstr>
      <vt:lpstr>PowerPoint Presentation</vt:lpstr>
      <vt:lpstr>(2) Ruang Lingkup Penelitian</vt:lpstr>
      <vt:lpstr>(3) Penetapan Partisipan Penelitian</vt:lpstr>
      <vt:lpstr>(4) Penentuan Strategi Penggalian  Data Penelitian</vt:lpstr>
      <vt:lpstr>Beberapa Teknik Penggalian Data Kualitatif</vt:lpstr>
      <vt:lpstr>Pedoman / Panduan Penggalian Data</vt:lpstr>
      <vt:lpstr>PowerPoint Presentation</vt:lpstr>
      <vt:lpstr>PowerPoint Presentation</vt:lpstr>
      <vt:lpstr>PowerPoint Presentation</vt:lpstr>
      <vt:lpstr>Ragam Pendekatan dan Analisis Kualitatif Menurut APA  Handbook of Research Methods</vt:lpstr>
      <vt:lpstr>Q: Sepertinya semua teknik prosesnya sama.  Dimana bedanya?</vt:lpstr>
      <vt:lpstr>(7) Kerangka Penyampaian Hasil / Temuan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Pembahasan Hasil Penelitian Kualitatif</vt:lpstr>
      <vt:lpstr>Beberapa 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DESAIN PENELITIAN  KUALITATIF: Penetapan Rancangan Operasional Pelaksanaan Riset</dc:title>
  <dc:creator>ACER</dc:creator>
  <cp:lastModifiedBy>ACER</cp:lastModifiedBy>
  <cp:revision>6</cp:revision>
  <dcterms:created xsi:type="dcterms:W3CDTF">2023-04-09T14:52:02Z</dcterms:created>
  <dcterms:modified xsi:type="dcterms:W3CDTF">2023-08-25T05:16:48Z</dcterms:modified>
</cp:coreProperties>
</file>