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88" r:id="rId5"/>
    <p:sldId id="294" r:id="rId6"/>
    <p:sldId id="281" r:id="rId7"/>
    <p:sldId id="282" r:id="rId8"/>
    <p:sldId id="263" r:id="rId9"/>
    <p:sldId id="291" r:id="rId10"/>
    <p:sldId id="295" r:id="rId11"/>
    <p:sldId id="289" r:id="rId12"/>
    <p:sldId id="293" r:id="rId13"/>
    <p:sldId id="296" r:id="rId14"/>
    <p:sldId id="297" r:id="rId15"/>
    <p:sldId id="278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10C70-70CB-4186-9D36-FAB564E59026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905E16-650B-4790-AE3E-9C0EE3A82862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2000" b="1" dirty="0" smtClean="0">
              <a:solidFill>
                <a:schemeClr val="bg1"/>
              </a:solidFill>
            </a:rPr>
            <a:t>ORANG TUA </a:t>
          </a:r>
          <a:r>
            <a:rPr lang="en-US" sz="2400" b="1" dirty="0" smtClean="0">
              <a:solidFill>
                <a:schemeClr val="bg1"/>
              </a:solidFill>
              <a:latin typeface="Californian FB" pitchFamily="18" charset="0"/>
            </a:rPr>
            <a:t>TIDAK BETUL</a:t>
          </a:r>
          <a:endParaRPr lang="en-US" sz="2400" b="1" dirty="0">
            <a:solidFill>
              <a:schemeClr val="bg1"/>
            </a:solidFill>
            <a:latin typeface="Californian FB" pitchFamily="18" charset="0"/>
          </a:endParaRPr>
        </a:p>
      </dgm:t>
    </dgm:pt>
    <dgm:pt modelId="{E3E28312-4962-4311-A2EB-20CC9D7B0B30}" type="parTrans" cxnId="{243647F0-FFE3-4165-8C3E-4F5D992DD948}">
      <dgm:prSet/>
      <dgm:spPr/>
      <dgm:t>
        <a:bodyPr/>
        <a:lstStyle/>
        <a:p>
          <a:endParaRPr lang="en-US"/>
        </a:p>
      </dgm:t>
    </dgm:pt>
    <dgm:pt modelId="{AA2CA506-DD05-4CB6-9E07-549AE0080ABF}" type="sibTrans" cxnId="{243647F0-FFE3-4165-8C3E-4F5D992DD948}">
      <dgm:prSet/>
      <dgm:spPr/>
      <dgm:t>
        <a:bodyPr/>
        <a:lstStyle/>
        <a:p>
          <a:endParaRPr lang="en-US"/>
        </a:p>
      </dgm:t>
    </dgm:pt>
    <dgm:pt modelId="{C100F5ED-AC6F-46D6-8DC5-0FEFB4D98BE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Californian FB" pitchFamily="18" charset="0"/>
            </a:rPr>
            <a:t>KEBETULAN </a:t>
          </a:r>
          <a:r>
            <a:rPr lang="id-ID" sz="2000" b="1" dirty="0" smtClean="0">
              <a:solidFill>
                <a:srgbClr val="002060"/>
              </a:solidFill>
              <a:latin typeface="Californian FB" pitchFamily="18" charset="0"/>
            </a:rPr>
            <a:t>ORANG TUA</a:t>
          </a:r>
          <a:endParaRPr lang="en-US" sz="2000" b="1" dirty="0">
            <a:solidFill>
              <a:srgbClr val="002060"/>
            </a:solidFill>
            <a:latin typeface="Californian FB" pitchFamily="18" charset="0"/>
          </a:endParaRPr>
        </a:p>
      </dgm:t>
    </dgm:pt>
    <dgm:pt modelId="{FBBC4369-1050-41AC-BE3D-32A5AFFC4FEC}" type="parTrans" cxnId="{2567AA30-2904-45BD-8855-DFAE6C5AC8B9}">
      <dgm:prSet/>
      <dgm:spPr/>
      <dgm:t>
        <a:bodyPr/>
        <a:lstStyle/>
        <a:p>
          <a:endParaRPr lang="en-US"/>
        </a:p>
      </dgm:t>
    </dgm:pt>
    <dgm:pt modelId="{4AEEBA4D-6EFB-4D18-AA5C-294F5D759472}" type="sibTrans" cxnId="{2567AA30-2904-45BD-8855-DFAE6C5AC8B9}">
      <dgm:prSet/>
      <dgm:spPr/>
      <dgm:t>
        <a:bodyPr/>
        <a:lstStyle/>
        <a:p>
          <a:endParaRPr lang="en-US"/>
        </a:p>
      </dgm:t>
    </dgm:pt>
    <dgm:pt modelId="{67E1649D-7F71-473F-BF6C-F9DE8CEAD47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Californian FB" pitchFamily="18" charset="0"/>
            </a:rPr>
            <a:t>BETUL-BETUL </a:t>
          </a:r>
          <a:r>
            <a:rPr lang="id-ID" b="1" dirty="0" smtClean="0">
              <a:solidFill>
                <a:srgbClr val="FFFF00"/>
              </a:solidFill>
              <a:latin typeface="Californian FB" pitchFamily="18" charset="0"/>
            </a:rPr>
            <a:t>ORANG TUA</a:t>
          </a:r>
          <a:endParaRPr lang="en-US" b="1" dirty="0">
            <a:solidFill>
              <a:srgbClr val="FFFF00"/>
            </a:solidFill>
            <a:latin typeface="Californian FB" pitchFamily="18" charset="0"/>
          </a:endParaRPr>
        </a:p>
      </dgm:t>
    </dgm:pt>
    <dgm:pt modelId="{4356B93E-9955-4960-9BA6-C92FEEACFEA0}" type="parTrans" cxnId="{23BB5D85-2E45-40F8-B42F-A0E733BFD53B}">
      <dgm:prSet/>
      <dgm:spPr/>
      <dgm:t>
        <a:bodyPr/>
        <a:lstStyle/>
        <a:p>
          <a:endParaRPr lang="en-US"/>
        </a:p>
      </dgm:t>
    </dgm:pt>
    <dgm:pt modelId="{B5BF11DA-FD20-4815-8B8B-00DC5445C4BB}" type="sibTrans" cxnId="{23BB5D85-2E45-40F8-B42F-A0E733BFD53B}">
      <dgm:prSet/>
      <dgm:spPr/>
      <dgm:t>
        <a:bodyPr/>
        <a:lstStyle/>
        <a:p>
          <a:endParaRPr lang="en-US"/>
        </a:p>
      </dgm:t>
    </dgm:pt>
    <dgm:pt modelId="{1C6326C8-9681-4165-A9A1-413A97CEB516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002060"/>
              </a:solidFill>
              <a:latin typeface="Californian FB" pitchFamily="18" charset="0"/>
            </a:rPr>
            <a:t>ORANG TUA </a:t>
          </a:r>
          <a:r>
            <a:rPr lang="en-US" sz="2000" b="1" dirty="0" smtClean="0">
              <a:solidFill>
                <a:srgbClr val="002060"/>
              </a:solidFill>
              <a:latin typeface="Californian FB" pitchFamily="18" charset="0"/>
            </a:rPr>
            <a:t>KURANG BETUL</a:t>
          </a:r>
          <a:endParaRPr lang="en-US" sz="2000" b="1" dirty="0">
            <a:solidFill>
              <a:srgbClr val="002060"/>
            </a:solidFill>
            <a:latin typeface="Californian FB" pitchFamily="18" charset="0"/>
          </a:endParaRPr>
        </a:p>
      </dgm:t>
    </dgm:pt>
    <dgm:pt modelId="{613B35A7-E731-45CD-997C-D1695A914A0F}" type="parTrans" cxnId="{7063B653-6C51-4D5D-A111-7F190E098325}">
      <dgm:prSet/>
      <dgm:spPr/>
      <dgm:t>
        <a:bodyPr/>
        <a:lstStyle/>
        <a:p>
          <a:endParaRPr lang="en-US"/>
        </a:p>
      </dgm:t>
    </dgm:pt>
    <dgm:pt modelId="{9666D8F7-2C2A-41E4-A46E-6A01817E0821}" type="sibTrans" cxnId="{7063B653-6C51-4D5D-A111-7F190E098325}">
      <dgm:prSet/>
      <dgm:spPr/>
      <dgm:t>
        <a:bodyPr/>
        <a:lstStyle/>
        <a:p>
          <a:endParaRPr lang="en-US"/>
        </a:p>
      </dgm:t>
    </dgm:pt>
    <dgm:pt modelId="{8FFE560B-CFFB-453E-8B5E-800AEA92BCF2}" type="pres">
      <dgm:prSet presAssocID="{12910C70-70CB-4186-9D36-FAB564E5902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9A7D2-C5FE-41F5-9173-9023288E27AE}" type="pres">
      <dgm:prSet presAssocID="{12910C70-70CB-4186-9D36-FAB564E5902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9CF94-DE8C-4559-8998-734A0648A050}" type="pres">
      <dgm:prSet presAssocID="{12910C70-70CB-4186-9D36-FAB564E5902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97050-93C0-4A1C-82D0-61ACEA1DA4B3}" type="pres">
      <dgm:prSet presAssocID="{12910C70-70CB-4186-9D36-FAB564E5902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6C5AC-F4BD-49AA-BC54-531D93F80F41}" type="pres">
      <dgm:prSet presAssocID="{12910C70-70CB-4186-9D36-FAB564E5902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BAAFC-0022-4C90-BCF5-28D7C5D68050}" type="presOf" srcId="{B2905E16-650B-4790-AE3E-9C0EE3A82862}" destId="{4C99A7D2-C5FE-41F5-9173-9023288E27AE}" srcOrd="0" destOrd="0" presId="urn:microsoft.com/office/officeart/2005/8/layout/pyramid4"/>
    <dgm:cxn modelId="{7063B653-6C51-4D5D-A111-7F190E098325}" srcId="{12910C70-70CB-4186-9D36-FAB564E59026}" destId="{1C6326C8-9681-4165-A9A1-413A97CEB516}" srcOrd="3" destOrd="0" parTransId="{613B35A7-E731-45CD-997C-D1695A914A0F}" sibTransId="{9666D8F7-2C2A-41E4-A46E-6A01817E0821}"/>
    <dgm:cxn modelId="{E241C768-EDB7-4FDB-9C1E-053BCAF2B7D5}" type="presOf" srcId="{1C6326C8-9681-4165-A9A1-413A97CEB516}" destId="{8ED6C5AC-F4BD-49AA-BC54-531D93F80F41}" srcOrd="0" destOrd="0" presId="urn:microsoft.com/office/officeart/2005/8/layout/pyramid4"/>
    <dgm:cxn modelId="{0EAF7090-37D6-4D0F-BC50-63278D0EBF93}" type="presOf" srcId="{12910C70-70CB-4186-9D36-FAB564E59026}" destId="{8FFE560B-CFFB-453E-8B5E-800AEA92BCF2}" srcOrd="0" destOrd="0" presId="urn:microsoft.com/office/officeart/2005/8/layout/pyramid4"/>
    <dgm:cxn modelId="{243647F0-FFE3-4165-8C3E-4F5D992DD948}" srcId="{12910C70-70CB-4186-9D36-FAB564E59026}" destId="{B2905E16-650B-4790-AE3E-9C0EE3A82862}" srcOrd="0" destOrd="0" parTransId="{E3E28312-4962-4311-A2EB-20CC9D7B0B30}" sibTransId="{AA2CA506-DD05-4CB6-9E07-549AE0080ABF}"/>
    <dgm:cxn modelId="{9527C558-E0FD-4440-A3BD-37A62BB26FD1}" type="presOf" srcId="{C100F5ED-AC6F-46D6-8DC5-0FEFB4D98BE7}" destId="{6719CF94-DE8C-4559-8998-734A0648A050}" srcOrd="0" destOrd="0" presId="urn:microsoft.com/office/officeart/2005/8/layout/pyramid4"/>
    <dgm:cxn modelId="{2567AA30-2904-45BD-8855-DFAE6C5AC8B9}" srcId="{12910C70-70CB-4186-9D36-FAB564E59026}" destId="{C100F5ED-AC6F-46D6-8DC5-0FEFB4D98BE7}" srcOrd="1" destOrd="0" parTransId="{FBBC4369-1050-41AC-BE3D-32A5AFFC4FEC}" sibTransId="{4AEEBA4D-6EFB-4D18-AA5C-294F5D759472}"/>
    <dgm:cxn modelId="{C8B477D4-8841-41C6-A23F-6ED5B94E3146}" type="presOf" srcId="{67E1649D-7F71-473F-BF6C-F9DE8CEAD47D}" destId="{45897050-93C0-4A1C-82D0-61ACEA1DA4B3}" srcOrd="0" destOrd="0" presId="urn:microsoft.com/office/officeart/2005/8/layout/pyramid4"/>
    <dgm:cxn modelId="{23BB5D85-2E45-40F8-B42F-A0E733BFD53B}" srcId="{12910C70-70CB-4186-9D36-FAB564E59026}" destId="{67E1649D-7F71-473F-BF6C-F9DE8CEAD47D}" srcOrd="2" destOrd="0" parTransId="{4356B93E-9955-4960-9BA6-C92FEEACFEA0}" sibTransId="{B5BF11DA-FD20-4815-8B8B-00DC5445C4BB}"/>
    <dgm:cxn modelId="{735FC6B3-7F99-47E2-B33F-8C370D22AD8A}" type="presParOf" srcId="{8FFE560B-CFFB-453E-8B5E-800AEA92BCF2}" destId="{4C99A7D2-C5FE-41F5-9173-9023288E27AE}" srcOrd="0" destOrd="0" presId="urn:microsoft.com/office/officeart/2005/8/layout/pyramid4"/>
    <dgm:cxn modelId="{44CD1369-D422-45D2-A6BE-52D3AA891434}" type="presParOf" srcId="{8FFE560B-CFFB-453E-8B5E-800AEA92BCF2}" destId="{6719CF94-DE8C-4559-8998-734A0648A050}" srcOrd="1" destOrd="0" presId="urn:microsoft.com/office/officeart/2005/8/layout/pyramid4"/>
    <dgm:cxn modelId="{E1B14F0A-55FB-4B0E-BD9F-E2DF6BBFB0C8}" type="presParOf" srcId="{8FFE560B-CFFB-453E-8B5E-800AEA92BCF2}" destId="{45897050-93C0-4A1C-82D0-61ACEA1DA4B3}" srcOrd="2" destOrd="0" presId="urn:microsoft.com/office/officeart/2005/8/layout/pyramid4"/>
    <dgm:cxn modelId="{BF715AC6-A69A-4868-BC3F-5289701BCDFF}" type="presParOf" srcId="{8FFE560B-CFFB-453E-8B5E-800AEA92BCF2}" destId="{8ED6C5AC-F4BD-49AA-BC54-531D93F80F4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9A7D2-C5FE-41F5-9173-9023288E27AE}">
      <dsp:nvSpPr>
        <dsp:cNvPr id="0" name=""/>
        <dsp:cNvSpPr/>
      </dsp:nvSpPr>
      <dsp:spPr>
        <a:xfrm>
          <a:off x="2608870" y="0"/>
          <a:ext cx="2552700" cy="2552700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</a:rPr>
            <a:t>ORANG TUA </a:t>
          </a:r>
          <a:r>
            <a:rPr lang="en-US" sz="2400" b="1" kern="1200" dirty="0" smtClean="0">
              <a:solidFill>
                <a:schemeClr val="bg1"/>
              </a:solidFill>
              <a:latin typeface="Californian FB" pitchFamily="18" charset="0"/>
            </a:rPr>
            <a:t>TIDAK BETUL</a:t>
          </a:r>
          <a:endParaRPr lang="en-US" sz="2400" b="1" kern="1200" dirty="0">
            <a:solidFill>
              <a:schemeClr val="bg1"/>
            </a:solidFill>
            <a:latin typeface="Californian FB" pitchFamily="18" charset="0"/>
          </a:endParaRPr>
        </a:p>
      </dsp:txBody>
      <dsp:txXfrm>
        <a:off x="3247045" y="1276350"/>
        <a:ext cx="1276350" cy="1276350"/>
      </dsp:txXfrm>
    </dsp:sp>
    <dsp:sp modelId="{6719CF94-DE8C-4559-8998-734A0648A050}">
      <dsp:nvSpPr>
        <dsp:cNvPr id="0" name=""/>
        <dsp:cNvSpPr/>
      </dsp:nvSpPr>
      <dsp:spPr>
        <a:xfrm>
          <a:off x="1332520" y="2552700"/>
          <a:ext cx="2552700" cy="2552700"/>
        </a:xfrm>
        <a:prstGeom prst="triangl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fornian FB" pitchFamily="18" charset="0"/>
            </a:rPr>
            <a:t>KEBETULAN </a:t>
          </a:r>
          <a:r>
            <a:rPr lang="id-ID" sz="2000" b="1" kern="1200" dirty="0" smtClean="0">
              <a:solidFill>
                <a:srgbClr val="002060"/>
              </a:solidFill>
              <a:latin typeface="Californian FB" pitchFamily="18" charset="0"/>
            </a:rPr>
            <a:t>ORANG TUA</a:t>
          </a:r>
          <a:endParaRPr lang="en-US" sz="2000" b="1" kern="1200" dirty="0">
            <a:solidFill>
              <a:srgbClr val="002060"/>
            </a:solidFill>
            <a:latin typeface="Californian FB" pitchFamily="18" charset="0"/>
          </a:endParaRPr>
        </a:p>
      </dsp:txBody>
      <dsp:txXfrm>
        <a:off x="1970695" y="3829050"/>
        <a:ext cx="1276350" cy="1276350"/>
      </dsp:txXfrm>
    </dsp:sp>
    <dsp:sp modelId="{45897050-93C0-4A1C-82D0-61ACEA1DA4B3}">
      <dsp:nvSpPr>
        <dsp:cNvPr id="0" name=""/>
        <dsp:cNvSpPr/>
      </dsp:nvSpPr>
      <dsp:spPr>
        <a:xfrm rot="10800000">
          <a:off x="2608870" y="2552700"/>
          <a:ext cx="2552700" cy="2552700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00"/>
              </a:solidFill>
              <a:latin typeface="Californian FB" pitchFamily="18" charset="0"/>
            </a:rPr>
            <a:t>BETUL-BETUL </a:t>
          </a:r>
          <a:r>
            <a:rPr lang="id-ID" sz="2100" b="1" kern="1200" dirty="0" smtClean="0">
              <a:solidFill>
                <a:srgbClr val="FFFF00"/>
              </a:solidFill>
              <a:latin typeface="Californian FB" pitchFamily="18" charset="0"/>
            </a:rPr>
            <a:t>ORANG TUA</a:t>
          </a:r>
          <a:endParaRPr lang="en-US" sz="2100" b="1" kern="1200" dirty="0">
            <a:solidFill>
              <a:srgbClr val="FFFF00"/>
            </a:solidFill>
            <a:latin typeface="Californian FB" pitchFamily="18" charset="0"/>
          </a:endParaRPr>
        </a:p>
      </dsp:txBody>
      <dsp:txXfrm rot="10800000">
        <a:off x="3247045" y="2552700"/>
        <a:ext cx="1276350" cy="1276350"/>
      </dsp:txXfrm>
    </dsp:sp>
    <dsp:sp modelId="{8ED6C5AC-F4BD-49AA-BC54-531D93F80F41}">
      <dsp:nvSpPr>
        <dsp:cNvPr id="0" name=""/>
        <dsp:cNvSpPr/>
      </dsp:nvSpPr>
      <dsp:spPr>
        <a:xfrm>
          <a:off x="3885220" y="2552700"/>
          <a:ext cx="2552700" cy="2552700"/>
        </a:xfrm>
        <a:prstGeom prst="triangl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rgbClr val="002060"/>
              </a:solidFill>
              <a:latin typeface="Californian FB" pitchFamily="18" charset="0"/>
            </a:rPr>
            <a:t>ORANG TUA </a:t>
          </a:r>
          <a:r>
            <a:rPr lang="en-US" sz="2000" b="1" kern="1200" dirty="0" smtClean="0">
              <a:solidFill>
                <a:srgbClr val="002060"/>
              </a:solidFill>
              <a:latin typeface="Californian FB" pitchFamily="18" charset="0"/>
            </a:rPr>
            <a:t>KURANG BETUL</a:t>
          </a:r>
          <a:endParaRPr lang="en-US" sz="2000" b="1" kern="1200" dirty="0">
            <a:solidFill>
              <a:srgbClr val="002060"/>
            </a:solidFill>
            <a:latin typeface="Californian FB" pitchFamily="18" charset="0"/>
          </a:endParaRPr>
        </a:p>
      </dsp:txBody>
      <dsp:txXfrm>
        <a:off x="4523395" y="3829050"/>
        <a:ext cx="1276350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0369-1300-48DB-97B9-6BB4D88580CE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B749-0543-4BB0-910B-3E7530819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10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06558-2AD5-4B91-91C8-F71BA793B6B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17B6F4-D49B-40F0-B8D7-56F2235EA459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555D87-49CF-4EEA-9E90-95C00022A5A6}" type="datetimeFigureOut">
              <a:rPr lang="id-ID" smtClean="0"/>
              <a:t>29/08/2017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D8D034-6472-4B1D-98D3-B0F7B5A0B72E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4624"/>
            <a:ext cx="8640960" cy="14700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4400" dirty="0" smtClean="0">
                <a:solidFill>
                  <a:srgbClr val="FFFF00"/>
                </a:solidFill>
                <a:latin typeface="Arial Black" pitchFamily="34" charset="0"/>
              </a:rPr>
              <a:t>PENTINGNYA PENDIDIKAN KARAKTER DI ERA DIGITAL</a:t>
            </a:r>
            <a:endParaRPr lang="en-US" sz="1800" dirty="0" smtClean="0"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6165304"/>
            <a:ext cx="6744072" cy="60960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d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Disampaikan dalam kegiatan Parenting TK Se-Kecamatan </a:t>
            </a:r>
            <a:r>
              <a:rPr lang="en-ID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Gondomanan</a:t>
            </a:r>
            <a:r>
              <a:rPr lang="id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id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d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Agustus 2017</a:t>
            </a:r>
            <a:endParaRPr lang="en-US" sz="24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401" y="1556792"/>
            <a:ext cx="91574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Menuju Generasi Indonesia Emas Tahun 2045</a:t>
            </a:r>
            <a:endParaRPr lang="en-US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508422" y="5671618"/>
            <a:ext cx="1296144" cy="673849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844261" y="5157192"/>
            <a:ext cx="6048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Oleh:</a:t>
            </a:r>
          </a:p>
          <a:p>
            <a:pPr algn="ctr"/>
            <a:r>
              <a:rPr lang="en-ID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  <a:r>
              <a:rPr lang="en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Asnatasia</a:t>
            </a:r>
            <a:r>
              <a:rPr lang="en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Maharani, </a:t>
            </a:r>
            <a:r>
              <a:rPr lang="en-ID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Psikolog</a:t>
            </a:r>
            <a:endParaRPr lang="id-I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6" y="1974930"/>
            <a:ext cx="4377205" cy="3182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2" y="1974930"/>
            <a:ext cx="4782088" cy="3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Anak</a:t>
            </a:r>
            <a:r>
              <a:rPr lang="en-ID" dirty="0" smtClean="0"/>
              <a:t> di Era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4407082" cy="3263504"/>
          </a:xfrm>
        </p:spPr>
        <p:txBody>
          <a:bodyPr>
            <a:normAutofit fontScale="77500" lnSpcReduction="20000"/>
          </a:bodyPr>
          <a:lstStyle/>
          <a:p>
            <a:r>
              <a:rPr lang="en-ID" dirty="0" err="1" smtClean="0"/>
              <a:t>Bangun</a:t>
            </a:r>
            <a:r>
              <a:rPr lang="en-ID" dirty="0" smtClean="0"/>
              <a:t> DIALOG, </a:t>
            </a:r>
            <a:r>
              <a:rPr lang="en-ID" dirty="0" err="1" smtClean="0"/>
              <a:t>bukan</a:t>
            </a:r>
            <a:r>
              <a:rPr lang="en-ID" dirty="0" smtClean="0"/>
              <a:t> </a:t>
            </a:r>
            <a:r>
              <a:rPr lang="en-ID" dirty="0" err="1" smtClean="0"/>
              <a:t>sekedar</a:t>
            </a:r>
            <a:r>
              <a:rPr lang="en-ID" dirty="0" smtClean="0"/>
              <a:t> </a:t>
            </a:r>
            <a:r>
              <a:rPr lang="en-ID" dirty="0" err="1" smtClean="0"/>
              <a:t>percakapan</a:t>
            </a:r>
            <a:r>
              <a:rPr lang="en-ID" dirty="0" smtClean="0"/>
              <a:t> </a:t>
            </a:r>
            <a:r>
              <a:rPr lang="en-ID" dirty="0" err="1" smtClean="0"/>
              <a:t>tak</a:t>
            </a:r>
            <a:r>
              <a:rPr lang="en-ID" dirty="0" smtClean="0"/>
              <a:t> </a:t>
            </a:r>
            <a:r>
              <a:rPr lang="en-ID" dirty="0" err="1" smtClean="0"/>
              <a:t>bermakna</a:t>
            </a:r>
            <a:r>
              <a:rPr lang="en-ID" dirty="0" smtClean="0"/>
              <a:t>.</a:t>
            </a:r>
          </a:p>
          <a:p>
            <a:r>
              <a:rPr lang="en-ID" dirty="0" smtClean="0"/>
              <a:t>TANTANGAN,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hadiah</a:t>
            </a:r>
            <a:r>
              <a:rPr lang="en-ID" dirty="0" smtClean="0"/>
              <a:t> </a:t>
            </a:r>
            <a:r>
              <a:rPr lang="en-ID" dirty="0" err="1" smtClean="0"/>
              <a:t>terindah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terpenting</a:t>
            </a:r>
            <a:r>
              <a:rPr lang="en-ID" dirty="0" smtClean="0"/>
              <a:t> </a:t>
            </a:r>
            <a:r>
              <a:rPr lang="en-ID" dirty="0" err="1" smtClean="0"/>
              <a:t>orangtua</a:t>
            </a:r>
            <a:r>
              <a:rPr lang="en-ID" dirty="0" smtClean="0"/>
              <a:t> masa </a:t>
            </a:r>
            <a:r>
              <a:rPr lang="en-ID" dirty="0" err="1" smtClean="0"/>
              <a:t>kini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anak-anak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Alih-alih</a:t>
            </a:r>
            <a:r>
              <a:rPr lang="en-ID" dirty="0" smtClean="0"/>
              <a:t> focus </a:t>
            </a:r>
            <a:r>
              <a:rPr lang="en-ID" dirty="0" err="1" smtClean="0"/>
              <a:t>bertanya</a:t>
            </a:r>
            <a:r>
              <a:rPr lang="en-ID" dirty="0" smtClean="0"/>
              <a:t> “</a:t>
            </a:r>
            <a:r>
              <a:rPr lang="en-ID" dirty="0" err="1" smtClean="0"/>
              <a:t>kenapa</a:t>
            </a:r>
            <a:r>
              <a:rPr lang="en-ID" dirty="0" smtClean="0"/>
              <a:t>”, </a:t>
            </a:r>
            <a:r>
              <a:rPr lang="en-ID" dirty="0" err="1" smtClean="0"/>
              <a:t>tanyakan</a:t>
            </a:r>
            <a:r>
              <a:rPr lang="en-ID" dirty="0" smtClean="0"/>
              <a:t> “</a:t>
            </a:r>
            <a:r>
              <a:rPr lang="en-ID" dirty="0" err="1" smtClean="0"/>
              <a:t>bagaimana</a:t>
            </a:r>
            <a:r>
              <a:rPr lang="en-ID" dirty="0" smtClean="0"/>
              <a:t>”.</a:t>
            </a:r>
          </a:p>
          <a:p>
            <a:r>
              <a:rPr lang="en-ID" dirty="0" err="1" smtClean="0"/>
              <a:t>Buat</a:t>
            </a:r>
            <a:r>
              <a:rPr lang="en-ID" dirty="0" smtClean="0"/>
              <a:t> aktivitas2 yang </a:t>
            </a:r>
            <a:r>
              <a:rPr lang="en-ID" dirty="0" err="1" smtClean="0"/>
              <a:t>mengajarkan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berproses</a:t>
            </a:r>
            <a:endParaRPr lang="en-ID" dirty="0" smtClean="0"/>
          </a:p>
          <a:p>
            <a:r>
              <a:rPr lang="en-ID" dirty="0" err="1" smtClean="0"/>
              <a:t>Hargai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 err="1" smtClean="0"/>
              <a:t>kecerdasan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endParaRPr lang="en-ID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6939" y="1814989"/>
            <a:ext cx="271074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 ORANG TUA BERKARAKTER</a:t>
            </a:r>
            <a:endParaRPr lang="id-ID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>
            <a:normAutofit fontScale="92500"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KARAKTER</a:t>
            </a:r>
            <a:r>
              <a:rPr lang="id-ID" sz="2400" b="1" dirty="0" smtClean="0"/>
              <a:t>:</a:t>
            </a:r>
            <a:r>
              <a:rPr lang="id-ID" sz="2400" dirty="0" smtClean="0"/>
              <a:t> </a:t>
            </a:r>
            <a:r>
              <a:rPr lang="id-ID" sz="2400" dirty="0" smtClean="0">
                <a:solidFill>
                  <a:schemeClr val="tx2"/>
                </a:solidFill>
              </a:rPr>
              <a:t>SIFAT KHAS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chemeClr val="tx2"/>
                </a:solidFill>
              </a:rPr>
              <a:t>KUALITAS DAN KEKUATAN MORAL</a:t>
            </a:r>
            <a:r>
              <a:rPr lang="id-ID" sz="2400" dirty="0" smtClean="0"/>
              <a:t> PADA SESEORANG.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Jadilah Ayah dan Ibu yang memiliki kepribadian yang baik (teladan untuk anak-anak)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Mulailah dengan mengajak dengan memberikan contoh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Batasi penggunaan perangkat komunikasi kepada anak dari hak milik menjadi “hak guna pakai”. Orang tua harus konsisten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Manfaatkan waktu pertemuan orang tua dengan anak sebaik mungkin untuk menguatkan kebersamaan</a:t>
            </a:r>
          </a:p>
        </p:txBody>
      </p:sp>
    </p:spTree>
    <p:extLst>
      <p:ext uri="{BB962C8B-B14F-4D97-AF65-F5344CB8AC3E}">
        <p14:creationId xmlns:p14="http://schemas.microsoft.com/office/powerpoint/2010/main" val="9157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0800" y="1309688"/>
            <a:ext cx="2286000" cy="2214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57600" y="1295400"/>
            <a:ext cx="2286000" cy="22145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90800" y="2595563"/>
            <a:ext cx="2286000" cy="2214562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57600" y="2590800"/>
            <a:ext cx="2286000" cy="221456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800600" y="1676400"/>
            <a:ext cx="928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sz="1800" b="1">
                <a:latin typeface="Arial" charset="0"/>
                <a:cs typeface="Arial" charset="0"/>
              </a:rPr>
              <a:t>OLAH HATI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2819400" y="1600200"/>
            <a:ext cx="928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sz="1800" b="1">
                <a:solidFill>
                  <a:srgbClr val="C00000"/>
                </a:solidFill>
                <a:latin typeface="Arial" charset="0"/>
                <a:cs typeface="Arial" charset="0"/>
              </a:rPr>
              <a:t>OLAH PIKIR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4724400" y="3581400"/>
            <a:ext cx="1000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OLAH RASA/KARSA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2805113" y="3738563"/>
            <a:ext cx="928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sz="1800" b="1">
                <a:solidFill>
                  <a:schemeClr val="hlink"/>
                </a:solidFill>
                <a:latin typeface="Arial" charset="0"/>
                <a:cs typeface="Arial" charset="0"/>
              </a:rPr>
              <a:t>OLAH RAGA</a:t>
            </a:r>
          </a:p>
        </p:txBody>
      </p:sp>
      <p:cxnSp>
        <p:nvCxnSpPr>
          <p:cNvPr id="22538" name="Straight Arrow Connector 17"/>
          <p:cNvCxnSpPr>
            <a:cxnSpLocks noChangeShapeType="1"/>
            <a:endCxn id="25" idx="5"/>
          </p:cNvCxnSpPr>
          <p:nvPr/>
        </p:nvCxnSpPr>
        <p:spPr bwMode="auto">
          <a:xfrm flipH="1" flipV="1">
            <a:off x="5646738" y="4489450"/>
            <a:ext cx="644525" cy="644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endCxn id="25" idx="1"/>
          </p:cNvCxnSpPr>
          <p:nvPr/>
        </p:nvCxnSpPr>
        <p:spPr>
          <a:xfrm>
            <a:off x="2057400" y="1143000"/>
            <a:ext cx="839788" cy="520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5" idx="3"/>
          </p:cNvCxnSpPr>
          <p:nvPr/>
        </p:nvCxnSpPr>
        <p:spPr>
          <a:xfrm flipV="1">
            <a:off x="2514600" y="4489450"/>
            <a:ext cx="382588" cy="692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715000" y="1371600"/>
            <a:ext cx="609600" cy="447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24"/>
          <p:cNvSpPr txBox="1">
            <a:spLocks noChangeArrowheads="1"/>
          </p:cNvSpPr>
          <p:nvPr/>
        </p:nvSpPr>
        <p:spPr bwMode="auto">
          <a:xfrm>
            <a:off x="6248400" y="979488"/>
            <a:ext cx="2743200" cy="6508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i="1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jujur,</a:t>
            </a:r>
            <a:r>
              <a:rPr lang="id-ID" sz="1800" i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religius, adil, ikhlas, berpikr positif</a:t>
            </a:r>
            <a:endParaRPr lang="id-ID" sz="180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3327" name="Rectangle 27"/>
          <p:cNvSpPr>
            <a:spLocks noChangeArrowheads="1"/>
          </p:cNvSpPr>
          <p:nvPr/>
        </p:nvSpPr>
        <p:spPr bwMode="auto">
          <a:xfrm>
            <a:off x="6324600" y="4514850"/>
            <a:ext cx="2633663" cy="120015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i="1">
                <a:solidFill>
                  <a:srgbClr val="FF0000"/>
                </a:solidFill>
                <a:latin typeface="Cambria" pitchFamily="18" charset="0"/>
                <a:cs typeface="Arial" charset="0"/>
              </a:rPr>
              <a:t>peduli, </a:t>
            </a:r>
            <a:r>
              <a:rPr lang="id-ID" sz="1800" i="1">
                <a:solidFill>
                  <a:schemeClr val="bg2"/>
                </a:solidFill>
                <a:latin typeface="Cambria" pitchFamily="18" charset="0"/>
                <a:cs typeface="Arial" charset="0"/>
              </a:rPr>
              <a:t>kasih sayang, toleransi, santun, cinta damai, kerjasama, cinta tanah air</a:t>
            </a:r>
          </a:p>
        </p:txBody>
      </p:sp>
      <p:sp>
        <p:nvSpPr>
          <p:cNvPr id="13328" name="Rectangle 31"/>
          <p:cNvSpPr>
            <a:spLocks noChangeArrowheads="1"/>
          </p:cNvSpPr>
          <p:nvPr/>
        </p:nvSpPr>
        <p:spPr bwMode="auto">
          <a:xfrm>
            <a:off x="152400" y="4402138"/>
            <a:ext cx="2362200" cy="1465262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i="1">
                <a:solidFill>
                  <a:srgbClr val="C00000"/>
                </a:solidFill>
                <a:latin typeface="Cambria" pitchFamily="18" charset="0"/>
                <a:cs typeface="Arial" charset="0"/>
              </a:rPr>
              <a:t>tangguh, </a:t>
            </a:r>
            <a:r>
              <a:rPr lang="id-ID" sz="1800" i="1">
                <a:solidFill>
                  <a:srgbClr val="006600"/>
                </a:solidFill>
                <a:latin typeface="Cambria" pitchFamily="18" charset="0"/>
                <a:cs typeface="Arial" charset="0"/>
              </a:rPr>
              <a:t>mandiri, percaya diri, tanggung jawab, disiplin, kerja keras, pantang menyerah</a:t>
            </a:r>
            <a:endParaRPr lang="id-ID" sz="1800">
              <a:solidFill>
                <a:srgbClr val="0066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329" name="Rectangle 33"/>
          <p:cNvSpPr>
            <a:spLocks noChangeArrowheads="1"/>
          </p:cNvSpPr>
          <p:nvPr/>
        </p:nvSpPr>
        <p:spPr bwMode="auto">
          <a:xfrm>
            <a:off x="152400" y="827088"/>
            <a:ext cx="2209800" cy="92551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i="1">
                <a:solidFill>
                  <a:srgbClr val="C00000"/>
                </a:solidFill>
                <a:latin typeface="Cambria" pitchFamily="18" charset="0"/>
                <a:cs typeface="Arial" charset="0"/>
              </a:rPr>
              <a:t>cerdas</a:t>
            </a:r>
            <a:r>
              <a:rPr lang="id-ID" sz="1800" i="1">
                <a:solidFill>
                  <a:srgbClr val="C00000"/>
                </a:solidFill>
                <a:latin typeface="Cambria" pitchFamily="18" charset="0"/>
                <a:cs typeface="Arial" charset="0"/>
              </a:rPr>
              <a:t>,</a:t>
            </a:r>
            <a:r>
              <a:rPr lang="id-ID" sz="1800" i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 kreatif, mengendalikan diri, rendah hati, hemat</a:t>
            </a:r>
            <a:endParaRPr lang="id-ID" sz="180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2546" name="TextBox 18"/>
          <p:cNvSpPr txBox="1">
            <a:spLocks noChangeArrowheads="1"/>
          </p:cNvSpPr>
          <p:nvPr/>
        </p:nvSpPr>
        <p:spPr bwMode="auto">
          <a:xfrm>
            <a:off x="2819400" y="5286375"/>
            <a:ext cx="304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b="1">
                <a:solidFill>
                  <a:schemeClr val="tx2"/>
                </a:solidFill>
                <a:latin typeface="Verdana" pitchFamily="34" charset="0"/>
                <a:cs typeface="Arial" charset="0"/>
              </a:rPr>
              <a:t>NILAI-NILAI YANG DIKEMBANGKAN</a:t>
            </a:r>
          </a:p>
        </p:txBody>
      </p:sp>
      <p:sp>
        <p:nvSpPr>
          <p:cNvPr id="22547" name="TextBox 15"/>
          <p:cNvSpPr txBox="1">
            <a:spLocks noChangeArrowheads="1"/>
          </p:cNvSpPr>
          <p:nvPr/>
        </p:nvSpPr>
        <p:spPr bwMode="auto">
          <a:xfrm>
            <a:off x="3657600" y="28194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d-ID" sz="1200" b="1">
                <a:solidFill>
                  <a:schemeClr val="tx2"/>
                </a:solidFill>
                <a:latin typeface="Arial" charset="0"/>
                <a:cs typeface="Arial" charset="0"/>
              </a:rPr>
              <a:t>Perilaku Berkarakter</a:t>
            </a:r>
          </a:p>
        </p:txBody>
      </p:sp>
      <p:sp>
        <p:nvSpPr>
          <p:cNvPr id="25" name="Oval 24"/>
          <p:cNvSpPr/>
          <p:nvPr/>
        </p:nvSpPr>
        <p:spPr>
          <a:xfrm>
            <a:off x="2328863" y="1095375"/>
            <a:ext cx="38862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0047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Kolaborasi dengan Orangtua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1350" dirty="0">
                <a:solidFill>
                  <a:prstClr val="black"/>
                </a:solidFill>
              </a:rPr>
              <a:t>Ayah dan Ibu harus </a:t>
            </a:r>
            <a:r>
              <a:rPr lang="id-ID" sz="1500" dirty="0">
                <a:solidFill>
                  <a:srgbClr val="FF0000"/>
                </a:solidFill>
              </a:rPr>
              <a:t>kompak</a:t>
            </a:r>
            <a:r>
              <a:rPr lang="id-ID" sz="1350" dirty="0">
                <a:solidFill>
                  <a:prstClr val="black"/>
                </a:solidFill>
              </a:rPr>
              <a:t> dan </a:t>
            </a:r>
            <a:r>
              <a:rPr lang="id-ID" sz="1500" dirty="0">
                <a:solidFill>
                  <a:srgbClr val="FF0000"/>
                </a:solidFill>
              </a:rPr>
              <a:t>konsisten </a:t>
            </a:r>
            <a:r>
              <a:rPr lang="id-ID" sz="1350" dirty="0">
                <a:solidFill>
                  <a:prstClr val="black"/>
                </a:solidFill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350" dirty="0">
                <a:solidFill>
                  <a:prstClr val="black"/>
                </a:solidFill>
              </a:rPr>
              <a:t>Menerapkan tujuan pengasuhan sejak dini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350" dirty="0">
                <a:solidFill>
                  <a:prstClr val="black"/>
                </a:solidFill>
              </a:rPr>
              <a:t>Membekali diri dengan informasi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350" dirty="0">
                <a:solidFill>
                  <a:prstClr val="black"/>
                </a:solidFill>
              </a:rPr>
              <a:t>Menyepakati aturan pemakaian gadget , termasuk bagi diri sendiri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350" dirty="0">
                <a:solidFill>
                  <a:prstClr val="black"/>
                </a:solidFill>
              </a:rPr>
              <a:t>Mempersiapkan lingkungan sekitar anak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350" dirty="0">
                <a:solidFill>
                  <a:prstClr val="black"/>
                </a:solidFill>
              </a:rPr>
              <a:t>Menyediakan diri untuk ‘hadir’ dalam kehidupan anak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1200" dirty="0">
                <a:solidFill>
                  <a:prstClr val="black"/>
                </a:solidFill>
              </a:rPr>
              <a:t>Penggunaan media digital harus di bawah pengawasan orangtua: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prstClr val="black"/>
                </a:solidFill>
              </a:rPr>
              <a:t>Terapkan aturan hak guna pakai, bukan hak milik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prstClr val="black"/>
                </a:solidFill>
              </a:rPr>
              <a:t>Buat kesepakatan bersama tentang: jam pemakaian, durasi, dan konsekuensi pelanggaran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prstClr val="black"/>
                </a:solidFill>
              </a:rPr>
              <a:t>Tanyakan apa yang dipelajari anak-anak dari tontonan / permainannya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prstClr val="black"/>
                </a:solidFill>
              </a:rPr>
              <a:t>Manfaatkan layanan pengaman semaksimal mungkin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prstClr val="black"/>
                </a:solidFill>
              </a:rPr>
              <a:t>Bantu anak menemukan minatnya, lalu kembangkan di dunia nyata</a:t>
            </a:r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62" y="4150783"/>
            <a:ext cx="1853355" cy="1849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66" y="4218516"/>
            <a:ext cx="2054012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Kolaborasi dengan Orangtua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1350" dirty="0">
                <a:solidFill>
                  <a:prstClr val="black"/>
                </a:solidFill>
              </a:rPr>
              <a:t>Perlakukanlah media digital sewajarnya...</a:t>
            </a:r>
          </a:p>
          <a:p>
            <a:pPr marL="0" indent="0">
              <a:buNone/>
            </a:pPr>
            <a:r>
              <a:rPr lang="id-ID" sz="1350" dirty="0">
                <a:solidFill>
                  <a:prstClr val="black"/>
                </a:solidFill>
              </a:rPr>
              <a:t>jangan membuatnya seperti HADIAH atau PENGALIH PERHATIAN</a:t>
            </a:r>
          </a:p>
          <a:p>
            <a:pPr marL="0" indent="0">
              <a:buNone/>
            </a:pPr>
            <a:endParaRPr lang="id-ID" sz="13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d-ID" sz="1350" dirty="0">
                <a:solidFill>
                  <a:prstClr val="black"/>
                </a:solidFill>
              </a:rPr>
              <a:t>Apabila anda memperlakukan media digital secara berlebihan, demikianlah cara anak-anak memandangnya....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1500" dirty="0">
                <a:solidFill>
                  <a:prstClr val="black"/>
                </a:solidFill>
              </a:rPr>
              <a:t>Sediakan alternatif kegiatan bermain yang lain. </a:t>
            </a:r>
          </a:p>
          <a:p>
            <a:pPr marL="214313" indent="-214313">
              <a:buFont typeface="Wingdings" panose="05000000000000000000" pitchFamily="2" charset="2"/>
              <a:buChar char="è"/>
            </a:pPr>
            <a:r>
              <a:rPr lang="id-ID" sz="1200" dirty="0">
                <a:solidFill>
                  <a:prstClr val="black"/>
                </a:solidFill>
                <a:sym typeface="Wingdings" panose="05000000000000000000" pitchFamily="2" charset="2"/>
              </a:rPr>
              <a:t>Anak </a:t>
            </a:r>
            <a:r>
              <a:rPr lang="id-ID" sz="1200" dirty="0">
                <a:solidFill>
                  <a:prstClr val="black"/>
                </a:solidFill>
                <a:sym typeface="Wingdings" panose="05000000000000000000" pitchFamily="2" charset="2"/>
              </a:rPr>
              <a:t>usia dini belum </a:t>
            </a:r>
            <a:r>
              <a:rPr lang="id-ID" sz="1200" dirty="0">
                <a:solidFill>
                  <a:prstClr val="black"/>
                </a:solidFill>
                <a:sym typeface="Wingdings" panose="05000000000000000000" pitchFamily="2" charset="2"/>
              </a:rPr>
              <a:t>mampu membuat alternatif-alternatif dalam pikirannya, sehingga jika kita ingin membatasi anak bermain gadget, sediakan aktivitas lain yang menarik. </a:t>
            </a:r>
          </a:p>
          <a:p>
            <a:pPr marL="214313" indent="-214313">
              <a:buFont typeface="Wingdings" panose="05000000000000000000" pitchFamily="2" charset="2"/>
              <a:buChar char="è"/>
            </a:pPr>
            <a:r>
              <a:rPr lang="id-ID" sz="1200" dirty="0">
                <a:solidFill>
                  <a:prstClr val="black"/>
                </a:solidFill>
                <a:sym typeface="Wingdings" panose="05000000000000000000" pitchFamily="2" charset="2"/>
              </a:rPr>
              <a:t>Tidak ada game di gadget yang mampu menggantikan manfaat permainan nyata</a:t>
            </a:r>
            <a:endParaRPr lang="id-ID" sz="1200" dirty="0">
              <a:solidFill>
                <a:prstClr val="black"/>
              </a:solidFill>
            </a:endParaRPr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3817868"/>
            <a:ext cx="2590958" cy="218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43" y="3913716"/>
            <a:ext cx="3177815" cy="19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00B0F0"/>
                </a:solidFill>
              </a:rPr>
              <a:t>SEKIAN</a:t>
            </a:r>
          </a:p>
        </p:txBody>
      </p:sp>
      <p:pic>
        <p:nvPicPr>
          <p:cNvPr id="24579" name="Picture 4" descr="Flower_Thank_yo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01" y="234888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Beginning 1">
            <a:hlinkClick r:id="" action="ppaction://hlinkshowjump?jump=firstslide" highlightClick="1"/>
          </p:cNvPr>
          <p:cNvSpPr/>
          <p:nvPr/>
        </p:nvSpPr>
        <p:spPr>
          <a:xfrm>
            <a:off x="827584" y="5589240"/>
            <a:ext cx="1224136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5" y="4653136"/>
            <a:ext cx="1190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8229600" cy="374441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sz="8800" b="1" dirty="0" smtClean="0">
                <a:solidFill>
                  <a:schemeClr val="accent1"/>
                </a:solidFill>
                <a:latin typeface="Comic Sans MS" pitchFamily="66" charset="0"/>
              </a:rPr>
              <a:t>Mengapa </a:t>
            </a:r>
            <a:r>
              <a:rPr lang="id-ID" sz="8800" b="1" dirty="0" smtClean="0">
                <a:solidFill>
                  <a:schemeClr val="accent1"/>
                </a:solidFill>
                <a:latin typeface="Comic Sans MS" pitchFamily="66" charset="0"/>
              </a:rPr>
              <a:t>kita mempunyai </a:t>
            </a:r>
            <a:r>
              <a:rPr lang="id-ID" sz="8800" b="1" dirty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id-ID" sz="8800" b="1" dirty="0" smtClean="0">
                <a:solidFill>
                  <a:schemeClr val="accent1"/>
                </a:solidFill>
                <a:latin typeface="Comic Sans MS" pitchFamily="66" charset="0"/>
              </a:rPr>
              <a:t>nak?</a:t>
            </a:r>
            <a:endParaRPr lang="en-US" sz="8800" b="1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6150" name="Picture 6" descr="Copy of miki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13176"/>
            <a:ext cx="10683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80726"/>
            <a:ext cx="8229600" cy="7920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chemeClr val="accent1"/>
                </a:solidFill>
              </a:rPr>
              <a:t>J</a:t>
            </a:r>
            <a:r>
              <a:rPr lang="id-ID" sz="6000" b="1" dirty="0" smtClean="0">
                <a:solidFill>
                  <a:schemeClr val="accent1"/>
                </a:solidFill>
              </a:rPr>
              <a:t>AWABANNYA?</a:t>
            </a:r>
            <a:endParaRPr lang="en-US" sz="6000" b="1" dirty="0" smtClean="0">
              <a:solidFill>
                <a:schemeClr val="accent1"/>
              </a:solidFill>
            </a:endParaRPr>
          </a:p>
        </p:txBody>
      </p:sp>
      <p:sp>
        <p:nvSpPr>
          <p:cNvPr id="4" name="Left-Up Arrow 3"/>
          <p:cNvSpPr/>
          <p:nvPr/>
        </p:nvSpPr>
        <p:spPr>
          <a:xfrm rot="13330857">
            <a:off x="2604600" y="1733793"/>
            <a:ext cx="3595826" cy="3507610"/>
          </a:xfrm>
          <a:prstGeom prst="leftUpArrow">
            <a:avLst>
              <a:gd name="adj1" fmla="val 18404"/>
              <a:gd name="adj2" fmla="val 25000"/>
              <a:gd name="adj3" fmla="val 27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695747" y="4221088"/>
            <a:ext cx="171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Sulit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4221088"/>
            <a:ext cx="266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Mudah </a:t>
            </a:r>
            <a:endParaRPr lang="en-US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830" y="5165049"/>
            <a:ext cx="2726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sz="2000" b="1" dirty="0" smtClean="0"/>
              <a:t>Terencana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000" b="1" dirty="0" smtClean="0"/>
              <a:t>Ada harapan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sz="2000" b="1" dirty="0" smtClean="0"/>
              <a:t>Masa Depan Cerah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508104" y="5211215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b="1" dirty="0" smtClean="0"/>
              <a:t>Tak Terencana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b="1" dirty="0" smtClean="0"/>
              <a:t>Hanya angan-angan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b="1" dirty="0" smtClean="0"/>
              <a:t>Masa kurang jelas</a:t>
            </a:r>
            <a:endParaRPr lang="id-ID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521" y="5386726"/>
            <a:ext cx="1410235" cy="1024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55" y="5229200"/>
            <a:ext cx="7334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  <p:bldP spid="5" grpId="0"/>
      <p:bldP spid="9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336704" cy="9445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latin typeface="Comic Sans MS" pitchFamily="66" charset="0"/>
              </a:rPr>
              <a:t>4 JENIS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id-ID" b="1" dirty="0" smtClean="0">
                <a:latin typeface="Comic Sans MS" pitchFamily="66" charset="0"/>
              </a:rPr>
              <a:t>ORANG TUA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85333"/>
              </p:ext>
            </p:extLst>
          </p:nvPr>
        </p:nvGraphicFramePr>
        <p:xfrm>
          <a:off x="762000" y="1371600"/>
          <a:ext cx="777044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9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00150"/>
            <a:ext cx="2949178" cy="744583"/>
          </a:xfrm>
        </p:spPr>
        <p:txBody>
          <a:bodyPr/>
          <a:lstStyle/>
          <a:p>
            <a:r>
              <a:rPr lang="id-ID" dirty="0"/>
              <a:t>F</a:t>
            </a:r>
            <a:r>
              <a:rPr lang="id-ID" dirty="0" smtClean="0"/>
              <a:t>akta terkini: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774" y="2307228"/>
            <a:ext cx="3811088" cy="24982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3110"/>
            <a:ext cx="3729887" cy="323588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	</a:t>
            </a:r>
            <a:r>
              <a:rPr lang="id-ID" sz="1650" dirty="0"/>
              <a:t>Indonesia merupakan negara pengguna internet </a:t>
            </a:r>
            <a:r>
              <a:rPr lang="id-ID" sz="1650" dirty="0">
                <a:solidFill>
                  <a:srgbClr val="FF0000"/>
                </a:solidFill>
              </a:rPr>
              <a:t>terbesar no-6 di dunia </a:t>
            </a:r>
          </a:p>
          <a:p>
            <a:endParaRPr lang="id-ID" sz="1650" dirty="0"/>
          </a:p>
          <a:p>
            <a:r>
              <a:rPr lang="id-ID" sz="1650" dirty="0"/>
              <a:t>  Di </a:t>
            </a:r>
            <a:r>
              <a:rPr lang="id-ID" sz="1650" dirty="0" smtClean="0"/>
              <a:t>201</a:t>
            </a:r>
            <a:r>
              <a:rPr lang="en-ID" sz="1650" dirty="0" smtClean="0"/>
              <a:t>6</a:t>
            </a:r>
            <a:r>
              <a:rPr lang="id-ID" sz="1650" dirty="0" smtClean="0"/>
              <a:t> </a:t>
            </a:r>
            <a:r>
              <a:rPr lang="id-ID" sz="1650" dirty="0"/>
              <a:t>diperkirakan pengguna internet di Indonesia sebanyak </a:t>
            </a:r>
            <a:r>
              <a:rPr lang="en-ID" sz="1650" dirty="0" smtClean="0">
                <a:solidFill>
                  <a:srgbClr val="FF0000"/>
                </a:solidFill>
              </a:rPr>
              <a:t>133</a:t>
            </a:r>
            <a:r>
              <a:rPr lang="id-ID" sz="1650" dirty="0" smtClean="0">
                <a:solidFill>
                  <a:srgbClr val="FF0000"/>
                </a:solidFill>
              </a:rPr>
              <a:t> </a:t>
            </a:r>
            <a:r>
              <a:rPr lang="id-ID" sz="1650" dirty="0">
                <a:solidFill>
                  <a:srgbClr val="FF0000"/>
                </a:solidFill>
              </a:rPr>
              <a:t>juta orang</a:t>
            </a:r>
            <a:r>
              <a:rPr lang="id-ID" sz="1650" dirty="0"/>
              <a:t>, dan </a:t>
            </a:r>
            <a:r>
              <a:rPr lang="id-ID" sz="1650" dirty="0">
                <a:solidFill>
                  <a:srgbClr val="FF0000"/>
                </a:solidFill>
              </a:rPr>
              <a:t>35 juta</a:t>
            </a:r>
            <a:r>
              <a:rPr lang="id-ID" sz="1650" dirty="0"/>
              <a:t> di antaranya berasal dari kalangan </a:t>
            </a:r>
            <a:r>
              <a:rPr lang="id-ID" sz="1650" dirty="0">
                <a:solidFill>
                  <a:srgbClr val="FF0000"/>
                </a:solidFill>
              </a:rPr>
              <a:t>anak-anak dan remaja</a:t>
            </a:r>
          </a:p>
          <a:p>
            <a:endParaRPr lang="id-ID" sz="1650" dirty="0"/>
          </a:p>
          <a:p>
            <a:r>
              <a:rPr lang="id-ID" sz="1650" dirty="0"/>
              <a:t>Diperkirakan, </a:t>
            </a:r>
          </a:p>
          <a:p>
            <a:r>
              <a:rPr lang="id-ID" sz="1650" dirty="0"/>
              <a:t>pada tahun 2017 angka pengguna internet meningkat menjadi </a:t>
            </a:r>
            <a:r>
              <a:rPr lang="id-ID" sz="1650" dirty="0" smtClean="0"/>
              <a:t>1</a:t>
            </a:r>
            <a:r>
              <a:rPr lang="en-ID" sz="1650" dirty="0" smtClean="0"/>
              <a:t>60 </a:t>
            </a:r>
            <a:r>
              <a:rPr lang="id-ID" sz="1650" dirty="0" smtClean="0"/>
              <a:t>juta</a:t>
            </a:r>
            <a:r>
              <a:rPr lang="id-ID" sz="1650" dirty="0"/>
              <a:t>,</a:t>
            </a:r>
          </a:p>
          <a:p>
            <a:endParaRPr lang="id-ID" sz="1650" dirty="0">
              <a:solidFill>
                <a:srgbClr val="FF0000"/>
              </a:solidFill>
            </a:endParaRPr>
          </a:p>
          <a:p>
            <a:r>
              <a:rPr lang="id-ID" sz="1650" dirty="0">
                <a:solidFill>
                  <a:srgbClr val="FF0000"/>
                </a:solidFill>
              </a:rPr>
              <a:t>   </a:t>
            </a:r>
            <a:r>
              <a:rPr lang="id-ID" sz="1650" dirty="0" smtClean="0">
                <a:solidFill>
                  <a:srgbClr val="FF0000"/>
                </a:solidFill>
              </a:rPr>
              <a:t>lebih </a:t>
            </a:r>
            <a:r>
              <a:rPr lang="id-ID" sz="1650" dirty="0">
                <a:solidFill>
                  <a:srgbClr val="FF0000"/>
                </a:solidFill>
              </a:rPr>
              <a:t>tinggi daripada</a:t>
            </a:r>
            <a:r>
              <a:rPr lang="id-ID" sz="1650" dirty="0">
                <a:solidFill>
                  <a:srgbClr val="FF0000"/>
                </a:solidFill>
              </a:rPr>
              <a:t> </a:t>
            </a:r>
            <a:r>
              <a:rPr lang="id-ID" sz="1650" dirty="0">
                <a:solidFill>
                  <a:srgbClr val="FF0000"/>
                </a:solidFill>
              </a:rPr>
              <a:t>negara Jepang</a:t>
            </a:r>
            <a:r>
              <a:rPr lang="id-ID" sz="1650" dirty="0"/>
              <a:t>. </a:t>
            </a:r>
            <a:endParaRPr lang="id-ID" sz="1650" dirty="0"/>
          </a:p>
        </p:txBody>
      </p:sp>
    </p:spTree>
    <p:extLst>
      <p:ext uri="{BB962C8B-B14F-4D97-AF65-F5344CB8AC3E}">
        <p14:creationId xmlns:p14="http://schemas.microsoft.com/office/powerpoint/2010/main" val="38417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01" y="676672"/>
            <a:ext cx="9144000" cy="26083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 Anak Generasi </a:t>
            </a:r>
            <a: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id-I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284984"/>
            <a:ext cx="3427343" cy="34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044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685800"/>
          </a:xfrm>
        </p:spPr>
        <p:txBody>
          <a:bodyPr>
            <a:noAutofit/>
          </a:bodyPr>
          <a:lstStyle/>
          <a:p>
            <a:r>
              <a:rPr lang="id-ID" sz="4400" b="1" u="sng" dirty="0" smtClean="0">
                <a:solidFill>
                  <a:srgbClr val="0000FF"/>
                </a:solidFill>
              </a:rPr>
              <a:t>Karakter Anak Generasi Z dan Alpha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5770984" cy="5112568"/>
          </a:xfrm>
        </p:spPr>
        <p:txBody>
          <a:bodyPr>
            <a:noAutofit/>
          </a:bodyPr>
          <a:lstStyle/>
          <a:p>
            <a:r>
              <a:rPr lang="id-ID" sz="2400" dirty="0" smtClean="0"/>
              <a:t>Sangat familiar dengan gadget dan perangkat komunikasi modern</a:t>
            </a:r>
          </a:p>
          <a:p>
            <a:r>
              <a:rPr lang="id-ID" sz="2400" dirty="0" smtClean="0"/>
              <a:t>1-3 jam main game online dan sebagian menjadi kecanduan</a:t>
            </a:r>
          </a:p>
          <a:p>
            <a:r>
              <a:rPr lang="id-ID" sz="2400" dirty="0" smtClean="0"/>
              <a:t>Mudah bosan beraktivitas</a:t>
            </a:r>
          </a:p>
          <a:p>
            <a:r>
              <a:rPr lang="id-ID" sz="2400" dirty="0" smtClean="0"/>
              <a:t>Inginya melakukan sesuatu dengan cepat (serba instant)</a:t>
            </a:r>
          </a:p>
          <a:p>
            <a:r>
              <a:rPr lang="id-ID" sz="2400" dirty="0" smtClean="0"/>
              <a:t>Malas bergerak/ jalan kaki</a:t>
            </a:r>
          </a:p>
          <a:p>
            <a:r>
              <a:rPr lang="id-ID" sz="2400" dirty="0" smtClean="0"/>
              <a:t>Kurang memahami sopan santun, tatakrama, dan etika berkomunikasi dan berperilaku (bahkan sebagian asing dengan hal itu)</a:t>
            </a:r>
            <a:endParaRPr lang="id-ID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91122"/>
            <a:ext cx="3240360" cy="3398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159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7200" b="1" dirty="0" smtClean="0">
                <a:latin typeface="Comic Sans MS" pitchFamily="66" charset="0"/>
              </a:rPr>
              <a:t>Dampak Negatif</a:t>
            </a:r>
            <a:endParaRPr lang="en-US" sz="7200" b="1" dirty="0" smtClean="0"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525962"/>
          </a:xfrm>
          <a:solidFill>
            <a:srgbClr val="002060"/>
          </a:solidFill>
          <a:ln w="38100" cmpd="dbl">
            <a:solidFill>
              <a:srgbClr val="00FF00"/>
            </a:solidFill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nak susah dibimbing, dikondisikan, dan diberikan arahan.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Mudah lelah, bosan, dan suka protes.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Sangat tergantung dengan layanan internet dan perangkat komunikasi (gadget,ipad,ipod,dsb).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Memiliki</a:t>
            </a:r>
            <a:r>
              <a:rPr lang="en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berbagai</a:t>
            </a:r>
            <a:r>
              <a:rPr lang="en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problem </a:t>
            </a: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perilaku</a:t>
            </a:r>
            <a:r>
              <a:rPr lang="en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kreativitas</a:t>
            </a:r>
            <a:r>
              <a:rPr lang="en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emosi</a:t>
            </a:r>
            <a:endParaRPr 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Membutuhkan kekuatan ekstra dalam mendidik anak.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4" descr="AIRPL04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27" y="76200"/>
            <a:ext cx="1501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7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7C953-19E2-4C38-AC35-9372077949A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67544" y="842392"/>
            <a:ext cx="7696200" cy="858416"/>
          </a:xfrm>
        </p:spPr>
        <p:txBody>
          <a:bodyPr/>
          <a:lstStyle/>
          <a:p>
            <a:pPr marL="57150" indent="-57150" algn="ctr" eaLnBrk="1" hangingPunct="1">
              <a:buClr>
                <a:srgbClr val="C0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Arial Black" pitchFamily="34" charset="0"/>
              </a:rPr>
              <a:t>M</a:t>
            </a:r>
            <a:r>
              <a:rPr lang="id-ID" sz="3600" b="1" dirty="0" smtClean="0">
                <a:solidFill>
                  <a:schemeClr val="tx2"/>
                </a:solidFill>
                <a:latin typeface="Arial Black" pitchFamily="34" charset="0"/>
              </a:rPr>
              <a:t>asalah yang Muncul:</a:t>
            </a:r>
            <a:endParaRPr lang="en-US" sz="2000" b="1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1484784"/>
            <a:ext cx="4896544" cy="5373216"/>
          </a:xfrm>
          <a:prstGeom prst="roundRect">
            <a:avLst/>
          </a:prstGeom>
          <a:solidFill>
            <a:srgbClr val="FFC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id-ID" b="1" dirty="0" smtClean="0">
                <a:solidFill>
                  <a:srgbClr val="0D0D0D"/>
                </a:solidFill>
              </a:rPr>
              <a:t>Anak menjadi pemalas dan kurang beraktifitas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d-ID" b="1" dirty="0" smtClean="0">
                <a:solidFill>
                  <a:srgbClr val="0D0D0D"/>
                </a:solidFill>
              </a:rPr>
              <a:t>Terbawa  pengaruh tindakan Ciber Bullying masuk ke kehidupan nyata anak (kekerasan verbal dan sarkasme)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d-ID" b="1" dirty="0" smtClean="0">
                <a:solidFill>
                  <a:srgbClr val="0D0D0D"/>
                </a:solidFill>
              </a:rPr>
              <a:t>Anak menjadi sensitif, tidak stabil kepribadiannya krn cenderung hidup di dunianya sendiri (muncul perilaku anti sosial)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d-ID" b="1" dirty="0" smtClean="0">
                <a:solidFill>
                  <a:srgbClr val="0D0D0D"/>
                </a:solidFill>
              </a:rPr>
              <a:t>Beberapa adegan perilaku kekerasan fisik dalam film, games, dan video memunculkan tindak kekerasan dalam kehidupan nyata anak (bertinak brutal, mudah memukul, berkelahi, tawuran, dsb)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82" y="1428486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857500" cy="23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64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621</Words>
  <Application>Microsoft Office PowerPoint</Application>
  <PresentationFormat>On-screen Show (4:3)</PresentationFormat>
  <Paragraphs>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Californian FB</vt:lpstr>
      <vt:lpstr>Cambria</vt:lpstr>
      <vt:lpstr>Comic Sans MS</vt:lpstr>
      <vt:lpstr>Constantia</vt:lpstr>
      <vt:lpstr>Times New Roman</vt:lpstr>
      <vt:lpstr>Verdana</vt:lpstr>
      <vt:lpstr>Wingdings</vt:lpstr>
      <vt:lpstr>Wingdings 2</vt:lpstr>
      <vt:lpstr>Flow</vt:lpstr>
      <vt:lpstr>PENTINGNYA PENDIDIKAN KARAKTER DI ERA DIGITAL</vt:lpstr>
      <vt:lpstr>Mengapa kita mempunyai anak?</vt:lpstr>
      <vt:lpstr>JAWABANNYA?</vt:lpstr>
      <vt:lpstr>4 JENIS ORANG TUA</vt:lpstr>
      <vt:lpstr>Fakta terkini:</vt:lpstr>
      <vt:lpstr>Anak Anak Generasi Z dan Alpha</vt:lpstr>
      <vt:lpstr>Karakter Anak Generasi Z dan Alpha</vt:lpstr>
      <vt:lpstr>Dampak Negatif</vt:lpstr>
      <vt:lpstr>PowerPoint Presentation</vt:lpstr>
      <vt:lpstr>Anak di Era Digital</vt:lpstr>
      <vt:lpstr>JADILAH ORANG TUA BERKARAKTER</vt:lpstr>
      <vt:lpstr>PowerPoint Presentation</vt:lpstr>
      <vt:lpstr>Kolaborasi dengan Orangtua</vt:lpstr>
      <vt:lpstr>Kolaborasi dengan Orangtua</vt:lpstr>
      <vt:lpstr>SEKIAN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MOTIVASI DIRI DI PENDIDIKAN TINGGI )</dc:title>
  <dc:creator>Se7en_Ultimate</dc:creator>
  <cp:lastModifiedBy>Egolita</cp:lastModifiedBy>
  <cp:revision>68</cp:revision>
  <dcterms:created xsi:type="dcterms:W3CDTF">2014-08-27T12:29:32Z</dcterms:created>
  <dcterms:modified xsi:type="dcterms:W3CDTF">2017-08-29T14:38:04Z</dcterms:modified>
</cp:coreProperties>
</file>