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handoutMasterIdLst>
    <p:handoutMasterId r:id="rId8"/>
  </p:handoutMasterIdLst>
  <p:sldIdLst>
    <p:sldId id="256" r:id="rId2"/>
    <p:sldId id="258" r:id="rId3"/>
    <p:sldId id="260" r:id="rId4"/>
    <p:sldId id="261" r:id="rId5"/>
    <p:sldId id="265" r:id="rId6"/>
    <p:sldId id="264" r:id="rId7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63DC-A3B3-47F6-9F7A-2337FC9FCEA3}" type="datetimeFigureOut">
              <a:rPr lang="id-ID" smtClean="0"/>
              <a:t>07/12/2022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682F-6620-42FD-948E-1DEF7AA226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758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2319862"/>
            <a:ext cx="9068586" cy="2590800"/>
          </a:xfrm>
        </p:spPr>
        <p:txBody>
          <a:bodyPr/>
          <a:lstStyle/>
          <a:p>
            <a:r>
              <a:rPr lang="id-ID" sz="6000" b="1" dirty="0"/>
              <a:t>OVERVIEW PERKULIAHAN</a:t>
            </a:r>
            <a:br>
              <a:rPr lang="id-ID" b="1" dirty="0"/>
            </a:br>
            <a:r>
              <a:rPr lang="en-ID" sz="6000" b="1" dirty="0"/>
              <a:t>KONSEP DASAR </a:t>
            </a:r>
            <a:r>
              <a:rPr lang="id-ID" sz="6000" b="1" dirty="0"/>
              <a:t>PAUD</a:t>
            </a:r>
            <a:br>
              <a:rPr lang="id-ID" dirty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PRIMA SUCI ROHMADHENY</a:t>
            </a:r>
          </a:p>
        </p:txBody>
      </p:sp>
    </p:spTree>
    <p:extLst>
      <p:ext uri="{BB962C8B-B14F-4D97-AF65-F5344CB8AC3E}">
        <p14:creationId xmlns:p14="http://schemas.microsoft.com/office/powerpoint/2010/main" val="259658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53987"/>
            <a:ext cx="10676965" cy="46526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000" dirty="0"/>
              <a:t>Perkuliahan pada mata kuliah ini bertujuan agar mahasiswa memiliki </a:t>
            </a:r>
            <a:r>
              <a:rPr lang="en-ID" sz="2000" b="1" dirty="0" err="1"/>
              <a:t>pengetahuan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konsep</a:t>
            </a:r>
            <a:r>
              <a:rPr lang="en-ID" sz="2000" b="1" dirty="0"/>
              <a:t> yang </a:t>
            </a:r>
            <a:r>
              <a:rPr lang="en-ID" sz="2000" b="1" dirty="0" err="1"/>
              <a:t>mendasar</a:t>
            </a:r>
            <a:r>
              <a:rPr lang="en-ID" sz="2000" b="1" dirty="0"/>
              <a:t> </a:t>
            </a:r>
            <a:r>
              <a:rPr lang="en-ID" sz="2000" b="1" dirty="0" err="1"/>
              <a:t>berkaitan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Pendidikan Anak </a:t>
            </a:r>
            <a:r>
              <a:rPr lang="en-ID" sz="2000" b="1" dirty="0" err="1"/>
              <a:t>Usia</a:t>
            </a:r>
            <a:r>
              <a:rPr lang="en-ID" sz="2000" b="1" dirty="0"/>
              <a:t> Dini.</a:t>
            </a:r>
            <a:endParaRPr lang="id-ID" sz="2000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685800" y="389965"/>
            <a:ext cx="4585447" cy="83371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DESKRIPSI MATA KULIAH</a:t>
            </a:r>
          </a:p>
        </p:txBody>
      </p:sp>
    </p:spTree>
    <p:extLst>
      <p:ext uri="{BB962C8B-B14F-4D97-AF65-F5344CB8AC3E}">
        <p14:creationId xmlns:p14="http://schemas.microsoft.com/office/powerpoint/2010/main" val="121836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239196" y="207112"/>
            <a:ext cx="5441168" cy="374779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MATERI KAJIAN &amp; BAHAN BELAJAR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13522"/>
              </p:ext>
            </p:extLst>
          </p:nvPr>
        </p:nvGraphicFramePr>
        <p:xfrm>
          <a:off x="239196" y="696191"/>
          <a:ext cx="11703421" cy="561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5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PERT</a:t>
                      </a:r>
                      <a:r>
                        <a:rPr lang="en-ID" sz="1400" dirty="0"/>
                        <a:t> </a:t>
                      </a:r>
                      <a:r>
                        <a:rPr lang="id-ID" sz="1400" dirty="0"/>
                        <a:t>KE-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BAHAN KAJIAN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METODE PEMBELAJARAN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CATATAN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  <a:r>
                        <a:rPr lang="en-ID" sz="1400" dirty="0"/>
                        <a:t> (III Sept)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Overview</a:t>
                      </a:r>
                      <a:r>
                        <a:rPr lang="id-ID" sz="1400" baseline="0" dirty="0"/>
                        <a:t> dan kontrak perkuliahan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>
                          <a:solidFill>
                            <a:schemeClr val="bg1"/>
                          </a:solidFill>
                        </a:rPr>
                        <a:t>Google Meet</a:t>
                      </a:r>
                      <a:endParaRPr lang="id-ID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2</a:t>
                      </a:r>
                      <a:r>
                        <a:rPr lang="en-ID" sz="1400" dirty="0"/>
                        <a:t> (IV Sept)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b="0" dirty="0">
                          <a:solidFill>
                            <a:srgbClr val="FF0000"/>
                          </a:solidFill>
                        </a:rPr>
                        <a:t>Hakikat</a:t>
                      </a:r>
                      <a:r>
                        <a:rPr lang="id-ID" sz="14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FF0000"/>
                          </a:solidFill>
                        </a:rPr>
                        <a:t>Konsep</a:t>
                      </a:r>
                      <a:r>
                        <a:rPr lang="en-ID" sz="1400" b="0" dirty="0">
                          <a:solidFill>
                            <a:srgbClr val="FF0000"/>
                          </a:solidFill>
                        </a:rPr>
                        <a:t> Dasar </a:t>
                      </a:r>
                      <a:r>
                        <a:rPr lang="id-ID" sz="1400" b="0" baseline="0" dirty="0">
                          <a:solidFill>
                            <a:srgbClr val="FF0000"/>
                          </a:solidFill>
                        </a:rPr>
                        <a:t>PAUD</a:t>
                      </a:r>
                      <a:endParaRPr lang="id-ID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Flip Classroom: </a:t>
                      </a:r>
                      <a:r>
                        <a:rPr lang="en-ID" sz="1400" dirty="0" err="1"/>
                        <a:t>Diskusi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Interaktif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>
                          <a:solidFill>
                            <a:srgbClr val="FF0000"/>
                          </a:solidFill>
                        </a:rPr>
                        <a:t>Zoom meeting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3</a:t>
                      </a:r>
                      <a:r>
                        <a:rPr lang="en-ID" sz="1400" dirty="0"/>
                        <a:t> (I </a:t>
                      </a:r>
                      <a:r>
                        <a:rPr lang="en-ID" sz="1400" dirty="0" err="1"/>
                        <a:t>Okt</a:t>
                      </a:r>
                      <a:r>
                        <a:rPr lang="en-ID" sz="1400" dirty="0"/>
                        <a:t>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1" dirty="0"/>
                        <a:t>Sejarah </a:t>
                      </a:r>
                      <a:r>
                        <a:rPr lang="en-ID" sz="1400" b="1" dirty="0" err="1"/>
                        <a:t>Perkembangan</a:t>
                      </a:r>
                      <a:r>
                        <a:rPr lang="en-ID" sz="1400" b="1" dirty="0"/>
                        <a:t> PAUD </a:t>
                      </a:r>
                      <a:r>
                        <a:rPr lang="en-ID" sz="1400" b="1" dirty="0" err="1"/>
                        <a:t>dari</a:t>
                      </a:r>
                      <a:r>
                        <a:rPr lang="en-ID" sz="1400" b="1" dirty="0"/>
                        <a:t> masa </a:t>
                      </a:r>
                      <a:r>
                        <a:rPr lang="en-ID" sz="1400" b="1" dirty="0" err="1"/>
                        <a:t>ke</a:t>
                      </a:r>
                      <a:r>
                        <a:rPr lang="en-ID" sz="1400" b="1" dirty="0"/>
                        <a:t> masa</a:t>
                      </a:r>
                      <a:endParaRPr lang="id-ID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Flip Classroom: Diskusi Interaktif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dirty="0" err="1"/>
                        <a:t>Individu</a:t>
                      </a:r>
                      <a:r>
                        <a:rPr lang="en-ID" sz="1400" b="1" dirty="0"/>
                        <a:t>: </a:t>
                      </a:r>
                      <a:br>
                        <a:rPr lang="en-ID" sz="1400" b="1" dirty="0"/>
                      </a:br>
                      <a:r>
                        <a:rPr lang="en-ID" sz="1400" dirty="0" err="1"/>
                        <a:t>Membuat</a:t>
                      </a:r>
                      <a:r>
                        <a:rPr lang="en-ID" sz="1400" dirty="0"/>
                        <a:t> Bagan Sejarah PAUD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4</a:t>
                      </a:r>
                      <a:r>
                        <a:rPr lang="en-ID" sz="1400" dirty="0"/>
                        <a:t> (II </a:t>
                      </a:r>
                      <a:r>
                        <a:rPr lang="en-ID" sz="1400" dirty="0" err="1"/>
                        <a:t>Okt</a:t>
                      </a:r>
                      <a:r>
                        <a:rPr lang="en-ID" sz="1400" dirty="0"/>
                        <a:t>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1" dirty="0" err="1"/>
                        <a:t>Tokoh-tokoh</a:t>
                      </a:r>
                      <a:r>
                        <a:rPr lang="en-ID" sz="1400" b="1" dirty="0"/>
                        <a:t> </a:t>
                      </a:r>
                      <a:r>
                        <a:rPr lang="en-ID" sz="1400" b="1" dirty="0" err="1"/>
                        <a:t>Filsuf</a:t>
                      </a:r>
                      <a:r>
                        <a:rPr lang="en-ID" sz="1400" b="1" dirty="0"/>
                        <a:t> PAUD dan </a:t>
                      </a:r>
                      <a:r>
                        <a:rPr lang="en-ID" sz="1400" b="1" dirty="0" err="1"/>
                        <a:t>padangannya</a:t>
                      </a:r>
                      <a:endParaRPr lang="id-ID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Flip Classroom: Diskusi Interaktif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1" dirty="0" err="1"/>
                        <a:t>Individu</a:t>
                      </a:r>
                      <a:r>
                        <a:rPr lang="en-ID" sz="1400" b="1"/>
                        <a:t>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/>
                        <a:t>Membuat</a:t>
                      </a:r>
                      <a:r>
                        <a:rPr lang="en-ID" sz="1400" dirty="0"/>
                        <a:t> Poster </a:t>
                      </a:r>
                      <a:r>
                        <a:rPr lang="en-ID" sz="1400" dirty="0" err="1"/>
                        <a:t>Tokoh</a:t>
                      </a:r>
                      <a:r>
                        <a:rPr lang="en-ID" sz="1400" dirty="0"/>
                        <a:t> dan </a:t>
                      </a:r>
                      <a:r>
                        <a:rPr lang="en-ID" sz="1400" dirty="0" err="1"/>
                        <a:t>Pandangannya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5</a:t>
                      </a:r>
                      <a:r>
                        <a:rPr lang="en-ID" sz="1400" dirty="0"/>
                        <a:t> (III </a:t>
                      </a:r>
                      <a:r>
                        <a:rPr lang="en-ID" sz="1400" dirty="0" err="1"/>
                        <a:t>Okt</a:t>
                      </a:r>
                      <a:r>
                        <a:rPr lang="en-ID" sz="1400" dirty="0"/>
                        <a:t>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0" dirty="0">
                          <a:solidFill>
                            <a:srgbClr val="FF0000"/>
                          </a:solidFill>
                        </a:rPr>
                        <a:t>Dasar </a:t>
                      </a:r>
                      <a:r>
                        <a:rPr lang="en-ID" sz="1400" b="0" dirty="0" err="1">
                          <a:solidFill>
                            <a:srgbClr val="FF0000"/>
                          </a:solidFill>
                        </a:rPr>
                        <a:t>Penyelenggaraan</a:t>
                      </a:r>
                      <a:r>
                        <a:rPr lang="en-ID" sz="1400" b="0" dirty="0">
                          <a:solidFill>
                            <a:srgbClr val="FF0000"/>
                          </a:solidFill>
                        </a:rPr>
                        <a:t> PAUD</a:t>
                      </a:r>
                      <a:endParaRPr lang="id-ID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Flip Classroom: Diskusi Interaktif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Zoom meeting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400" dirty="0"/>
                        <a:t>6-7 (IV </a:t>
                      </a:r>
                      <a:r>
                        <a:rPr lang="en-ID" sz="1400" dirty="0" err="1"/>
                        <a:t>Okt</a:t>
                      </a:r>
                      <a:r>
                        <a:rPr lang="en-ID" sz="1400" dirty="0"/>
                        <a:t>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dirty="0" err="1">
                          <a:solidFill>
                            <a:srgbClr val="FF0000"/>
                          </a:solidFill>
                        </a:rPr>
                        <a:t>Bentuk-bentuk</a:t>
                      </a:r>
                      <a:r>
                        <a:rPr lang="en-ID" sz="1400" b="0" dirty="0">
                          <a:solidFill>
                            <a:srgbClr val="FF0000"/>
                          </a:solidFill>
                        </a:rPr>
                        <a:t> dan </a:t>
                      </a:r>
                      <a:r>
                        <a:rPr lang="en-ID" sz="1400" b="0" dirty="0" err="1">
                          <a:solidFill>
                            <a:srgbClr val="FF0000"/>
                          </a:solidFill>
                        </a:rPr>
                        <a:t>karakteristik</a:t>
                      </a:r>
                      <a:r>
                        <a:rPr lang="en-ID" sz="1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ID" sz="1400" b="0" dirty="0" err="1">
                          <a:solidFill>
                            <a:srgbClr val="FF0000"/>
                          </a:solidFill>
                        </a:rPr>
                        <a:t>layanan</a:t>
                      </a:r>
                      <a:r>
                        <a:rPr lang="en-ID" sz="1400" b="0" dirty="0">
                          <a:solidFill>
                            <a:srgbClr val="FF0000"/>
                          </a:solidFill>
                        </a:rPr>
                        <a:t> PAUD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Flip Classroom: Diskusi Interaktif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Zoom meeting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400" dirty="0"/>
                        <a:t>8-9 (II Nov)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dirty="0" err="1"/>
                        <a:t>Konsep</a:t>
                      </a:r>
                      <a:r>
                        <a:rPr lang="en-ID" sz="1400" dirty="0"/>
                        <a:t> PAUD </a:t>
                      </a:r>
                      <a:r>
                        <a:rPr lang="en-ID" sz="1400" dirty="0" err="1"/>
                        <a:t>Berbasis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Holistik</a:t>
                      </a:r>
                      <a:r>
                        <a:rPr lang="en-ID" sz="1400" dirty="0"/>
                        <a:t> </a:t>
                      </a:r>
                      <a:r>
                        <a:rPr lang="en-ID" sz="1400" dirty="0" err="1"/>
                        <a:t>Integratif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Flip Classroom: </a:t>
                      </a:r>
                      <a:r>
                        <a:rPr kumimoji="0" lang="en-ID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Diskusi</a:t>
                      </a:r>
                      <a:r>
                        <a:rPr kumimoji="0" lang="en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D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Interaktif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Whatsapp</a:t>
                      </a:r>
                      <a:r>
                        <a:rPr kumimoji="0" lang="en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Eleaning.uad.ac.id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10</a:t>
                      </a:r>
                      <a:r>
                        <a:rPr lang="en-ID" sz="1400" dirty="0"/>
                        <a:t>-11 (III Nov)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dirty="0" err="1"/>
                        <a:t>Konsep</a:t>
                      </a:r>
                      <a:r>
                        <a:rPr lang="en-ID" sz="1400" b="0" dirty="0"/>
                        <a:t> PAUD </a:t>
                      </a:r>
                      <a:r>
                        <a:rPr lang="en-ID" sz="1400" b="0" dirty="0" err="1"/>
                        <a:t>Inklusi</a:t>
                      </a:r>
                      <a:endParaRPr lang="id-ID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Flip Classroom: Diskusi Interaktif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Whatsapp</a:t>
                      </a:r>
                      <a:r>
                        <a:rPr kumimoji="0" lang="en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Eleaning.uad.ac.id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  <a:r>
                        <a:rPr lang="en-ID" sz="1400" dirty="0"/>
                        <a:t>2-13 (IV Nov) 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0" dirty="0" err="1"/>
                        <a:t>Konsep</a:t>
                      </a:r>
                      <a:r>
                        <a:rPr lang="en-ID" sz="1400" b="0" dirty="0"/>
                        <a:t> PAUD </a:t>
                      </a:r>
                      <a:r>
                        <a:rPr lang="en-ID" sz="1400" b="0" dirty="0" err="1"/>
                        <a:t>Berbasis</a:t>
                      </a:r>
                      <a:r>
                        <a:rPr lang="en-ID" sz="1400" b="0" dirty="0"/>
                        <a:t> Agama</a:t>
                      </a:r>
                      <a:endParaRPr lang="id-ID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Flip Classroom: Diskusi Interaktif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Whatsapp</a:t>
                      </a:r>
                      <a:r>
                        <a:rPr kumimoji="0" lang="en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Eleaning.uad.ac.id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1400" dirty="0"/>
                        <a:t>14  (I Des)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Peluang</a:t>
                      </a:r>
                      <a:r>
                        <a:rPr lang="en-ID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ID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Tantangan</a:t>
                      </a:r>
                      <a:r>
                        <a:rPr lang="en-ID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PAUD : Masa </a:t>
                      </a:r>
                      <a:r>
                        <a:rPr lang="en-ID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Kini</a:t>
                      </a:r>
                      <a:r>
                        <a:rPr lang="en-ID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di Masa </a:t>
                      </a:r>
                      <a:r>
                        <a:rPr lang="en-ID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Mendatang</a:t>
                      </a:r>
                      <a:endParaRPr lang="id-ID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Flip Classroom: </a:t>
                      </a:r>
                      <a:r>
                        <a:rPr kumimoji="0" lang="en-ID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Diskusi</a:t>
                      </a:r>
                      <a:r>
                        <a:rPr kumimoji="0" lang="en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D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Interaktif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Tugas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Kelompok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ID" sz="1400" dirty="0" err="1">
                          <a:solidFill>
                            <a:schemeClr val="bg1"/>
                          </a:solidFill>
                        </a:rPr>
                        <a:t>Membuat</a:t>
                      </a:r>
                      <a:r>
                        <a:rPr lang="en-ID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dirty="0" err="1">
                          <a:solidFill>
                            <a:schemeClr val="bg1"/>
                          </a:solidFill>
                        </a:rPr>
                        <a:t>analisis</a:t>
                      </a:r>
                      <a:r>
                        <a:rPr lang="en-ID" sz="1400" dirty="0">
                          <a:solidFill>
                            <a:schemeClr val="bg1"/>
                          </a:solidFill>
                        </a:rPr>
                        <a:t> SWOT PAUD Masa </a:t>
                      </a:r>
                      <a:r>
                        <a:rPr lang="en-ID" sz="1400" dirty="0" err="1">
                          <a:solidFill>
                            <a:schemeClr val="bg1"/>
                          </a:solidFill>
                        </a:rPr>
                        <a:t>Kini</a:t>
                      </a:r>
                      <a:r>
                        <a:rPr lang="en-ID" sz="1400" dirty="0">
                          <a:solidFill>
                            <a:schemeClr val="bg1"/>
                          </a:solidFill>
                        </a:rPr>
                        <a:t> dan Masa </a:t>
                      </a:r>
                      <a:r>
                        <a:rPr lang="en-ID" sz="1400" dirty="0" err="1">
                          <a:solidFill>
                            <a:schemeClr val="bg1"/>
                          </a:solidFill>
                        </a:rPr>
                        <a:t>Mendatang</a:t>
                      </a:r>
                      <a:r>
                        <a:rPr lang="en-ID" sz="1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Google Meet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4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15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336178" y="349625"/>
            <a:ext cx="2649069" cy="51098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REFERENSI</a:t>
            </a:r>
          </a:p>
        </p:txBody>
      </p:sp>
      <p:pic>
        <p:nvPicPr>
          <p:cNvPr id="1026" name="Picture 2" descr="Buku Perspektif Baru Konsep Dasar Pendidikan Anak Usia Dini karya Dr.  Yuliani Nurani, M. Pd | Shopee Indonesia">
            <a:extLst>
              <a:ext uri="{FF2B5EF4-FFF2-40B4-BE49-F238E27FC236}">
                <a16:creationId xmlns:a16="http://schemas.microsoft.com/office/drawing/2014/main" id="{33884E2B-E7FD-4D8B-BE33-9400B90D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50" y="273642"/>
            <a:ext cx="2238464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ku � Konsep Dasar Pendidikan Anak Usia Dini • lpsp3.com">
            <a:extLst>
              <a:ext uri="{FF2B5EF4-FFF2-40B4-BE49-F238E27FC236}">
                <a16:creationId xmlns:a16="http://schemas.microsoft.com/office/drawing/2014/main" id="{93DA4F27-CFAC-4785-AC37-8D1A60182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0" y="908161"/>
            <a:ext cx="2075065" cy="27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NSEP DASAR PAUD, Suyadi, M.Pd.I, &amp; Maulidya Ulfah. M.Pd.I - Jual Beli Buku  Online">
            <a:extLst>
              <a:ext uri="{FF2B5EF4-FFF2-40B4-BE49-F238E27FC236}">
                <a16:creationId xmlns:a16="http://schemas.microsoft.com/office/drawing/2014/main" id="{526F15DA-C189-449C-BB07-280909BE4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5795" r="17899" b="20566"/>
          <a:stretch/>
        </p:blipFill>
        <p:spPr bwMode="auto">
          <a:xfrm>
            <a:off x="5359117" y="273642"/>
            <a:ext cx="2136257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sar dasar pendidikan anak usia dini by George Morrison di lapak Toko buku  NAHL WALKER | Bukalapak">
            <a:extLst>
              <a:ext uri="{FF2B5EF4-FFF2-40B4-BE49-F238E27FC236}">
                <a16:creationId xmlns:a16="http://schemas.microsoft.com/office/drawing/2014/main" id="{795F3157-0312-4B62-9598-A1BA3B595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20606" r="16330" b="6667"/>
          <a:stretch/>
        </p:blipFill>
        <p:spPr bwMode="auto">
          <a:xfrm>
            <a:off x="7559212" y="321190"/>
            <a:ext cx="2268063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5BFB71-CE34-4F3B-805D-541D758D1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1113" y="485910"/>
            <a:ext cx="2035799" cy="2661409"/>
          </a:xfrm>
          <a:prstGeom prst="rect">
            <a:avLst/>
          </a:prstGeom>
        </p:spPr>
      </p:pic>
      <p:pic>
        <p:nvPicPr>
          <p:cNvPr id="1034" name="Picture 10" descr="Juknis Penyelenggaraan PAUD Holistik Integratif | Buku Yunandra">
            <a:extLst>
              <a:ext uri="{FF2B5EF4-FFF2-40B4-BE49-F238E27FC236}">
                <a16:creationId xmlns:a16="http://schemas.microsoft.com/office/drawing/2014/main" id="{CA830DDC-9E32-4233-A559-8D9C6098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87" y="3312040"/>
            <a:ext cx="2230876" cy="312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uknis Penyelenggaraan PAUD Berbasis PAI | Buku Yunandra">
            <a:extLst>
              <a:ext uri="{FF2B5EF4-FFF2-40B4-BE49-F238E27FC236}">
                <a16:creationId xmlns:a16="http://schemas.microsoft.com/office/drawing/2014/main" id="{AECAE947-A5B1-4EF2-B590-0E943F6B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89" y="3312040"/>
            <a:ext cx="2287798" cy="321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nggun PAUD - Ruang Guru dalam Jaringan">
            <a:extLst>
              <a:ext uri="{FF2B5EF4-FFF2-40B4-BE49-F238E27FC236}">
                <a16:creationId xmlns:a16="http://schemas.microsoft.com/office/drawing/2014/main" id="{F8F00036-E21C-4DDA-AF27-E30CE39BE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13" y="3312040"/>
            <a:ext cx="2243697" cy="315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nggun PAUD - Ruang Guru dalam Jaringan">
            <a:extLst>
              <a:ext uri="{FF2B5EF4-FFF2-40B4-BE49-F238E27FC236}">
                <a16:creationId xmlns:a16="http://schemas.microsoft.com/office/drawing/2014/main" id="{258A72A1-F499-48C2-ACB5-926A633E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148" y="3312039"/>
            <a:ext cx="2345636" cy="32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5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660711" y="1647227"/>
          <a:ext cx="7812742" cy="27421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66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Aspek Penilaian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74345" algn="l"/>
                        </a:tabLst>
                      </a:pPr>
                      <a:r>
                        <a:rPr lang="id-ID" sz="1800" dirty="0">
                          <a:effectLst/>
                        </a:rPr>
                        <a:t>Persentase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Ujian Akhir Semester (UAS)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0</a:t>
                      </a:r>
                      <a:r>
                        <a:rPr lang="id-ID" sz="1800" dirty="0">
                          <a:effectLst/>
                        </a:rPr>
                        <a:t>%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Ujian Tengah Semester (UTS)</a:t>
                      </a:r>
                      <a:endParaRPr lang="id-ID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30%</a:t>
                      </a:r>
                      <a:endParaRPr lang="id-ID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Tugas/Penilaian Hasil Karya (T)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r>
                        <a:rPr lang="id-ID" sz="1800" dirty="0">
                          <a:effectLst/>
                        </a:rPr>
                        <a:t>%*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Kehadiran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5%</a:t>
                      </a:r>
                      <a:r>
                        <a:rPr lang="id-ID" sz="2800" dirty="0">
                          <a:effectLst/>
                        </a:rPr>
                        <a:t>*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Keaktifan Mahasiswa dan 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r>
                        <a:rPr lang="id-ID" sz="1800" dirty="0">
                          <a:effectLst/>
                        </a:rPr>
                        <a:t>ikap (A)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10%*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4222816"/>
                  </a:ext>
                </a:extLst>
              </a:tr>
              <a:tr h="5497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Total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100%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nip Single Corner Rectangle 3"/>
          <p:cNvSpPr/>
          <p:nvPr/>
        </p:nvSpPr>
        <p:spPr>
          <a:xfrm>
            <a:off x="336178" y="349624"/>
            <a:ext cx="4222943" cy="591669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BOBOT PENILAIAN</a:t>
            </a:r>
            <a:r>
              <a:rPr lang="en-US" sz="2400" b="1" dirty="0"/>
              <a:t> B</a:t>
            </a:r>
            <a:endParaRPr lang="id-ID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06823" y="5082988"/>
            <a:ext cx="9520518" cy="8337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/>
              <a:t>*	</a:t>
            </a:r>
            <a:r>
              <a:rPr lang="id-ID" dirty="0"/>
              <a:t>:  Nilai akhir merupakan rata-rata dari penilaian pada tiap pertemuan</a:t>
            </a:r>
          </a:p>
        </p:txBody>
      </p:sp>
    </p:spTree>
    <p:extLst>
      <p:ext uri="{BB962C8B-B14F-4D97-AF65-F5344CB8AC3E}">
        <p14:creationId xmlns:p14="http://schemas.microsoft.com/office/powerpoint/2010/main" val="319139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336178" y="349625"/>
            <a:ext cx="5930151" cy="51098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KONTRAK KULIAH 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823" y="1275008"/>
            <a:ext cx="9520518" cy="4778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ID" sz="2800" dirty="0" err="1"/>
              <a:t>Toleransi</a:t>
            </a:r>
            <a:r>
              <a:rPr lang="en-ID" sz="2800" dirty="0"/>
              <a:t> </a:t>
            </a:r>
            <a:r>
              <a:rPr lang="en-ID" sz="2800" dirty="0" err="1"/>
              <a:t>keterlambatan</a:t>
            </a:r>
            <a:r>
              <a:rPr lang="en-ID" sz="2800" dirty="0"/>
              <a:t> </a:t>
            </a:r>
            <a:r>
              <a:rPr lang="en-ID" sz="2800" dirty="0" err="1"/>
              <a:t>masuk</a:t>
            </a:r>
            <a:r>
              <a:rPr lang="en-ID" sz="2800" dirty="0"/>
              <a:t> : 15 </a:t>
            </a:r>
            <a:r>
              <a:rPr lang="en-ID" sz="2800" dirty="0" err="1"/>
              <a:t>menit</a:t>
            </a:r>
            <a:r>
              <a:rPr lang="en-ID" sz="2800" dirty="0"/>
              <a:t>. Jika </a:t>
            </a:r>
            <a:r>
              <a:rPr lang="en-ID" sz="2800" dirty="0" err="1"/>
              <a:t>kendala</a:t>
            </a:r>
            <a:r>
              <a:rPr lang="en-ID" sz="2800" dirty="0"/>
              <a:t> </a:t>
            </a:r>
            <a:r>
              <a:rPr lang="en-ID" sz="2800" dirty="0" err="1"/>
              <a:t>sinyal</a:t>
            </a:r>
            <a:r>
              <a:rPr lang="en-ID" sz="2800" dirty="0"/>
              <a:t>, </a:t>
            </a:r>
            <a:r>
              <a:rPr lang="en-ID" sz="2800" dirty="0" err="1"/>
              <a:t>memberi</a:t>
            </a:r>
            <a:r>
              <a:rPr lang="en-ID" sz="2800" dirty="0"/>
              <a:t> </a:t>
            </a:r>
            <a:r>
              <a:rPr lang="en-ID" sz="2800" dirty="0" err="1"/>
              <a:t>kabar</a:t>
            </a:r>
            <a:r>
              <a:rPr lang="en-ID" sz="2800" dirty="0"/>
              <a:t> PJ/</a:t>
            </a:r>
            <a:r>
              <a:rPr lang="en-ID" sz="2800" dirty="0" err="1"/>
              <a:t>dosen</a:t>
            </a:r>
            <a:r>
              <a:rPr lang="en-ID" sz="2800" dirty="0"/>
              <a:t> </a:t>
            </a:r>
            <a:r>
              <a:rPr lang="en-ID" sz="2800" dirty="0" err="1"/>
              <a:t>maks</a:t>
            </a:r>
            <a:r>
              <a:rPr lang="en-ID" sz="2800" dirty="0"/>
              <a:t> </a:t>
            </a:r>
            <a:r>
              <a:rPr lang="en-ID" sz="2800" dirty="0" err="1"/>
              <a:t>sebelum</a:t>
            </a:r>
            <a:r>
              <a:rPr lang="en-ID" sz="2800" dirty="0"/>
              <a:t> </a:t>
            </a:r>
            <a:r>
              <a:rPr lang="en-ID" sz="2800" dirty="0" err="1"/>
              <a:t>perkuliahan</a:t>
            </a:r>
            <a:r>
              <a:rPr lang="en-ID" sz="2800" dirty="0"/>
              <a:t>. </a:t>
            </a:r>
            <a:r>
              <a:rPr lang="en-ID" sz="2800" dirty="0" err="1"/>
              <a:t>Apabila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ada</a:t>
            </a:r>
            <a:r>
              <a:rPr lang="en-ID" sz="2800" dirty="0"/>
              <a:t> </a:t>
            </a:r>
            <a:r>
              <a:rPr lang="en-ID" sz="2800" dirty="0" err="1"/>
              <a:t>kabar</a:t>
            </a:r>
            <a:r>
              <a:rPr lang="en-ID" sz="2800" dirty="0"/>
              <a:t> </a:t>
            </a:r>
            <a:r>
              <a:rPr lang="en-ID" sz="2800" dirty="0" err="1"/>
              <a:t>sampai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jam </a:t>
            </a:r>
            <a:r>
              <a:rPr lang="en-ID" sz="2800" dirty="0" err="1"/>
              <a:t>kuliah</a:t>
            </a:r>
            <a:r>
              <a:rPr lang="en-ID" sz="2800" dirty="0"/>
              <a:t> </a:t>
            </a:r>
            <a:r>
              <a:rPr lang="en-ID" sz="2800" dirty="0" err="1"/>
              <a:t>berakhir</a:t>
            </a:r>
            <a:r>
              <a:rPr lang="en-ID" sz="2800" dirty="0"/>
              <a:t>, </a:t>
            </a:r>
            <a:r>
              <a:rPr lang="en-ID" sz="2800" dirty="0" err="1"/>
              <a:t>maka</a:t>
            </a:r>
            <a:r>
              <a:rPr lang="en-ID" sz="2800" dirty="0"/>
              <a:t> </a:t>
            </a:r>
            <a:r>
              <a:rPr lang="en-ID" sz="2800" dirty="0" err="1"/>
              <a:t>tdk</a:t>
            </a:r>
            <a:r>
              <a:rPr lang="en-ID" sz="2800" dirty="0"/>
              <a:t> </a:t>
            </a:r>
            <a:r>
              <a:rPr lang="en-ID" sz="2800" dirty="0" err="1"/>
              <a:t>dianggap</a:t>
            </a:r>
            <a:r>
              <a:rPr lang="en-ID" sz="2800" dirty="0"/>
              <a:t> </a:t>
            </a:r>
            <a:r>
              <a:rPr lang="en-ID" sz="2800" dirty="0" err="1"/>
              <a:t>hadir</a:t>
            </a:r>
            <a:r>
              <a:rPr lang="en-ID" sz="2800" dirty="0"/>
              <a:t>.</a:t>
            </a:r>
          </a:p>
          <a:p>
            <a:pPr marL="342900" indent="-342900" algn="just">
              <a:buAutoNum type="arabicPeriod"/>
            </a:pPr>
            <a:r>
              <a:rPr lang="en-ID" sz="2800" dirty="0" err="1"/>
              <a:t>Berjilbab</a:t>
            </a:r>
            <a:r>
              <a:rPr lang="en-ID" sz="2800" dirty="0"/>
              <a:t> </a:t>
            </a:r>
            <a:r>
              <a:rPr lang="en-ID" sz="2800" dirty="0" err="1"/>
              <a:t>rapi</a:t>
            </a:r>
            <a:r>
              <a:rPr lang="en-ID" sz="2800" dirty="0"/>
              <a:t> (</a:t>
            </a:r>
            <a:r>
              <a:rPr lang="en-ID" sz="2800" dirty="0" err="1"/>
              <a:t>jika</a:t>
            </a:r>
            <a:r>
              <a:rPr lang="en-ID" sz="2800" dirty="0"/>
              <a:t> google meet)</a:t>
            </a:r>
          </a:p>
          <a:p>
            <a:pPr marL="342900" indent="-342900" algn="just">
              <a:buAutoNum type="arabicPeriod"/>
            </a:pPr>
            <a:r>
              <a:rPr lang="en-ID" sz="2800" dirty="0"/>
              <a:t>Baca Al Quran : </a:t>
            </a:r>
            <a:r>
              <a:rPr lang="en-ID" sz="2800" dirty="0" err="1"/>
              <a:t>ayat</a:t>
            </a:r>
            <a:r>
              <a:rPr lang="en-ID" sz="2800" dirty="0"/>
              <a:t> </a:t>
            </a:r>
            <a:r>
              <a:rPr lang="en-ID" sz="2800" dirty="0" err="1"/>
              <a:t>melanjutkan</a:t>
            </a:r>
            <a:r>
              <a:rPr lang="en-ID" sz="2800" dirty="0"/>
              <a:t>. PJ share </a:t>
            </a:r>
            <a:r>
              <a:rPr lang="en-ID" sz="2800" dirty="0" err="1"/>
              <a:t>kutipan</a:t>
            </a:r>
            <a:r>
              <a:rPr lang="en-ID" sz="2800" dirty="0"/>
              <a:t> </a:t>
            </a:r>
            <a:r>
              <a:rPr lang="en-ID" sz="2800" dirty="0" err="1"/>
              <a:t>ayat</a:t>
            </a:r>
            <a:r>
              <a:rPr lang="en-ID" sz="2800" dirty="0"/>
              <a:t> </a:t>
            </a:r>
            <a:r>
              <a:rPr lang="en-ID" sz="2800" dirty="0" err="1"/>
              <a:t>yg</a:t>
            </a:r>
            <a:r>
              <a:rPr lang="en-ID" sz="2800" dirty="0"/>
              <a:t> </a:t>
            </a:r>
            <a:r>
              <a:rPr lang="en-ID" sz="2800" dirty="0" err="1"/>
              <a:t>dibaca</a:t>
            </a:r>
            <a:r>
              <a:rPr lang="en-ID" sz="2800" dirty="0"/>
              <a:t> 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765476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3741</TotalTime>
  <Words>376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Garamond</vt:lpstr>
      <vt:lpstr>Times New Roman</vt:lpstr>
      <vt:lpstr>Savon</vt:lpstr>
      <vt:lpstr>OVERVIEW PERKULIAHAN KONSEP DASAR PAUD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PERKULIAHAN</dc:title>
  <dc:creator>Windows User</dc:creator>
  <cp:lastModifiedBy>HP</cp:lastModifiedBy>
  <cp:revision>79</cp:revision>
  <cp:lastPrinted>2019-03-26T01:06:45Z</cp:lastPrinted>
  <dcterms:created xsi:type="dcterms:W3CDTF">2019-02-26T13:40:04Z</dcterms:created>
  <dcterms:modified xsi:type="dcterms:W3CDTF">2022-12-07T02:58:12Z</dcterms:modified>
</cp:coreProperties>
</file>