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19"/>
  </p:notesMasterIdLst>
  <p:sldIdLst>
    <p:sldId id="256" r:id="rId2"/>
    <p:sldId id="269" r:id="rId3"/>
    <p:sldId id="271" r:id="rId4"/>
    <p:sldId id="267" r:id="rId5"/>
    <p:sldId id="258" r:id="rId6"/>
    <p:sldId id="272" r:id="rId7"/>
    <p:sldId id="275" r:id="rId8"/>
    <p:sldId id="273" r:id="rId9"/>
    <p:sldId id="276" r:id="rId10"/>
    <p:sldId id="278" r:id="rId11"/>
    <p:sldId id="279" r:id="rId12"/>
    <p:sldId id="282" r:id="rId13"/>
    <p:sldId id="280" r:id="rId14"/>
    <p:sldId id="284" r:id="rId15"/>
    <p:sldId id="283" r:id="rId16"/>
    <p:sldId id="274" r:id="rId17"/>
    <p:sldId id="268"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A6CE9E5-321D-4341-9A18-A0A82F7A11F4}" type="datetimeFigureOut">
              <a:rPr lang="en-US" smtClean="0"/>
              <a:t>9/23/2023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732A579-0013-EF4A-8BB5-930AB5B9774D}" type="slidenum">
              <a:rPr lang="en-US" smtClean="0"/>
              <a:t>‹#›</a:t>
            </a:fld>
            <a:endParaRPr lang="en-US"/>
          </a:p>
        </p:txBody>
      </p:sp>
    </p:spTree>
    <p:extLst>
      <p:ext uri="{BB962C8B-B14F-4D97-AF65-F5344CB8AC3E}">
        <p14:creationId xmlns:p14="http://schemas.microsoft.com/office/powerpoint/2010/main" val="31695166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D732A579-0013-EF4A-8BB5-930AB5B9774D}" type="slidenum">
              <a:rPr lang="en-US" smtClean="0"/>
              <a:t>12</a:t>
            </a:fld>
            <a:endParaRPr lang="en-US"/>
          </a:p>
        </p:txBody>
      </p:sp>
    </p:spTree>
    <p:extLst>
      <p:ext uri="{BB962C8B-B14F-4D97-AF65-F5344CB8AC3E}">
        <p14:creationId xmlns:p14="http://schemas.microsoft.com/office/powerpoint/2010/main" val="2292426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dirty="0"/>
          </a:p>
        </p:txBody>
      </p:sp>
      <p:sp>
        <p:nvSpPr>
          <p:cNvPr id="4" name="Slide Number Placeholder 3"/>
          <p:cNvSpPr>
            <a:spLocks noGrp="1"/>
          </p:cNvSpPr>
          <p:nvPr>
            <p:ph type="sldNum" sz="quarter" idx="5"/>
          </p:nvPr>
        </p:nvSpPr>
        <p:spPr/>
        <p:txBody>
          <a:bodyPr/>
          <a:lstStyle/>
          <a:p>
            <a:fld id="{D732A579-0013-EF4A-8BB5-930AB5B9774D}" type="slidenum">
              <a:rPr lang="en-US" smtClean="0"/>
              <a:t>13</a:t>
            </a:fld>
            <a:endParaRPr lang="en-US"/>
          </a:p>
        </p:txBody>
      </p:sp>
    </p:spTree>
    <p:extLst>
      <p:ext uri="{BB962C8B-B14F-4D97-AF65-F5344CB8AC3E}">
        <p14:creationId xmlns:p14="http://schemas.microsoft.com/office/powerpoint/2010/main" val="1989168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32A579-0013-EF4A-8BB5-930AB5B9774D}" type="slidenum">
              <a:rPr lang="en-US" smtClean="0"/>
              <a:t>17</a:t>
            </a:fld>
            <a:endParaRPr lang="en-US"/>
          </a:p>
        </p:txBody>
      </p:sp>
    </p:spTree>
    <p:extLst>
      <p:ext uri="{BB962C8B-B14F-4D97-AF65-F5344CB8AC3E}">
        <p14:creationId xmlns:p14="http://schemas.microsoft.com/office/powerpoint/2010/main" val="2448151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x-none"/>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9/23/2023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9/23/2023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x-none"/>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9/23/2023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idx="1"/>
          </p:nvPr>
        </p:nvSpPr>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9/23/2023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x-none"/>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9/23/2023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9/23/2023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9/23/2023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9/23/2023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9/23/2023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x-none"/>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9/23/2023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x-none"/>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9/23/2023</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x-none"/>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9/23/2023</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doi.org/10.25134/erjee.v10i1.534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5144"/>
            <a:ext cx="7543800" cy="1422650"/>
          </a:xfrm>
        </p:spPr>
        <p:style>
          <a:lnRef idx="2">
            <a:schemeClr val="accent1">
              <a:shade val="50000"/>
            </a:schemeClr>
          </a:lnRef>
          <a:fillRef idx="1">
            <a:schemeClr val="accent1"/>
          </a:fillRef>
          <a:effectRef idx="0">
            <a:schemeClr val="accent1"/>
          </a:effectRef>
          <a:fontRef idx="minor">
            <a:schemeClr val="lt1"/>
          </a:fontRef>
        </p:style>
        <p:txBody>
          <a:bodyPr/>
          <a:lstStyle/>
          <a:p>
            <a:pPr algn="ctr">
              <a:spcAft>
                <a:spcPts val="1000"/>
              </a:spcAft>
            </a:pPr>
            <a:r>
              <a:rPr lang="en-US" sz="28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Assessment Literacy of EFL Teachers and its implementation in Assessing students' language performance</a:t>
            </a:r>
            <a:endParaRPr lang="en-ID"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itle 2"/>
          <p:cNvSpPr>
            <a:spLocks noGrp="1"/>
          </p:cNvSpPr>
          <p:nvPr>
            <p:ph type="subTitle" idx="1"/>
          </p:nvPr>
        </p:nvSpPr>
        <p:spPr/>
        <p:txBody>
          <a:bodyPr>
            <a:normAutofit lnSpcReduction="10000"/>
          </a:bodyPr>
          <a:lstStyle/>
          <a:p>
            <a:r>
              <a:rPr lang="en-US" dirty="0">
                <a:solidFill>
                  <a:srgbClr val="000000"/>
                </a:solidFill>
              </a:rPr>
              <a:t>Umi Rokhyati</a:t>
            </a:r>
          </a:p>
          <a:p>
            <a:r>
              <a:rPr lang="en-US" dirty="0">
                <a:solidFill>
                  <a:srgbClr val="000000"/>
                </a:solidFill>
              </a:rPr>
              <a:t>English Education Department</a:t>
            </a:r>
          </a:p>
          <a:p>
            <a:r>
              <a:rPr lang="en-US" dirty="0" err="1">
                <a:solidFill>
                  <a:srgbClr val="000000"/>
                </a:solidFill>
              </a:rPr>
              <a:t>Universitas</a:t>
            </a:r>
            <a:r>
              <a:rPr lang="en-US" dirty="0">
                <a:solidFill>
                  <a:srgbClr val="000000"/>
                </a:solidFill>
              </a:rPr>
              <a:t> Ahmad </a:t>
            </a:r>
            <a:r>
              <a:rPr lang="en-US" dirty="0" err="1">
                <a:solidFill>
                  <a:srgbClr val="000000"/>
                </a:solidFill>
              </a:rPr>
              <a:t>Dahlan</a:t>
            </a:r>
            <a:endParaRPr lang="en-US" dirty="0">
              <a:solidFill>
                <a:srgbClr val="000000"/>
              </a:solidFill>
            </a:endParaRPr>
          </a:p>
        </p:txBody>
      </p:sp>
    </p:spTree>
    <p:extLst>
      <p:ext uri="{BB962C8B-B14F-4D97-AF65-F5344CB8AC3E}">
        <p14:creationId xmlns:p14="http://schemas.microsoft.com/office/powerpoint/2010/main" val="3046901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FBF38-B254-66D9-B1B1-C5143F4B7F17}"/>
              </a:ext>
            </a:extLst>
          </p:cNvPr>
          <p:cNvSpPr>
            <a:spLocks noGrp="1"/>
          </p:cNvSpPr>
          <p:nvPr>
            <p:ph type="title"/>
          </p:nvPr>
        </p:nvSpPr>
        <p:spPr/>
        <p:txBody>
          <a:bodyPr/>
          <a:lstStyle/>
          <a:p>
            <a:r>
              <a:rPr lang="en-US" sz="3200" dirty="0"/>
              <a:t>Findings and Discussion</a:t>
            </a:r>
            <a:endParaRPr lang="en-ID" sz="3200" dirty="0"/>
          </a:p>
        </p:txBody>
      </p:sp>
      <p:graphicFrame>
        <p:nvGraphicFramePr>
          <p:cNvPr id="4" name="Content Placeholder 3">
            <a:extLst>
              <a:ext uri="{FF2B5EF4-FFF2-40B4-BE49-F238E27FC236}">
                <a16:creationId xmlns:a16="http://schemas.microsoft.com/office/drawing/2014/main" id="{BF6F1068-491F-AAA6-CCBD-048AB9921F82}"/>
              </a:ext>
            </a:extLst>
          </p:cNvPr>
          <p:cNvGraphicFramePr>
            <a:graphicFrameLocks noGrp="1"/>
          </p:cNvGraphicFramePr>
          <p:nvPr>
            <p:ph idx="1"/>
            <p:extLst>
              <p:ext uri="{D42A27DB-BD31-4B8C-83A1-F6EECF244321}">
                <p14:modId xmlns:p14="http://schemas.microsoft.com/office/powerpoint/2010/main" val="3643534746"/>
              </p:ext>
            </p:extLst>
          </p:nvPr>
        </p:nvGraphicFramePr>
        <p:xfrm>
          <a:off x="566057" y="1417635"/>
          <a:ext cx="7336971" cy="4841654"/>
        </p:xfrm>
        <a:graphic>
          <a:graphicData uri="http://schemas.openxmlformats.org/drawingml/2006/table">
            <a:tbl>
              <a:tblPr>
                <a:tableStyleId>{5C22544A-7EE6-4342-B048-85BDC9FD1C3A}</a:tableStyleId>
              </a:tblPr>
              <a:tblGrid>
                <a:gridCol w="3212761">
                  <a:extLst>
                    <a:ext uri="{9D8B030D-6E8A-4147-A177-3AD203B41FA5}">
                      <a16:colId xmlns:a16="http://schemas.microsoft.com/office/drawing/2014/main" val="1775959905"/>
                    </a:ext>
                  </a:extLst>
                </a:gridCol>
                <a:gridCol w="878930">
                  <a:extLst>
                    <a:ext uri="{9D8B030D-6E8A-4147-A177-3AD203B41FA5}">
                      <a16:colId xmlns:a16="http://schemas.microsoft.com/office/drawing/2014/main" val="2432994230"/>
                    </a:ext>
                  </a:extLst>
                </a:gridCol>
                <a:gridCol w="1047955">
                  <a:extLst>
                    <a:ext uri="{9D8B030D-6E8A-4147-A177-3AD203B41FA5}">
                      <a16:colId xmlns:a16="http://schemas.microsoft.com/office/drawing/2014/main" val="2128965196"/>
                    </a:ext>
                  </a:extLst>
                </a:gridCol>
                <a:gridCol w="1039503">
                  <a:extLst>
                    <a:ext uri="{9D8B030D-6E8A-4147-A177-3AD203B41FA5}">
                      <a16:colId xmlns:a16="http://schemas.microsoft.com/office/drawing/2014/main" val="2232373330"/>
                    </a:ext>
                  </a:extLst>
                </a:gridCol>
                <a:gridCol w="1157822">
                  <a:extLst>
                    <a:ext uri="{9D8B030D-6E8A-4147-A177-3AD203B41FA5}">
                      <a16:colId xmlns:a16="http://schemas.microsoft.com/office/drawing/2014/main" val="277040936"/>
                    </a:ext>
                  </a:extLst>
                </a:gridCol>
              </a:tblGrid>
              <a:tr h="521730">
                <a:tc>
                  <a:txBody>
                    <a:bodyPr/>
                    <a:lstStyle/>
                    <a:p>
                      <a:pPr algn="just">
                        <a:spcAft>
                          <a:spcPts val="1000"/>
                        </a:spcAft>
                      </a:pPr>
                      <a:r>
                        <a:rPr lang="en-US" sz="1000" dirty="0">
                          <a:effectLst/>
                        </a:rPr>
                        <a:t>Standard of assessment literacy</a:t>
                      </a:r>
                      <a:endParaRPr lang="en-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000">
                          <a:effectLst/>
                        </a:rPr>
                        <a:t>Strongly agree (%)</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000">
                          <a:effectLst/>
                        </a:rPr>
                        <a:t>Agree (%)</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000">
                          <a:effectLst/>
                        </a:rPr>
                        <a:t>Somewhat agree (%)</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000">
                          <a:effectLst/>
                        </a:rPr>
                        <a:t>Disagree (%)</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8203858"/>
                  </a:ext>
                </a:extLst>
              </a:tr>
              <a:tr h="521730">
                <a:tc>
                  <a:txBody>
                    <a:bodyPr/>
                    <a:lstStyle/>
                    <a:p>
                      <a:pPr marL="342900" lvl="0" indent="-342900" algn="just">
                        <a:lnSpc>
                          <a:spcPct val="115000"/>
                        </a:lnSpc>
                        <a:buFont typeface="+mj-lt"/>
                        <a:buAutoNum type="arabicPeriod"/>
                      </a:pPr>
                      <a:r>
                        <a:rPr lang="en-US" sz="1000" spc="5" dirty="0">
                          <a:effectLst/>
                        </a:rPr>
                        <a:t>Defining clear learning goals</a:t>
                      </a:r>
                      <a:endParaRPr lang="en-ID"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88.85</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11.15</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000">
                          <a:effectLst/>
                        </a:rPr>
                        <a:t>0</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000">
                          <a:effectLst/>
                        </a:rPr>
                        <a:t>0</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8879485"/>
                  </a:ext>
                </a:extLst>
              </a:tr>
              <a:tr h="521730">
                <a:tc>
                  <a:txBody>
                    <a:bodyPr/>
                    <a:lstStyle/>
                    <a:p>
                      <a:pPr marL="0" lvl="0" indent="0" algn="just">
                        <a:lnSpc>
                          <a:spcPct val="115000"/>
                        </a:lnSpc>
                        <a:buFont typeface="+mj-lt"/>
                        <a:buNone/>
                      </a:pPr>
                      <a:r>
                        <a:rPr lang="en-US" sz="1000" spc="-5" dirty="0">
                          <a:effectLst/>
                        </a:rPr>
                        <a:t>2          Making use of a variety of assessment methods</a:t>
                      </a:r>
                      <a:endParaRPr lang="en-ID"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41.7</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52.8</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5.6</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000">
                          <a:effectLst/>
                        </a:rPr>
                        <a:t>0</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8050512"/>
                  </a:ext>
                </a:extLst>
              </a:tr>
              <a:tr h="667814">
                <a:tc>
                  <a:txBody>
                    <a:bodyPr/>
                    <a:lstStyle/>
                    <a:p>
                      <a:pPr marL="0" lvl="0" indent="0" algn="just">
                        <a:lnSpc>
                          <a:spcPct val="115000"/>
                        </a:lnSpc>
                        <a:buFont typeface="+mj-lt"/>
                        <a:buNone/>
                      </a:pPr>
                      <a:r>
                        <a:rPr lang="en-US" sz="1000" spc="-5" dirty="0">
                          <a:effectLst/>
                        </a:rPr>
                        <a:t>3     Analyzing achievement data and making good inferences    of the data</a:t>
                      </a:r>
                      <a:endParaRPr lang="en-ID"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41.7</a:t>
                      </a:r>
                      <a:endParaRPr lang="en-ID" sz="1100">
                        <a:effectLst/>
                      </a:endParaRPr>
                    </a:p>
                    <a:p>
                      <a:pPr algn="just">
                        <a:spcAft>
                          <a:spcPts val="1000"/>
                        </a:spcAft>
                      </a:pPr>
                      <a:r>
                        <a:rPr lang="en-US" sz="1000">
                          <a:effectLst/>
                        </a:rPr>
                        <a:t> </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52.8</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5.6%</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000">
                          <a:effectLst/>
                        </a:rPr>
                        <a:t>0</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80824286"/>
                  </a:ext>
                </a:extLst>
              </a:tr>
              <a:tr h="521730">
                <a:tc>
                  <a:txBody>
                    <a:bodyPr/>
                    <a:lstStyle/>
                    <a:p>
                      <a:pPr marL="0" lvl="0" indent="0" algn="just">
                        <a:lnSpc>
                          <a:spcPct val="115000"/>
                        </a:lnSpc>
                        <a:buFont typeface="+mj-lt"/>
                        <a:buNone/>
                      </a:pPr>
                      <a:r>
                        <a:rPr lang="en-US" sz="1000" spc="-5" dirty="0">
                          <a:effectLst/>
                        </a:rPr>
                        <a:t>4           Providing appropriate feedback to students</a:t>
                      </a:r>
                      <a:endParaRPr lang="en-ID"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63.90</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36.10</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000">
                          <a:effectLst/>
                        </a:rPr>
                        <a:t>2.8</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000">
                          <a:effectLst/>
                        </a:rPr>
                        <a:t>0</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151530"/>
                  </a:ext>
                </a:extLst>
              </a:tr>
              <a:tr h="521730">
                <a:tc>
                  <a:txBody>
                    <a:bodyPr/>
                    <a:lstStyle/>
                    <a:p>
                      <a:pPr marL="0" lvl="0" indent="0" algn="just">
                        <a:lnSpc>
                          <a:spcPct val="115000"/>
                        </a:lnSpc>
                        <a:buFont typeface="+mj-lt"/>
                        <a:buNone/>
                      </a:pPr>
                      <a:r>
                        <a:rPr lang="en-US" sz="1000" spc="-5" dirty="0">
                          <a:effectLst/>
                        </a:rPr>
                        <a:t>5.        Making appropriate instructional modification to help students learn</a:t>
                      </a:r>
                      <a:endParaRPr lang="en-ID"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16.7</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77.8</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000" dirty="0">
                          <a:effectLst/>
                        </a:rPr>
                        <a:t>0</a:t>
                      </a:r>
                      <a:endParaRPr lang="en-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000">
                          <a:effectLst/>
                        </a:rPr>
                        <a:t>0</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2426718"/>
                  </a:ext>
                </a:extLst>
              </a:tr>
              <a:tr h="521730">
                <a:tc>
                  <a:txBody>
                    <a:bodyPr/>
                    <a:lstStyle/>
                    <a:p>
                      <a:pPr marL="0" lvl="0" indent="0" algn="just">
                        <a:lnSpc>
                          <a:spcPct val="115000"/>
                        </a:lnSpc>
                        <a:buFont typeface="+mj-lt"/>
                        <a:buNone/>
                      </a:pPr>
                      <a:r>
                        <a:rPr lang="en-US" sz="1000" spc="-5" dirty="0">
                          <a:effectLst/>
                        </a:rPr>
                        <a:t>6.        Involving students in the assessment process (self and peer-assessment)</a:t>
                      </a:r>
                      <a:endParaRPr lang="en-ID"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41.7</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55.55</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2.8</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000">
                          <a:effectLst/>
                        </a:rPr>
                        <a:t>0</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3578303"/>
                  </a:ext>
                </a:extLst>
              </a:tr>
              <a:tr h="521730">
                <a:tc>
                  <a:txBody>
                    <a:bodyPr/>
                    <a:lstStyle/>
                    <a:p>
                      <a:pPr marL="0" lvl="0" indent="0" algn="just">
                        <a:lnSpc>
                          <a:spcPct val="115000"/>
                        </a:lnSpc>
                        <a:buFont typeface="+mj-lt"/>
                        <a:buNone/>
                      </a:pPr>
                      <a:r>
                        <a:rPr lang="en-US" sz="1000" spc="-5" dirty="0">
                          <a:effectLst/>
                        </a:rPr>
                        <a:t>7. Engineering an effective classroom assessment environment</a:t>
                      </a:r>
                      <a:endParaRPr lang="en-ID"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50</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44.45</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5.55</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000">
                          <a:effectLst/>
                        </a:rPr>
                        <a:t>0</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42548730"/>
                  </a:ext>
                </a:extLst>
              </a:tr>
              <a:tr h="521730">
                <a:tc>
                  <a:txBody>
                    <a:bodyPr/>
                    <a:lstStyle/>
                    <a:p>
                      <a:pPr marL="457200" algn="just">
                        <a:lnSpc>
                          <a:spcPct val="115000"/>
                        </a:lnSpc>
                      </a:pPr>
                      <a:r>
                        <a:rPr lang="en-US" sz="1000" spc="-5">
                          <a:effectLst/>
                        </a:rPr>
                        <a:t>Average Percentage</a:t>
                      </a:r>
                      <a:endParaRPr lang="en-ID"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000">
                          <a:effectLst/>
                        </a:rPr>
                        <a:t>49.22</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000">
                          <a:effectLst/>
                        </a:rPr>
                        <a:t>47.23</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000">
                          <a:effectLst/>
                        </a:rPr>
                        <a:t>3.1</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000" dirty="0">
                          <a:effectLst/>
                        </a:rPr>
                        <a:t>0</a:t>
                      </a:r>
                      <a:endParaRPr lang="en-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7482483"/>
                  </a:ext>
                </a:extLst>
              </a:tr>
            </a:tbl>
          </a:graphicData>
        </a:graphic>
      </p:graphicFrame>
      <p:sp>
        <p:nvSpPr>
          <p:cNvPr id="5" name="Rectangle 1">
            <a:extLst>
              <a:ext uri="{FF2B5EF4-FFF2-40B4-BE49-F238E27FC236}">
                <a16:creationId xmlns:a16="http://schemas.microsoft.com/office/drawing/2014/main" id="{45A6BA28-5243-45B6-C0C8-FF25E0D30FDC}"/>
              </a:ext>
            </a:extLst>
          </p:cNvPr>
          <p:cNvSpPr>
            <a:spLocks noChangeArrowheads="1"/>
          </p:cNvSpPr>
          <p:nvPr/>
        </p:nvSpPr>
        <p:spPr bwMode="auto">
          <a:xfrm>
            <a:off x="-1531064" y="-67690"/>
            <a:ext cx="12169800"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rgbClr val="525454"/>
                </a:solidFill>
                <a:effectLst/>
                <a:latin typeface="Calibri" panose="020F0502020204030204" pitchFamily="34" charset="0"/>
                <a:ea typeface="Calibri" panose="020F0502020204030204" pitchFamily="34" charset="0"/>
                <a:cs typeface="Calibri" panose="020F0502020204030204" pitchFamily="34" charset="0"/>
              </a:rPr>
              <a:t>Frequency distribution of Teachers’ assessment literacy knowledge</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68784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909F5-E881-5652-3FEC-0A980E63E921}"/>
              </a:ext>
            </a:extLst>
          </p:cNvPr>
          <p:cNvSpPr>
            <a:spLocks noGrp="1"/>
          </p:cNvSpPr>
          <p:nvPr>
            <p:ph type="title"/>
          </p:nvPr>
        </p:nvSpPr>
        <p:spPr/>
        <p:txBody>
          <a:bodyPr/>
          <a:lstStyle/>
          <a:p>
            <a:r>
              <a:rPr lang="en-US" sz="3200" dirty="0"/>
              <a:t>Level of knowledge literacy</a:t>
            </a:r>
            <a:endParaRPr lang="en-ID" sz="3200" dirty="0"/>
          </a:p>
        </p:txBody>
      </p:sp>
      <p:graphicFrame>
        <p:nvGraphicFramePr>
          <p:cNvPr id="4" name="Content Placeholder 3">
            <a:extLst>
              <a:ext uri="{FF2B5EF4-FFF2-40B4-BE49-F238E27FC236}">
                <a16:creationId xmlns:a16="http://schemas.microsoft.com/office/drawing/2014/main" id="{3E7083B4-DB3E-95E6-4A57-DBF821F1CDC7}"/>
              </a:ext>
            </a:extLst>
          </p:cNvPr>
          <p:cNvGraphicFramePr>
            <a:graphicFrameLocks noGrp="1"/>
          </p:cNvGraphicFramePr>
          <p:nvPr>
            <p:ph idx="1"/>
            <p:extLst>
              <p:ext uri="{D42A27DB-BD31-4B8C-83A1-F6EECF244321}">
                <p14:modId xmlns:p14="http://schemas.microsoft.com/office/powerpoint/2010/main" val="2747349591"/>
              </p:ext>
            </p:extLst>
          </p:nvPr>
        </p:nvGraphicFramePr>
        <p:xfrm>
          <a:off x="718457" y="1861461"/>
          <a:ext cx="7087397" cy="4182508"/>
        </p:xfrm>
        <a:graphic>
          <a:graphicData uri="http://schemas.openxmlformats.org/drawingml/2006/table">
            <a:tbl>
              <a:tblPr firstRow="1" firstCol="1" bandRow="1">
                <a:tableStyleId>{5C22544A-7EE6-4342-B048-85BDC9FD1C3A}</a:tableStyleId>
              </a:tblPr>
              <a:tblGrid>
                <a:gridCol w="1409869">
                  <a:extLst>
                    <a:ext uri="{9D8B030D-6E8A-4147-A177-3AD203B41FA5}">
                      <a16:colId xmlns:a16="http://schemas.microsoft.com/office/drawing/2014/main" val="2142435099"/>
                    </a:ext>
                  </a:extLst>
                </a:gridCol>
                <a:gridCol w="2555389">
                  <a:extLst>
                    <a:ext uri="{9D8B030D-6E8A-4147-A177-3AD203B41FA5}">
                      <a16:colId xmlns:a16="http://schemas.microsoft.com/office/drawing/2014/main" val="1036190877"/>
                    </a:ext>
                  </a:extLst>
                </a:gridCol>
                <a:gridCol w="3122139">
                  <a:extLst>
                    <a:ext uri="{9D8B030D-6E8A-4147-A177-3AD203B41FA5}">
                      <a16:colId xmlns:a16="http://schemas.microsoft.com/office/drawing/2014/main" val="2545674690"/>
                    </a:ext>
                  </a:extLst>
                </a:gridCol>
              </a:tblGrid>
              <a:tr h="220132">
                <a:tc>
                  <a:txBody>
                    <a:bodyPr/>
                    <a:lstStyle/>
                    <a:p>
                      <a:pPr algn="just">
                        <a:spcAft>
                          <a:spcPts val="1000"/>
                        </a:spcAft>
                      </a:pPr>
                      <a:r>
                        <a:rPr lang="en-US" sz="1100">
                          <a:effectLst/>
                        </a:rPr>
                        <a:t> </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Score</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Level</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7854399"/>
                  </a:ext>
                </a:extLst>
              </a:tr>
              <a:tr h="220132">
                <a:tc>
                  <a:txBody>
                    <a:bodyPr/>
                    <a:lstStyle/>
                    <a:p>
                      <a:pPr algn="just">
                        <a:spcAft>
                          <a:spcPts val="1000"/>
                        </a:spcAft>
                      </a:pPr>
                      <a:r>
                        <a:rPr lang="en-US" sz="1100">
                          <a:effectLst/>
                        </a:rPr>
                        <a:t>1</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52</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Very high</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53775067"/>
                  </a:ext>
                </a:extLst>
              </a:tr>
              <a:tr h="220132">
                <a:tc>
                  <a:txBody>
                    <a:bodyPr/>
                    <a:lstStyle/>
                    <a:p>
                      <a:pPr algn="just">
                        <a:spcAft>
                          <a:spcPts val="1000"/>
                        </a:spcAft>
                      </a:pPr>
                      <a:r>
                        <a:rPr lang="en-US" sz="1100">
                          <a:effectLst/>
                        </a:rPr>
                        <a:t>2</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55</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Very high</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6406641"/>
                  </a:ext>
                </a:extLst>
              </a:tr>
              <a:tr h="220132">
                <a:tc>
                  <a:txBody>
                    <a:bodyPr/>
                    <a:lstStyle/>
                    <a:p>
                      <a:pPr algn="just">
                        <a:spcAft>
                          <a:spcPts val="1000"/>
                        </a:spcAft>
                      </a:pPr>
                      <a:r>
                        <a:rPr lang="en-US" sz="1100">
                          <a:effectLst/>
                        </a:rPr>
                        <a:t>3</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44</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High </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1298919"/>
                  </a:ext>
                </a:extLst>
              </a:tr>
              <a:tr h="220132">
                <a:tc>
                  <a:txBody>
                    <a:bodyPr/>
                    <a:lstStyle/>
                    <a:p>
                      <a:pPr algn="just">
                        <a:spcAft>
                          <a:spcPts val="1000"/>
                        </a:spcAft>
                      </a:pPr>
                      <a:r>
                        <a:rPr lang="en-US" sz="1100">
                          <a:effectLst/>
                        </a:rPr>
                        <a:t>4</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50</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Very high</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5243723"/>
                  </a:ext>
                </a:extLst>
              </a:tr>
              <a:tr h="220132">
                <a:tc>
                  <a:txBody>
                    <a:bodyPr/>
                    <a:lstStyle/>
                    <a:p>
                      <a:pPr algn="just">
                        <a:spcAft>
                          <a:spcPts val="1000"/>
                        </a:spcAft>
                      </a:pPr>
                      <a:r>
                        <a:rPr lang="en-US" sz="1100">
                          <a:effectLst/>
                        </a:rPr>
                        <a:t>5</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48</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Very high</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3164380"/>
                  </a:ext>
                </a:extLst>
              </a:tr>
              <a:tr h="220132">
                <a:tc>
                  <a:txBody>
                    <a:bodyPr/>
                    <a:lstStyle/>
                    <a:p>
                      <a:pPr algn="just">
                        <a:spcAft>
                          <a:spcPts val="1000"/>
                        </a:spcAft>
                      </a:pPr>
                      <a:r>
                        <a:rPr lang="en-US" sz="1100">
                          <a:effectLst/>
                        </a:rPr>
                        <a:t>6</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50</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Very high</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6144494"/>
                  </a:ext>
                </a:extLst>
              </a:tr>
              <a:tr h="220132">
                <a:tc>
                  <a:txBody>
                    <a:bodyPr/>
                    <a:lstStyle/>
                    <a:p>
                      <a:pPr algn="just">
                        <a:spcAft>
                          <a:spcPts val="1000"/>
                        </a:spcAft>
                      </a:pPr>
                      <a:r>
                        <a:rPr lang="en-US" sz="1100">
                          <a:effectLst/>
                        </a:rPr>
                        <a:t>7</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45</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High </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4400696"/>
                  </a:ext>
                </a:extLst>
              </a:tr>
              <a:tr h="220132">
                <a:tc>
                  <a:txBody>
                    <a:bodyPr/>
                    <a:lstStyle/>
                    <a:p>
                      <a:pPr algn="just">
                        <a:spcAft>
                          <a:spcPts val="1000"/>
                        </a:spcAft>
                      </a:pPr>
                      <a:r>
                        <a:rPr lang="en-US" sz="1100">
                          <a:effectLst/>
                        </a:rPr>
                        <a:t>8</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45</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High</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0486740"/>
                  </a:ext>
                </a:extLst>
              </a:tr>
              <a:tr h="220132">
                <a:tc>
                  <a:txBody>
                    <a:bodyPr/>
                    <a:lstStyle/>
                    <a:p>
                      <a:pPr algn="just">
                        <a:spcAft>
                          <a:spcPts val="1000"/>
                        </a:spcAft>
                      </a:pPr>
                      <a:r>
                        <a:rPr lang="en-US" sz="1100">
                          <a:effectLst/>
                        </a:rPr>
                        <a:t>9</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47</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Very high</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7923841"/>
                  </a:ext>
                </a:extLst>
              </a:tr>
              <a:tr h="220132">
                <a:tc>
                  <a:txBody>
                    <a:bodyPr/>
                    <a:lstStyle/>
                    <a:p>
                      <a:pPr algn="just">
                        <a:spcAft>
                          <a:spcPts val="1000"/>
                        </a:spcAft>
                      </a:pPr>
                      <a:r>
                        <a:rPr lang="en-US" sz="1100">
                          <a:effectLst/>
                        </a:rPr>
                        <a:t>10</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51</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Very high</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2532149"/>
                  </a:ext>
                </a:extLst>
              </a:tr>
              <a:tr h="220132">
                <a:tc>
                  <a:txBody>
                    <a:bodyPr/>
                    <a:lstStyle/>
                    <a:p>
                      <a:pPr algn="just">
                        <a:spcAft>
                          <a:spcPts val="1000"/>
                        </a:spcAft>
                      </a:pPr>
                      <a:r>
                        <a:rPr lang="en-US" sz="1100">
                          <a:effectLst/>
                        </a:rPr>
                        <a:t>11</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51</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Very high</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3660847"/>
                  </a:ext>
                </a:extLst>
              </a:tr>
              <a:tr h="220132">
                <a:tc>
                  <a:txBody>
                    <a:bodyPr/>
                    <a:lstStyle/>
                    <a:p>
                      <a:pPr algn="just">
                        <a:spcAft>
                          <a:spcPts val="1000"/>
                        </a:spcAft>
                      </a:pPr>
                      <a:r>
                        <a:rPr lang="en-US" sz="1100">
                          <a:effectLst/>
                        </a:rPr>
                        <a:t>12</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44</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High</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9965495"/>
                  </a:ext>
                </a:extLst>
              </a:tr>
              <a:tr h="220132">
                <a:tc>
                  <a:txBody>
                    <a:bodyPr/>
                    <a:lstStyle/>
                    <a:p>
                      <a:pPr algn="just">
                        <a:spcAft>
                          <a:spcPts val="1000"/>
                        </a:spcAft>
                      </a:pPr>
                      <a:r>
                        <a:rPr lang="en-US" sz="1100">
                          <a:effectLst/>
                        </a:rPr>
                        <a:t>13</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53</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Very high</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7308865"/>
                  </a:ext>
                </a:extLst>
              </a:tr>
              <a:tr h="220132">
                <a:tc>
                  <a:txBody>
                    <a:bodyPr/>
                    <a:lstStyle/>
                    <a:p>
                      <a:pPr algn="just">
                        <a:spcAft>
                          <a:spcPts val="1000"/>
                        </a:spcAft>
                      </a:pPr>
                      <a:r>
                        <a:rPr lang="en-US" sz="1100">
                          <a:effectLst/>
                        </a:rPr>
                        <a:t>14</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50</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Very high</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4912700"/>
                  </a:ext>
                </a:extLst>
              </a:tr>
              <a:tr h="220132">
                <a:tc>
                  <a:txBody>
                    <a:bodyPr/>
                    <a:lstStyle/>
                    <a:p>
                      <a:pPr algn="just">
                        <a:spcAft>
                          <a:spcPts val="1000"/>
                        </a:spcAft>
                      </a:pPr>
                      <a:r>
                        <a:rPr lang="en-US" sz="1100">
                          <a:effectLst/>
                        </a:rPr>
                        <a:t>15</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45</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High</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45920666"/>
                  </a:ext>
                </a:extLst>
              </a:tr>
              <a:tr h="220132">
                <a:tc>
                  <a:txBody>
                    <a:bodyPr/>
                    <a:lstStyle/>
                    <a:p>
                      <a:pPr algn="just">
                        <a:spcAft>
                          <a:spcPts val="1000"/>
                        </a:spcAft>
                      </a:pPr>
                      <a:r>
                        <a:rPr lang="en-US" sz="1100">
                          <a:effectLst/>
                        </a:rPr>
                        <a:t>16</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53</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Very high</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6689349"/>
                  </a:ext>
                </a:extLst>
              </a:tr>
              <a:tr h="220132">
                <a:tc>
                  <a:txBody>
                    <a:bodyPr/>
                    <a:lstStyle/>
                    <a:p>
                      <a:pPr algn="just">
                        <a:spcAft>
                          <a:spcPts val="1000"/>
                        </a:spcAft>
                      </a:pPr>
                      <a:r>
                        <a:rPr lang="en-US" sz="1100">
                          <a:effectLst/>
                        </a:rPr>
                        <a:t>17</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43</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High</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62234"/>
                  </a:ext>
                </a:extLst>
              </a:tr>
              <a:tr h="220132">
                <a:tc>
                  <a:txBody>
                    <a:bodyPr/>
                    <a:lstStyle/>
                    <a:p>
                      <a:pPr algn="just">
                        <a:spcAft>
                          <a:spcPts val="1000"/>
                        </a:spcAft>
                      </a:pPr>
                      <a:r>
                        <a:rPr lang="en-US" sz="1100">
                          <a:effectLst/>
                        </a:rPr>
                        <a:t>18</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a:effectLst/>
                        </a:rPr>
                        <a:t>48</a:t>
                      </a:r>
                      <a:endParaRPr lang="en-ID"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1000"/>
                        </a:spcAft>
                      </a:pPr>
                      <a:r>
                        <a:rPr lang="en-US" sz="1100" dirty="0">
                          <a:effectLst/>
                        </a:rPr>
                        <a:t>Very high</a:t>
                      </a:r>
                      <a:endParaRPr lang="en-ID"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7009929"/>
                  </a:ext>
                </a:extLst>
              </a:tr>
            </a:tbl>
          </a:graphicData>
        </a:graphic>
      </p:graphicFrame>
      <p:sp>
        <p:nvSpPr>
          <p:cNvPr id="5" name="Rectangle 1">
            <a:extLst>
              <a:ext uri="{FF2B5EF4-FFF2-40B4-BE49-F238E27FC236}">
                <a16:creationId xmlns:a16="http://schemas.microsoft.com/office/drawing/2014/main" id="{0AE91149-D76A-BC5B-5996-FF6928015B30}"/>
              </a:ext>
            </a:extLst>
          </p:cNvPr>
          <p:cNvSpPr>
            <a:spLocks noChangeArrowheads="1"/>
          </p:cNvSpPr>
          <p:nvPr/>
        </p:nvSpPr>
        <p:spPr bwMode="auto">
          <a:xfrm>
            <a:off x="-9867642" y="-78440"/>
            <a:ext cx="19011642" cy="535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D"/>
          </a:p>
        </p:txBody>
      </p:sp>
    </p:spTree>
    <p:extLst>
      <p:ext uri="{BB962C8B-B14F-4D97-AF65-F5344CB8AC3E}">
        <p14:creationId xmlns:p14="http://schemas.microsoft.com/office/powerpoint/2010/main" val="112318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19DA-8789-A8D4-187B-CF72A9D8BB3E}"/>
              </a:ext>
            </a:extLst>
          </p:cNvPr>
          <p:cNvSpPr>
            <a:spLocks noGrp="1"/>
          </p:cNvSpPr>
          <p:nvPr>
            <p:ph type="title"/>
          </p:nvPr>
        </p:nvSpPr>
        <p:spPr/>
        <p:txBody>
          <a:bodyPr/>
          <a:lstStyle/>
          <a:p>
            <a:r>
              <a:rPr lang="en-US" sz="3200" dirty="0"/>
              <a:t>The implementation</a:t>
            </a:r>
            <a:endParaRPr lang="en-ID" sz="3200" dirty="0"/>
          </a:p>
        </p:txBody>
      </p:sp>
      <p:graphicFrame>
        <p:nvGraphicFramePr>
          <p:cNvPr id="4" name="Table 4">
            <a:extLst>
              <a:ext uri="{FF2B5EF4-FFF2-40B4-BE49-F238E27FC236}">
                <a16:creationId xmlns:a16="http://schemas.microsoft.com/office/drawing/2014/main" id="{3ED6FCDD-9675-4DEF-E8CE-48AAEC58035E}"/>
              </a:ext>
            </a:extLst>
          </p:cNvPr>
          <p:cNvGraphicFramePr>
            <a:graphicFrameLocks noGrp="1"/>
          </p:cNvGraphicFramePr>
          <p:nvPr>
            <p:ph idx="1"/>
            <p:extLst>
              <p:ext uri="{D42A27DB-BD31-4B8C-83A1-F6EECF244321}">
                <p14:modId xmlns:p14="http://schemas.microsoft.com/office/powerpoint/2010/main" val="1140660127"/>
              </p:ext>
            </p:extLst>
          </p:nvPr>
        </p:nvGraphicFramePr>
        <p:xfrm>
          <a:off x="587141" y="1417638"/>
          <a:ext cx="7488455" cy="5669280"/>
        </p:xfrm>
        <a:graphic>
          <a:graphicData uri="http://schemas.openxmlformats.org/drawingml/2006/table">
            <a:tbl>
              <a:tblPr firstRow="1" bandRow="1">
                <a:tableStyleId>{5C22544A-7EE6-4342-B048-85BDC9FD1C3A}</a:tableStyleId>
              </a:tblPr>
              <a:tblGrid>
                <a:gridCol w="3758302">
                  <a:extLst>
                    <a:ext uri="{9D8B030D-6E8A-4147-A177-3AD203B41FA5}">
                      <a16:colId xmlns:a16="http://schemas.microsoft.com/office/drawing/2014/main" val="352754270"/>
                    </a:ext>
                  </a:extLst>
                </a:gridCol>
                <a:gridCol w="1577052">
                  <a:extLst>
                    <a:ext uri="{9D8B030D-6E8A-4147-A177-3AD203B41FA5}">
                      <a16:colId xmlns:a16="http://schemas.microsoft.com/office/drawing/2014/main" val="4162662444"/>
                    </a:ext>
                  </a:extLst>
                </a:gridCol>
                <a:gridCol w="2153101">
                  <a:extLst>
                    <a:ext uri="{9D8B030D-6E8A-4147-A177-3AD203B41FA5}">
                      <a16:colId xmlns:a16="http://schemas.microsoft.com/office/drawing/2014/main" val="2720463807"/>
                    </a:ext>
                  </a:extLst>
                </a:gridCol>
              </a:tblGrid>
              <a:tr h="386265">
                <a:tc>
                  <a:txBody>
                    <a:bodyPr/>
                    <a:lstStyle/>
                    <a:p>
                      <a:endParaRPr lang="en-US" dirty="0"/>
                    </a:p>
                    <a:p>
                      <a:endParaRPr lang="en-US" dirty="0"/>
                    </a:p>
                  </a:txBody>
                  <a:tcPr/>
                </a:tc>
                <a:tc>
                  <a:txBody>
                    <a:bodyPr/>
                    <a:lstStyle/>
                    <a:p>
                      <a:endParaRPr lang="en-ID" dirty="0"/>
                    </a:p>
                  </a:txBody>
                  <a:tcPr/>
                </a:tc>
                <a:tc>
                  <a:txBody>
                    <a:bodyPr/>
                    <a:lstStyle/>
                    <a:p>
                      <a:endParaRPr lang="en-ID" dirty="0"/>
                    </a:p>
                  </a:txBody>
                  <a:tcPr/>
                </a:tc>
                <a:extLst>
                  <a:ext uri="{0D108BD9-81ED-4DB2-BD59-A6C34878D82A}">
                    <a16:rowId xmlns:a16="http://schemas.microsoft.com/office/drawing/2014/main" val="3149969378"/>
                  </a:ext>
                </a:extLst>
              </a:tr>
              <a:tr h="878760">
                <a:tc>
                  <a:txBody>
                    <a:bodyPr/>
                    <a:lstStyle/>
                    <a:p>
                      <a:r>
                        <a:rPr lang="en-US" sz="1600" dirty="0">
                          <a:latin typeface="+mn-lt"/>
                        </a:rPr>
                        <a:t>Defining clear goals before teaching</a:t>
                      </a:r>
                      <a:endParaRPr lang="en-ID" sz="1600" dirty="0">
                        <a:latin typeface="+mn-lt"/>
                      </a:endParaRPr>
                    </a:p>
                  </a:txBody>
                  <a:tcPr/>
                </a:tc>
                <a:tc>
                  <a:txBody>
                    <a:bodyPr/>
                    <a:lstStyle/>
                    <a:p>
                      <a:r>
                        <a:rPr lang="en-US" dirty="0"/>
                        <a:t>4 participant say yes, 1 says No.</a:t>
                      </a:r>
                      <a:endParaRPr lang="en-ID" dirty="0"/>
                    </a:p>
                  </a:txBody>
                  <a:tcPr/>
                </a:tc>
                <a:tc>
                  <a:txBody>
                    <a:bodyPr/>
                    <a:lstStyle/>
                    <a:p>
                      <a:r>
                        <a:rPr lang="en-US" dirty="0"/>
                        <a:t>Goals are used to design assessment</a:t>
                      </a:r>
                      <a:endParaRPr lang="en-ID" dirty="0"/>
                    </a:p>
                  </a:txBody>
                  <a:tcPr/>
                </a:tc>
                <a:extLst>
                  <a:ext uri="{0D108BD9-81ED-4DB2-BD59-A6C34878D82A}">
                    <a16:rowId xmlns:a16="http://schemas.microsoft.com/office/drawing/2014/main" val="190430467"/>
                  </a:ext>
                </a:extLst>
              </a:tr>
              <a:tr h="1142388">
                <a:tc>
                  <a:txBody>
                    <a:bodyPr/>
                    <a:lstStyle/>
                    <a:p>
                      <a:r>
                        <a:rPr lang="en-US" sz="1600" kern="1200" dirty="0">
                          <a:solidFill>
                            <a:schemeClr val="dk1"/>
                          </a:solidFill>
                          <a:effectLst/>
                          <a:latin typeface="+mn-lt"/>
                          <a:ea typeface="+mn-ea"/>
                          <a:cs typeface="+mn-cs"/>
                        </a:rPr>
                        <a:t>Making use of a variety of assessment methods</a:t>
                      </a:r>
                      <a:endParaRPr lang="en-ID" sz="1600" dirty="0">
                        <a:latin typeface="+mn-lt"/>
                      </a:endParaRPr>
                    </a:p>
                  </a:txBody>
                  <a:tcPr/>
                </a:tc>
                <a:tc>
                  <a:txBody>
                    <a:bodyPr/>
                    <a:lstStyle/>
                    <a:p>
                      <a:r>
                        <a:rPr lang="en-US" dirty="0"/>
                        <a:t>Using a variety of assessment</a:t>
                      </a:r>
                      <a:endParaRPr lang="en-ID" dirty="0"/>
                    </a:p>
                  </a:txBody>
                  <a:tcPr/>
                </a:tc>
                <a:tc>
                  <a:txBody>
                    <a:bodyPr/>
                    <a:lstStyle/>
                    <a:p>
                      <a:r>
                        <a:rPr lang="en-US" dirty="0"/>
                        <a:t>Sharing opinion, presentation, test, portfolio, performance, essay</a:t>
                      </a:r>
                      <a:endParaRPr lang="en-ID" dirty="0"/>
                    </a:p>
                  </a:txBody>
                  <a:tcPr/>
                </a:tc>
                <a:extLst>
                  <a:ext uri="{0D108BD9-81ED-4DB2-BD59-A6C34878D82A}">
                    <a16:rowId xmlns:a16="http://schemas.microsoft.com/office/drawing/2014/main" val="998794805"/>
                  </a:ext>
                </a:extLst>
              </a:tr>
              <a:tr h="656757">
                <a:tc>
                  <a:txBody>
                    <a:bodyPr/>
                    <a:lstStyle/>
                    <a:p>
                      <a:r>
                        <a:rPr lang="en-US" sz="1600" kern="1200" dirty="0">
                          <a:solidFill>
                            <a:schemeClr val="dk1"/>
                          </a:solidFill>
                          <a:effectLst/>
                          <a:latin typeface="+mn-lt"/>
                          <a:ea typeface="+mn-ea"/>
                          <a:cs typeface="+mn-cs"/>
                        </a:rPr>
                        <a:t>Analyzing achievement data and making good inferences of the data</a:t>
                      </a:r>
                      <a:endParaRPr lang="en-ID" sz="1600" dirty="0">
                        <a:latin typeface="+mn-lt"/>
                      </a:endParaRPr>
                    </a:p>
                  </a:txBody>
                  <a:tcPr/>
                </a:tc>
                <a:tc>
                  <a:txBody>
                    <a:bodyPr/>
                    <a:lstStyle/>
                    <a:p>
                      <a:r>
                        <a:rPr lang="en-US" dirty="0"/>
                        <a:t>Yes</a:t>
                      </a:r>
                      <a:endParaRPr lang="en-ID" dirty="0"/>
                    </a:p>
                  </a:txBody>
                  <a:tcPr/>
                </a:tc>
                <a:tc>
                  <a:txBody>
                    <a:bodyPr/>
                    <a:lstStyle/>
                    <a:p>
                      <a:r>
                        <a:rPr lang="en-US" dirty="0"/>
                        <a:t>Paying more attention on the above and below average score to make learning improvement</a:t>
                      </a:r>
                      <a:endParaRPr lang="en-ID" dirty="0"/>
                    </a:p>
                  </a:txBody>
                  <a:tcPr/>
                </a:tc>
                <a:extLst>
                  <a:ext uri="{0D108BD9-81ED-4DB2-BD59-A6C34878D82A}">
                    <a16:rowId xmlns:a16="http://schemas.microsoft.com/office/drawing/2014/main" val="939776788"/>
                  </a:ext>
                </a:extLst>
              </a:tr>
              <a:tr h="471109">
                <a:tc>
                  <a:txBody>
                    <a:bodyPr/>
                    <a:lstStyle/>
                    <a:p>
                      <a:r>
                        <a:rPr lang="en-US" sz="1600" kern="1200" dirty="0">
                          <a:solidFill>
                            <a:schemeClr val="dk1"/>
                          </a:solidFill>
                          <a:effectLst/>
                          <a:latin typeface="+mn-lt"/>
                          <a:ea typeface="+mn-ea"/>
                          <a:cs typeface="+mn-cs"/>
                        </a:rPr>
                        <a:t>Providing appropriate feedback to students</a:t>
                      </a:r>
                      <a:endParaRPr lang="en-ID" sz="1600" dirty="0">
                        <a:latin typeface="+mn-lt"/>
                      </a:endParaRPr>
                    </a:p>
                  </a:txBody>
                  <a:tcPr/>
                </a:tc>
                <a:tc>
                  <a:txBody>
                    <a:bodyPr/>
                    <a:lstStyle/>
                    <a:p>
                      <a:r>
                        <a:rPr lang="en-US" dirty="0"/>
                        <a:t>Yes </a:t>
                      </a:r>
                      <a:endParaRPr lang="en-ID" dirty="0"/>
                    </a:p>
                  </a:txBody>
                  <a:tcPr/>
                </a:tc>
                <a:tc>
                  <a:txBody>
                    <a:bodyPr/>
                    <a:lstStyle/>
                    <a:p>
                      <a:r>
                        <a:rPr lang="en-US" dirty="0"/>
                        <a:t>Giving suggestion, oral and written feedback, class feedback</a:t>
                      </a:r>
                      <a:endParaRPr lang="en-ID" dirty="0"/>
                    </a:p>
                  </a:txBody>
                  <a:tcPr/>
                </a:tc>
                <a:extLst>
                  <a:ext uri="{0D108BD9-81ED-4DB2-BD59-A6C34878D82A}">
                    <a16:rowId xmlns:a16="http://schemas.microsoft.com/office/drawing/2014/main" val="3768250802"/>
                  </a:ext>
                </a:extLst>
              </a:tr>
            </a:tbl>
          </a:graphicData>
        </a:graphic>
      </p:graphicFrame>
    </p:spTree>
    <p:extLst>
      <p:ext uri="{BB962C8B-B14F-4D97-AF65-F5344CB8AC3E}">
        <p14:creationId xmlns:p14="http://schemas.microsoft.com/office/powerpoint/2010/main" val="3986092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19DA-8789-A8D4-187B-CF72A9D8BB3E}"/>
              </a:ext>
            </a:extLst>
          </p:cNvPr>
          <p:cNvSpPr>
            <a:spLocks noGrp="1"/>
          </p:cNvSpPr>
          <p:nvPr>
            <p:ph type="title"/>
          </p:nvPr>
        </p:nvSpPr>
        <p:spPr/>
        <p:txBody>
          <a:bodyPr/>
          <a:lstStyle/>
          <a:p>
            <a:r>
              <a:rPr lang="en-US" sz="3200" dirty="0"/>
              <a:t>The implementation</a:t>
            </a:r>
            <a:endParaRPr lang="en-ID" sz="3200" dirty="0"/>
          </a:p>
        </p:txBody>
      </p:sp>
      <p:graphicFrame>
        <p:nvGraphicFramePr>
          <p:cNvPr id="4" name="Table 4">
            <a:extLst>
              <a:ext uri="{FF2B5EF4-FFF2-40B4-BE49-F238E27FC236}">
                <a16:creationId xmlns:a16="http://schemas.microsoft.com/office/drawing/2014/main" id="{3ED6FCDD-9675-4DEF-E8CE-48AAEC58035E}"/>
              </a:ext>
            </a:extLst>
          </p:cNvPr>
          <p:cNvGraphicFramePr>
            <a:graphicFrameLocks noGrp="1"/>
          </p:cNvGraphicFramePr>
          <p:nvPr>
            <p:ph idx="1"/>
            <p:extLst>
              <p:ext uri="{D42A27DB-BD31-4B8C-83A1-F6EECF244321}">
                <p14:modId xmlns:p14="http://schemas.microsoft.com/office/powerpoint/2010/main" val="111810813"/>
              </p:ext>
            </p:extLst>
          </p:nvPr>
        </p:nvGraphicFramePr>
        <p:xfrm>
          <a:off x="577516" y="1417638"/>
          <a:ext cx="7498080" cy="5303520"/>
        </p:xfrm>
        <a:graphic>
          <a:graphicData uri="http://schemas.openxmlformats.org/drawingml/2006/table">
            <a:tbl>
              <a:tblPr firstRow="1" bandRow="1">
                <a:tableStyleId>{5C22544A-7EE6-4342-B048-85BDC9FD1C3A}</a:tableStyleId>
              </a:tblPr>
              <a:tblGrid>
                <a:gridCol w="3767927">
                  <a:extLst>
                    <a:ext uri="{9D8B030D-6E8A-4147-A177-3AD203B41FA5}">
                      <a16:colId xmlns:a16="http://schemas.microsoft.com/office/drawing/2014/main" val="352754270"/>
                    </a:ext>
                  </a:extLst>
                </a:gridCol>
                <a:gridCol w="1577052">
                  <a:extLst>
                    <a:ext uri="{9D8B030D-6E8A-4147-A177-3AD203B41FA5}">
                      <a16:colId xmlns:a16="http://schemas.microsoft.com/office/drawing/2014/main" val="4162662444"/>
                    </a:ext>
                  </a:extLst>
                </a:gridCol>
                <a:gridCol w="2153101">
                  <a:extLst>
                    <a:ext uri="{9D8B030D-6E8A-4147-A177-3AD203B41FA5}">
                      <a16:colId xmlns:a16="http://schemas.microsoft.com/office/drawing/2014/main" val="2720463807"/>
                    </a:ext>
                  </a:extLst>
                </a:gridCol>
              </a:tblGrid>
              <a:tr h="386265">
                <a:tc>
                  <a:txBody>
                    <a:bodyPr/>
                    <a:lstStyle/>
                    <a:p>
                      <a:endParaRPr lang="en-US" dirty="0"/>
                    </a:p>
                    <a:p>
                      <a:endParaRPr lang="en-US" dirty="0"/>
                    </a:p>
                  </a:txBody>
                  <a:tcPr/>
                </a:tc>
                <a:tc>
                  <a:txBody>
                    <a:bodyPr/>
                    <a:lstStyle/>
                    <a:p>
                      <a:endParaRPr lang="en-ID" dirty="0"/>
                    </a:p>
                  </a:txBody>
                  <a:tcPr/>
                </a:tc>
                <a:tc>
                  <a:txBody>
                    <a:bodyPr/>
                    <a:lstStyle/>
                    <a:p>
                      <a:endParaRPr lang="en-ID" dirty="0"/>
                    </a:p>
                  </a:txBody>
                  <a:tcPr/>
                </a:tc>
                <a:extLst>
                  <a:ext uri="{0D108BD9-81ED-4DB2-BD59-A6C34878D82A}">
                    <a16:rowId xmlns:a16="http://schemas.microsoft.com/office/drawing/2014/main" val="3149969378"/>
                  </a:ext>
                </a:extLst>
              </a:tr>
              <a:tr h="646802">
                <a:tc>
                  <a:txBody>
                    <a:bodyPr/>
                    <a:lstStyle/>
                    <a:p>
                      <a:r>
                        <a:rPr lang="en-US" sz="1600" kern="1200" dirty="0">
                          <a:solidFill>
                            <a:schemeClr val="dk1"/>
                          </a:solidFill>
                          <a:effectLst/>
                          <a:latin typeface="+mn-lt"/>
                          <a:ea typeface="+mn-ea"/>
                          <a:cs typeface="+mn-cs"/>
                        </a:rPr>
                        <a:t>Making appropriate instructional modification to help students learn</a:t>
                      </a:r>
                      <a:endParaRPr lang="en-ID" sz="1600" dirty="0">
                        <a:latin typeface="+mn-lt"/>
                      </a:endParaRPr>
                    </a:p>
                  </a:txBody>
                  <a:tcPr/>
                </a:tc>
                <a:tc>
                  <a:txBody>
                    <a:bodyPr/>
                    <a:lstStyle/>
                    <a:p>
                      <a:r>
                        <a:rPr lang="en-US" dirty="0"/>
                        <a:t>Yes</a:t>
                      </a:r>
                      <a:endParaRPr lang="en-ID" dirty="0"/>
                    </a:p>
                  </a:txBody>
                  <a:tcPr/>
                </a:tc>
                <a:tc>
                  <a:txBody>
                    <a:bodyPr/>
                    <a:lstStyle/>
                    <a:p>
                      <a:r>
                        <a:rPr lang="en-US" dirty="0"/>
                        <a:t>Simplifying, reducing level of difficulty, explaining more, based on the class competences</a:t>
                      </a:r>
                      <a:endParaRPr lang="en-ID" dirty="0"/>
                    </a:p>
                  </a:txBody>
                  <a:tcPr/>
                </a:tc>
                <a:extLst>
                  <a:ext uri="{0D108BD9-81ED-4DB2-BD59-A6C34878D82A}">
                    <a16:rowId xmlns:a16="http://schemas.microsoft.com/office/drawing/2014/main" val="3498928714"/>
                  </a:ext>
                </a:extLst>
              </a:tr>
              <a:tr h="892636">
                <a:tc>
                  <a:txBody>
                    <a:bodyPr/>
                    <a:lstStyle/>
                    <a:p>
                      <a:r>
                        <a:rPr lang="en-US" sz="1600" kern="1200" dirty="0">
                          <a:solidFill>
                            <a:schemeClr val="dk1"/>
                          </a:solidFill>
                          <a:effectLst/>
                          <a:latin typeface="+mn-lt"/>
                          <a:ea typeface="+mn-ea"/>
                          <a:cs typeface="+mn-cs"/>
                        </a:rPr>
                        <a:t>Involving students in the assessment process (self and peer-assessment)</a:t>
                      </a:r>
                      <a:endParaRPr lang="en-ID" sz="1600" dirty="0">
                        <a:latin typeface="+mn-lt"/>
                      </a:endParaRPr>
                    </a:p>
                  </a:txBody>
                  <a:tcPr/>
                </a:tc>
                <a:tc>
                  <a:txBody>
                    <a:bodyPr/>
                    <a:lstStyle/>
                    <a:p>
                      <a:r>
                        <a:rPr lang="en-US" dirty="0"/>
                        <a:t>Yes</a:t>
                      </a:r>
                      <a:endParaRPr lang="en-ID" dirty="0"/>
                    </a:p>
                  </a:txBody>
                  <a:tcPr/>
                </a:tc>
                <a:tc>
                  <a:txBody>
                    <a:bodyPr/>
                    <a:lstStyle/>
                    <a:p>
                      <a:r>
                        <a:rPr lang="en-US" dirty="0"/>
                        <a:t>Asking the to give friends’ presentation, learning more about their answer/feedback given, introducing scoring rubric</a:t>
                      </a:r>
                      <a:endParaRPr lang="en-ID" dirty="0"/>
                    </a:p>
                  </a:txBody>
                  <a:tcPr/>
                </a:tc>
                <a:extLst>
                  <a:ext uri="{0D108BD9-81ED-4DB2-BD59-A6C34878D82A}">
                    <a16:rowId xmlns:a16="http://schemas.microsoft.com/office/drawing/2014/main" val="3511630705"/>
                  </a:ext>
                </a:extLst>
              </a:tr>
              <a:tr h="686888">
                <a:tc>
                  <a:txBody>
                    <a:bodyPr/>
                    <a:lstStyle/>
                    <a:p>
                      <a:pPr marL="64770" marR="0" lvl="0" indent="0" algn="l" defTabSz="914400" rtl="0" eaLnBrk="1" fontAlgn="auto" latinLnBrk="0" hangingPunct="1">
                        <a:lnSpc>
                          <a:spcPts val="1300"/>
                        </a:lnSpc>
                        <a:spcBef>
                          <a:spcPts val="0"/>
                        </a:spcBef>
                        <a:spcAft>
                          <a:spcPts val="0"/>
                        </a:spcAft>
                        <a:buClrTx/>
                        <a:buSzTx/>
                        <a:buFontTx/>
                        <a:buNone/>
                        <a:tabLst/>
                        <a:defRPr/>
                      </a:pPr>
                      <a:r>
                        <a:rPr lang="en-US" sz="1600" kern="100" spc="-5" dirty="0">
                          <a:effectLst/>
                          <a:latin typeface="+mn-lt"/>
                          <a:ea typeface="Times New Roman" panose="02020603050405020304" pitchFamily="18" charset="0"/>
                          <a:cs typeface="Times New Roman" panose="02020603050405020304" pitchFamily="18" charset="0"/>
                        </a:rPr>
                        <a:t>Engineering an effective classroom assessment environment</a:t>
                      </a:r>
                      <a:endParaRPr lang="en-ID" sz="1600" kern="100" dirty="0">
                        <a:effectLst/>
                        <a:latin typeface="+mn-lt"/>
                        <a:ea typeface="Times New Roman" panose="02020603050405020304" pitchFamily="18" charset="0"/>
                        <a:cs typeface="Times New Roman" panose="02020603050405020304" pitchFamily="18" charset="0"/>
                      </a:endParaRPr>
                    </a:p>
                    <a:p>
                      <a:pPr marL="64770">
                        <a:lnSpc>
                          <a:spcPts val="1300"/>
                        </a:lnSpc>
                      </a:pPr>
                      <a:endParaRPr lang="en-ID" sz="1600" kern="100" dirty="0">
                        <a:effectLst/>
                        <a:latin typeface="+mn-lt"/>
                        <a:ea typeface="Times New Roman" panose="02020603050405020304" pitchFamily="18" charset="0"/>
                        <a:cs typeface="Times New Roman" panose="02020603050405020304" pitchFamily="18" charset="0"/>
                      </a:endParaRPr>
                    </a:p>
                  </a:txBody>
                  <a:tcPr marL="0" marR="0" marT="0" marB="0"/>
                </a:tc>
                <a:tc>
                  <a:txBody>
                    <a:bodyPr/>
                    <a:lstStyle/>
                    <a:p>
                      <a:r>
                        <a:rPr lang="en-US" dirty="0"/>
                        <a:t>Yes</a:t>
                      </a:r>
                      <a:endParaRPr lang="en-ID" dirty="0"/>
                    </a:p>
                  </a:txBody>
                  <a:tcPr/>
                </a:tc>
                <a:tc>
                  <a:txBody>
                    <a:bodyPr/>
                    <a:lstStyle/>
                    <a:p>
                      <a:r>
                        <a:rPr lang="en-US" dirty="0"/>
                        <a:t>Giving clearer instruction, changing class regulation</a:t>
                      </a:r>
                      <a:endParaRPr lang="en-ID" dirty="0"/>
                    </a:p>
                  </a:txBody>
                  <a:tcPr/>
                </a:tc>
                <a:extLst>
                  <a:ext uri="{0D108BD9-81ED-4DB2-BD59-A6C34878D82A}">
                    <a16:rowId xmlns:a16="http://schemas.microsoft.com/office/drawing/2014/main" val="685236609"/>
                  </a:ext>
                </a:extLst>
              </a:tr>
            </a:tbl>
          </a:graphicData>
        </a:graphic>
      </p:graphicFrame>
    </p:spTree>
    <p:extLst>
      <p:ext uri="{BB962C8B-B14F-4D97-AF65-F5344CB8AC3E}">
        <p14:creationId xmlns:p14="http://schemas.microsoft.com/office/powerpoint/2010/main" val="3699173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4B7DA-CB58-E85D-6C0B-22941CBACAC1}"/>
              </a:ext>
            </a:extLst>
          </p:cNvPr>
          <p:cNvSpPr>
            <a:spLocks noGrp="1"/>
          </p:cNvSpPr>
          <p:nvPr>
            <p:ph type="title"/>
          </p:nvPr>
        </p:nvSpPr>
        <p:spPr/>
        <p:txBody>
          <a:bodyPr/>
          <a:lstStyle/>
          <a:p>
            <a:r>
              <a:rPr lang="en-US" sz="3200" dirty="0"/>
              <a:t>DISCUSSION</a:t>
            </a:r>
            <a:endParaRPr lang="en-ID" sz="3200" dirty="0"/>
          </a:p>
        </p:txBody>
      </p:sp>
      <p:sp>
        <p:nvSpPr>
          <p:cNvPr id="3" name="Content Placeholder 2">
            <a:extLst>
              <a:ext uri="{FF2B5EF4-FFF2-40B4-BE49-F238E27FC236}">
                <a16:creationId xmlns:a16="http://schemas.microsoft.com/office/drawing/2014/main" id="{D90AC184-EDD0-FADE-2F1F-C5C22C9097C5}"/>
              </a:ext>
            </a:extLst>
          </p:cNvPr>
          <p:cNvSpPr>
            <a:spLocks noGrp="1"/>
          </p:cNvSpPr>
          <p:nvPr>
            <p:ph idx="1"/>
          </p:nvPr>
        </p:nvSpPr>
        <p:spPr/>
        <p:txBody>
          <a:bodyPr>
            <a:normAutofit/>
          </a:bodyPr>
          <a:lstStyle/>
          <a:p>
            <a:pPr marL="114300" indent="0">
              <a:buNone/>
            </a:pPr>
            <a:r>
              <a:rPr lang="en-US" sz="2400" dirty="0"/>
              <a:t>The finding of the research is similar to the one conducted by </a:t>
            </a:r>
            <a:r>
              <a:rPr lang="en-US" sz="2400" dirty="0" err="1"/>
              <a:t>Ardi</a:t>
            </a:r>
            <a:r>
              <a:rPr lang="en-US" sz="2400" dirty="0"/>
              <a:t> et.al that teachers are very good in assessment literacy. All participants have very high level of literacy assessment knowledge and practices or implementation. It is different from the one conducted by </a:t>
            </a:r>
            <a:r>
              <a:rPr lang="en-ID" sz="2400" b="0" i="0" u="none" strike="noStrike" baseline="0" dirty="0" err="1">
                <a:latin typeface="TimesNewRomanPSMT"/>
              </a:rPr>
              <a:t>Yamtim</a:t>
            </a:r>
            <a:r>
              <a:rPr lang="en-ID" sz="2400" b="0" i="0" u="none" strike="noStrike" baseline="0" dirty="0">
                <a:latin typeface="TimesNewRomanPSMT"/>
              </a:rPr>
              <a:t> &amp; </a:t>
            </a:r>
            <a:r>
              <a:rPr lang="en-ID" sz="2400" b="0" i="0" u="none" strike="noStrike" baseline="0" dirty="0" err="1">
                <a:latin typeface="TimesNewRomanPSMT"/>
              </a:rPr>
              <a:t>Wongwanich</a:t>
            </a:r>
            <a:r>
              <a:rPr lang="en-ID" sz="2400" dirty="0">
                <a:latin typeface="TimesNewRomanPSMT"/>
              </a:rPr>
              <a:t> that found the teachers assessment literacy at low level and another research by Ying Liu that shows </a:t>
            </a:r>
            <a:r>
              <a:rPr lang="en-US" sz="2400" b="0" i="0" u="none" strike="noStrike" baseline="0" dirty="0">
                <a:latin typeface="Times-Roman"/>
              </a:rPr>
              <a:t>a relatively insufficient assessment literacy of the EFL teachers in China.</a:t>
            </a:r>
            <a:endParaRPr lang="en-ID" sz="2400" dirty="0"/>
          </a:p>
        </p:txBody>
      </p:sp>
    </p:spTree>
    <p:extLst>
      <p:ext uri="{BB962C8B-B14F-4D97-AF65-F5344CB8AC3E}">
        <p14:creationId xmlns:p14="http://schemas.microsoft.com/office/powerpoint/2010/main" val="3156535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36D5A-EFA6-7CBC-B370-C9B75215643F}"/>
              </a:ext>
            </a:extLst>
          </p:cNvPr>
          <p:cNvSpPr>
            <a:spLocks noGrp="1"/>
          </p:cNvSpPr>
          <p:nvPr>
            <p:ph type="title"/>
          </p:nvPr>
        </p:nvSpPr>
        <p:spPr/>
        <p:txBody>
          <a:bodyPr/>
          <a:lstStyle/>
          <a:p>
            <a:r>
              <a:rPr lang="en-US" sz="3200" dirty="0"/>
              <a:t>CONCLUSION</a:t>
            </a:r>
            <a:endParaRPr lang="en-ID" sz="3200" dirty="0"/>
          </a:p>
        </p:txBody>
      </p:sp>
      <p:sp>
        <p:nvSpPr>
          <p:cNvPr id="3" name="Content Placeholder 2">
            <a:extLst>
              <a:ext uri="{FF2B5EF4-FFF2-40B4-BE49-F238E27FC236}">
                <a16:creationId xmlns:a16="http://schemas.microsoft.com/office/drawing/2014/main" id="{177EFA19-0EE3-B418-5D03-534411698576}"/>
              </a:ext>
            </a:extLst>
          </p:cNvPr>
          <p:cNvSpPr>
            <a:spLocks noGrp="1"/>
          </p:cNvSpPr>
          <p:nvPr>
            <p:ph idx="1"/>
          </p:nvPr>
        </p:nvSpPr>
        <p:spPr>
          <a:xfrm>
            <a:off x="457200" y="1600200"/>
            <a:ext cx="7620000" cy="4174958"/>
          </a:xfrm>
        </p:spPr>
        <p:txBody>
          <a:bodyPr/>
          <a:lstStyle/>
          <a:p>
            <a:pPr>
              <a:buFont typeface="Wingdings" panose="05000000000000000000" pitchFamily="2" charset="2"/>
              <a:buChar char="§"/>
            </a:pPr>
            <a:r>
              <a:rPr lang="en-US" dirty="0"/>
              <a:t>Teachers’ assessment literacy can be classified into the level of high and very high. </a:t>
            </a:r>
          </a:p>
          <a:p>
            <a:pPr>
              <a:buFont typeface="Wingdings" panose="05000000000000000000" pitchFamily="2" charset="2"/>
              <a:buChar char="§"/>
            </a:pPr>
            <a:r>
              <a:rPr lang="en-US" dirty="0"/>
              <a:t>Teachers have implemented the knowledge of assessment in assessing the students.</a:t>
            </a:r>
          </a:p>
          <a:p>
            <a:pPr>
              <a:buFont typeface="Wingdings" panose="05000000000000000000" pitchFamily="2" charset="2"/>
              <a:buChar char="§"/>
            </a:pPr>
            <a:endParaRPr lang="en-US" dirty="0"/>
          </a:p>
          <a:p>
            <a:pPr>
              <a:buFont typeface="Wingdings" panose="05000000000000000000" pitchFamily="2" charset="2"/>
              <a:buChar char="§"/>
            </a:pPr>
            <a:r>
              <a:rPr lang="en-US" dirty="0"/>
              <a:t>A conclusion can be drawn that the lecturers have a good assessment literacy from the knowledge and implementation point of views.</a:t>
            </a:r>
            <a:endParaRPr lang="en-ID" dirty="0"/>
          </a:p>
        </p:txBody>
      </p:sp>
    </p:spTree>
    <p:extLst>
      <p:ext uri="{BB962C8B-B14F-4D97-AF65-F5344CB8AC3E}">
        <p14:creationId xmlns:p14="http://schemas.microsoft.com/office/powerpoint/2010/main" val="1457156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EBA87-DDEE-10C1-423F-E42AC40DE489}"/>
              </a:ext>
            </a:extLst>
          </p:cNvPr>
          <p:cNvSpPr>
            <a:spLocks noGrp="1"/>
          </p:cNvSpPr>
          <p:nvPr>
            <p:ph type="title"/>
          </p:nvPr>
        </p:nvSpPr>
        <p:spPr/>
        <p:txBody>
          <a:bodyPr/>
          <a:lstStyle/>
          <a:p>
            <a:r>
              <a:rPr lang="en-US" sz="3600" dirty="0"/>
              <a:t>References</a:t>
            </a:r>
            <a:endParaRPr lang="en-ID" sz="3600" dirty="0"/>
          </a:p>
        </p:txBody>
      </p:sp>
      <p:sp>
        <p:nvSpPr>
          <p:cNvPr id="3" name="Content Placeholder 2">
            <a:extLst>
              <a:ext uri="{FF2B5EF4-FFF2-40B4-BE49-F238E27FC236}">
                <a16:creationId xmlns:a16="http://schemas.microsoft.com/office/drawing/2014/main" id="{C048FFC0-D4C3-76BA-9B2D-0CEA612D8AAF}"/>
              </a:ext>
            </a:extLst>
          </p:cNvPr>
          <p:cNvSpPr>
            <a:spLocks noGrp="1"/>
          </p:cNvSpPr>
          <p:nvPr>
            <p:ph idx="1"/>
          </p:nvPr>
        </p:nvSpPr>
        <p:spPr/>
        <p:txBody>
          <a:bodyPr/>
          <a:lstStyle/>
          <a:p>
            <a:pPr algn="l"/>
            <a:r>
              <a:rPr lang="en-ID" sz="1800" b="0" i="0" u="none" strike="noStrike" baseline="0" dirty="0">
                <a:latin typeface="Times New Roman" panose="02020603050405020304" pitchFamily="18" charset="0"/>
              </a:rPr>
              <a:t>Aria, D., </a:t>
            </a:r>
            <a:r>
              <a:rPr lang="en-ID" sz="1800" b="0" i="0" u="none" strike="noStrike" baseline="0" dirty="0" err="1">
                <a:latin typeface="Times New Roman" panose="02020603050405020304" pitchFamily="18" charset="0"/>
              </a:rPr>
              <a:t>Sukyadi</a:t>
            </a:r>
            <a:r>
              <a:rPr lang="en-ID" sz="1800" b="0" i="0" u="none" strike="noStrike" baseline="0" dirty="0">
                <a:latin typeface="Times New Roman" panose="02020603050405020304" pitchFamily="18" charset="0"/>
              </a:rPr>
              <a:t>, D., &amp; Kurniawan, E. (2021). Teacher assessment literacy: Indonesian EFL </a:t>
            </a:r>
            <a:r>
              <a:rPr lang="en-US" sz="1800" b="0" i="0" u="none" strike="noStrike" baseline="0" dirty="0">
                <a:latin typeface="Times New Roman" panose="02020603050405020304" pitchFamily="18" charset="0"/>
              </a:rPr>
              <a:t>secondary teachers’ self-perceived on classroom-based assessment practice. </a:t>
            </a:r>
            <a:r>
              <a:rPr lang="en-US" sz="1800" b="0" i="1" u="none" strike="noStrike" baseline="0" dirty="0">
                <a:latin typeface="Times New Roman" panose="02020603050405020304" pitchFamily="18" charset="0"/>
              </a:rPr>
              <a:t>English </a:t>
            </a:r>
            <a:r>
              <a:rPr lang="en-US" sz="1800" b="0" i="1" u="none" strike="noStrike" baseline="0" dirty="0" err="1">
                <a:latin typeface="Times New Roman" panose="02020603050405020304" pitchFamily="18" charset="0"/>
              </a:rPr>
              <a:t>Review:mJournal</a:t>
            </a:r>
            <a:r>
              <a:rPr lang="en-US" sz="1800" b="0" i="1" u="none" strike="noStrike" baseline="0" dirty="0">
                <a:latin typeface="Times New Roman" panose="02020603050405020304" pitchFamily="18" charset="0"/>
              </a:rPr>
              <a:t> of English Education, 10</a:t>
            </a:r>
            <a:r>
              <a:rPr lang="en-US" sz="1800" b="0" i="0" u="none" strike="noStrike" baseline="0" dirty="0">
                <a:latin typeface="Times New Roman" panose="02020603050405020304" pitchFamily="18" charset="0"/>
              </a:rPr>
              <a:t>(1), pp. 15-26. </a:t>
            </a:r>
            <a:r>
              <a:rPr lang="en-US" sz="1800" b="0" i="0" u="none" strike="noStrike" baseline="0" dirty="0" err="1">
                <a:latin typeface="Times New Roman" panose="02020603050405020304" pitchFamily="18" charset="0"/>
              </a:rPr>
              <a:t>doi</a:t>
            </a:r>
            <a:r>
              <a:rPr lang="en-US" sz="1800" b="0" i="0" u="none" strike="noStrike" baseline="0" dirty="0">
                <a:latin typeface="Times New Roman" panose="02020603050405020304" pitchFamily="18" charset="0"/>
              </a:rPr>
              <a:t>: </a:t>
            </a:r>
            <a:r>
              <a:rPr lang="en-ID" sz="1800" b="0" i="0" u="none" strike="noStrike" baseline="0" dirty="0">
                <a:solidFill>
                  <a:srgbClr val="00B0F0"/>
                </a:solidFill>
                <a:latin typeface="Times New Roman" panose="02020603050405020304" pitchFamily="18" charset="0"/>
                <a:hlinkClick r:id="rId2">
                  <a:extLst>
                    <a:ext uri="{A12FA001-AC4F-418D-AE19-62706E023703}">
                      <ahyp:hlinkClr xmlns:ahyp="http://schemas.microsoft.com/office/drawing/2018/hyperlinkcolor" val="tx"/>
                    </a:ext>
                  </a:extLst>
                </a:hlinkClick>
              </a:rPr>
              <a:t>https://doi.org/10.25134/erjee.v10i1.5349</a:t>
            </a:r>
            <a:endParaRPr lang="en-ID" sz="1800" b="0" i="0" u="none" strike="noStrike" baseline="0" dirty="0">
              <a:solidFill>
                <a:srgbClr val="00B0F0"/>
              </a:solidFill>
              <a:latin typeface="Times New Roman" panose="02020603050405020304" pitchFamily="18" charset="0"/>
            </a:endParaRPr>
          </a:p>
          <a:p>
            <a:pPr algn="l"/>
            <a:r>
              <a:rPr lang="en-ID" sz="1800" b="0" i="0" u="none" strike="noStrike" baseline="0" dirty="0">
                <a:solidFill>
                  <a:srgbClr val="00B0F0"/>
                </a:solidFill>
                <a:latin typeface="Times New Roman" panose="02020603050405020304" pitchFamily="18" charset="0"/>
              </a:rPr>
              <a:t>…….</a:t>
            </a:r>
            <a:endParaRPr lang="en-ID" sz="1800" b="0" i="0" u="none" strike="noStrike" baseline="0" dirty="0">
              <a:latin typeface="Times New Roman" panose="02020603050405020304" pitchFamily="18" charset="0"/>
            </a:endParaRPr>
          </a:p>
          <a:p>
            <a:pPr algn="l"/>
            <a:endParaRPr lang="en-ID" dirty="0"/>
          </a:p>
        </p:txBody>
      </p:sp>
    </p:spTree>
    <p:extLst>
      <p:ext uri="{BB962C8B-B14F-4D97-AF65-F5344CB8AC3E}">
        <p14:creationId xmlns:p14="http://schemas.microsoft.com/office/powerpoint/2010/main" val="1985694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7620000" cy="4800600"/>
          </a:xfrm>
        </p:spPr>
        <p:txBody>
          <a:bodyPr/>
          <a:lstStyle/>
          <a:p>
            <a:pPr marL="114300" indent="0" algn="just">
              <a:buNone/>
            </a:pPr>
            <a:endParaRPr lang="en-US" dirty="0"/>
          </a:p>
          <a:p>
            <a:pPr marL="114300" indent="0" algn="just">
              <a:buNone/>
            </a:pPr>
            <a:endParaRPr lang="en-US" dirty="0"/>
          </a:p>
          <a:p>
            <a:pPr marL="114300" indent="0" algn="ctr">
              <a:buNone/>
            </a:pPr>
            <a:endParaRPr lang="en-US" dirty="0"/>
          </a:p>
        </p:txBody>
      </p:sp>
      <p:sp>
        <p:nvSpPr>
          <p:cNvPr id="4" name="TextBox 3"/>
          <p:cNvSpPr txBox="1"/>
          <p:nvPr/>
        </p:nvSpPr>
        <p:spPr>
          <a:xfrm>
            <a:off x="1680940" y="1818008"/>
            <a:ext cx="5117527"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7200" dirty="0">
                <a:latin typeface="Apple Chancery"/>
                <a:cs typeface="Apple Chancery"/>
              </a:rPr>
              <a:t>Thank you</a:t>
            </a:r>
          </a:p>
        </p:txBody>
      </p:sp>
    </p:spTree>
    <p:extLst>
      <p:ext uri="{BB962C8B-B14F-4D97-AF65-F5344CB8AC3E}">
        <p14:creationId xmlns:p14="http://schemas.microsoft.com/office/powerpoint/2010/main" val="2661795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81213-0AA1-7D07-5A79-5A86848CAA52}"/>
              </a:ext>
            </a:extLst>
          </p:cNvPr>
          <p:cNvSpPr>
            <a:spLocks noGrp="1"/>
          </p:cNvSpPr>
          <p:nvPr>
            <p:ph type="title"/>
          </p:nvPr>
        </p:nvSpPr>
        <p:spPr/>
        <p:txBody>
          <a:bodyPr/>
          <a:lstStyle/>
          <a:p>
            <a:r>
              <a:rPr lang="en-US" dirty="0"/>
              <a:t>Introduction</a:t>
            </a:r>
            <a:endParaRPr lang="en-ID" dirty="0"/>
          </a:p>
        </p:txBody>
      </p:sp>
      <p:sp>
        <p:nvSpPr>
          <p:cNvPr id="3" name="Content Placeholder 2">
            <a:extLst>
              <a:ext uri="{FF2B5EF4-FFF2-40B4-BE49-F238E27FC236}">
                <a16:creationId xmlns:a16="http://schemas.microsoft.com/office/drawing/2014/main" id="{F8DAF577-46A0-F638-5D17-232B0BEABFED}"/>
              </a:ext>
            </a:extLst>
          </p:cNvPr>
          <p:cNvSpPr>
            <a:spLocks noGrp="1"/>
          </p:cNvSpPr>
          <p:nvPr>
            <p:ph idx="1"/>
          </p:nvPr>
        </p:nvSpPr>
        <p:spPr/>
        <p:txBody>
          <a:bodyPr>
            <a:normAutofit/>
          </a:bodyPr>
          <a:lstStyle/>
          <a:p>
            <a:r>
              <a:rPr lang="en-US" sz="2400" i="1" dirty="0">
                <a:solidFill>
                  <a:srgbClr val="333333"/>
                </a:solidFill>
                <a:effectLst/>
                <a:latin typeface="Calibri" panose="020F0502020204030204" pitchFamily="34" charset="0"/>
                <a:ea typeface="Calibri" panose="020F0502020204030204" pitchFamily="34" charset="0"/>
              </a:rPr>
              <a:t>Assessment that is conducted during the process of learning is important to gain information about the students’ as well as the teachers’ performance. </a:t>
            </a:r>
          </a:p>
          <a:p>
            <a:r>
              <a:rPr lang="en-US" sz="2400" i="1" dirty="0">
                <a:solidFill>
                  <a:srgbClr val="333333"/>
                </a:solidFill>
                <a:effectLst/>
                <a:latin typeface="Calibri" panose="020F0502020204030204" pitchFamily="34" charset="0"/>
                <a:ea typeface="Calibri" panose="020F0502020204030204" pitchFamily="34" charset="0"/>
              </a:rPr>
              <a:t>Teachers do assessment as one of the activities in the teaching and learning process. </a:t>
            </a:r>
          </a:p>
          <a:p>
            <a:r>
              <a:rPr lang="en-US" sz="2400" i="1" dirty="0">
                <a:solidFill>
                  <a:srgbClr val="333333"/>
                </a:solidFill>
                <a:effectLst/>
                <a:latin typeface="Calibri" panose="020F0502020204030204" pitchFamily="34" charset="0"/>
                <a:ea typeface="Calibri" panose="020F0502020204030204" pitchFamily="34" charset="0"/>
              </a:rPr>
              <a:t>Assessment literacy is a requirement for teachers in order to get accurate information about the students’ progress or achievement during the learning process.</a:t>
            </a:r>
          </a:p>
          <a:p>
            <a:r>
              <a:rPr lang="en-US" sz="2400" i="1" dirty="0">
                <a:solidFill>
                  <a:srgbClr val="333333"/>
                </a:solidFill>
                <a:effectLst/>
                <a:latin typeface="Calibri" panose="020F0502020204030204" pitchFamily="34" charset="0"/>
                <a:ea typeface="Calibri" panose="020F0502020204030204" pitchFamily="34" charset="0"/>
              </a:rPr>
              <a:t>The accurate information about the students’ progress in learning will help the teachers to decide what to do in the next step of teaching.</a:t>
            </a:r>
            <a:endParaRPr lang="en-ID" sz="2400" dirty="0"/>
          </a:p>
        </p:txBody>
      </p:sp>
    </p:spTree>
    <p:extLst>
      <p:ext uri="{BB962C8B-B14F-4D97-AF65-F5344CB8AC3E}">
        <p14:creationId xmlns:p14="http://schemas.microsoft.com/office/powerpoint/2010/main" val="2925426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F11DE-7339-9D75-3ABB-5E64110FB394}"/>
              </a:ext>
            </a:extLst>
          </p:cNvPr>
          <p:cNvSpPr>
            <a:spLocks noGrp="1"/>
          </p:cNvSpPr>
          <p:nvPr>
            <p:ph type="title"/>
          </p:nvPr>
        </p:nvSpPr>
        <p:spPr/>
        <p:txBody>
          <a:bodyPr/>
          <a:lstStyle/>
          <a:p>
            <a:r>
              <a:rPr lang="en-US" dirty="0"/>
              <a:t>Aims</a:t>
            </a:r>
            <a:endParaRPr lang="en-ID" dirty="0"/>
          </a:p>
        </p:txBody>
      </p:sp>
      <p:sp>
        <p:nvSpPr>
          <p:cNvPr id="3" name="Content Placeholder 2">
            <a:extLst>
              <a:ext uri="{FF2B5EF4-FFF2-40B4-BE49-F238E27FC236}">
                <a16:creationId xmlns:a16="http://schemas.microsoft.com/office/drawing/2014/main" id="{9AB3A948-67A8-FBF7-5716-354DA5C64545}"/>
              </a:ext>
            </a:extLst>
          </p:cNvPr>
          <p:cNvSpPr>
            <a:spLocks noGrp="1"/>
          </p:cNvSpPr>
          <p:nvPr>
            <p:ph idx="1"/>
          </p:nvPr>
        </p:nvSpPr>
        <p:spPr/>
        <p:txBody>
          <a:bodyPr>
            <a:normAutofit/>
          </a:bodyPr>
          <a:lstStyle/>
          <a:p>
            <a:pPr marL="114300" indent="0">
              <a:buNone/>
            </a:pPr>
            <a:endParaRPr lang="en-US" sz="2400" dirty="0">
              <a:solidFill>
                <a:srgbClr val="333333"/>
              </a:solidFill>
              <a:effectLst/>
              <a:latin typeface="Calibri" panose="020F0502020204030204" pitchFamily="34" charset="0"/>
              <a:ea typeface="Calibri" panose="020F0502020204030204" pitchFamily="34" charset="0"/>
            </a:endParaRPr>
          </a:p>
          <a:p>
            <a:pPr marL="114300" indent="0">
              <a:buNone/>
            </a:pPr>
            <a:r>
              <a:rPr lang="en-US" sz="3200" dirty="0">
                <a:solidFill>
                  <a:srgbClr val="333333"/>
                </a:solidFill>
                <a:effectLst/>
                <a:latin typeface="Calibri" panose="020F0502020204030204" pitchFamily="34" charset="0"/>
                <a:ea typeface="Calibri" panose="020F0502020204030204" pitchFamily="34" charset="0"/>
              </a:rPr>
              <a:t>To explain the teachers’ assessment literacy and the implementation of assessment principles they use in assessing the students. </a:t>
            </a:r>
            <a:endParaRPr lang="en-ID" sz="3200" dirty="0"/>
          </a:p>
        </p:txBody>
      </p:sp>
    </p:spTree>
    <p:extLst>
      <p:ext uri="{BB962C8B-B14F-4D97-AF65-F5344CB8AC3E}">
        <p14:creationId xmlns:p14="http://schemas.microsoft.com/office/powerpoint/2010/main" val="940810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dirty="0"/>
              <a:t>DEFINING</a:t>
            </a:r>
          </a:p>
        </p:txBody>
      </p:sp>
      <p:sp>
        <p:nvSpPr>
          <p:cNvPr id="3" name="Content Placeholder 2"/>
          <p:cNvSpPr>
            <a:spLocks noGrp="1"/>
          </p:cNvSpPr>
          <p:nvPr>
            <p:ph idx="1"/>
          </p:nvPr>
        </p:nvSpPr>
        <p:spPr/>
        <p:txBody>
          <a:bodyPr/>
          <a:lstStyle/>
          <a:p>
            <a:r>
              <a:rPr lang="en-ID" sz="2400" dirty="0"/>
              <a:t>Banta, et.al (2015) define assessment as the process that gives credible proof of resources, implementation actions, and outcomes. </a:t>
            </a:r>
          </a:p>
          <a:p>
            <a:r>
              <a:rPr lang="en-ID" sz="2400" dirty="0"/>
              <a:t>Miller et.al (2009) state that assessment is the answer to a question of how well someone performs. </a:t>
            </a:r>
          </a:p>
          <a:p>
            <a:endParaRPr lang="en-US" dirty="0"/>
          </a:p>
        </p:txBody>
      </p:sp>
    </p:spTree>
    <p:extLst>
      <p:ext uri="{BB962C8B-B14F-4D97-AF65-F5344CB8AC3E}">
        <p14:creationId xmlns:p14="http://schemas.microsoft.com/office/powerpoint/2010/main" val="1780681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latin typeface="+mn-lt"/>
              </a:rPr>
              <a:t>ASSESSMENT</a:t>
            </a:r>
          </a:p>
        </p:txBody>
      </p:sp>
      <p:sp>
        <p:nvSpPr>
          <p:cNvPr id="3" name="Content Placeholder 2"/>
          <p:cNvSpPr>
            <a:spLocks noGrp="1"/>
          </p:cNvSpPr>
          <p:nvPr>
            <p:ph idx="1"/>
          </p:nvPr>
        </p:nvSpPr>
        <p:spPr/>
        <p:txBody>
          <a:bodyPr>
            <a:normAutofit/>
          </a:bodyPr>
          <a:lstStyle/>
          <a:p>
            <a:pPr>
              <a:buFont typeface="Wingdings" charset="2"/>
              <a:buChar char="§"/>
            </a:pPr>
            <a:r>
              <a:rPr lang="en-US" sz="3200" dirty="0"/>
              <a:t>To know the progress of learning</a:t>
            </a:r>
          </a:p>
          <a:p>
            <a:pPr>
              <a:buFont typeface="Wingdings" charset="2"/>
              <a:buChar char="§"/>
            </a:pPr>
            <a:r>
              <a:rPr lang="en-US" sz="3200" dirty="0"/>
              <a:t>To measure the ability</a:t>
            </a:r>
          </a:p>
          <a:p>
            <a:pPr>
              <a:buFont typeface="Wingdings" charset="2"/>
              <a:buChar char="§"/>
            </a:pPr>
            <a:r>
              <a:rPr lang="en-US" sz="3200" dirty="0"/>
              <a:t>To reflect how teachers perform in the teaching and learning process </a:t>
            </a:r>
          </a:p>
          <a:p>
            <a:pPr>
              <a:buFont typeface="Wingdings" charset="2"/>
              <a:buChar char="§"/>
            </a:pPr>
            <a:r>
              <a:rPr lang="en-ID" sz="3200" dirty="0"/>
              <a:t>Assessment is done to improve the instruction, programs, and services in higher education (Banta, et.al 2015) </a:t>
            </a:r>
            <a:endParaRPr lang="en-US" sz="3200" dirty="0"/>
          </a:p>
          <a:p>
            <a:pPr>
              <a:buFont typeface="Wingdings" charset="2"/>
              <a:buChar char="§"/>
            </a:pPr>
            <a:endParaRPr lang="en-US" sz="3200" dirty="0"/>
          </a:p>
          <a:p>
            <a:pPr>
              <a:buFont typeface="Wingdings" charset="2"/>
              <a:buChar char="§"/>
            </a:pPr>
            <a:endParaRPr lang="en-US" sz="3200" dirty="0"/>
          </a:p>
          <a:p>
            <a:pPr>
              <a:buFont typeface="Wingdings" charset="2"/>
              <a:buChar char="§"/>
            </a:pPr>
            <a:endParaRPr lang="en-US" sz="3200" dirty="0"/>
          </a:p>
        </p:txBody>
      </p:sp>
    </p:spTree>
    <p:extLst>
      <p:ext uri="{BB962C8B-B14F-4D97-AF65-F5344CB8AC3E}">
        <p14:creationId xmlns:p14="http://schemas.microsoft.com/office/powerpoint/2010/main" val="2991176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0A98E-A2D4-5251-7F3D-EF4E4ED30B10}"/>
              </a:ext>
            </a:extLst>
          </p:cNvPr>
          <p:cNvSpPr>
            <a:spLocks noGrp="1"/>
          </p:cNvSpPr>
          <p:nvPr>
            <p:ph type="title"/>
          </p:nvPr>
        </p:nvSpPr>
        <p:spPr/>
        <p:txBody>
          <a:bodyPr/>
          <a:lstStyle/>
          <a:p>
            <a:r>
              <a:rPr lang="en-US" sz="3200" dirty="0">
                <a:solidFill>
                  <a:srgbClr val="525454"/>
                </a:solidFill>
                <a:latin typeface="Calibri" panose="020F0502020204030204" pitchFamily="34" charset="0"/>
                <a:ea typeface="Calibri" panose="020F0502020204030204" pitchFamily="34" charset="0"/>
              </a:rPr>
              <a:t>         A</a:t>
            </a:r>
            <a:r>
              <a:rPr lang="en-US" sz="3200" dirty="0">
                <a:solidFill>
                  <a:srgbClr val="525454"/>
                </a:solidFill>
                <a:effectLst/>
                <a:latin typeface="Calibri" panose="020F0502020204030204" pitchFamily="34" charset="0"/>
                <a:ea typeface="Calibri" panose="020F0502020204030204" pitchFamily="34" charset="0"/>
              </a:rPr>
              <a:t>ssessment literacy</a:t>
            </a:r>
            <a:endParaRPr lang="en-ID" sz="3200" dirty="0"/>
          </a:p>
        </p:txBody>
      </p:sp>
      <p:sp>
        <p:nvSpPr>
          <p:cNvPr id="3" name="Content Placeholder 2">
            <a:extLst>
              <a:ext uri="{FF2B5EF4-FFF2-40B4-BE49-F238E27FC236}">
                <a16:creationId xmlns:a16="http://schemas.microsoft.com/office/drawing/2014/main" id="{A3091CE8-657A-0F01-079E-9B7398204455}"/>
              </a:ext>
            </a:extLst>
          </p:cNvPr>
          <p:cNvSpPr>
            <a:spLocks noGrp="1"/>
          </p:cNvSpPr>
          <p:nvPr>
            <p:ph idx="1"/>
          </p:nvPr>
        </p:nvSpPr>
        <p:spPr/>
        <p:txBody>
          <a:bodyPr>
            <a:normAutofit/>
          </a:bodyPr>
          <a:lstStyle/>
          <a:p>
            <a:r>
              <a:rPr lang="en-US" sz="2400" dirty="0">
                <a:solidFill>
                  <a:srgbClr val="525454"/>
                </a:solidFill>
                <a:effectLst/>
                <a:latin typeface="Calibri" panose="020F0502020204030204" pitchFamily="34" charset="0"/>
                <a:ea typeface="Calibri" panose="020F0502020204030204" pitchFamily="34" charset="0"/>
              </a:rPr>
              <a:t>It is an understanding of the principles of sound assessment (Popham, 2004).</a:t>
            </a:r>
          </a:p>
          <a:p>
            <a:r>
              <a:rPr lang="en-US" sz="2400" dirty="0">
                <a:solidFill>
                  <a:srgbClr val="525454"/>
                </a:solidFill>
                <a:latin typeface="Calibri" panose="020F0502020204030204" pitchFamily="34" charset="0"/>
                <a:ea typeface="Calibri" panose="020F0502020204030204" pitchFamily="34" charset="0"/>
              </a:rPr>
              <a:t>The knowledge about how to assess about what the students know and can do, interpret the result of these assessments and apply the result to improve the students learning and program effectiveness (Webb, 2002 in White, 2009).</a:t>
            </a:r>
            <a:endParaRPr lang="en-US" sz="2400" dirty="0">
              <a:solidFill>
                <a:srgbClr val="525454"/>
              </a:solidFill>
              <a:effectLst/>
              <a:latin typeface="Calibri" panose="020F0502020204030204" pitchFamily="34" charset="0"/>
              <a:ea typeface="Calibri" panose="020F0502020204030204" pitchFamily="34" charset="0"/>
            </a:endParaRPr>
          </a:p>
          <a:p>
            <a:pPr>
              <a:lnSpc>
                <a:spcPct val="107000"/>
              </a:lnSpc>
              <a:spcAft>
                <a:spcPts val="800"/>
              </a:spcAft>
            </a:pPr>
            <a:r>
              <a:rPr lang="en-ID" sz="2400" kern="0" dirty="0">
                <a:solidFill>
                  <a:srgbClr val="525454"/>
                </a:solidFill>
                <a:latin typeface="*Verdana-7717-Identity-H"/>
                <a:ea typeface="Calibri" panose="020F0502020204030204" pitchFamily="34" charset="0"/>
                <a:cs typeface="*Verdana-7717-Identity-H"/>
              </a:rPr>
              <a:t>T</a:t>
            </a:r>
            <a:r>
              <a:rPr lang="en-ID" sz="2400" kern="0" dirty="0">
                <a:solidFill>
                  <a:srgbClr val="525454"/>
                </a:solidFill>
                <a:effectLst/>
                <a:latin typeface="*Verdana-7717-Identity-H"/>
                <a:ea typeface="Calibri" panose="020F0502020204030204" pitchFamily="34" charset="0"/>
                <a:cs typeface="*Verdana-7717-Identity-H"/>
              </a:rPr>
              <a:t>eacher's level of assessment literacy directly affects student learning</a:t>
            </a:r>
            <a:r>
              <a:rPr lang="en-ID" sz="2400" kern="100" dirty="0">
                <a:latin typeface="Calibri" panose="020F0502020204030204" pitchFamily="34" charset="0"/>
                <a:ea typeface="Calibri" panose="020F0502020204030204" pitchFamily="34" charset="0"/>
                <a:cs typeface="Times New Roman" panose="02020603050405020304" pitchFamily="18" charset="0"/>
              </a:rPr>
              <a:t> </a:t>
            </a:r>
            <a:r>
              <a:rPr lang="en-ID" sz="2400" kern="0" dirty="0">
                <a:solidFill>
                  <a:srgbClr val="525454"/>
                </a:solidFill>
                <a:effectLst/>
                <a:latin typeface="*Verdana-7717-Identity-H"/>
                <a:ea typeface="Calibri" panose="020F0502020204030204" pitchFamily="34" charset="0"/>
                <a:cs typeface="*Verdana-7717-Identity-H"/>
              </a:rPr>
              <a:t>and course achievement </a:t>
            </a:r>
            <a:r>
              <a:rPr lang="en-ID" sz="2000" kern="0" dirty="0">
                <a:solidFill>
                  <a:srgbClr val="525454"/>
                </a:solidFill>
                <a:effectLst/>
                <a:latin typeface="*Verdana-7717-Identity-H"/>
                <a:ea typeface="Calibri" panose="020F0502020204030204" pitchFamily="34" charset="0"/>
                <a:cs typeface="*Verdana-7717-Identity-H"/>
              </a:rPr>
              <a:t>(Eddy White, 3</a:t>
            </a:r>
            <a:r>
              <a:rPr lang="en-ID" sz="2000" kern="0" dirty="0">
                <a:solidFill>
                  <a:srgbClr val="525454"/>
                </a:solidFill>
                <a:latin typeface="*Verdana-7717-Identity-H"/>
                <a:ea typeface="Calibri" panose="020F0502020204030204" pitchFamily="34" charset="0"/>
                <a:cs typeface="*Verdana-7717-Identity-H"/>
              </a:rPr>
              <a:t>)</a:t>
            </a:r>
            <a:endParaRPr lang="en-ID" sz="2000" dirty="0"/>
          </a:p>
        </p:txBody>
      </p:sp>
    </p:spTree>
    <p:extLst>
      <p:ext uri="{BB962C8B-B14F-4D97-AF65-F5344CB8AC3E}">
        <p14:creationId xmlns:p14="http://schemas.microsoft.com/office/powerpoint/2010/main" val="933627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36EEE-6FA1-C19A-67EA-E5045C820DCA}"/>
              </a:ext>
            </a:extLst>
          </p:cNvPr>
          <p:cNvSpPr>
            <a:spLocks noGrp="1"/>
          </p:cNvSpPr>
          <p:nvPr>
            <p:ph type="title"/>
          </p:nvPr>
        </p:nvSpPr>
        <p:spPr/>
        <p:txBody>
          <a:bodyPr/>
          <a:lstStyle/>
          <a:p>
            <a:r>
              <a:rPr lang="en-US" sz="3200" dirty="0"/>
              <a:t>Assessment skills of Literate educators</a:t>
            </a:r>
            <a:endParaRPr lang="en-ID" sz="3200" dirty="0"/>
          </a:p>
        </p:txBody>
      </p:sp>
      <p:sp>
        <p:nvSpPr>
          <p:cNvPr id="3" name="Content Placeholder 2">
            <a:extLst>
              <a:ext uri="{FF2B5EF4-FFF2-40B4-BE49-F238E27FC236}">
                <a16:creationId xmlns:a16="http://schemas.microsoft.com/office/drawing/2014/main" id="{C21A5E1E-46EB-0B44-FD20-1CBE16AC234E}"/>
              </a:ext>
            </a:extLst>
          </p:cNvPr>
          <p:cNvSpPr>
            <a:spLocks noGrp="1"/>
          </p:cNvSpPr>
          <p:nvPr>
            <p:ph idx="1"/>
          </p:nvPr>
        </p:nvSpPr>
        <p:spPr/>
        <p:txBody>
          <a:bodyPr>
            <a:normAutofit lnSpcReduction="10000"/>
          </a:bodyPr>
          <a:lstStyle/>
          <a:p>
            <a:r>
              <a:rPr lang="en-US" sz="2400" kern="0" spc="5" dirty="0">
                <a:effectLst/>
                <a:latin typeface="Times New Roman" panose="02020603050405020304" pitchFamily="18" charset="0"/>
                <a:ea typeface="Times New Roman" panose="02020603050405020304" pitchFamily="18" charset="0"/>
              </a:rPr>
              <a:t>Defining clear learning goals</a:t>
            </a:r>
          </a:p>
          <a:p>
            <a:r>
              <a:rPr lang="en-US" sz="2400" spc="-5" dirty="0">
                <a:effectLst/>
                <a:latin typeface="Calibri" panose="020F0502020204030204" pitchFamily="34" charset="0"/>
                <a:ea typeface="Calibri" panose="020F0502020204030204" pitchFamily="34" charset="0"/>
              </a:rPr>
              <a:t>Making use of a variety of assessment methods</a:t>
            </a:r>
            <a:endParaRPr lang="en-US" sz="2400" kern="0" spc="5" dirty="0">
              <a:latin typeface="Times New Roman" panose="02020603050405020304" pitchFamily="18" charset="0"/>
              <a:ea typeface="Calibri" panose="020F0502020204030204" pitchFamily="34" charset="0"/>
            </a:endParaRPr>
          </a:p>
          <a:p>
            <a:r>
              <a:rPr lang="en-US" sz="2400" spc="-5" dirty="0">
                <a:effectLst/>
                <a:latin typeface="Calibri" panose="020F0502020204030204" pitchFamily="34" charset="0"/>
                <a:ea typeface="Calibri" panose="020F0502020204030204" pitchFamily="34" charset="0"/>
              </a:rPr>
              <a:t>Analyzing achievement data and making good inferences of the data</a:t>
            </a:r>
            <a:endParaRPr lang="en-US" sz="2400" kern="0" spc="5" dirty="0">
              <a:effectLst/>
              <a:latin typeface="Times New Roman" panose="02020603050405020304" pitchFamily="18" charset="0"/>
              <a:ea typeface="Calibri" panose="020F0502020204030204" pitchFamily="34" charset="0"/>
            </a:endParaRPr>
          </a:p>
          <a:p>
            <a:r>
              <a:rPr lang="en-US" sz="2400" spc="-5" dirty="0">
                <a:effectLst/>
                <a:latin typeface="Calibri" panose="020F0502020204030204" pitchFamily="34" charset="0"/>
                <a:ea typeface="Calibri" panose="020F0502020204030204" pitchFamily="34" charset="0"/>
              </a:rPr>
              <a:t>Providing appropriate feedback to students</a:t>
            </a:r>
            <a:endParaRPr lang="en-US" sz="2400" kern="0" spc="5" dirty="0">
              <a:latin typeface="Times New Roman" panose="02020603050405020304" pitchFamily="18" charset="0"/>
              <a:ea typeface="Calibri" panose="020F0502020204030204" pitchFamily="34" charset="0"/>
            </a:endParaRPr>
          </a:p>
          <a:p>
            <a:r>
              <a:rPr lang="en-US" sz="2400" spc="-5" dirty="0">
                <a:effectLst/>
                <a:latin typeface="Calibri" panose="020F0502020204030204" pitchFamily="34" charset="0"/>
                <a:ea typeface="Calibri" panose="020F0502020204030204" pitchFamily="34" charset="0"/>
              </a:rPr>
              <a:t>Making appropriate instructional modification to help students learn</a:t>
            </a:r>
            <a:endParaRPr lang="en-US" sz="2400" kern="0" spc="5" dirty="0">
              <a:effectLst/>
              <a:latin typeface="Times New Roman" panose="02020603050405020304" pitchFamily="18" charset="0"/>
              <a:ea typeface="Calibri" panose="020F0502020204030204" pitchFamily="34" charset="0"/>
            </a:endParaRPr>
          </a:p>
          <a:p>
            <a:r>
              <a:rPr lang="en-US" sz="2400" spc="-5" dirty="0">
                <a:effectLst/>
                <a:latin typeface="Calibri" panose="020F0502020204030204" pitchFamily="34" charset="0"/>
                <a:ea typeface="Calibri" panose="020F0502020204030204" pitchFamily="34" charset="0"/>
              </a:rPr>
              <a:t>Involving students in the assessment process (self and peer-assessment)</a:t>
            </a:r>
            <a:endParaRPr lang="en-US" sz="2400" kern="0" spc="5" dirty="0">
              <a:latin typeface="Times New Roman" panose="02020603050405020304" pitchFamily="18" charset="0"/>
              <a:ea typeface="Calibri" panose="020F0502020204030204" pitchFamily="34" charset="0"/>
            </a:endParaRPr>
          </a:p>
          <a:p>
            <a:r>
              <a:rPr lang="en-US" sz="2400" spc="-5" dirty="0">
                <a:effectLst/>
                <a:latin typeface="Calibri" panose="020F0502020204030204" pitchFamily="34" charset="0"/>
                <a:ea typeface="Calibri" panose="020F0502020204030204" pitchFamily="34" charset="0"/>
              </a:rPr>
              <a:t>Engineering an effective classroom assessment environment</a:t>
            </a:r>
          </a:p>
          <a:p>
            <a:pPr marL="114300" indent="0">
              <a:buNone/>
            </a:pPr>
            <a:r>
              <a:rPr lang="en-ID" sz="2400" spc="-5" dirty="0">
                <a:latin typeface="Calibri" panose="020F0502020204030204" pitchFamily="34" charset="0"/>
                <a:ea typeface="Calibri" panose="020F0502020204030204" pitchFamily="34" charset="0"/>
              </a:rPr>
              <a:t>(SERVE </a:t>
            </a:r>
            <a:r>
              <a:rPr lang="en-ID" sz="2400" spc="-5" dirty="0" err="1">
                <a:latin typeface="Calibri" panose="020F0502020204030204" pitchFamily="34" charset="0"/>
                <a:ea typeface="Calibri" panose="020F0502020204030204" pitchFamily="34" charset="0"/>
              </a:rPr>
              <a:t>center</a:t>
            </a:r>
            <a:r>
              <a:rPr lang="en-ID" sz="2400" spc="-5" dirty="0">
                <a:latin typeface="Calibri" panose="020F0502020204030204" pitchFamily="34" charset="0"/>
                <a:ea typeface="Calibri" panose="020F0502020204030204" pitchFamily="34" charset="0"/>
              </a:rPr>
              <a:t>, University of Carolina, 2004)</a:t>
            </a:r>
            <a:endParaRPr lang="en-US" sz="2400" spc="-5"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51562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AA2FA-5999-C961-8E6B-B8508807B282}"/>
              </a:ext>
            </a:extLst>
          </p:cNvPr>
          <p:cNvSpPr>
            <a:spLocks noGrp="1"/>
          </p:cNvSpPr>
          <p:nvPr>
            <p:ph type="title"/>
          </p:nvPr>
        </p:nvSpPr>
        <p:spPr/>
        <p:txBody>
          <a:bodyPr/>
          <a:lstStyle/>
          <a:p>
            <a:r>
              <a:rPr lang="en-US" sz="3200" dirty="0"/>
              <a:t>Similar research</a:t>
            </a:r>
            <a:endParaRPr lang="en-ID" sz="3200" dirty="0"/>
          </a:p>
        </p:txBody>
      </p:sp>
      <p:sp>
        <p:nvSpPr>
          <p:cNvPr id="3" name="Content Placeholder 2">
            <a:extLst>
              <a:ext uri="{FF2B5EF4-FFF2-40B4-BE49-F238E27FC236}">
                <a16:creationId xmlns:a16="http://schemas.microsoft.com/office/drawing/2014/main" id="{0DDF2F20-0642-F94D-A1B1-DFB5975A956D}"/>
              </a:ext>
            </a:extLst>
          </p:cNvPr>
          <p:cNvSpPr>
            <a:spLocks noGrp="1"/>
          </p:cNvSpPr>
          <p:nvPr>
            <p:ph idx="1"/>
          </p:nvPr>
        </p:nvSpPr>
        <p:spPr/>
        <p:txBody>
          <a:bodyPr/>
          <a:lstStyle/>
          <a:p>
            <a:pPr algn="l"/>
            <a:r>
              <a:rPr lang="en-ID" sz="1800" b="0" i="0" u="none" strike="noStrike" baseline="0" dirty="0">
                <a:latin typeface="Times New Roman" panose="02020603050405020304" pitchFamily="18" charset="0"/>
              </a:rPr>
              <a:t>The teachers in </a:t>
            </a:r>
            <a:r>
              <a:rPr lang="en-US" sz="1800" b="0" i="0" u="none" strike="noStrike" baseline="0" dirty="0">
                <a:latin typeface="Times New Roman" panose="02020603050405020304" pitchFamily="18" charset="0"/>
              </a:rPr>
              <a:t>this study appeared to be literate and excellent in understanding the concept and using it in practice (Aria et.al, 2021).</a:t>
            </a:r>
          </a:p>
          <a:p>
            <a:pPr algn="l"/>
            <a:r>
              <a:rPr lang="en-US" sz="1800" b="0" i="0" u="none" strike="noStrike" baseline="0" dirty="0">
                <a:latin typeface="TimesNewRomanPSMT"/>
              </a:rPr>
              <a:t>A study conducted in Thailand revealed that most of the teachers had classroom assessment literacy at the low </a:t>
            </a:r>
            <a:r>
              <a:rPr lang="en-ID" sz="1800" b="0" i="0" u="none" strike="noStrike" baseline="0" dirty="0">
                <a:latin typeface="TimesNewRomanPSMT"/>
              </a:rPr>
              <a:t>level (</a:t>
            </a:r>
            <a:r>
              <a:rPr lang="en-ID" sz="1800" b="0" i="0" u="none" strike="noStrike" baseline="0" dirty="0" err="1">
                <a:latin typeface="TimesNewRomanPSMT"/>
              </a:rPr>
              <a:t>Yamtim</a:t>
            </a:r>
            <a:r>
              <a:rPr lang="en-ID" sz="1800" b="0" i="0" u="none" strike="noStrike" baseline="0" dirty="0">
                <a:latin typeface="TimesNewRomanPSMT"/>
              </a:rPr>
              <a:t> &amp; </a:t>
            </a:r>
            <a:r>
              <a:rPr lang="en-ID" sz="1800" b="0" i="0" u="none" strike="noStrike" baseline="0" dirty="0" err="1">
                <a:latin typeface="TimesNewRomanPSMT"/>
              </a:rPr>
              <a:t>Wongwanich</a:t>
            </a:r>
            <a:r>
              <a:rPr lang="en-ID" sz="1800" b="0" i="0" u="none" strike="noStrike" baseline="0" dirty="0">
                <a:latin typeface="TimesNewRomanPSMT"/>
              </a:rPr>
              <a:t>, 2014).</a:t>
            </a:r>
          </a:p>
          <a:p>
            <a:pPr algn="l"/>
            <a:r>
              <a:rPr lang="en-US" sz="1800" b="0" i="0" u="none" strike="noStrike" baseline="0" dirty="0">
                <a:latin typeface="Times-Roman"/>
              </a:rPr>
              <a:t>The data analysis revealed a relatively insufficient assessment literacy of the EFL teachers </a:t>
            </a:r>
            <a:r>
              <a:rPr lang="en-ID" sz="1800" b="0" i="0" u="none" strike="noStrike" baseline="0" dirty="0">
                <a:latin typeface="Times-Roman"/>
              </a:rPr>
              <a:t>at University X in China (Ying Liu. 2023).</a:t>
            </a:r>
          </a:p>
          <a:p>
            <a:pPr algn="l"/>
            <a:endParaRPr lang="en-US" sz="1800" b="0" i="0" u="none" strike="noStrike" baseline="0" dirty="0">
              <a:latin typeface="Times New Roman" panose="02020603050405020304" pitchFamily="18" charset="0"/>
            </a:endParaRPr>
          </a:p>
          <a:p>
            <a:pPr algn="l"/>
            <a:endParaRPr lang="en-ID" dirty="0"/>
          </a:p>
        </p:txBody>
      </p:sp>
    </p:spTree>
    <p:extLst>
      <p:ext uri="{BB962C8B-B14F-4D97-AF65-F5344CB8AC3E}">
        <p14:creationId xmlns:p14="http://schemas.microsoft.com/office/powerpoint/2010/main" val="765237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ACDBA-28B8-1934-CB1F-EDA80BF29790}"/>
              </a:ext>
            </a:extLst>
          </p:cNvPr>
          <p:cNvSpPr>
            <a:spLocks noGrp="1"/>
          </p:cNvSpPr>
          <p:nvPr>
            <p:ph type="title"/>
          </p:nvPr>
        </p:nvSpPr>
        <p:spPr/>
        <p:txBody>
          <a:bodyPr/>
          <a:lstStyle/>
          <a:p>
            <a:r>
              <a:rPr lang="en-US" sz="3200" dirty="0"/>
              <a:t>Method</a:t>
            </a:r>
            <a:endParaRPr lang="en-ID" sz="3200" dirty="0"/>
          </a:p>
        </p:txBody>
      </p:sp>
      <p:sp>
        <p:nvSpPr>
          <p:cNvPr id="3" name="Content Placeholder 2">
            <a:extLst>
              <a:ext uri="{FF2B5EF4-FFF2-40B4-BE49-F238E27FC236}">
                <a16:creationId xmlns:a16="http://schemas.microsoft.com/office/drawing/2014/main" id="{FCB1F880-81F4-64F7-9BF6-715C61CCCED1}"/>
              </a:ext>
            </a:extLst>
          </p:cNvPr>
          <p:cNvSpPr>
            <a:spLocks noGrp="1"/>
          </p:cNvSpPr>
          <p:nvPr>
            <p:ph idx="1"/>
          </p:nvPr>
        </p:nvSpPr>
        <p:spPr/>
        <p:txBody>
          <a:bodyPr>
            <a:normAutofit fontScale="92500" lnSpcReduction="10000"/>
          </a:bodyPr>
          <a:lstStyle/>
          <a:p>
            <a:pPr marL="114300" indent="0">
              <a:buNone/>
            </a:pPr>
            <a:r>
              <a:rPr lang="en-US" sz="2000" dirty="0">
                <a:solidFill>
                  <a:srgbClr val="525454"/>
                </a:solidFill>
                <a:effectLst/>
                <a:latin typeface="Calibri" panose="020F0502020204030204" pitchFamily="34" charset="0"/>
                <a:ea typeface="Calibri" panose="020F0502020204030204" pitchFamily="34" charset="0"/>
                <a:cs typeface="Calibri" panose="020F0502020204030204" pitchFamily="34" charset="0"/>
              </a:rPr>
              <a:t>The respondents:</a:t>
            </a:r>
          </a:p>
          <a:p>
            <a:r>
              <a:rPr lang="en-US" sz="2000" dirty="0">
                <a:solidFill>
                  <a:srgbClr val="525454"/>
                </a:solidFill>
                <a:effectLst/>
                <a:latin typeface="Calibri" panose="020F0502020204030204" pitchFamily="34" charset="0"/>
                <a:ea typeface="Calibri" panose="020F0502020204030204" pitchFamily="34" charset="0"/>
                <a:cs typeface="Calibri" panose="020F0502020204030204" pitchFamily="34" charset="0"/>
              </a:rPr>
              <a:t>18 teachers in the English education department.</a:t>
            </a:r>
          </a:p>
          <a:p>
            <a:endParaRPr lang="en-US" sz="2000" dirty="0">
              <a:solidFill>
                <a:srgbClr val="525454"/>
              </a:solidFill>
              <a:latin typeface="Calibri" panose="020F0502020204030204" pitchFamily="34" charset="0"/>
              <a:ea typeface="Calibri" panose="020F0502020204030204" pitchFamily="34" charset="0"/>
              <a:cs typeface="Calibri" panose="020F0502020204030204" pitchFamily="34" charset="0"/>
            </a:endParaRPr>
          </a:p>
          <a:p>
            <a:pPr marL="114300" indent="0">
              <a:buNone/>
            </a:pPr>
            <a:r>
              <a:rPr lang="en-US" sz="2000" dirty="0">
                <a:solidFill>
                  <a:srgbClr val="525454"/>
                </a:solidFill>
                <a:effectLst/>
                <a:latin typeface="Calibri" panose="020F0502020204030204" pitchFamily="34" charset="0"/>
                <a:ea typeface="Calibri" panose="020F0502020204030204" pitchFamily="34" charset="0"/>
                <a:cs typeface="Calibri" panose="020F0502020204030204" pitchFamily="34" charset="0"/>
              </a:rPr>
              <a:t>Research Instrument</a:t>
            </a:r>
          </a:p>
          <a:p>
            <a:r>
              <a:rPr lang="en-US" sz="2000" dirty="0">
                <a:solidFill>
                  <a:srgbClr val="525454"/>
                </a:solidFill>
                <a:latin typeface="Calibri" panose="020F0502020204030204" pitchFamily="34" charset="0"/>
                <a:ea typeface="Calibri" panose="020F0502020204030204" pitchFamily="34" charset="0"/>
                <a:cs typeface="Calibri" panose="020F0502020204030204" pitchFamily="34" charset="0"/>
              </a:rPr>
              <a:t>Questionnaires and interview guide. </a:t>
            </a:r>
          </a:p>
          <a:p>
            <a:pPr marL="114300" indent="0">
              <a:buNone/>
            </a:pPr>
            <a:endParaRPr lang="en-US" sz="2000" dirty="0">
              <a:solidFill>
                <a:srgbClr val="525454"/>
              </a:solidFill>
              <a:latin typeface="Calibri" panose="020F0502020204030204" pitchFamily="34" charset="0"/>
              <a:ea typeface="Calibri" panose="020F0502020204030204" pitchFamily="34" charset="0"/>
              <a:cs typeface="Calibri" panose="020F0502020204030204" pitchFamily="34" charset="0"/>
            </a:endParaRPr>
          </a:p>
          <a:p>
            <a:pPr marL="114300" indent="0">
              <a:buNone/>
            </a:pPr>
            <a:r>
              <a:rPr lang="en-US" sz="2000" b="1" dirty="0">
                <a:solidFill>
                  <a:srgbClr val="525454"/>
                </a:solidFill>
                <a:effectLst/>
                <a:latin typeface="Calibri" panose="020F0502020204030204" pitchFamily="34" charset="0"/>
                <a:ea typeface="Calibri" panose="020F0502020204030204" pitchFamily="34" charset="0"/>
                <a:cs typeface="Calibri" panose="020F0502020204030204" pitchFamily="34" charset="0"/>
              </a:rPr>
              <a:t>Data analysis</a:t>
            </a:r>
            <a:endParaRPr lang="en-ID"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1000"/>
              </a:spcAft>
            </a:pPr>
            <a:r>
              <a:rPr lang="en-US" sz="2000" dirty="0">
                <a:solidFill>
                  <a:srgbClr val="525454"/>
                </a:solidFill>
                <a:effectLst/>
                <a:latin typeface="Calibri" panose="020F0502020204030204" pitchFamily="34" charset="0"/>
                <a:ea typeface="Calibri" panose="020F0502020204030204" pitchFamily="34" charset="0"/>
                <a:cs typeface="Calibri" panose="020F0502020204030204" pitchFamily="34" charset="0"/>
              </a:rPr>
              <a:t>The data gained from the questionnaires were analyzed quantitatively by calculating the central tendency. While a qualitative analysis was used to analyze the data from interview.</a:t>
            </a:r>
            <a:endParaRPr lang="en-ID"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1000"/>
              </a:spcAft>
            </a:pPr>
            <a:r>
              <a:rPr lang="en-US" sz="2000" dirty="0">
                <a:solidFill>
                  <a:srgbClr val="525454"/>
                </a:solidFill>
                <a:effectLst/>
                <a:latin typeface="Calibri" panose="020F0502020204030204" pitchFamily="34" charset="0"/>
                <a:ea typeface="Calibri" panose="020F0502020204030204" pitchFamily="34" charset="0"/>
                <a:cs typeface="Calibri" panose="020F0502020204030204" pitchFamily="34" charset="0"/>
              </a:rPr>
              <a:t>The data from the questionnaires were used to analyze the teachers’ assessment literacy from the knowledge aspect. </a:t>
            </a:r>
          </a:p>
          <a:p>
            <a:pPr algn="just">
              <a:spcAft>
                <a:spcPts val="1000"/>
              </a:spcAft>
            </a:pPr>
            <a:r>
              <a:rPr lang="en-US" sz="2000" dirty="0">
                <a:solidFill>
                  <a:srgbClr val="525454"/>
                </a:solidFill>
                <a:effectLst/>
                <a:latin typeface="Calibri" panose="020F0502020204030204" pitchFamily="34" charset="0"/>
                <a:ea typeface="Calibri" panose="020F0502020204030204" pitchFamily="34" charset="0"/>
                <a:cs typeface="Calibri" panose="020F0502020204030204" pitchFamily="34" charset="0"/>
              </a:rPr>
              <a:t>The interview consists questions to know the assessment literacy from the aspect of implementation.</a:t>
            </a:r>
            <a:endParaRPr lang="en-ID"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ID" dirty="0"/>
          </a:p>
        </p:txBody>
      </p:sp>
    </p:spTree>
    <p:extLst>
      <p:ext uri="{BB962C8B-B14F-4D97-AF65-F5344CB8AC3E}">
        <p14:creationId xmlns:p14="http://schemas.microsoft.com/office/powerpoint/2010/main" val="39974864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3425</TotalTime>
  <Words>1090</Words>
  <Application>Microsoft Office PowerPoint</Application>
  <PresentationFormat>On-screen Show (4:3)</PresentationFormat>
  <Paragraphs>193</Paragraphs>
  <Slides>17</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*Verdana-7717-Identity-H</vt:lpstr>
      <vt:lpstr>Apple Chancery</vt:lpstr>
      <vt:lpstr>Arial</vt:lpstr>
      <vt:lpstr>Calibri</vt:lpstr>
      <vt:lpstr>Cambria</vt:lpstr>
      <vt:lpstr>Times New Roman</vt:lpstr>
      <vt:lpstr>TimesNewRomanPSMT</vt:lpstr>
      <vt:lpstr>Times-Roman</vt:lpstr>
      <vt:lpstr>Wingdings</vt:lpstr>
      <vt:lpstr>Adjacency</vt:lpstr>
      <vt:lpstr>Assessment Literacy of EFL Teachers and its implementation in Assessing students' language performance</vt:lpstr>
      <vt:lpstr>Introduction</vt:lpstr>
      <vt:lpstr>Aims</vt:lpstr>
      <vt:lpstr>DEFINING</vt:lpstr>
      <vt:lpstr>ASSESSMENT</vt:lpstr>
      <vt:lpstr>         Assessment literacy</vt:lpstr>
      <vt:lpstr>Assessment skills of Literate educators</vt:lpstr>
      <vt:lpstr>Similar research</vt:lpstr>
      <vt:lpstr>Method</vt:lpstr>
      <vt:lpstr>Findings and Discussion</vt:lpstr>
      <vt:lpstr>Level of knowledge literacy</vt:lpstr>
      <vt:lpstr>The implementation</vt:lpstr>
      <vt:lpstr>The implementation</vt:lpstr>
      <vt:lpstr>DISCUSSION</vt:lpstr>
      <vt:lpstr>CONCLUSION</vt:lpstr>
      <vt:lpstr>References</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issue of security in online assessments</dc:title>
  <dc:creator>Umi Rokhyati</dc:creator>
  <cp:lastModifiedBy>asus</cp:lastModifiedBy>
  <cp:revision>25</cp:revision>
  <dcterms:created xsi:type="dcterms:W3CDTF">2021-11-19T14:41:51Z</dcterms:created>
  <dcterms:modified xsi:type="dcterms:W3CDTF">2023-09-24T21:47:19Z</dcterms:modified>
</cp:coreProperties>
</file>