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3" r:id="rId9"/>
    <p:sldId id="262" r:id="rId10"/>
  </p:sldIdLst>
  <p:sldSz cx="18288000" cy="10287000"/>
  <p:notesSz cx="6858000" cy="9144000"/>
  <p:embeddedFontLst>
    <p:embeddedFont>
      <p:font typeface="Gotham" panose="020B0604020202020204" charset="0"/>
      <p:regular r:id="rId11"/>
    </p:embeddedFont>
    <p:embeddedFont>
      <p:font typeface="Gotham Bold" panose="020B0604020202020204" charset="0"/>
      <p:regular r:id="rId12"/>
    </p:embeddedFont>
    <p:embeddedFont>
      <p:font typeface="Gotham Bold Italics" panose="020B0604020202020204" charset="0"/>
      <p:regular r:id="rId13"/>
    </p:embeddedFont>
    <p:embeddedFont>
      <p:font typeface="Gotham Italics" panose="020B0604020202020204" charset="0"/>
      <p:regular r:id="rId14"/>
    </p:embeddedFont>
    <p:embeddedFont>
      <p:font typeface="Sunborn" panose="020B0604020202020204" charset="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4" d="100"/>
          <a:sy n="54" d="100"/>
        </p:scale>
        <p:origin x="75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E490FE-D147-4683-B1B8-C912A081E9E2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D"/>
        </a:p>
      </dgm:t>
    </dgm:pt>
    <dgm:pt modelId="{E3F54AD7-D68D-4D58-BA0E-8204AE5C1333}">
      <dgm:prSet phldrT="[Text]"/>
      <dgm:spPr/>
      <dgm:t>
        <a:bodyPr/>
        <a:lstStyle/>
        <a:p>
          <a:r>
            <a:rPr lang="en-US" dirty="0"/>
            <a:t>Primary cause</a:t>
          </a:r>
          <a:endParaRPr lang="en-ID" dirty="0"/>
        </a:p>
      </dgm:t>
    </dgm:pt>
    <dgm:pt modelId="{64A76FA5-B310-4404-BCD3-00999A922798}" type="parTrans" cxnId="{212F3BB4-BC0F-4120-993B-5E3611849D31}">
      <dgm:prSet/>
      <dgm:spPr/>
      <dgm:t>
        <a:bodyPr/>
        <a:lstStyle/>
        <a:p>
          <a:endParaRPr lang="en-ID"/>
        </a:p>
      </dgm:t>
    </dgm:pt>
    <dgm:pt modelId="{AE56917A-55B9-4EA1-B19A-69F0DFC5D122}" type="sibTrans" cxnId="{212F3BB4-BC0F-4120-993B-5E3611849D31}">
      <dgm:prSet/>
      <dgm:spPr/>
      <dgm:t>
        <a:bodyPr/>
        <a:lstStyle/>
        <a:p>
          <a:endParaRPr lang="en-ID"/>
        </a:p>
      </dgm:t>
    </dgm:pt>
    <dgm:pt modelId="{E4585C7B-78F1-4190-A095-100F845D30EB}">
      <dgm:prSet phldrT="[Text]"/>
      <dgm:spPr/>
      <dgm:t>
        <a:bodyPr/>
        <a:lstStyle/>
        <a:p>
          <a:r>
            <a:rPr lang="en-US" dirty="0"/>
            <a:t>Predisposing cause</a:t>
          </a:r>
          <a:endParaRPr lang="en-ID" dirty="0"/>
        </a:p>
      </dgm:t>
    </dgm:pt>
    <dgm:pt modelId="{374855D8-1152-4F0A-92C7-0E1EAEC9FA06}" type="parTrans" cxnId="{69CE8832-0FF1-49F5-A51D-552B3D5B5540}">
      <dgm:prSet/>
      <dgm:spPr/>
      <dgm:t>
        <a:bodyPr/>
        <a:lstStyle/>
        <a:p>
          <a:endParaRPr lang="en-ID"/>
        </a:p>
      </dgm:t>
    </dgm:pt>
    <dgm:pt modelId="{7E6C7B94-9C45-4A2E-B42F-D1C9E9A9A847}" type="sibTrans" cxnId="{69CE8832-0FF1-49F5-A51D-552B3D5B5540}">
      <dgm:prSet/>
      <dgm:spPr/>
      <dgm:t>
        <a:bodyPr/>
        <a:lstStyle/>
        <a:p>
          <a:endParaRPr lang="en-ID"/>
        </a:p>
      </dgm:t>
    </dgm:pt>
    <dgm:pt modelId="{7B3367C5-E8A8-4A13-9308-4D1D2ADA84C9}">
      <dgm:prSet phldrT="[Text]"/>
      <dgm:spPr/>
      <dgm:t>
        <a:bodyPr/>
        <a:lstStyle/>
        <a:p>
          <a:r>
            <a:rPr lang="en-US" dirty="0"/>
            <a:t>Precipitating cause</a:t>
          </a:r>
          <a:endParaRPr lang="en-ID" dirty="0"/>
        </a:p>
      </dgm:t>
    </dgm:pt>
    <dgm:pt modelId="{361C469F-5765-4B21-ACCD-5606E811EEC1}" type="parTrans" cxnId="{42BD26F4-5DFA-406D-9D5C-29116B6F35F8}">
      <dgm:prSet/>
      <dgm:spPr/>
      <dgm:t>
        <a:bodyPr/>
        <a:lstStyle/>
        <a:p>
          <a:endParaRPr lang="en-ID"/>
        </a:p>
      </dgm:t>
    </dgm:pt>
    <dgm:pt modelId="{15CADD3E-08A2-4A20-8038-9E9474F9715E}" type="sibTrans" cxnId="{42BD26F4-5DFA-406D-9D5C-29116B6F35F8}">
      <dgm:prSet/>
      <dgm:spPr/>
      <dgm:t>
        <a:bodyPr/>
        <a:lstStyle/>
        <a:p>
          <a:endParaRPr lang="en-ID"/>
        </a:p>
      </dgm:t>
    </dgm:pt>
    <dgm:pt modelId="{B022A73D-0AB4-4A49-AF16-0367C8BD89DE}">
      <dgm:prSet phldrT="[Text]"/>
      <dgm:spPr/>
      <dgm:t>
        <a:bodyPr/>
        <a:lstStyle/>
        <a:p>
          <a:r>
            <a:rPr lang="en-US" dirty="0"/>
            <a:t>Reinforcing cause</a:t>
          </a:r>
          <a:endParaRPr lang="en-ID" dirty="0"/>
        </a:p>
      </dgm:t>
    </dgm:pt>
    <dgm:pt modelId="{9D867252-6A53-4E7A-A86B-70D8460EB9B2}" type="parTrans" cxnId="{67048536-D31F-4414-8CAF-4E5B4BB90A2D}">
      <dgm:prSet/>
      <dgm:spPr/>
      <dgm:t>
        <a:bodyPr/>
        <a:lstStyle/>
        <a:p>
          <a:endParaRPr lang="en-ID"/>
        </a:p>
      </dgm:t>
    </dgm:pt>
    <dgm:pt modelId="{F85BD3E9-8177-482E-BF87-2DB550ADEC4E}" type="sibTrans" cxnId="{67048536-D31F-4414-8CAF-4E5B4BB90A2D}">
      <dgm:prSet/>
      <dgm:spPr/>
      <dgm:t>
        <a:bodyPr/>
        <a:lstStyle/>
        <a:p>
          <a:endParaRPr lang="en-ID"/>
        </a:p>
      </dgm:t>
    </dgm:pt>
    <dgm:pt modelId="{5FF76199-8DF8-4F59-AB8D-4A2D7A426688}" type="pres">
      <dgm:prSet presAssocID="{8FE490FE-D147-4683-B1B8-C912A081E9E2}" presName="matrix" presStyleCnt="0">
        <dgm:presLayoutVars>
          <dgm:chMax val="1"/>
          <dgm:dir/>
          <dgm:resizeHandles val="exact"/>
        </dgm:presLayoutVars>
      </dgm:prSet>
      <dgm:spPr/>
    </dgm:pt>
    <dgm:pt modelId="{CA9FFE50-5957-4DF4-AD0A-4861DF4AD0D9}" type="pres">
      <dgm:prSet presAssocID="{8FE490FE-D147-4683-B1B8-C912A081E9E2}" presName="diamond" presStyleLbl="bgShp" presStyleIdx="0" presStyleCnt="1"/>
      <dgm:spPr/>
    </dgm:pt>
    <dgm:pt modelId="{4B9EDC71-65D1-4BD9-925D-16F47984AC95}" type="pres">
      <dgm:prSet presAssocID="{8FE490FE-D147-4683-B1B8-C912A081E9E2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1E14CBE-FC58-486F-895F-DAB4C24E7B09}" type="pres">
      <dgm:prSet presAssocID="{8FE490FE-D147-4683-B1B8-C912A081E9E2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B34A848C-114C-496E-8B9F-E29D6ADD6879}" type="pres">
      <dgm:prSet presAssocID="{8FE490FE-D147-4683-B1B8-C912A081E9E2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37AEAF0-6897-44EC-9AC6-4093BAF145D5}" type="pres">
      <dgm:prSet presAssocID="{8FE490FE-D147-4683-B1B8-C912A081E9E2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9CE8832-0FF1-49F5-A51D-552B3D5B5540}" srcId="{8FE490FE-D147-4683-B1B8-C912A081E9E2}" destId="{E4585C7B-78F1-4190-A095-100F845D30EB}" srcOrd="1" destOrd="0" parTransId="{374855D8-1152-4F0A-92C7-0E1EAEC9FA06}" sibTransId="{7E6C7B94-9C45-4A2E-B42F-D1C9E9A9A847}"/>
    <dgm:cxn modelId="{67048536-D31F-4414-8CAF-4E5B4BB90A2D}" srcId="{8FE490FE-D147-4683-B1B8-C912A081E9E2}" destId="{B022A73D-0AB4-4A49-AF16-0367C8BD89DE}" srcOrd="3" destOrd="0" parTransId="{9D867252-6A53-4E7A-A86B-70D8460EB9B2}" sibTransId="{F85BD3E9-8177-482E-BF87-2DB550ADEC4E}"/>
    <dgm:cxn modelId="{F95C073B-CD71-4558-B236-EB24771061F6}" type="presOf" srcId="{7B3367C5-E8A8-4A13-9308-4D1D2ADA84C9}" destId="{B34A848C-114C-496E-8B9F-E29D6ADD6879}" srcOrd="0" destOrd="0" presId="urn:microsoft.com/office/officeart/2005/8/layout/matrix3"/>
    <dgm:cxn modelId="{B88F5291-387C-41FA-BE4D-0810E5FFA1CA}" type="presOf" srcId="{E4585C7B-78F1-4190-A095-100F845D30EB}" destId="{F1E14CBE-FC58-486F-895F-DAB4C24E7B09}" srcOrd="0" destOrd="0" presId="urn:microsoft.com/office/officeart/2005/8/layout/matrix3"/>
    <dgm:cxn modelId="{212F3BB4-BC0F-4120-993B-5E3611849D31}" srcId="{8FE490FE-D147-4683-B1B8-C912A081E9E2}" destId="{E3F54AD7-D68D-4D58-BA0E-8204AE5C1333}" srcOrd="0" destOrd="0" parTransId="{64A76FA5-B310-4404-BCD3-00999A922798}" sibTransId="{AE56917A-55B9-4EA1-B19A-69F0DFC5D122}"/>
    <dgm:cxn modelId="{CC8F49BD-0563-4005-AAEE-301B69D81D7F}" type="presOf" srcId="{B022A73D-0AB4-4A49-AF16-0367C8BD89DE}" destId="{B37AEAF0-6897-44EC-9AC6-4093BAF145D5}" srcOrd="0" destOrd="0" presId="urn:microsoft.com/office/officeart/2005/8/layout/matrix3"/>
    <dgm:cxn modelId="{D4D897CB-B753-46C8-BB63-B706A421AC62}" type="presOf" srcId="{E3F54AD7-D68D-4D58-BA0E-8204AE5C1333}" destId="{4B9EDC71-65D1-4BD9-925D-16F47984AC95}" srcOrd="0" destOrd="0" presId="urn:microsoft.com/office/officeart/2005/8/layout/matrix3"/>
    <dgm:cxn modelId="{42BD26F4-5DFA-406D-9D5C-29116B6F35F8}" srcId="{8FE490FE-D147-4683-B1B8-C912A081E9E2}" destId="{7B3367C5-E8A8-4A13-9308-4D1D2ADA84C9}" srcOrd="2" destOrd="0" parTransId="{361C469F-5765-4B21-ACCD-5606E811EEC1}" sibTransId="{15CADD3E-08A2-4A20-8038-9E9474F9715E}"/>
    <dgm:cxn modelId="{088572FA-788A-4084-BE12-16C74046B63F}" type="presOf" srcId="{8FE490FE-D147-4683-B1B8-C912A081E9E2}" destId="{5FF76199-8DF8-4F59-AB8D-4A2D7A426688}" srcOrd="0" destOrd="0" presId="urn:microsoft.com/office/officeart/2005/8/layout/matrix3"/>
    <dgm:cxn modelId="{1F6FA5B4-6A7E-44F7-9591-015E8854FD8C}" type="presParOf" srcId="{5FF76199-8DF8-4F59-AB8D-4A2D7A426688}" destId="{CA9FFE50-5957-4DF4-AD0A-4861DF4AD0D9}" srcOrd="0" destOrd="0" presId="urn:microsoft.com/office/officeart/2005/8/layout/matrix3"/>
    <dgm:cxn modelId="{4767D335-AD7C-4A96-90DF-49CB368E2CC8}" type="presParOf" srcId="{5FF76199-8DF8-4F59-AB8D-4A2D7A426688}" destId="{4B9EDC71-65D1-4BD9-925D-16F47984AC95}" srcOrd="1" destOrd="0" presId="urn:microsoft.com/office/officeart/2005/8/layout/matrix3"/>
    <dgm:cxn modelId="{DAE551CB-E24E-4BB6-A277-F9571DA8443A}" type="presParOf" srcId="{5FF76199-8DF8-4F59-AB8D-4A2D7A426688}" destId="{F1E14CBE-FC58-486F-895F-DAB4C24E7B09}" srcOrd="2" destOrd="0" presId="urn:microsoft.com/office/officeart/2005/8/layout/matrix3"/>
    <dgm:cxn modelId="{C60FC9F8-E2D3-4845-8DD0-F3993BB84C85}" type="presParOf" srcId="{5FF76199-8DF8-4F59-AB8D-4A2D7A426688}" destId="{B34A848C-114C-496E-8B9F-E29D6ADD6879}" srcOrd="3" destOrd="0" presId="urn:microsoft.com/office/officeart/2005/8/layout/matrix3"/>
    <dgm:cxn modelId="{47C35110-EE93-43EA-9B69-819C052AC8F2}" type="presParOf" srcId="{5FF76199-8DF8-4F59-AB8D-4A2D7A426688}" destId="{B37AEAF0-6897-44EC-9AC6-4093BAF145D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9FFE50-5957-4DF4-AD0A-4861DF4AD0D9}">
      <dsp:nvSpPr>
        <dsp:cNvPr id="0" name=""/>
        <dsp:cNvSpPr/>
      </dsp:nvSpPr>
      <dsp:spPr>
        <a:xfrm>
          <a:off x="2032000" y="0"/>
          <a:ext cx="8128000" cy="812800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9EDC71-65D1-4BD9-925D-16F47984AC95}">
      <dsp:nvSpPr>
        <dsp:cNvPr id="0" name=""/>
        <dsp:cNvSpPr/>
      </dsp:nvSpPr>
      <dsp:spPr>
        <a:xfrm>
          <a:off x="2804160" y="772160"/>
          <a:ext cx="3169920" cy="316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Primary cause</a:t>
          </a:r>
          <a:endParaRPr lang="en-ID" sz="3900" kern="1200" dirty="0"/>
        </a:p>
      </dsp:txBody>
      <dsp:txXfrm>
        <a:off x="2958903" y="926903"/>
        <a:ext cx="2860434" cy="2860434"/>
      </dsp:txXfrm>
    </dsp:sp>
    <dsp:sp modelId="{F1E14CBE-FC58-486F-895F-DAB4C24E7B09}">
      <dsp:nvSpPr>
        <dsp:cNvPr id="0" name=""/>
        <dsp:cNvSpPr/>
      </dsp:nvSpPr>
      <dsp:spPr>
        <a:xfrm>
          <a:off x="6217920" y="772160"/>
          <a:ext cx="3169920" cy="31699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Predisposing cause</a:t>
          </a:r>
          <a:endParaRPr lang="en-ID" sz="3900" kern="1200" dirty="0"/>
        </a:p>
      </dsp:txBody>
      <dsp:txXfrm>
        <a:off x="6372663" y="926903"/>
        <a:ext cx="2860434" cy="2860434"/>
      </dsp:txXfrm>
    </dsp:sp>
    <dsp:sp modelId="{B34A848C-114C-496E-8B9F-E29D6ADD6879}">
      <dsp:nvSpPr>
        <dsp:cNvPr id="0" name=""/>
        <dsp:cNvSpPr/>
      </dsp:nvSpPr>
      <dsp:spPr>
        <a:xfrm>
          <a:off x="2804160" y="4185920"/>
          <a:ext cx="3169920" cy="31699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Precipitating cause</a:t>
          </a:r>
          <a:endParaRPr lang="en-ID" sz="3900" kern="1200" dirty="0"/>
        </a:p>
      </dsp:txBody>
      <dsp:txXfrm>
        <a:off x="2958903" y="4340663"/>
        <a:ext cx="2860434" cy="2860434"/>
      </dsp:txXfrm>
    </dsp:sp>
    <dsp:sp modelId="{B37AEAF0-6897-44EC-9AC6-4093BAF145D5}">
      <dsp:nvSpPr>
        <dsp:cNvPr id="0" name=""/>
        <dsp:cNvSpPr/>
      </dsp:nvSpPr>
      <dsp:spPr>
        <a:xfrm>
          <a:off x="6217920" y="4185920"/>
          <a:ext cx="3169920" cy="31699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Reinforcing cause</a:t>
          </a:r>
          <a:endParaRPr lang="en-ID" sz="3900" kern="1200" dirty="0"/>
        </a:p>
      </dsp:txBody>
      <dsp:txXfrm>
        <a:off x="6372663" y="4340663"/>
        <a:ext cx="2860434" cy="28604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E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44711" y="6710745"/>
            <a:ext cx="1911949" cy="4345338"/>
          </a:xfrm>
          <a:custGeom>
            <a:avLst/>
            <a:gdLst/>
            <a:ahLst/>
            <a:cxnLst/>
            <a:rect l="l" t="t" r="r" b="b"/>
            <a:pathLst>
              <a:path w="1911949" h="4345338">
                <a:moveTo>
                  <a:pt x="0" y="0"/>
                </a:moveTo>
                <a:lnTo>
                  <a:pt x="1911949" y="0"/>
                </a:lnTo>
                <a:lnTo>
                  <a:pt x="1911949" y="4345339"/>
                </a:lnTo>
                <a:lnTo>
                  <a:pt x="0" y="434533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544711" y="-769084"/>
            <a:ext cx="1911949" cy="4345338"/>
          </a:xfrm>
          <a:custGeom>
            <a:avLst/>
            <a:gdLst/>
            <a:ahLst/>
            <a:cxnLst/>
            <a:rect l="l" t="t" r="r" b="b"/>
            <a:pathLst>
              <a:path w="1911949" h="4345338">
                <a:moveTo>
                  <a:pt x="0" y="0"/>
                </a:moveTo>
                <a:lnTo>
                  <a:pt x="1911949" y="0"/>
                </a:lnTo>
                <a:lnTo>
                  <a:pt x="1911949" y="4345339"/>
                </a:lnTo>
                <a:lnTo>
                  <a:pt x="0" y="434533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 flipH="1">
            <a:off x="544711" y="2939493"/>
            <a:ext cx="1911949" cy="4345338"/>
          </a:xfrm>
          <a:custGeom>
            <a:avLst/>
            <a:gdLst/>
            <a:ahLst/>
            <a:cxnLst/>
            <a:rect l="l" t="t" r="r" b="b"/>
            <a:pathLst>
              <a:path w="1911949" h="4345338">
                <a:moveTo>
                  <a:pt x="1911949" y="0"/>
                </a:moveTo>
                <a:lnTo>
                  <a:pt x="0" y="0"/>
                </a:lnTo>
                <a:lnTo>
                  <a:pt x="0" y="4345339"/>
                </a:lnTo>
                <a:lnTo>
                  <a:pt x="1911949" y="4345339"/>
                </a:lnTo>
                <a:lnTo>
                  <a:pt x="1911949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3369750" y="3095918"/>
            <a:ext cx="14401999" cy="24757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783"/>
              </a:lnSpc>
            </a:pPr>
            <a:r>
              <a:rPr lang="en-US" sz="8085" dirty="0" err="1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Perkembangan</a:t>
            </a:r>
            <a:r>
              <a:rPr lang="en-US" sz="8085" dirty="0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 </a:t>
            </a:r>
          </a:p>
          <a:p>
            <a:pPr marL="0" lvl="0" indent="0" algn="l">
              <a:lnSpc>
                <a:spcPts val="9783"/>
              </a:lnSpc>
            </a:pPr>
            <a:r>
              <a:rPr lang="en-US" sz="8085" dirty="0" err="1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Normatif</a:t>
            </a:r>
            <a:r>
              <a:rPr lang="en-US" sz="8085" dirty="0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 &amp; </a:t>
            </a:r>
            <a:r>
              <a:rPr lang="en-US" sz="8085" dirty="0" err="1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Nonnormatif</a:t>
            </a:r>
            <a:endParaRPr lang="en-US" sz="8085" dirty="0">
              <a:solidFill>
                <a:srgbClr val="5F6F52"/>
              </a:solidFill>
              <a:latin typeface="Sunborn"/>
              <a:ea typeface="Sunborn"/>
              <a:cs typeface="Sunborn"/>
              <a:sym typeface="Sunbor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C485A2-42CB-6E43-ECC1-521D717D6158}"/>
              </a:ext>
            </a:extLst>
          </p:cNvPr>
          <p:cNvSpPr txBox="1"/>
          <p:nvPr/>
        </p:nvSpPr>
        <p:spPr>
          <a:xfrm>
            <a:off x="7239000" y="58293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Week 2 – </a:t>
            </a:r>
            <a:r>
              <a:rPr lang="en-US" b="1" dirty="0" err="1"/>
              <a:t>Gangguan</a:t>
            </a:r>
            <a:r>
              <a:rPr lang="en-US" b="1" dirty="0"/>
              <a:t> </a:t>
            </a:r>
            <a:r>
              <a:rPr lang="en-US" b="1" dirty="0" err="1"/>
              <a:t>Perkembangan</a:t>
            </a:r>
            <a:r>
              <a:rPr lang="en-US" b="1" dirty="0"/>
              <a:t> AUD</a:t>
            </a:r>
            <a:endParaRPr lang="en-ID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E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0DF4CA48-AE60-CC21-406B-7EA942DA4E3E}"/>
              </a:ext>
            </a:extLst>
          </p:cNvPr>
          <p:cNvSpPr txBox="1"/>
          <p:nvPr/>
        </p:nvSpPr>
        <p:spPr>
          <a:xfrm>
            <a:off x="1447800" y="1638300"/>
            <a:ext cx="14020800" cy="22467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ptos Display" panose="020B0004020202020204" pitchFamily="34" charset="0"/>
              </a:rPr>
              <a:t>Case 1: </a:t>
            </a:r>
          </a:p>
          <a:p>
            <a:r>
              <a:rPr lang="en-US" sz="2800" dirty="0">
                <a:latin typeface="Aptos Display" panose="020B0004020202020204" pitchFamily="34" charset="0"/>
              </a:rPr>
              <a:t>Anda </a:t>
            </a:r>
            <a:r>
              <a:rPr lang="en-US" sz="2800" dirty="0" err="1">
                <a:latin typeface="Aptos Display" panose="020B0004020202020204" pitchFamily="34" charset="0"/>
              </a:rPr>
              <a:t>mendengar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seorang</a:t>
            </a:r>
            <a:r>
              <a:rPr lang="en-US" sz="2800" dirty="0">
                <a:latin typeface="Aptos Display" panose="020B0004020202020204" pitchFamily="34" charset="0"/>
              </a:rPr>
              <a:t> guru </a:t>
            </a:r>
            <a:r>
              <a:rPr lang="en-US" sz="2800" dirty="0" err="1">
                <a:latin typeface="Aptos Display" panose="020B0004020202020204" pitchFamily="34" charset="0"/>
              </a:rPr>
              <a:t>bercerita</a:t>
            </a:r>
            <a:r>
              <a:rPr lang="en-US" sz="2800" dirty="0">
                <a:latin typeface="Aptos Display" panose="020B0004020202020204" pitchFamily="34" charset="0"/>
              </a:rPr>
              <a:t> “</a:t>
            </a:r>
            <a:r>
              <a:rPr lang="en-US" sz="2800" dirty="0" err="1">
                <a:latin typeface="Aptos Display" panose="020B0004020202020204" pitchFamily="34" charset="0"/>
              </a:rPr>
              <a:t>ada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anak</a:t>
            </a:r>
            <a:r>
              <a:rPr lang="en-US" sz="2800" dirty="0">
                <a:latin typeface="Aptos Display" panose="020B0004020202020204" pitchFamily="34" charset="0"/>
              </a:rPr>
              <a:t> di </a:t>
            </a:r>
            <a:r>
              <a:rPr lang="en-US" sz="2800" dirty="0" err="1">
                <a:latin typeface="Aptos Display" panose="020B0004020202020204" pitchFamily="34" charset="0"/>
              </a:rPr>
              <a:t>sekolahku</a:t>
            </a:r>
            <a:r>
              <a:rPr lang="en-US" sz="2800" dirty="0">
                <a:latin typeface="Aptos Display" panose="020B0004020202020204" pitchFamily="34" charset="0"/>
              </a:rPr>
              <a:t> yang </a:t>
            </a:r>
            <a:r>
              <a:rPr lang="en-US" sz="2800" dirty="0" err="1">
                <a:latin typeface="Aptos Display" panose="020B0004020202020204" pitchFamily="34" charset="0"/>
              </a:rPr>
              <a:t>mudah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sekali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marah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kalau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keinginannya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tidak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dipenuhi</a:t>
            </a:r>
            <a:r>
              <a:rPr lang="en-US" sz="2800" dirty="0">
                <a:latin typeface="Aptos Display" panose="020B0004020202020204" pitchFamily="34" charset="0"/>
              </a:rPr>
              <a:t>. Dia </a:t>
            </a:r>
            <a:r>
              <a:rPr lang="en-US" sz="2800" dirty="0" err="1">
                <a:latin typeface="Aptos Display" panose="020B0004020202020204" pitchFamily="34" charset="0"/>
              </a:rPr>
              <a:t>akan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melempar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apapun</a:t>
            </a:r>
            <a:r>
              <a:rPr lang="en-US" sz="2800" dirty="0">
                <a:latin typeface="Aptos Display" panose="020B0004020202020204" pitchFamily="34" charset="0"/>
              </a:rPr>
              <a:t> yang </a:t>
            </a:r>
            <a:r>
              <a:rPr lang="en-US" sz="2800" dirty="0" err="1">
                <a:latin typeface="Aptos Display" panose="020B0004020202020204" pitchFamily="34" charset="0"/>
              </a:rPr>
              <a:t>ada</a:t>
            </a:r>
            <a:r>
              <a:rPr lang="en-US" sz="2800" dirty="0">
                <a:latin typeface="Aptos Display" panose="020B0004020202020204" pitchFamily="34" charset="0"/>
              </a:rPr>
              <a:t> di </a:t>
            </a:r>
            <a:r>
              <a:rPr lang="en-US" sz="2800" dirty="0" err="1">
                <a:latin typeface="Aptos Display" panose="020B0004020202020204" pitchFamily="34" charset="0"/>
              </a:rPr>
              <a:t>sekitarnya</a:t>
            </a:r>
            <a:r>
              <a:rPr lang="en-US" sz="2800" dirty="0">
                <a:latin typeface="Aptos Display" panose="020B0004020202020204" pitchFamily="34" charset="0"/>
              </a:rPr>
              <a:t> dan </a:t>
            </a:r>
            <a:r>
              <a:rPr lang="en-US" sz="2800" dirty="0" err="1">
                <a:latin typeface="Aptos Display" panose="020B0004020202020204" pitchFamily="34" charset="0"/>
              </a:rPr>
              <a:t>berteriak</a:t>
            </a:r>
            <a:r>
              <a:rPr lang="en-US" sz="2800" dirty="0">
                <a:latin typeface="Aptos Display" panose="020B0004020202020204" pitchFamily="34" charset="0"/>
              </a:rPr>
              <a:t>. </a:t>
            </a:r>
            <a:r>
              <a:rPr lang="en-US" sz="2800" dirty="0" err="1">
                <a:latin typeface="Aptos Display" panose="020B0004020202020204" pitchFamily="34" charset="0"/>
              </a:rPr>
              <a:t>Kadang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ucapannya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jelas</a:t>
            </a:r>
            <a:r>
              <a:rPr lang="en-US" sz="2800" dirty="0">
                <a:latin typeface="Aptos Display" panose="020B0004020202020204" pitchFamily="34" charset="0"/>
              </a:rPr>
              <a:t>, </a:t>
            </a:r>
            <a:r>
              <a:rPr lang="en-US" sz="2800" dirty="0" err="1">
                <a:latin typeface="Aptos Display" panose="020B0004020202020204" pitchFamily="34" charset="0"/>
              </a:rPr>
              <a:t>kadang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tidak</a:t>
            </a:r>
            <a:r>
              <a:rPr lang="en-US" sz="2800" dirty="0">
                <a:latin typeface="Aptos Display" panose="020B0004020202020204" pitchFamily="34" charset="0"/>
              </a:rPr>
              <a:t>. Tapi </a:t>
            </a:r>
            <a:r>
              <a:rPr lang="en-US" sz="2800" dirty="0" err="1">
                <a:latin typeface="Aptos Display" panose="020B0004020202020204" pitchFamily="34" charset="0"/>
              </a:rPr>
              <a:t>anak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ini</a:t>
            </a:r>
            <a:r>
              <a:rPr lang="en-US" sz="2800" dirty="0">
                <a:latin typeface="Aptos Display" panose="020B0004020202020204" pitchFamily="34" charset="0"/>
              </a:rPr>
              <a:t> juga sensitive, </a:t>
            </a:r>
            <a:r>
              <a:rPr lang="en-US" sz="2800" dirty="0" err="1">
                <a:latin typeface="Aptos Display" panose="020B0004020202020204" pitchFamily="34" charset="0"/>
              </a:rPr>
              <a:t>sering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menangis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kalau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sedang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bermain</a:t>
            </a:r>
            <a:r>
              <a:rPr lang="en-US" sz="2800" dirty="0">
                <a:latin typeface="Aptos Display" panose="020B0004020202020204" pitchFamily="34" charset="0"/>
              </a:rPr>
              <a:t> Bersama </a:t>
            </a:r>
            <a:r>
              <a:rPr lang="en-US" sz="2800" dirty="0" err="1">
                <a:latin typeface="Aptos Display" panose="020B0004020202020204" pitchFamily="34" charset="0"/>
              </a:rPr>
              <a:t>temannya</a:t>
            </a:r>
            <a:r>
              <a:rPr lang="en-US" sz="2800" dirty="0">
                <a:latin typeface="Aptos Display" panose="020B0004020202020204" pitchFamily="34" charset="0"/>
              </a:rPr>
              <a:t>. </a:t>
            </a:r>
            <a:endParaRPr lang="en-ID" sz="2800" dirty="0">
              <a:latin typeface="Aptos Display" panose="020B00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264E19F-FBD0-9EA9-AFEF-D853F2EC2FBB}"/>
              </a:ext>
            </a:extLst>
          </p:cNvPr>
          <p:cNvSpPr txBox="1"/>
          <p:nvPr/>
        </p:nvSpPr>
        <p:spPr>
          <a:xfrm>
            <a:off x="1447800" y="4174213"/>
            <a:ext cx="14020800" cy="22467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ptos Display" panose="020B0004020202020204" pitchFamily="34" charset="0"/>
              </a:rPr>
              <a:t>Case 2:</a:t>
            </a:r>
          </a:p>
          <a:p>
            <a:r>
              <a:rPr lang="en-US" sz="2800" dirty="0">
                <a:latin typeface="Aptos Display" panose="020B0004020202020204" pitchFamily="34" charset="0"/>
              </a:rPr>
              <a:t>Anda </a:t>
            </a:r>
            <a:r>
              <a:rPr lang="en-US" sz="2800" dirty="0" err="1">
                <a:latin typeface="Aptos Display" panose="020B0004020202020204" pitchFamily="34" charset="0"/>
              </a:rPr>
              <a:t>mendengar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seorang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orangtua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bercerita</a:t>
            </a:r>
            <a:r>
              <a:rPr lang="en-US" sz="2800" dirty="0">
                <a:latin typeface="Aptos Display" panose="020B0004020202020204" pitchFamily="34" charset="0"/>
              </a:rPr>
              <a:t> “</a:t>
            </a:r>
            <a:r>
              <a:rPr lang="en-US" sz="2800" dirty="0" err="1">
                <a:latin typeface="Aptos Display" panose="020B0004020202020204" pitchFamily="34" charset="0"/>
              </a:rPr>
              <a:t>anakku</a:t>
            </a:r>
            <a:r>
              <a:rPr lang="en-US" sz="2800" dirty="0">
                <a:latin typeface="Aptos Display" panose="020B0004020202020204" pitchFamily="34" charset="0"/>
              </a:rPr>
              <a:t> di </a:t>
            </a:r>
            <a:r>
              <a:rPr lang="en-US" sz="2800" dirty="0" err="1">
                <a:latin typeface="Aptos Display" panose="020B0004020202020204" pitchFamily="34" charset="0"/>
              </a:rPr>
              <a:t>rumah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kalau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tidur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harus</a:t>
            </a:r>
            <a:r>
              <a:rPr lang="en-US" sz="2800" dirty="0">
                <a:latin typeface="Aptos Display" panose="020B0004020202020204" pitchFamily="34" charset="0"/>
              </a:rPr>
              <a:t> Bersama kami. </a:t>
            </a:r>
            <a:r>
              <a:rPr lang="en-US" sz="2800" dirty="0" err="1">
                <a:latin typeface="Aptos Display" panose="020B0004020202020204" pitchFamily="34" charset="0"/>
              </a:rPr>
              <a:t>Katanya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dia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takut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ada</a:t>
            </a:r>
            <a:r>
              <a:rPr lang="en-US" sz="2800" dirty="0">
                <a:latin typeface="Aptos Display" panose="020B0004020202020204" pitchFamily="34" charset="0"/>
              </a:rPr>
              <a:t> orang </a:t>
            </a:r>
            <a:r>
              <a:rPr lang="en-US" sz="2800" dirty="0" err="1">
                <a:latin typeface="Aptos Display" panose="020B0004020202020204" pitchFamily="34" charset="0"/>
              </a:rPr>
              <a:t>besar</a:t>
            </a:r>
            <a:r>
              <a:rPr lang="en-US" sz="2800" dirty="0">
                <a:latin typeface="Aptos Display" panose="020B0004020202020204" pitchFamily="34" charset="0"/>
              </a:rPr>
              <a:t> yang </a:t>
            </a:r>
            <a:r>
              <a:rPr lang="en-US" sz="2800" dirty="0" err="1">
                <a:latin typeface="Aptos Display" panose="020B0004020202020204" pitchFamily="34" charset="0"/>
              </a:rPr>
              <a:t>akan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peluk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dia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kencang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sekali</a:t>
            </a:r>
            <a:r>
              <a:rPr lang="en-US" sz="2800" dirty="0">
                <a:latin typeface="Aptos Display" panose="020B0004020202020204" pitchFamily="34" charset="0"/>
              </a:rPr>
              <a:t> Ketika </a:t>
            </a:r>
            <a:r>
              <a:rPr lang="en-US" sz="2800" dirty="0" err="1">
                <a:latin typeface="Aptos Display" panose="020B0004020202020204" pitchFamily="34" charset="0"/>
              </a:rPr>
              <a:t>ditinggal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tidur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sendiri</a:t>
            </a:r>
            <a:r>
              <a:rPr lang="en-US" sz="2800" dirty="0">
                <a:latin typeface="Aptos Display" panose="020B0004020202020204" pitchFamily="34" charset="0"/>
              </a:rPr>
              <a:t>. </a:t>
            </a:r>
            <a:r>
              <a:rPr lang="en-US" sz="2800" dirty="0" err="1">
                <a:latin typeface="Aptos Display" panose="020B0004020202020204" pitchFamily="34" charset="0"/>
              </a:rPr>
              <a:t>Pernah</a:t>
            </a:r>
            <a:r>
              <a:rPr lang="en-US" sz="2800" dirty="0">
                <a:latin typeface="Aptos Display" panose="020B0004020202020204" pitchFamily="34" charset="0"/>
              </a:rPr>
              <a:t> kami </a:t>
            </a:r>
            <a:r>
              <a:rPr lang="en-US" sz="2800" dirty="0" err="1">
                <a:latin typeface="Aptos Display" panose="020B0004020202020204" pitchFamily="34" charset="0"/>
              </a:rPr>
              <a:t>coba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temani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dia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tidur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sendiri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sampai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pulas</a:t>
            </a:r>
            <a:r>
              <a:rPr lang="en-US" sz="2800" dirty="0">
                <a:latin typeface="Aptos Display" panose="020B0004020202020204" pitchFamily="34" charset="0"/>
              </a:rPr>
              <a:t>, </a:t>
            </a:r>
            <a:r>
              <a:rPr lang="en-US" sz="2800" dirty="0" err="1">
                <a:latin typeface="Aptos Display" panose="020B0004020202020204" pitchFamily="34" charset="0"/>
              </a:rPr>
              <a:t>ternyata</a:t>
            </a:r>
            <a:r>
              <a:rPr lang="en-US" sz="2800" dirty="0">
                <a:latin typeface="Aptos Display" panose="020B0004020202020204" pitchFamily="34" charset="0"/>
              </a:rPr>
              <a:t> Tengah </a:t>
            </a:r>
            <a:r>
              <a:rPr lang="en-US" sz="2800" dirty="0" err="1">
                <a:latin typeface="Aptos Display" panose="020B0004020202020204" pitchFamily="34" charset="0"/>
              </a:rPr>
              <a:t>malam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dia</a:t>
            </a:r>
            <a:r>
              <a:rPr lang="en-US" sz="2800" dirty="0">
                <a:latin typeface="Aptos Display" panose="020B0004020202020204" pitchFamily="34" charset="0"/>
              </a:rPr>
              <a:t> dating </a:t>
            </a:r>
            <a:r>
              <a:rPr lang="en-US" sz="2800" dirty="0" err="1">
                <a:latin typeface="Aptos Display" panose="020B0004020202020204" pitchFamily="34" charset="0"/>
              </a:rPr>
              <a:t>lagi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ke</a:t>
            </a:r>
            <a:r>
              <a:rPr lang="en-US" sz="2800" dirty="0">
                <a:latin typeface="Aptos Display" panose="020B0004020202020204" pitchFamily="34" charset="0"/>
              </a:rPr>
              <a:t> </a:t>
            </a:r>
            <a:r>
              <a:rPr lang="en-US" sz="2800" dirty="0" err="1">
                <a:latin typeface="Aptos Display" panose="020B0004020202020204" pitchFamily="34" charset="0"/>
              </a:rPr>
              <a:t>kamar</a:t>
            </a:r>
            <a:r>
              <a:rPr lang="en-US" sz="2800" dirty="0">
                <a:latin typeface="Aptos Display" panose="020B0004020202020204" pitchFamily="34" charset="0"/>
              </a:rPr>
              <a:t>”.</a:t>
            </a:r>
            <a:endParaRPr lang="en-ID" sz="2800" dirty="0">
              <a:latin typeface="Aptos Display" panose="020B00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3FEE57D-84BD-8DED-BC44-1014D7D0A851}"/>
              </a:ext>
            </a:extLst>
          </p:cNvPr>
          <p:cNvSpPr txBox="1"/>
          <p:nvPr/>
        </p:nvSpPr>
        <p:spPr>
          <a:xfrm>
            <a:off x="2057400" y="7200900"/>
            <a:ext cx="13095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Pertanyaan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apa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yang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pertama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kali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akan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kita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tanyakan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kalau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mendengar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cerita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2">
                    <a:lumMod val="75000"/>
                  </a:schemeClr>
                </a:solidFill>
              </a:rPr>
              <a:t>tersebut</a:t>
            </a:r>
            <a:r>
              <a:rPr lang="en-US" sz="2800" i="1" dirty="0">
                <a:solidFill>
                  <a:schemeClr val="accent2">
                    <a:lumMod val="75000"/>
                  </a:schemeClr>
                </a:solidFill>
              </a:rPr>
              <a:t>? </a:t>
            </a:r>
            <a:endParaRPr lang="en-ID" sz="280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E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918385" y="-275746"/>
            <a:ext cx="10540985" cy="10688023"/>
            <a:chOff x="0" y="0"/>
            <a:chExt cx="2776226" cy="281495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76226" cy="2814953"/>
            </a:xfrm>
            <a:custGeom>
              <a:avLst/>
              <a:gdLst/>
              <a:ahLst/>
              <a:cxnLst/>
              <a:rect l="l" t="t" r="r" b="b"/>
              <a:pathLst>
                <a:path w="2776226" h="2814953">
                  <a:moveTo>
                    <a:pt x="0" y="0"/>
                  </a:moveTo>
                  <a:lnTo>
                    <a:pt x="2776226" y="0"/>
                  </a:lnTo>
                  <a:lnTo>
                    <a:pt x="2776226" y="2814953"/>
                  </a:lnTo>
                  <a:lnTo>
                    <a:pt x="0" y="2814953"/>
                  </a:lnTo>
                  <a:close/>
                </a:path>
              </a:pathLst>
            </a:custGeom>
            <a:solidFill>
              <a:srgbClr val="D6DAC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2776226" cy="286257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12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8372475" y="610914"/>
            <a:ext cx="1543050" cy="1543050"/>
            <a:chOff x="0" y="0"/>
            <a:chExt cx="812800" cy="8128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F6F5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76200" y="-28575"/>
              <a:ext cx="660400" cy="7651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932"/>
                </a:lnSpc>
              </a:pPr>
              <a:r>
                <a:rPr lang="en-US" sz="4951" b="1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01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8372475" y="2491444"/>
            <a:ext cx="1543050" cy="1543050"/>
            <a:chOff x="0" y="0"/>
            <a:chExt cx="812800" cy="8128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F6F52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76200" y="-28575"/>
              <a:ext cx="660400" cy="7651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932"/>
                </a:lnSpc>
              </a:pPr>
              <a:r>
                <a:rPr lang="en-US" sz="4951" b="1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02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8372475" y="5212089"/>
            <a:ext cx="1543050" cy="1543050"/>
            <a:chOff x="0" y="0"/>
            <a:chExt cx="812800" cy="8128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F6F5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76200" y="-28575"/>
              <a:ext cx="660400" cy="7651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932"/>
                </a:lnSpc>
              </a:pPr>
              <a:r>
                <a:rPr lang="en-US" sz="4951" b="1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03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8372475" y="7088514"/>
            <a:ext cx="1543050" cy="1543050"/>
            <a:chOff x="0" y="0"/>
            <a:chExt cx="812800" cy="81280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F6F52"/>
            </a:solidFill>
          </p:spPr>
        </p:sp>
        <p:sp>
          <p:nvSpPr>
            <p:cNvPr id="16" name="TextBox 16"/>
            <p:cNvSpPr txBox="1"/>
            <p:nvPr/>
          </p:nvSpPr>
          <p:spPr>
            <a:xfrm>
              <a:off x="76200" y="-28575"/>
              <a:ext cx="660400" cy="7651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932"/>
                </a:lnSpc>
              </a:pPr>
              <a:r>
                <a:rPr lang="en-US" sz="4951" b="1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04</a:t>
              </a:r>
            </a:p>
          </p:txBody>
        </p:sp>
      </p:grpSp>
      <p:sp>
        <p:nvSpPr>
          <p:cNvPr id="17" name="Freeform 17"/>
          <p:cNvSpPr/>
          <p:nvPr/>
        </p:nvSpPr>
        <p:spPr>
          <a:xfrm>
            <a:off x="1028700" y="869856"/>
            <a:ext cx="3874644" cy="1025166"/>
          </a:xfrm>
          <a:custGeom>
            <a:avLst/>
            <a:gdLst/>
            <a:ahLst/>
            <a:cxnLst/>
            <a:rect l="l" t="t" r="r" b="b"/>
            <a:pathLst>
              <a:path w="3874644" h="1025166">
                <a:moveTo>
                  <a:pt x="0" y="0"/>
                </a:moveTo>
                <a:lnTo>
                  <a:pt x="3874644" y="0"/>
                </a:lnTo>
                <a:lnTo>
                  <a:pt x="3874644" y="1025166"/>
                </a:lnTo>
                <a:lnTo>
                  <a:pt x="0" y="102516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8" name="TextBox 18"/>
          <p:cNvSpPr txBox="1"/>
          <p:nvPr/>
        </p:nvSpPr>
        <p:spPr>
          <a:xfrm>
            <a:off x="10162687" y="646530"/>
            <a:ext cx="6209154" cy="14439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3884"/>
              </a:lnSpc>
            </a:pP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Kelainan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muncul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atau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terjadi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hanya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pada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individu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yang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mengalami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perkembangan</a:t>
            </a:r>
            <a:endParaRPr lang="en-US" sz="2774" dirty="0">
              <a:solidFill>
                <a:srgbClr val="5F6F52"/>
              </a:solidFill>
              <a:latin typeface="Gotham"/>
              <a:ea typeface="Gotham"/>
              <a:cs typeface="Gotham"/>
              <a:sym typeface="Gotham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10162687" y="2382163"/>
            <a:ext cx="7667123" cy="29013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3884"/>
              </a:lnSpc>
            </a:pP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Kelainan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perkembangan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atau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Psikopatologi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harus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dilihat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dalam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kaitannya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dengan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perkembangan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yang normal,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tugas-tugas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perkembangan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utama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dan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perubahan-perubahan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yang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muncul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sepanjang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rentang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kehidupan</a:t>
            </a:r>
            <a:endParaRPr lang="en-US" sz="2774" dirty="0">
              <a:solidFill>
                <a:srgbClr val="5F6F52"/>
              </a:solidFill>
              <a:latin typeface="Gotham"/>
              <a:ea typeface="Gotham"/>
              <a:cs typeface="Gotham"/>
              <a:sym typeface="Gotham"/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10162687" y="5475927"/>
            <a:ext cx="6209154" cy="9582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3884"/>
              </a:lnSpc>
            </a:pPr>
            <a:r>
              <a:rPr lang="en-US" sz="2774" b="1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Tanda-</a:t>
            </a:r>
            <a:r>
              <a:rPr lang="en-US" sz="2774" b="1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tanda</a:t>
            </a:r>
            <a:r>
              <a:rPr lang="en-US" sz="2774" b="1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b="1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awal</a:t>
            </a:r>
            <a:r>
              <a:rPr lang="en-US" sz="2774" b="1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dari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perilaku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berkelainan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harus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dipelajari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serius</a:t>
            </a:r>
            <a:endParaRPr lang="en-US" sz="2774" dirty="0">
              <a:solidFill>
                <a:srgbClr val="5F6F52"/>
              </a:solidFill>
              <a:latin typeface="Gotham"/>
              <a:ea typeface="Gotham"/>
              <a:cs typeface="Gotham"/>
              <a:sym typeface="Gotham"/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10162687" y="7031364"/>
            <a:ext cx="5955594" cy="14439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3884"/>
              </a:lnSpc>
            </a:pP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Ada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beragam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acuan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/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karakteristik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perkembangan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normal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maupun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7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berkelainan</a:t>
            </a:r>
            <a:r>
              <a:rPr lang="en-US" sz="27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.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686398" y="1028700"/>
            <a:ext cx="3216946" cy="7368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5851"/>
              </a:lnSpc>
            </a:pPr>
            <a:r>
              <a:rPr lang="en-US" sz="4835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Definisi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574121" y="3736939"/>
            <a:ext cx="7096613" cy="37201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864"/>
              </a:lnSpc>
            </a:pPr>
            <a:r>
              <a:rPr lang="en-US" sz="34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Penggunaan</a:t>
            </a:r>
            <a:r>
              <a:rPr lang="en-US" sz="34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34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pendekatan</a:t>
            </a:r>
            <a:r>
              <a:rPr lang="en-US" sz="34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34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psikologi</a:t>
            </a:r>
            <a:r>
              <a:rPr lang="en-US" sz="34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34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perkembangan</a:t>
            </a:r>
            <a:r>
              <a:rPr lang="en-US" sz="34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34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untuk</a:t>
            </a:r>
            <a:r>
              <a:rPr lang="en-US" sz="34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34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melihat</a:t>
            </a:r>
            <a:r>
              <a:rPr lang="en-US" sz="34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34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kelainan</a:t>
            </a:r>
            <a:r>
              <a:rPr lang="en-US" sz="34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(</a:t>
            </a:r>
            <a:r>
              <a:rPr lang="en-US" sz="34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perkembangan</a:t>
            </a:r>
            <a:r>
              <a:rPr lang="en-US" sz="34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Non-</a:t>
            </a:r>
            <a:r>
              <a:rPr lang="en-US" sz="34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normatif</a:t>
            </a:r>
            <a:r>
              <a:rPr lang="en-US" sz="34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) yang </a:t>
            </a:r>
            <a:r>
              <a:rPr lang="en-US" sz="34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diderita</a:t>
            </a:r>
            <a:r>
              <a:rPr lang="en-US" sz="34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34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anak</a:t>
            </a:r>
            <a:r>
              <a:rPr lang="en-US" sz="34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34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berlandaskan</a:t>
            </a:r>
            <a:r>
              <a:rPr lang="en-US" sz="34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4 </a:t>
            </a:r>
            <a:r>
              <a:rPr lang="en-US" sz="3474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prinsip</a:t>
            </a:r>
            <a:r>
              <a:rPr lang="en-US" sz="3474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30237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DA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028700"/>
            <a:ext cx="17259300" cy="9258300"/>
            <a:chOff x="0" y="0"/>
            <a:chExt cx="4545659" cy="24384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545659" cy="2438400"/>
            </a:xfrm>
            <a:custGeom>
              <a:avLst/>
              <a:gdLst/>
              <a:ahLst/>
              <a:cxnLst/>
              <a:rect l="l" t="t" r="r" b="b"/>
              <a:pathLst>
                <a:path w="4545659" h="2438400">
                  <a:moveTo>
                    <a:pt x="0" y="0"/>
                  </a:moveTo>
                  <a:lnTo>
                    <a:pt x="4545659" y="0"/>
                  </a:lnTo>
                  <a:lnTo>
                    <a:pt x="4545659" y="2438400"/>
                  </a:lnTo>
                  <a:lnTo>
                    <a:pt x="0" y="2438400"/>
                  </a:lnTo>
                  <a:close/>
                </a:path>
              </a:pathLst>
            </a:custGeom>
            <a:solidFill>
              <a:srgbClr val="F6EDDD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4545659" cy="24860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12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021888" y="2972498"/>
            <a:ext cx="13890917" cy="2278196"/>
            <a:chOff x="0" y="0"/>
            <a:chExt cx="3658513" cy="60001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3658513" cy="600019"/>
            </a:xfrm>
            <a:custGeom>
              <a:avLst/>
              <a:gdLst/>
              <a:ahLst/>
              <a:cxnLst/>
              <a:rect l="l" t="t" r="r" b="b"/>
              <a:pathLst>
                <a:path w="3658513" h="600019">
                  <a:moveTo>
                    <a:pt x="0" y="0"/>
                  </a:moveTo>
                  <a:lnTo>
                    <a:pt x="3658513" y="0"/>
                  </a:lnTo>
                  <a:lnTo>
                    <a:pt x="3658513" y="600019"/>
                  </a:lnTo>
                  <a:lnTo>
                    <a:pt x="0" y="600019"/>
                  </a:lnTo>
                  <a:close/>
                </a:path>
              </a:pathLst>
            </a:custGeom>
            <a:solidFill>
              <a:srgbClr val="D6DAC8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47625"/>
              <a:ext cx="3658513" cy="64764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12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562436" y="2972498"/>
            <a:ext cx="2066831" cy="2066831"/>
            <a:chOff x="0" y="0"/>
            <a:chExt cx="812800" cy="8128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F6F52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12"/>
                </a:lnSpc>
              </a:pPr>
              <a:endParaRPr/>
            </a:p>
          </p:txBody>
        </p:sp>
      </p:grpSp>
      <p:sp>
        <p:nvSpPr>
          <p:cNvPr id="11" name="Freeform 11"/>
          <p:cNvSpPr/>
          <p:nvPr/>
        </p:nvSpPr>
        <p:spPr>
          <a:xfrm>
            <a:off x="14201483" y="1279978"/>
            <a:ext cx="5422644" cy="1434741"/>
          </a:xfrm>
          <a:custGeom>
            <a:avLst/>
            <a:gdLst/>
            <a:ahLst/>
            <a:cxnLst/>
            <a:rect l="l" t="t" r="r" b="b"/>
            <a:pathLst>
              <a:path w="5422644" h="1434741">
                <a:moveTo>
                  <a:pt x="0" y="0"/>
                </a:moveTo>
                <a:lnTo>
                  <a:pt x="5422644" y="0"/>
                </a:lnTo>
                <a:lnTo>
                  <a:pt x="5422644" y="1434741"/>
                </a:lnTo>
                <a:lnTo>
                  <a:pt x="0" y="14347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819611" y="3229673"/>
            <a:ext cx="1552481" cy="1552481"/>
          </a:xfrm>
          <a:custGeom>
            <a:avLst/>
            <a:gdLst/>
            <a:ahLst/>
            <a:cxnLst/>
            <a:rect l="l" t="t" r="r" b="b"/>
            <a:pathLst>
              <a:path w="1552481" h="1552481">
                <a:moveTo>
                  <a:pt x="0" y="0"/>
                </a:moveTo>
                <a:lnTo>
                  <a:pt x="1552481" y="0"/>
                </a:lnTo>
                <a:lnTo>
                  <a:pt x="1552481" y="1552480"/>
                </a:lnTo>
                <a:lnTo>
                  <a:pt x="0" y="155248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grpSp>
        <p:nvGrpSpPr>
          <p:cNvPr id="13" name="Group 13"/>
          <p:cNvGrpSpPr/>
          <p:nvPr/>
        </p:nvGrpSpPr>
        <p:grpSpPr>
          <a:xfrm>
            <a:off x="3021888" y="5443156"/>
            <a:ext cx="13890917" cy="2278196"/>
            <a:chOff x="0" y="0"/>
            <a:chExt cx="3658513" cy="600019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3658513" cy="600019"/>
            </a:xfrm>
            <a:custGeom>
              <a:avLst/>
              <a:gdLst/>
              <a:ahLst/>
              <a:cxnLst/>
              <a:rect l="l" t="t" r="r" b="b"/>
              <a:pathLst>
                <a:path w="3658513" h="600019">
                  <a:moveTo>
                    <a:pt x="0" y="0"/>
                  </a:moveTo>
                  <a:lnTo>
                    <a:pt x="3658513" y="0"/>
                  </a:lnTo>
                  <a:lnTo>
                    <a:pt x="3658513" y="600019"/>
                  </a:lnTo>
                  <a:lnTo>
                    <a:pt x="0" y="600019"/>
                  </a:lnTo>
                  <a:close/>
                </a:path>
              </a:pathLst>
            </a:custGeom>
            <a:solidFill>
              <a:srgbClr val="D6DAC8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47625"/>
              <a:ext cx="3658513" cy="64764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12"/>
                </a:lnSpc>
              </a:pPr>
              <a:endParaRPr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562436" y="5491831"/>
            <a:ext cx="2066831" cy="2066831"/>
            <a:chOff x="0" y="0"/>
            <a:chExt cx="812800" cy="812800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F6F52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12"/>
                </a:lnSpc>
              </a:pPr>
              <a:endParaRPr/>
            </a:p>
          </p:txBody>
        </p:sp>
      </p:grpSp>
      <p:sp>
        <p:nvSpPr>
          <p:cNvPr id="19" name="Freeform 19"/>
          <p:cNvSpPr/>
          <p:nvPr/>
        </p:nvSpPr>
        <p:spPr>
          <a:xfrm>
            <a:off x="1819611" y="5751354"/>
            <a:ext cx="1626672" cy="1480272"/>
          </a:xfrm>
          <a:custGeom>
            <a:avLst/>
            <a:gdLst/>
            <a:ahLst/>
            <a:cxnLst/>
            <a:rect l="l" t="t" r="r" b="b"/>
            <a:pathLst>
              <a:path w="1626672" h="1480272">
                <a:moveTo>
                  <a:pt x="0" y="0"/>
                </a:moveTo>
                <a:lnTo>
                  <a:pt x="1626672" y="0"/>
                </a:lnTo>
                <a:lnTo>
                  <a:pt x="1626672" y="1480271"/>
                </a:lnTo>
                <a:lnTo>
                  <a:pt x="0" y="148027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grpSp>
        <p:nvGrpSpPr>
          <p:cNvPr id="20" name="Group 20"/>
          <p:cNvGrpSpPr/>
          <p:nvPr/>
        </p:nvGrpSpPr>
        <p:grpSpPr>
          <a:xfrm>
            <a:off x="3021888" y="7911852"/>
            <a:ext cx="13890917" cy="2278196"/>
            <a:chOff x="0" y="0"/>
            <a:chExt cx="3658513" cy="600019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3658513" cy="600019"/>
            </a:xfrm>
            <a:custGeom>
              <a:avLst/>
              <a:gdLst/>
              <a:ahLst/>
              <a:cxnLst/>
              <a:rect l="l" t="t" r="r" b="b"/>
              <a:pathLst>
                <a:path w="3658513" h="600019">
                  <a:moveTo>
                    <a:pt x="0" y="0"/>
                  </a:moveTo>
                  <a:lnTo>
                    <a:pt x="3658513" y="0"/>
                  </a:lnTo>
                  <a:lnTo>
                    <a:pt x="3658513" y="600019"/>
                  </a:lnTo>
                  <a:lnTo>
                    <a:pt x="0" y="600019"/>
                  </a:lnTo>
                  <a:close/>
                </a:path>
              </a:pathLst>
            </a:custGeom>
            <a:solidFill>
              <a:srgbClr val="D6DAC8"/>
            </a:solidFill>
          </p:spPr>
        </p:sp>
        <p:sp>
          <p:nvSpPr>
            <p:cNvPr id="22" name="TextBox 22"/>
            <p:cNvSpPr txBox="1"/>
            <p:nvPr/>
          </p:nvSpPr>
          <p:spPr>
            <a:xfrm>
              <a:off x="0" y="-47625"/>
              <a:ext cx="3658513" cy="64764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12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1562436" y="7960527"/>
            <a:ext cx="2066831" cy="2066831"/>
            <a:chOff x="0" y="0"/>
            <a:chExt cx="812800" cy="812800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F6F52"/>
            </a:solidFill>
          </p:spPr>
        </p:sp>
        <p:sp>
          <p:nvSpPr>
            <p:cNvPr id="25" name="TextBox 25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12"/>
                </a:lnSpc>
              </a:pPr>
              <a:endParaRPr/>
            </a:p>
          </p:txBody>
        </p:sp>
      </p:grpSp>
      <p:sp>
        <p:nvSpPr>
          <p:cNvPr id="26" name="Freeform 26"/>
          <p:cNvSpPr/>
          <p:nvPr/>
        </p:nvSpPr>
        <p:spPr>
          <a:xfrm>
            <a:off x="2119728" y="8226177"/>
            <a:ext cx="1026438" cy="1463726"/>
          </a:xfrm>
          <a:custGeom>
            <a:avLst/>
            <a:gdLst/>
            <a:ahLst/>
            <a:cxnLst/>
            <a:rect l="l" t="t" r="r" b="b"/>
            <a:pathLst>
              <a:path w="1026438" h="1463726">
                <a:moveTo>
                  <a:pt x="0" y="0"/>
                </a:moveTo>
                <a:lnTo>
                  <a:pt x="1026438" y="0"/>
                </a:lnTo>
                <a:lnTo>
                  <a:pt x="1026438" y="1463726"/>
                </a:lnTo>
                <a:lnTo>
                  <a:pt x="0" y="146372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27" name="TextBox 27"/>
          <p:cNvSpPr txBox="1"/>
          <p:nvPr/>
        </p:nvSpPr>
        <p:spPr>
          <a:xfrm>
            <a:off x="4058227" y="3622008"/>
            <a:ext cx="12584409" cy="13627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3639"/>
              </a:lnSpc>
              <a:spcBef>
                <a:spcPct val="0"/>
              </a:spcBef>
            </a:pP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Orang yang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memiliki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pandangan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medis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cenderung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melihat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kelainan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perilaku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pada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anak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sebagai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"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sakit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"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jiwa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yang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mirip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dengan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penyakit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fisik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,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berfokus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pada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penyebab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dan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penanganannya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.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4058227" y="3162998"/>
            <a:ext cx="11207885" cy="5559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4530"/>
              </a:lnSpc>
              <a:spcBef>
                <a:spcPct val="0"/>
              </a:spcBef>
            </a:pPr>
            <a:r>
              <a:rPr lang="en-US" sz="32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Model </a:t>
            </a:r>
            <a:r>
              <a:rPr lang="en-US" sz="32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Medis</a:t>
            </a:r>
            <a:r>
              <a:rPr lang="en-US" sz="32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(</a:t>
            </a:r>
            <a:r>
              <a:rPr lang="en-US" sz="3236" b="1" i="1" dirty="0">
                <a:solidFill>
                  <a:srgbClr val="5F6F52"/>
                </a:solidFill>
                <a:latin typeface="Gotham Bold Italics"/>
                <a:ea typeface="Gotham Bold Italics"/>
                <a:cs typeface="Gotham Bold Italics"/>
                <a:sym typeface="Gotham Bold Italics"/>
              </a:rPr>
              <a:t>Medical Model)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1562436" y="1096226"/>
            <a:ext cx="15080201" cy="18022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7149"/>
              </a:lnSpc>
            </a:pPr>
            <a:r>
              <a:rPr lang="en-US" sz="5908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Apa yang dimaksud dengan kelainan atau abnormal?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4055072" y="5399109"/>
            <a:ext cx="11824548" cy="11274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4530"/>
              </a:lnSpc>
              <a:spcBef>
                <a:spcPct val="0"/>
              </a:spcBef>
            </a:pPr>
            <a:r>
              <a:rPr lang="en-US" sz="32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Penyimpangan</a:t>
            </a:r>
            <a:r>
              <a:rPr lang="en-US" sz="32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2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dari</a:t>
            </a:r>
            <a:r>
              <a:rPr lang="en-US" sz="32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Rata-rata (Abnormality as Deviation From the Average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4058227" y="6468096"/>
            <a:ext cx="12584409" cy="9055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639"/>
              </a:lnSpc>
              <a:spcBef>
                <a:spcPct val="0"/>
              </a:spcBef>
            </a:pP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Istilah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"abnormal"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berarti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berbeda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dari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yang normal, dan model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ini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mendefinisikan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kelainan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berdasarkan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penyimpangan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dari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rata-rata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perilaku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.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4055072" y="7867806"/>
            <a:ext cx="12857732" cy="16989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530"/>
              </a:lnSpc>
            </a:pPr>
            <a:r>
              <a:rPr lang="en-US" sz="32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Penyimpangan</a:t>
            </a:r>
            <a:r>
              <a:rPr lang="en-US" sz="32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2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dari</a:t>
            </a:r>
            <a:r>
              <a:rPr lang="en-US" sz="32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yang Ideal (Abnormality as Deviation from the Ideal)</a:t>
            </a:r>
          </a:p>
          <a:p>
            <a:pPr marL="0" lvl="0" indent="0" algn="l">
              <a:lnSpc>
                <a:spcPts val="4530"/>
              </a:lnSpc>
              <a:spcBef>
                <a:spcPct val="0"/>
              </a:spcBef>
            </a:pPr>
            <a:endParaRPr lang="en-US" sz="3236" b="1" dirty="0">
              <a:solidFill>
                <a:srgbClr val="5F6F52"/>
              </a:solidFill>
              <a:latin typeface="Gotham Bold"/>
              <a:ea typeface="Gotham Bold"/>
              <a:cs typeface="Gotham Bold"/>
              <a:sym typeface="Gotham Bold"/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4058227" y="8827338"/>
            <a:ext cx="12584409" cy="13627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3639"/>
              </a:lnSpc>
              <a:spcBef>
                <a:spcPct val="0"/>
              </a:spcBef>
            </a:pP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Pendekatan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ini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tidak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berfokus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pada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seberapa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jauh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seseorang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menyimpang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dari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rata-rata,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tetapi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pada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seberapa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besar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penyimpangan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dari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standar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ideal yang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ditetapkan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.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Pendekatan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</a:t>
            </a:r>
            <a:r>
              <a:rPr lang="en-US" sz="2599" dirty="0" err="1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ini</a:t>
            </a:r>
            <a:r>
              <a:rPr lang="en-US" sz="2599" dirty="0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 bias kultur.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DA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717590" y="4371229"/>
            <a:ext cx="4854868" cy="4887071"/>
            <a:chOff x="0" y="0"/>
            <a:chExt cx="1278648" cy="128713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278648" cy="1287130"/>
            </a:xfrm>
            <a:custGeom>
              <a:avLst/>
              <a:gdLst/>
              <a:ahLst/>
              <a:cxnLst/>
              <a:rect l="l" t="t" r="r" b="b"/>
              <a:pathLst>
                <a:path w="1278648" h="1287130">
                  <a:moveTo>
                    <a:pt x="0" y="0"/>
                  </a:moveTo>
                  <a:lnTo>
                    <a:pt x="1278648" y="0"/>
                  </a:lnTo>
                  <a:lnTo>
                    <a:pt x="1278648" y="1287130"/>
                  </a:lnTo>
                  <a:lnTo>
                    <a:pt x="0" y="1287130"/>
                  </a:lnTo>
                  <a:close/>
                </a:path>
              </a:pathLst>
            </a:custGeom>
            <a:solidFill>
              <a:srgbClr val="5F6F52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1278648" cy="13347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12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2404432" y="4371229"/>
            <a:ext cx="4854868" cy="4887071"/>
            <a:chOff x="0" y="0"/>
            <a:chExt cx="1278648" cy="128713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278648" cy="1287130"/>
            </a:xfrm>
            <a:custGeom>
              <a:avLst/>
              <a:gdLst/>
              <a:ahLst/>
              <a:cxnLst/>
              <a:rect l="l" t="t" r="r" b="b"/>
              <a:pathLst>
                <a:path w="1278648" h="1287130">
                  <a:moveTo>
                    <a:pt x="0" y="0"/>
                  </a:moveTo>
                  <a:lnTo>
                    <a:pt x="1278648" y="0"/>
                  </a:lnTo>
                  <a:lnTo>
                    <a:pt x="1278648" y="1287130"/>
                  </a:lnTo>
                  <a:lnTo>
                    <a:pt x="0" y="1287130"/>
                  </a:lnTo>
                  <a:close/>
                </a:path>
              </a:pathLst>
            </a:custGeom>
            <a:solidFill>
              <a:srgbClr val="F6EDDD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47625"/>
              <a:ext cx="1278648" cy="13347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12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028700" y="4371229"/>
            <a:ext cx="4854868" cy="4887071"/>
            <a:chOff x="0" y="0"/>
            <a:chExt cx="1278648" cy="128713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278648" cy="1287130"/>
            </a:xfrm>
            <a:custGeom>
              <a:avLst/>
              <a:gdLst/>
              <a:ahLst/>
              <a:cxnLst/>
              <a:rect l="l" t="t" r="r" b="b"/>
              <a:pathLst>
                <a:path w="1278648" h="1287130">
                  <a:moveTo>
                    <a:pt x="0" y="0"/>
                  </a:moveTo>
                  <a:lnTo>
                    <a:pt x="1278648" y="0"/>
                  </a:lnTo>
                  <a:lnTo>
                    <a:pt x="1278648" y="1287130"/>
                  </a:lnTo>
                  <a:lnTo>
                    <a:pt x="0" y="1287130"/>
                  </a:lnTo>
                  <a:close/>
                </a:path>
              </a:pathLst>
            </a:custGeom>
            <a:solidFill>
              <a:srgbClr val="F6EDDD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47625"/>
              <a:ext cx="1278648" cy="13347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12"/>
                </a:lnSpc>
              </a:pPr>
              <a:endParaRPr/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1028700" y="1028700"/>
            <a:ext cx="16230600" cy="20109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7996"/>
              </a:lnSpc>
            </a:pPr>
            <a:r>
              <a:rPr lang="en-US" sz="6608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ciri-ciri anak dengan perkembangan nonnormatif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7072354" y="5258205"/>
            <a:ext cx="4145340" cy="24140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810"/>
              </a:lnSpc>
              <a:spcBef>
                <a:spcPct val="0"/>
              </a:spcBef>
            </a:pPr>
            <a:r>
              <a:rPr lang="en-US" sz="3436" b="1" dirty="0" err="1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Perilaku</a:t>
            </a:r>
            <a:r>
              <a:rPr lang="en-US" sz="3436" b="1" dirty="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anak</a:t>
            </a:r>
            <a:r>
              <a:rPr lang="en-US" sz="3436" b="1" dirty="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menunjukkan</a:t>
            </a:r>
            <a:r>
              <a:rPr lang="en-US" sz="3436" b="1" dirty="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adanya</a:t>
            </a:r>
            <a:r>
              <a:rPr lang="en-US" sz="3436" b="1" dirty="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tingkat</a:t>
            </a:r>
            <a:r>
              <a:rPr lang="en-US" sz="3436" b="1" dirty="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kesulitan</a:t>
            </a:r>
            <a:r>
              <a:rPr lang="en-US" sz="3436" b="1" dirty="0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FFFFFF"/>
                </a:solidFill>
                <a:latin typeface="Gotham Bold"/>
                <a:ea typeface="Gotham Bold"/>
                <a:cs typeface="Gotham Bold"/>
                <a:sym typeface="Gotham Bold"/>
              </a:rPr>
              <a:t>tertentu</a:t>
            </a:r>
            <a:endParaRPr lang="en-US" sz="3436" b="1" dirty="0">
              <a:solidFill>
                <a:srgbClr val="FFFFFF"/>
              </a:solidFill>
              <a:latin typeface="Gotham Bold"/>
              <a:ea typeface="Gotham Bold"/>
              <a:cs typeface="Gotham Bold"/>
              <a:sym typeface="Gotham Bold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2763083" y="4648605"/>
            <a:ext cx="4145340" cy="36451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810"/>
              </a:lnSpc>
              <a:spcBef>
                <a:spcPct val="0"/>
              </a:spcBef>
            </a:pP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Tingkat </a:t>
            </a:r>
            <a:r>
              <a:rPr lang="en-US" sz="34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kesulitan</a:t>
            </a: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tersebut</a:t>
            </a: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menimbulkan</a:t>
            </a: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risiko</a:t>
            </a: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penderitaan</a:t>
            </a: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atau</a:t>
            </a: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ancaman</a:t>
            </a: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lebih</a:t>
            </a: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jauh</a:t>
            </a: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403389" y="4684405"/>
            <a:ext cx="4145340" cy="42607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810"/>
              </a:lnSpc>
              <a:spcBef>
                <a:spcPct val="0"/>
              </a:spcBef>
            </a:pP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Anak </a:t>
            </a:r>
            <a:r>
              <a:rPr lang="en-US" sz="34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menunjukkan</a:t>
            </a: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keterlambatan</a:t>
            </a: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atau</a:t>
            </a: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kemajuan</a:t>
            </a: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yang </a:t>
            </a:r>
            <a:r>
              <a:rPr lang="en-US" sz="34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signifikan</a:t>
            </a: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dalam</a:t>
            </a: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aspek</a:t>
            </a:r>
            <a:r>
              <a:rPr lang="en-US" sz="3436" b="1" dirty="0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 </a:t>
            </a:r>
            <a:r>
              <a:rPr lang="en-US" sz="3436" b="1" dirty="0" err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perkembangan</a:t>
            </a:r>
            <a:endParaRPr lang="en-US" sz="3436" b="1" dirty="0">
              <a:solidFill>
                <a:srgbClr val="5F6F52"/>
              </a:solidFill>
              <a:latin typeface="Gotham Bold"/>
              <a:ea typeface="Gotham Bold"/>
              <a:cs typeface="Gotham Bold"/>
              <a:sym typeface="Gotham Bold"/>
            </a:endParaRPr>
          </a:p>
        </p:txBody>
      </p:sp>
      <p:sp>
        <p:nvSpPr>
          <p:cNvPr id="15" name="Freeform 15"/>
          <p:cNvSpPr/>
          <p:nvPr/>
        </p:nvSpPr>
        <p:spPr>
          <a:xfrm rot="5400000">
            <a:off x="490849" y="8035912"/>
            <a:ext cx="1075701" cy="2444776"/>
          </a:xfrm>
          <a:custGeom>
            <a:avLst/>
            <a:gdLst/>
            <a:ahLst/>
            <a:cxnLst/>
            <a:rect l="l" t="t" r="r" b="b"/>
            <a:pathLst>
              <a:path w="1075701" h="2444776">
                <a:moveTo>
                  <a:pt x="0" y="0"/>
                </a:moveTo>
                <a:lnTo>
                  <a:pt x="1075702" y="0"/>
                </a:lnTo>
                <a:lnTo>
                  <a:pt x="1075702" y="2444776"/>
                </a:lnTo>
                <a:lnTo>
                  <a:pt x="0" y="24447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6" name="Freeform 16"/>
          <p:cNvSpPr/>
          <p:nvPr/>
        </p:nvSpPr>
        <p:spPr>
          <a:xfrm rot="5400000" flipV="1">
            <a:off x="16721449" y="-155345"/>
            <a:ext cx="1075701" cy="2444776"/>
          </a:xfrm>
          <a:custGeom>
            <a:avLst/>
            <a:gdLst/>
            <a:ahLst/>
            <a:cxnLst/>
            <a:rect l="l" t="t" r="r" b="b"/>
            <a:pathLst>
              <a:path w="1075701" h="2444776">
                <a:moveTo>
                  <a:pt x="0" y="2444776"/>
                </a:moveTo>
                <a:lnTo>
                  <a:pt x="1075702" y="2444776"/>
                </a:lnTo>
                <a:lnTo>
                  <a:pt x="1075702" y="0"/>
                </a:lnTo>
                <a:lnTo>
                  <a:pt x="0" y="0"/>
                </a:lnTo>
                <a:lnTo>
                  <a:pt x="0" y="2444776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E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918385" y="-275746"/>
            <a:ext cx="10540985" cy="10688023"/>
            <a:chOff x="0" y="0"/>
            <a:chExt cx="2776226" cy="281495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76226" cy="2814953"/>
            </a:xfrm>
            <a:custGeom>
              <a:avLst/>
              <a:gdLst/>
              <a:ahLst/>
              <a:cxnLst/>
              <a:rect l="l" t="t" r="r" b="b"/>
              <a:pathLst>
                <a:path w="2776226" h="2814953">
                  <a:moveTo>
                    <a:pt x="0" y="0"/>
                  </a:moveTo>
                  <a:lnTo>
                    <a:pt x="2776226" y="0"/>
                  </a:lnTo>
                  <a:lnTo>
                    <a:pt x="2776226" y="2814953"/>
                  </a:lnTo>
                  <a:lnTo>
                    <a:pt x="0" y="2814953"/>
                  </a:lnTo>
                  <a:close/>
                </a:path>
              </a:pathLst>
            </a:custGeom>
            <a:solidFill>
              <a:srgbClr val="D6DAC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2776226" cy="286257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12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8372475" y="610914"/>
            <a:ext cx="2167339" cy="2167339"/>
            <a:chOff x="0" y="0"/>
            <a:chExt cx="812800" cy="8128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F6F5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76200" y="-28575"/>
              <a:ext cx="660400" cy="7651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932"/>
                </a:lnSpc>
              </a:pPr>
              <a:r>
                <a:rPr lang="en-US" sz="4951" b="1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01</a:t>
              </a:r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10855481" y="1054368"/>
            <a:ext cx="6209154" cy="13849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5564"/>
              </a:lnSpc>
            </a:pPr>
            <a:r>
              <a:rPr lang="en-US" sz="3974" b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Faktor Genetik dan Lingkungan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213133" y="3585437"/>
            <a:ext cx="7457602" cy="29656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5851"/>
              </a:lnSpc>
            </a:pPr>
            <a:r>
              <a:rPr lang="en-US" sz="4835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faktor-faktor yang mempengaruhi perkembangan nonnormatif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8945890" y="3183881"/>
            <a:ext cx="9073540" cy="66840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50174" lvl="1" indent="-375087" algn="just">
              <a:lnSpc>
                <a:spcPts val="4864"/>
              </a:lnSpc>
              <a:buFont typeface="Arial"/>
              <a:buChar char="•"/>
            </a:pPr>
            <a:r>
              <a:rPr lang="en-US" sz="3474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Faktor genetik adalah bawaan lahir ciri-ciri bawaan yang berasal dari kedua orang tua, </a:t>
            </a:r>
          </a:p>
          <a:p>
            <a:pPr marL="750174" lvl="1" indent="-375087" algn="just">
              <a:lnSpc>
                <a:spcPts val="4864"/>
              </a:lnSpc>
              <a:buFont typeface="Arial"/>
              <a:buChar char="•"/>
            </a:pPr>
            <a:r>
              <a:rPr lang="en-US" sz="3474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faktor lingkungan adalah dunia di luar diri individu, dimulai saat dalam kandungan, dan pembelajaran yang diperoleh dari pengalaman. </a:t>
            </a:r>
          </a:p>
          <a:p>
            <a:pPr marL="750174" lvl="1" indent="-375087" algn="just">
              <a:lnSpc>
                <a:spcPts val="4864"/>
              </a:lnSpc>
              <a:buFont typeface="Arial"/>
              <a:buChar char="•"/>
            </a:pPr>
            <a:r>
              <a:rPr lang="en-US" sz="3474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Dari semua area dimana pengaruh genetik dan lingkungan saling berinteraksi memengaruhi seorang anak,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E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918385" y="-275746"/>
            <a:ext cx="10540985" cy="10688023"/>
            <a:chOff x="0" y="0"/>
            <a:chExt cx="2776226" cy="281495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76226" cy="2814953"/>
            </a:xfrm>
            <a:custGeom>
              <a:avLst/>
              <a:gdLst/>
              <a:ahLst/>
              <a:cxnLst/>
              <a:rect l="l" t="t" r="r" b="b"/>
              <a:pathLst>
                <a:path w="2776226" h="2814953">
                  <a:moveTo>
                    <a:pt x="0" y="0"/>
                  </a:moveTo>
                  <a:lnTo>
                    <a:pt x="2776226" y="0"/>
                  </a:lnTo>
                  <a:lnTo>
                    <a:pt x="2776226" y="2814953"/>
                  </a:lnTo>
                  <a:lnTo>
                    <a:pt x="0" y="2814953"/>
                  </a:lnTo>
                  <a:close/>
                </a:path>
              </a:pathLst>
            </a:custGeom>
            <a:solidFill>
              <a:srgbClr val="D6DAC8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2776226" cy="286257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12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8220269" y="692090"/>
            <a:ext cx="2185701" cy="2185701"/>
            <a:chOff x="0" y="0"/>
            <a:chExt cx="812800" cy="8128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F6F5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76200" y="-28575"/>
              <a:ext cx="660400" cy="7651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932"/>
                </a:lnSpc>
              </a:pPr>
              <a:r>
                <a:rPr lang="en-US" sz="4951" b="1">
                  <a:solidFill>
                    <a:srgbClr val="FFFFFF"/>
                  </a:solidFill>
                  <a:latin typeface="Gotham Bold"/>
                  <a:ea typeface="Gotham Bold"/>
                  <a:cs typeface="Gotham Bold"/>
                  <a:sym typeface="Gotham Bold"/>
                </a:rPr>
                <a:t>02</a:t>
              </a:r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213133" y="3585437"/>
            <a:ext cx="7457602" cy="29656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5851"/>
              </a:lnSpc>
            </a:pPr>
            <a:r>
              <a:rPr lang="en-US" sz="4835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faktor-faktor yang mempengaruhi perkembangan nonnormatif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8854451" y="3183881"/>
            <a:ext cx="8668853" cy="60744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864"/>
              </a:lnSpc>
            </a:pPr>
            <a:r>
              <a:rPr lang="en-US" sz="3474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Perkembangan anak dipengaruhi secara luas oleh masyarakat di mana dia tinggal atau dalam konteksnya.</a:t>
            </a:r>
          </a:p>
          <a:p>
            <a:pPr marL="750174" lvl="1" indent="-375087" algn="just">
              <a:lnSpc>
                <a:spcPts val="4864"/>
              </a:lnSpc>
              <a:buFont typeface="Arial"/>
              <a:buChar char="•"/>
            </a:pPr>
            <a:r>
              <a:rPr lang="en-US" sz="3474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Keluarga (Kehangatan,Kebahagiaan dan Kepuasan dalam Keluarga)</a:t>
            </a:r>
          </a:p>
          <a:p>
            <a:pPr marL="750174" lvl="1" indent="-375087" algn="just">
              <a:lnSpc>
                <a:spcPts val="4864"/>
              </a:lnSpc>
              <a:buFont typeface="Arial"/>
              <a:buChar char="•"/>
            </a:pPr>
            <a:r>
              <a:rPr lang="en-US" sz="3474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Status sosial ekonomi dan fungsi keluarga</a:t>
            </a:r>
          </a:p>
          <a:p>
            <a:pPr marL="750174" lvl="1" indent="-375087" algn="just">
              <a:lnSpc>
                <a:spcPts val="4864"/>
              </a:lnSpc>
              <a:buFont typeface="Arial"/>
              <a:buChar char="•"/>
            </a:pPr>
            <a:r>
              <a:rPr lang="en-US" sz="3474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Kemiskinan</a:t>
            </a:r>
          </a:p>
          <a:p>
            <a:pPr marL="750174" lvl="1" indent="-375087" algn="just">
              <a:lnSpc>
                <a:spcPts val="4864"/>
              </a:lnSpc>
              <a:buFont typeface="Arial"/>
              <a:buChar char="•"/>
            </a:pPr>
            <a:r>
              <a:rPr lang="en-US" sz="3474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Perbedaan Budaya</a:t>
            </a:r>
          </a:p>
          <a:p>
            <a:pPr marL="750174" lvl="1" indent="-375087" algn="just">
              <a:lnSpc>
                <a:spcPts val="4864"/>
              </a:lnSpc>
              <a:buFont typeface="Arial"/>
              <a:buChar char="•"/>
            </a:pPr>
            <a:r>
              <a:rPr lang="en-US" sz="3474">
                <a:solidFill>
                  <a:srgbClr val="5F6F52"/>
                </a:solidFill>
                <a:latin typeface="Gotham"/>
                <a:ea typeface="Gotham"/>
                <a:cs typeface="Gotham"/>
                <a:sym typeface="Gotham"/>
              </a:rPr>
              <a:t>Ketangguhan (</a:t>
            </a:r>
            <a:r>
              <a:rPr lang="en-US" sz="3474" i="1">
                <a:solidFill>
                  <a:srgbClr val="5F6F52"/>
                </a:solidFill>
                <a:latin typeface="Gotham Italics"/>
                <a:ea typeface="Gotham Italics"/>
                <a:cs typeface="Gotham Italics"/>
                <a:sym typeface="Gotham Italics"/>
              </a:rPr>
              <a:t>Resiliency)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0707854" y="1406793"/>
            <a:ext cx="7751516" cy="6800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">
              <a:lnSpc>
                <a:spcPts val="5564"/>
              </a:lnSpc>
            </a:pPr>
            <a:r>
              <a:rPr lang="en-US" sz="3974" b="1">
                <a:solidFill>
                  <a:srgbClr val="5F6F52"/>
                </a:solidFill>
                <a:latin typeface="Gotham Bold"/>
                <a:ea typeface="Gotham Bold"/>
                <a:cs typeface="Gotham Bold"/>
                <a:sym typeface="Gotham Bold"/>
              </a:rPr>
              <a:t>Faktor Sosial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E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213133" y="3585437"/>
            <a:ext cx="7457602" cy="29656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5851"/>
              </a:lnSpc>
            </a:pPr>
            <a:r>
              <a:rPr lang="en-US" sz="4835" dirty="0" err="1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faktor-faktor</a:t>
            </a:r>
            <a:r>
              <a:rPr lang="en-US" sz="4835" dirty="0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 yang </a:t>
            </a:r>
            <a:r>
              <a:rPr lang="en-US" sz="4835" dirty="0" err="1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mempengaruhi</a:t>
            </a:r>
            <a:r>
              <a:rPr lang="en-US" sz="4835" dirty="0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 </a:t>
            </a:r>
            <a:r>
              <a:rPr lang="en-US" sz="4835" dirty="0" err="1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perkembangan</a:t>
            </a:r>
            <a:r>
              <a:rPr lang="en-US" sz="4835" dirty="0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 </a:t>
            </a:r>
            <a:r>
              <a:rPr lang="en-US" sz="4835" dirty="0" err="1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nonnormatif</a:t>
            </a:r>
            <a:endParaRPr lang="en-US" sz="4835" dirty="0">
              <a:solidFill>
                <a:srgbClr val="5F6F52"/>
              </a:solidFill>
              <a:latin typeface="Sunborn"/>
              <a:ea typeface="Sunborn"/>
              <a:cs typeface="Sunborn"/>
              <a:sym typeface="Sunborn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9CC61A-533E-B8A8-5595-EB4D0282B30C}"/>
              </a:ext>
            </a:extLst>
          </p:cNvPr>
          <p:cNvSpPr txBox="1"/>
          <p:nvPr/>
        </p:nvSpPr>
        <p:spPr>
          <a:xfrm>
            <a:off x="1676400" y="6743700"/>
            <a:ext cx="54583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Sunborn" panose="020B0604020202020204" charset="0"/>
              </a:rPr>
              <a:t>Menurut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Sunborn" panose="020B0604020202020204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Sunborn" panose="020B0604020202020204" charset="0"/>
              </a:rPr>
              <a:t>Fungsinya</a:t>
            </a:r>
            <a:endParaRPr lang="en-ID" sz="3200" dirty="0">
              <a:solidFill>
                <a:schemeClr val="accent2">
                  <a:lumMod val="75000"/>
                </a:schemeClr>
              </a:solidFill>
              <a:latin typeface="Sunborn" panose="020B0604020202020204" charset="0"/>
            </a:endParaRP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B6D3A373-C4AA-271D-87CF-B07694F024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6159123"/>
              </p:ext>
            </p:extLst>
          </p:nvPr>
        </p:nvGraphicFramePr>
        <p:xfrm>
          <a:off x="6553200" y="1409700"/>
          <a:ext cx="12192000" cy="812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6974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E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44711" y="6710745"/>
            <a:ext cx="1911949" cy="4345338"/>
          </a:xfrm>
          <a:custGeom>
            <a:avLst/>
            <a:gdLst/>
            <a:ahLst/>
            <a:cxnLst/>
            <a:rect l="l" t="t" r="r" b="b"/>
            <a:pathLst>
              <a:path w="1911949" h="4345338">
                <a:moveTo>
                  <a:pt x="0" y="0"/>
                </a:moveTo>
                <a:lnTo>
                  <a:pt x="1911949" y="0"/>
                </a:lnTo>
                <a:lnTo>
                  <a:pt x="1911949" y="4345339"/>
                </a:lnTo>
                <a:lnTo>
                  <a:pt x="0" y="434533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7128651" y="6710745"/>
            <a:ext cx="1911949" cy="4345338"/>
          </a:xfrm>
          <a:custGeom>
            <a:avLst/>
            <a:gdLst/>
            <a:ahLst/>
            <a:cxnLst/>
            <a:rect l="l" t="t" r="r" b="b"/>
            <a:pathLst>
              <a:path w="1911949" h="4345338">
                <a:moveTo>
                  <a:pt x="0" y="0"/>
                </a:moveTo>
                <a:lnTo>
                  <a:pt x="1911949" y="0"/>
                </a:lnTo>
                <a:lnTo>
                  <a:pt x="1911949" y="4345339"/>
                </a:lnTo>
                <a:lnTo>
                  <a:pt x="0" y="434533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544711" y="-769084"/>
            <a:ext cx="1911949" cy="4345338"/>
          </a:xfrm>
          <a:custGeom>
            <a:avLst/>
            <a:gdLst/>
            <a:ahLst/>
            <a:cxnLst/>
            <a:rect l="l" t="t" r="r" b="b"/>
            <a:pathLst>
              <a:path w="1911949" h="4345338">
                <a:moveTo>
                  <a:pt x="0" y="0"/>
                </a:moveTo>
                <a:lnTo>
                  <a:pt x="1911949" y="0"/>
                </a:lnTo>
                <a:lnTo>
                  <a:pt x="1911949" y="4345339"/>
                </a:lnTo>
                <a:lnTo>
                  <a:pt x="0" y="434533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7128651" y="-769084"/>
            <a:ext cx="1911949" cy="4345338"/>
          </a:xfrm>
          <a:custGeom>
            <a:avLst/>
            <a:gdLst/>
            <a:ahLst/>
            <a:cxnLst/>
            <a:rect l="l" t="t" r="r" b="b"/>
            <a:pathLst>
              <a:path w="1911949" h="4345338">
                <a:moveTo>
                  <a:pt x="0" y="0"/>
                </a:moveTo>
                <a:lnTo>
                  <a:pt x="1911949" y="0"/>
                </a:lnTo>
                <a:lnTo>
                  <a:pt x="1911949" y="4345339"/>
                </a:lnTo>
                <a:lnTo>
                  <a:pt x="0" y="434533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 flipH="1">
            <a:off x="544711" y="2939493"/>
            <a:ext cx="1911949" cy="4345338"/>
          </a:xfrm>
          <a:custGeom>
            <a:avLst/>
            <a:gdLst/>
            <a:ahLst/>
            <a:cxnLst/>
            <a:rect l="l" t="t" r="r" b="b"/>
            <a:pathLst>
              <a:path w="1911949" h="4345338">
                <a:moveTo>
                  <a:pt x="1911949" y="0"/>
                </a:moveTo>
                <a:lnTo>
                  <a:pt x="0" y="0"/>
                </a:lnTo>
                <a:lnTo>
                  <a:pt x="0" y="4345339"/>
                </a:lnTo>
                <a:lnTo>
                  <a:pt x="1911949" y="4345339"/>
                </a:lnTo>
                <a:lnTo>
                  <a:pt x="1911949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 flipH="1">
            <a:off x="17128651" y="2939493"/>
            <a:ext cx="1911949" cy="4345338"/>
          </a:xfrm>
          <a:custGeom>
            <a:avLst/>
            <a:gdLst/>
            <a:ahLst/>
            <a:cxnLst/>
            <a:rect l="l" t="t" r="r" b="b"/>
            <a:pathLst>
              <a:path w="1911949" h="4345338">
                <a:moveTo>
                  <a:pt x="1911949" y="0"/>
                </a:moveTo>
                <a:lnTo>
                  <a:pt x="0" y="0"/>
                </a:lnTo>
                <a:lnTo>
                  <a:pt x="0" y="4345339"/>
                </a:lnTo>
                <a:lnTo>
                  <a:pt x="1911949" y="4345339"/>
                </a:lnTo>
                <a:lnTo>
                  <a:pt x="1911949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3369750" y="3842984"/>
            <a:ext cx="13889550" cy="25193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9918"/>
              </a:lnSpc>
            </a:pPr>
            <a:r>
              <a:rPr lang="en-US" sz="16461">
                <a:solidFill>
                  <a:srgbClr val="5F6F52"/>
                </a:solidFill>
                <a:latin typeface="Sunborn"/>
                <a:ea typeface="Sunborn"/>
                <a:cs typeface="Sunborn"/>
                <a:sym typeface="Sunborn"/>
              </a:rPr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472</Words>
  <Application>Microsoft Office PowerPoint</Application>
  <PresentationFormat>Custom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Gotham Bold</vt:lpstr>
      <vt:lpstr>Gotham</vt:lpstr>
      <vt:lpstr>Sunborn</vt:lpstr>
      <vt:lpstr>Gotham Italics</vt:lpstr>
      <vt:lpstr>Calibri</vt:lpstr>
      <vt:lpstr>Arial</vt:lpstr>
      <vt:lpstr>Aptos Display</vt:lpstr>
      <vt:lpstr>Gotham Bold Italics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and Yellow Simple Product Research Proposal Presentation</dc:title>
  <cp:lastModifiedBy>ega asnatasia maharani</cp:lastModifiedBy>
  <cp:revision>4</cp:revision>
  <dcterms:created xsi:type="dcterms:W3CDTF">2006-08-16T00:00:00Z</dcterms:created>
  <dcterms:modified xsi:type="dcterms:W3CDTF">2024-09-23T02:09:56Z</dcterms:modified>
  <dc:identifier>DAGRePCQQhg</dc:identifier>
</cp:coreProperties>
</file>