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7D669D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7D669D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88113" y="5400189"/>
            <a:ext cx="3499886" cy="488680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46334" y="7533960"/>
            <a:ext cx="5041666" cy="275303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238354" cy="380595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5505" y="0"/>
            <a:ext cx="2309762" cy="181194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4278" y="0"/>
            <a:ext cx="2014736" cy="216039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852" y="3234576"/>
            <a:ext cx="1023860" cy="57886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0716" y="3526426"/>
            <a:ext cx="791476" cy="972133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552549" y="7477253"/>
            <a:ext cx="2166153" cy="2809746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8313410"/>
            <a:ext cx="731798" cy="197358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4" y="8474880"/>
            <a:ext cx="2000540" cy="181211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387836" y="0"/>
            <a:ext cx="1900162" cy="179659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546964" y="1194379"/>
            <a:ext cx="786341" cy="612082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118675" y="2612081"/>
            <a:ext cx="545604" cy="622185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4578038" y="5101627"/>
            <a:ext cx="935990" cy="939800"/>
          </a:xfrm>
          <a:custGeom>
            <a:avLst/>
            <a:gdLst/>
            <a:ahLst/>
            <a:cxnLst/>
            <a:rect l="l" t="t" r="r" b="b"/>
            <a:pathLst>
              <a:path w="935990" h="939800">
                <a:moveTo>
                  <a:pt x="935901" y="0"/>
                </a:moveTo>
                <a:lnTo>
                  <a:pt x="900442" y="0"/>
                </a:lnTo>
                <a:lnTo>
                  <a:pt x="900442" y="901700"/>
                </a:lnTo>
                <a:lnTo>
                  <a:pt x="0" y="901700"/>
                </a:lnTo>
                <a:lnTo>
                  <a:pt x="0" y="939800"/>
                </a:lnTo>
                <a:lnTo>
                  <a:pt x="935901" y="939800"/>
                </a:lnTo>
                <a:lnTo>
                  <a:pt x="935901" y="901700"/>
                </a:lnTo>
                <a:lnTo>
                  <a:pt x="935901" y="0"/>
                </a:lnTo>
                <a:close/>
              </a:path>
            </a:pathLst>
          </a:custGeom>
          <a:solidFill>
            <a:srgbClr val="667D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2770733" y="3831259"/>
            <a:ext cx="939800" cy="939800"/>
          </a:xfrm>
          <a:custGeom>
            <a:avLst/>
            <a:gdLst/>
            <a:ahLst/>
            <a:cxnLst/>
            <a:rect l="l" t="t" r="r" b="b"/>
            <a:pathLst>
              <a:path w="939800" h="939800">
                <a:moveTo>
                  <a:pt x="939177" y="0"/>
                </a:moveTo>
                <a:lnTo>
                  <a:pt x="0" y="0"/>
                </a:lnTo>
                <a:lnTo>
                  <a:pt x="0" y="38100"/>
                </a:lnTo>
                <a:lnTo>
                  <a:pt x="0" y="939800"/>
                </a:lnTo>
                <a:lnTo>
                  <a:pt x="38735" y="939800"/>
                </a:lnTo>
                <a:lnTo>
                  <a:pt x="38735" y="38100"/>
                </a:lnTo>
                <a:lnTo>
                  <a:pt x="939177" y="38100"/>
                </a:lnTo>
                <a:lnTo>
                  <a:pt x="939177" y="0"/>
                </a:lnTo>
                <a:close/>
              </a:path>
            </a:pathLst>
          </a:custGeom>
          <a:solidFill>
            <a:srgbClr val="667D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6775695" y="2149294"/>
            <a:ext cx="4808855" cy="923290"/>
          </a:xfrm>
          <a:custGeom>
            <a:avLst/>
            <a:gdLst/>
            <a:ahLst/>
            <a:cxnLst/>
            <a:rect l="l" t="t" r="r" b="b"/>
            <a:pathLst>
              <a:path w="4808855" h="923289">
                <a:moveTo>
                  <a:pt x="4347110" y="923116"/>
                </a:moveTo>
                <a:lnTo>
                  <a:pt x="461557" y="923116"/>
                </a:lnTo>
                <a:lnTo>
                  <a:pt x="409477" y="920170"/>
                </a:lnTo>
                <a:lnTo>
                  <a:pt x="358462" y="911456"/>
                </a:lnTo>
                <a:lnTo>
                  <a:pt x="308965" y="897162"/>
                </a:lnTo>
                <a:lnTo>
                  <a:pt x="261437" y="877476"/>
                </a:lnTo>
                <a:lnTo>
                  <a:pt x="216331" y="852583"/>
                </a:lnTo>
                <a:lnTo>
                  <a:pt x="174096" y="822672"/>
                </a:lnTo>
                <a:lnTo>
                  <a:pt x="135187" y="787928"/>
                </a:lnTo>
                <a:lnTo>
                  <a:pt x="100444" y="749019"/>
                </a:lnTo>
                <a:lnTo>
                  <a:pt x="70532" y="706785"/>
                </a:lnTo>
                <a:lnTo>
                  <a:pt x="45639" y="661678"/>
                </a:lnTo>
                <a:lnTo>
                  <a:pt x="25953" y="614150"/>
                </a:lnTo>
                <a:lnTo>
                  <a:pt x="11659" y="564653"/>
                </a:lnTo>
                <a:lnTo>
                  <a:pt x="2946" y="513638"/>
                </a:lnTo>
                <a:lnTo>
                  <a:pt x="0" y="461558"/>
                </a:lnTo>
                <a:lnTo>
                  <a:pt x="2946" y="409477"/>
                </a:lnTo>
                <a:lnTo>
                  <a:pt x="11659" y="358463"/>
                </a:lnTo>
                <a:lnTo>
                  <a:pt x="25953" y="308965"/>
                </a:lnTo>
                <a:lnTo>
                  <a:pt x="45639" y="261437"/>
                </a:lnTo>
                <a:lnTo>
                  <a:pt x="70532" y="216330"/>
                </a:lnTo>
                <a:lnTo>
                  <a:pt x="100444" y="174096"/>
                </a:lnTo>
                <a:lnTo>
                  <a:pt x="135187" y="135187"/>
                </a:lnTo>
                <a:lnTo>
                  <a:pt x="174096" y="100444"/>
                </a:lnTo>
                <a:lnTo>
                  <a:pt x="216331" y="70532"/>
                </a:lnTo>
                <a:lnTo>
                  <a:pt x="261437" y="45639"/>
                </a:lnTo>
                <a:lnTo>
                  <a:pt x="308965" y="25953"/>
                </a:lnTo>
                <a:lnTo>
                  <a:pt x="358462" y="11659"/>
                </a:lnTo>
                <a:lnTo>
                  <a:pt x="409477" y="2946"/>
                </a:lnTo>
                <a:lnTo>
                  <a:pt x="461557" y="0"/>
                </a:lnTo>
                <a:lnTo>
                  <a:pt x="4347110" y="0"/>
                </a:lnTo>
                <a:lnTo>
                  <a:pt x="4399190" y="2946"/>
                </a:lnTo>
                <a:lnTo>
                  <a:pt x="4450205" y="11659"/>
                </a:lnTo>
                <a:lnTo>
                  <a:pt x="4499702" y="25953"/>
                </a:lnTo>
                <a:lnTo>
                  <a:pt x="4547230" y="45639"/>
                </a:lnTo>
                <a:lnTo>
                  <a:pt x="4592337" y="70532"/>
                </a:lnTo>
                <a:lnTo>
                  <a:pt x="4634571" y="100444"/>
                </a:lnTo>
                <a:lnTo>
                  <a:pt x="4673480" y="135187"/>
                </a:lnTo>
                <a:lnTo>
                  <a:pt x="4708224" y="174096"/>
                </a:lnTo>
                <a:lnTo>
                  <a:pt x="4738135" y="216330"/>
                </a:lnTo>
                <a:lnTo>
                  <a:pt x="4763028" y="261437"/>
                </a:lnTo>
                <a:lnTo>
                  <a:pt x="4782715" y="308965"/>
                </a:lnTo>
                <a:lnTo>
                  <a:pt x="4797009" y="358463"/>
                </a:lnTo>
                <a:lnTo>
                  <a:pt x="4805722" y="409477"/>
                </a:lnTo>
                <a:lnTo>
                  <a:pt x="4808668" y="461558"/>
                </a:lnTo>
                <a:lnTo>
                  <a:pt x="4805722" y="513638"/>
                </a:lnTo>
                <a:lnTo>
                  <a:pt x="4797009" y="564653"/>
                </a:lnTo>
                <a:lnTo>
                  <a:pt x="4782715" y="614150"/>
                </a:lnTo>
                <a:lnTo>
                  <a:pt x="4763028" y="661678"/>
                </a:lnTo>
                <a:lnTo>
                  <a:pt x="4738135" y="706785"/>
                </a:lnTo>
                <a:lnTo>
                  <a:pt x="4708224" y="749019"/>
                </a:lnTo>
                <a:lnTo>
                  <a:pt x="4673480" y="787928"/>
                </a:lnTo>
                <a:lnTo>
                  <a:pt x="4634571" y="822672"/>
                </a:lnTo>
                <a:lnTo>
                  <a:pt x="4592337" y="852583"/>
                </a:lnTo>
                <a:lnTo>
                  <a:pt x="4547230" y="877476"/>
                </a:lnTo>
                <a:lnTo>
                  <a:pt x="4499702" y="897162"/>
                </a:lnTo>
                <a:lnTo>
                  <a:pt x="4450205" y="911456"/>
                </a:lnTo>
                <a:lnTo>
                  <a:pt x="4399190" y="920170"/>
                </a:lnTo>
                <a:lnTo>
                  <a:pt x="4347110" y="923116"/>
                </a:lnTo>
                <a:close/>
              </a:path>
            </a:pathLst>
          </a:custGeom>
          <a:solidFill>
            <a:srgbClr val="F5D48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bg 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304814" y="2328103"/>
            <a:ext cx="3747806" cy="5380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7374" y="428677"/>
            <a:ext cx="15785587" cy="1936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3989" y="1999768"/>
            <a:ext cx="16349980" cy="414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7D669D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2285" y="3993686"/>
            <a:ext cx="11675110" cy="1725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150" spc="2365" dirty="0">
                <a:solidFill>
                  <a:srgbClr val="7D669D"/>
                </a:solidFill>
              </a:rPr>
              <a:t>Bunga</a:t>
            </a:r>
            <a:r>
              <a:rPr sz="11150" spc="555" dirty="0">
                <a:solidFill>
                  <a:srgbClr val="7D669D"/>
                </a:solidFill>
              </a:rPr>
              <a:t> </a:t>
            </a:r>
            <a:r>
              <a:rPr sz="11150" spc="2055" dirty="0">
                <a:solidFill>
                  <a:srgbClr val="7D669D"/>
                </a:solidFill>
              </a:rPr>
              <a:t>Telang</a:t>
            </a:r>
            <a:endParaRPr sz="11150"/>
          </a:p>
        </p:txBody>
      </p:sp>
      <p:sp>
        <p:nvSpPr>
          <p:cNvPr id="3" name="Text Box 2"/>
          <p:cNvSpPr txBox="1"/>
          <p:nvPr/>
        </p:nvSpPr>
        <p:spPr>
          <a:xfrm>
            <a:off x="7239000" y="7124700"/>
            <a:ext cx="6096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Siwi Purwanti, M. Pd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6074" y="8703622"/>
            <a:ext cx="2762250" cy="1583690"/>
            <a:chOff x="15526074" y="8703622"/>
            <a:chExt cx="2762250" cy="158369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5526074" y="8703622"/>
              <a:ext cx="2761925" cy="1583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88429" y="8966913"/>
              <a:ext cx="1599570" cy="132008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24235" cy="133664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56719" y="594997"/>
            <a:ext cx="6024245" cy="831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010" dirty="0"/>
              <a:t>Daftar</a:t>
            </a:r>
            <a:r>
              <a:rPr spc="-130" dirty="0"/>
              <a:t> </a:t>
            </a:r>
            <a:r>
              <a:rPr spc="910" dirty="0"/>
              <a:t>pustaka</a:t>
            </a:r>
            <a:endParaRPr spc="910" dirty="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100"/>
              </a:spcBef>
            </a:pPr>
            <a:r>
              <a:rPr dirty="0"/>
              <a:t>Putri,</a:t>
            </a:r>
            <a:r>
              <a:rPr spc="515" dirty="0"/>
              <a:t> </a:t>
            </a:r>
            <a:r>
              <a:rPr dirty="0"/>
              <a:t>D.</a:t>
            </a:r>
            <a:r>
              <a:rPr spc="520" dirty="0"/>
              <a:t> </a:t>
            </a:r>
            <a:r>
              <a:rPr dirty="0"/>
              <a:t>U.</a:t>
            </a:r>
            <a:r>
              <a:rPr spc="520" dirty="0"/>
              <a:t> </a:t>
            </a:r>
            <a:r>
              <a:rPr dirty="0"/>
              <a:t>P.,</a:t>
            </a:r>
            <a:r>
              <a:rPr spc="520" dirty="0"/>
              <a:t> </a:t>
            </a:r>
            <a:r>
              <a:rPr dirty="0"/>
              <a:t>&amp;</a:t>
            </a:r>
            <a:r>
              <a:rPr spc="520" dirty="0"/>
              <a:t> </a:t>
            </a:r>
            <a:r>
              <a:rPr spc="125" dirty="0"/>
              <a:t>Baharza,</a:t>
            </a:r>
            <a:r>
              <a:rPr spc="520" dirty="0"/>
              <a:t> </a:t>
            </a:r>
            <a:r>
              <a:rPr spc="65" dirty="0"/>
              <a:t>S.</a:t>
            </a:r>
            <a:r>
              <a:rPr spc="520" dirty="0"/>
              <a:t> </a:t>
            </a:r>
            <a:r>
              <a:rPr dirty="0"/>
              <a:t>N.</a:t>
            </a:r>
            <a:r>
              <a:rPr spc="515" dirty="0"/>
              <a:t> </a:t>
            </a:r>
            <a:r>
              <a:rPr dirty="0"/>
              <a:t>(2023).</a:t>
            </a:r>
            <a:r>
              <a:rPr spc="520" dirty="0"/>
              <a:t> </a:t>
            </a:r>
            <a:r>
              <a:rPr spc="130" dirty="0"/>
              <a:t>Pengaruh</a:t>
            </a:r>
            <a:r>
              <a:rPr spc="520" dirty="0"/>
              <a:t> </a:t>
            </a:r>
            <a:r>
              <a:rPr spc="130" dirty="0"/>
              <a:t>konsumsi</a:t>
            </a:r>
            <a:r>
              <a:rPr spc="520" dirty="0"/>
              <a:t> </a:t>
            </a:r>
            <a:r>
              <a:rPr spc="150" dirty="0"/>
              <a:t>teh</a:t>
            </a:r>
            <a:r>
              <a:rPr spc="520" dirty="0"/>
              <a:t> </a:t>
            </a:r>
            <a:r>
              <a:rPr spc="165" dirty="0"/>
              <a:t>bunga</a:t>
            </a:r>
            <a:r>
              <a:rPr spc="520" dirty="0"/>
              <a:t> </a:t>
            </a:r>
            <a:r>
              <a:rPr spc="120" dirty="0"/>
              <a:t>telang</a:t>
            </a:r>
            <a:r>
              <a:rPr spc="520" dirty="0"/>
              <a:t> </a:t>
            </a:r>
            <a:r>
              <a:rPr dirty="0"/>
              <a:t>(Clitoria</a:t>
            </a:r>
            <a:r>
              <a:rPr spc="515" dirty="0"/>
              <a:t> </a:t>
            </a:r>
            <a:r>
              <a:rPr spc="75" dirty="0"/>
              <a:t>Ternatea) </a:t>
            </a:r>
            <a:r>
              <a:rPr spc="145" dirty="0"/>
              <a:t>sebagai</a:t>
            </a:r>
            <a:r>
              <a:rPr spc="355" dirty="0"/>
              <a:t> </a:t>
            </a:r>
            <a:r>
              <a:rPr spc="95" dirty="0"/>
              <a:t>alternatif</a:t>
            </a:r>
            <a:r>
              <a:rPr spc="360" dirty="0"/>
              <a:t> </a:t>
            </a:r>
            <a:r>
              <a:rPr spc="110" dirty="0"/>
              <a:t>antioksidan</a:t>
            </a:r>
            <a:r>
              <a:rPr spc="360" dirty="0"/>
              <a:t> </a:t>
            </a:r>
            <a:r>
              <a:rPr spc="150" dirty="0"/>
              <a:t>dan</a:t>
            </a:r>
            <a:r>
              <a:rPr spc="360" dirty="0"/>
              <a:t> </a:t>
            </a:r>
            <a:r>
              <a:rPr spc="95" dirty="0"/>
              <a:t>booster</a:t>
            </a:r>
            <a:r>
              <a:rPr spc="360" dirty="0"/>
              <a:t> </a:t>
            </a:r>
            <a:r>
              <a:rPr spc="100" dirty="0"/>
              <a:t>imunitas</a:t>
            </a:r>
            <a:r>
              <a:rPr spc="360" dirty="0"/>
              <a:t> </a:t>
            </a:r>
            <a:r>
              <a:rPr spc="170" dirty="0"/>
              <a:t>pada</a:t>
            </a:r>
            <a:r>
              <a:rPr spc="360" dirty="0"/>
              <a:t> </a:t>
            </a:r>
            <a:r>
              <a:rPr spc="225" dirty="0"/>
              <a:t>masa</a:t>
            </a:r>
            <a:r>
              <a:rPr spc="360" dirty="0"/>
              <a:t> </a:t>
            </a:r>
            <a:r>
              <a:rPr spc="110" dirty="0"/>
              <a:t>pandemi</a:t>
            </a:r>
            <a:r>
              <a:rPr spc="360" dirty="0"/>
              <a:t> </a:t>
            </a:r>
            <a:r>
              <a:rPr spc="185" dirty="0"/>
              <a:t>Covid-</a:t>
            </a:r>
            <a:r>
              <a:rPr spc="-110" dirty="0"/>
              <a:t>19.</a:t>
            </a:r>
            <a:r>
              <a:rPr spc="360" dirty="0"/>
              <a:t> </a:t>
            </a:r>
            <a:r>
              <a:rPr dirty="0"/>
              <a:t>Jurnal</a:t>
            </a:r>
            <a:r>
              <a:rPr spc="360" dirty="0"/>
              <a:t> </a:t>
            </a:r>
            <a:r>
              <a:rPr spc="-10" dirty="0"/>
              <a:t>Ilmiah </a:t>
            </a:r>
            <a:r>
              <a:rPr spc="110" dirty="0"/>
              <a:t>Permas:</a:t>
            </a:r>
            <a:r>
              <a:rPr spc="140" dirty="0"/>
              <a:t> </a:t>
            </a:r>
            <a:r>
              <a:rPr dirty="0"/>
              <a:t>Jurnal</a:t>
            </a:r>
            <a:r>
              <a:rPr spc="145" dirty="0"/>
              <a:t> </a:t>
            </a:r>
            <a:r>
              <a:rPr dirty="0"/>
              <a:t>Ilmiah</a:t>
            </a:r>
            <a:r>
              <a:rPr spc="145" dirty="0"/>
              <a:t> </a:t>
            </a:r>
            <a:r>
              <a:rPr spc="175" dirty="0"/>
              <a:t>Stikes</a:t>
            </a:r>
            <a:r>
              <a:rPr spc="145" dirty="0"/>
              <a:t> </a:t>
            </a:r>
            <a:r>
              <a:rPr spc="95" dirty="0"/>
              <a:t>Kendal,</a:t>
            </a:r>
            <a:r>
              <a:rPr spc="145" dirty="0"/>
              <a:t> </a:t>
            </a:r>
            <a:r>
              <a:rPr spc="-275" dirty="0"/>
              <a:t>13(1),</a:t>
            </a:r>
            <a:r>
              <a:rPr spc="145" dirty="0"/>
              <a:t> </a:t>
            </a:r>
            <a:r>
              <a:rPr spc="-90" dirty="0"/>
              <a:t>109-</a:t>
            </a:r>
            <a:r>
              <a:rPr spc="-325" dirty="0"/>
              <a:t>118.</a:t>
            </a:r>
            <a:endParaRPr spc="-325" dirty="0"/>
          </a:p>
          <a:p>
            <a:pPr>
              <a:lnSpc>
                <a:spcPct val="100000"/>
              </a:lnSpc>
              <a:spcBef>
                <a:spcPts val="505"/>
              </a:spcBef>
            </a:pPr>
          </a:p>
          <a:p>
            <a:pPr marL="12700" marR="5080" algn="just">
              <a:lnSpc>
                <a:spcPct val="116000"/>
              </a:lnSpc>
              <a:spcBef>
                <a:spcPts val="5"/>
              </a:spcBef>
            </a:pPr>
            <a:r>
              <a:rPr spc="90" dirty="0"/>
              <a:t>Wahibah,</a:t>
            </a:r>
            <a:r>
              <a:rPr spc="55" dirty="0"/>
              <a:t> </a:t>
            </a:r>
            <a:r>
              <a:rPr spc="-20" dirty="0"/>
              <a:t>N.</a:t>
            </a:r>
            <a:r>
              <a:rPr spc="55" dirty="0"/>
              <a:t> </a:t>
            </a:r>
            <a:r>
              <a:rPr spc="-100" dirty="0"/>
              <a:t>N.,</a:t>
            </a:r>
            <a:r>
              <a:rPr spc="55" dirty="0"/>
              <a:t> </a:t>
            </a:r>
            <a:r>
              <a:rPr dirty="0"/>
              <a:t>Zul,</a:t>
            </a:r>
            <a:r>
              <a:rPr spc="55" dirty="0"/>
              <a:t> </a:t>
            </a:r>
            <a:r>
              <a:rPr spc="-65" dirty="0"/>
              <a:t>D.,</a:t>
            </a:r>
            <a:r>
              <a:rPr spc="55" dirty="0"/>
              <a:t> </a:t>
            </a:r>
            <a:r>
              <a:rPr dirty="0"/>
              <a:t>Martina,</a:t>
            </a:r>
            <a:r>
              <a:rPr spc="55" dirty="0"/>
              <a:t> </a:t>
            </a:r>
            <a:r>
              <a:rPr dirty="0"/>
              <a:t>A.,</a:t>
            </a:r>
            <a:r>
              <a:rPr spc="55" dirty="0"/>
              <a:t> </a:t>
            </a:r>
            <a:r>
              <a:rPr spc="80" dirty="0"/>
              <a:t>Yulminarti,</a:t>
            </a:r>
            <a:r>
              <a:rPr spc="55" dirty="0"/>
              <a:t> </a:t>
            </a:r>
            <a:r>
              <a:rPr spc="75" dirty="0"/>
              <a:t>Y.,</a:t>
            </a:r>
            <a:r>
              <a:rPr spc="55" dirty="0"/>
              <a:t> </a:t>
            </a:r>
            <a:r>
              <a:rPr dirty="0"/>
              <a:t>Nurulita,</a:t>
            </a:r>
            <a:r>
              <a:rPr spc="55" dirty="0"/>
              <a:t> </a:t>
            </a:r>
            <a:r>
              <a:rPr spc="75" dirty="0"/>
              <a:t>Y.,</a:t>
            </a:r>
            <a:r>
              <a:rPr spc="55" dirty="0"/>
              <a:t> </a:t>
            </a:r>
            <a:r>
              <a:rPr spc="110" dirty="0"/>
              <a:t>Cahyadi,</a:t>
            </a:r>
            <a:r>
              <a:rPr spc="55" dirty="0"/>
              <a:t> </a:t>
            </a:r>
            <a:r>
              <a:rPr spc="-30" dirty="0"/>
              <a:t>E.,</a:t>
            </a:r>
            <a:r>
              <a:rPr spc="55" dirty="0"/>
              <a:t> </a:t>
            </a:r>
            <a:r>
              <a:rPr spc="-180" dirty="0"/>
              <a:t>...</a:t>
            </a:r>
            <a:r>
              <a:rPr spc="55" dirty="0"/>
              <a:t> </a:t>
            </a:r>
            <a:r>
              <a:rPr dirty="0"/>
              <a:t>&amp;</a:t>
            </a:r>
            <a:r>
              <a:rPr spc="55" dirty="0"/>
              <a:t> </a:t>
            </a:r>
            <a:r>
              <a:rPr spc="145" dirty="0"/>
              <a:t>Rakhman,</a:t>
            </a:r>
            <a:r>
              <a:rPr spc="55" dirty="0"/>
              <a:t> </a:t>
            </a:r>
            <a:r>
              <a:rPr spc="-20" dirty="0"/>
              <a:t>N.</a:t>
            </a:r>
            <a:r>
              <a:rPr spc="60" dirty="0"/>
              <a:t> </a:t>
            </a:r>
            <a:r>
              <a:rPr dirty="0"/>
              <a:t>P.</a:t>
            </a:r>
            <a:r>
              <a:rPr spc="55" dirty="0"/>
              <a:t> </a:t>
            </a:r>
            <a:r>
              <a:rPr spc="-10" dirty="0"/>
              <a:t>(2022). </a:t>
            </a:r>
            <a:r>
              <a:rPr spc="175" dirty="0"/>
              <a:t>Pemanfaatan</a:t>
            </a:r>
            <a:r>
              <a:rPr spc="459" dirty="0"/>
              <a:t> </a:t>
            </a:r>
            <a:r>
              <a:rPr spc="165" dirty="0"/>
              <a:t>bunga</a:t>
            </a:r>
            <a:r>
              <a:rPr spc="465" dirty="0"/>
              <a:t> </a:t>
            </a:r>
            <a:r>
              <a:rPr spc="120" dirty="0"/>
              <a:t>telang</a:t>
            </a:r>
            <a:r>
              <a:rPr spc="459" dirty="0"/>
              <a:t> </a:t>
            </a:r>
            <a:r>
              <a:rPr dirty="0"/>
              <a:t>(Clitoria</a:t>
            </a:r>
            <a:r>
              <a:rPr spc="465" dirty="0"/>
              <a:t> </a:t>
            </a:r>
            <a:r>
              <a:rPr spc="135" dirty="0"/>
              <a:t>ternatea</a:t>
            </a:r>
            <a:r>
              <a:rPr spc="465" dirty="0"/>
              <a:t> </a:t>
            </a:r>
            <a:r>
              <a:rPr dirty="0"/>
              <a:t>L.)</a:t>
            </a:r>
            <a:r>
              <a:rPr spc="459" dirty="0"/>
              <a:t> </a:t>
            </a:r>
            <a:r>
              <a:rPr spc="145" dirty="0"/>
              <a:t>sebagai</a:t>
            </a:r>
            <a:r>
              <a:rPr spc="465" dirty="0"/>
              <a:t> </a:t>
            </a:r>
            <a:r>
              <a:rPr spc="150" dirty="0"/>
              <a:t>teh</a:t>
            </a:r>
            <a:r>
              <a:rPr spc="465" dirty="0"/>
              <a:t> </a:t>
            </a:r>
            <a:r>
              <a:rPr spc="185" dirty="0"/>
              <a:t>yang</a:t>
            </a:r>
            <a:r>
              <a:rPr spc="459" dirty="0"/>
              <a:t> </a:t>
            </a:r>
            <a:r>
              <a:rPr spc="170" dirty="0"/>
              <a:t>bermanfaat</a:t>
            </a:r>
            <a:r>
              <a:rPr spc="465" dirty="0"/>
              <a:t> </a:t>
            </a:r>
            <a:r>
              <a:rPr spc="135" dirty="0"/>
              <a:t>bagi</a:t>
            </a:r>
            <a:r>
              <a:rPr spc="459" dirty="0"/>
              <a:t> </a:t>
            </a:r>
            <a:r>
              <a:rPr spc="160" dirty="0"/>
              <a:t>kesehatan </a:t>
            </a:r>
            <a:r>
              <a:rPr spc="204" dirty="0"/>
              <a:t>masyarakat</a:t>
            </a:r>
            <a:r>
              <a:rPr spc="495" dirty="0"/>
              <a:t> </a:t>
            </a:r>
            <a:r>
              <a:rPr dirty="0"/>
              <a:t>di</a:t>
            </a:r>
            <a:r>
              <a:rPr spc="500" dirty="0"/>
              <a:t> </a:t>
            </a:r>
            <a:r>
              <a:rPr spc="195" dirty="0"/>
              <a:t>kampung</a:t>
            </a:r>
            <a:r>
              <a:rPr spc="500" dirty="0"/>
              <a:t> </a:t>
            </a:r>
            <a:r>
              <a:rPr spc="114" dirty="0"/>
              <a:t>eduwisata</a:t>
            </a:r>
            <a:r>
              <a:rPr spc="495" dirty="0"/>
              <a:t> </a:t>
            </a:r>
            <a:r>
              <a:rPr spc="135" dirty="0"/>
              <a:t>alam</a:t>
            </a:r>
            <a:r>
              <a:rPr spc="500" dirty="0"/>
              <a:t> </a:t>
            </a:r>
            <a:r>
              <a:rPr spc="114" dirty="0"/>
              <a:t>sungai</a:t>
            </a:r>
            <a:r>
              <a:rPr spc="500" dirty="0"/>
              <a:t> </a:t>
            </a:r>
            <a:r>
              <a:rPr spc="125" dirty="0"/>
              <a:t>masjid</a:t>
            </a:r>
            <a:r>
              <a:rPr spc="500" dirty="0"/>
              <a:t> </a:t>
            </a:r>
            <a:r>
              <a:rPr spc="185" dirty="0"/>
              <a:t>kota</a:t>
            </a:r>
            <a:r>
              <a:rPr spc="495" dirty="0"/>
              <a:t> </a:t>
            </a:r>
            <a:r>
              <a:rPr spc="65" dirty="0"/>
              <a:t>dumai.</a:t>
            </a:r>
            <a:r>
              <a:rPr spc="500" dirty="0"/>
              <a:t> </a:t>
            </a:r>
            <a:r>
              <a:rPr dirty="0"/>
              <a:t>In</a:t>
            </a:r>
            <a:r>
              <a:rPr spc="500" dirty="0"/>
              <a:t> </a:t>
            </a:r>
            <a:r>
              <a:rPr dirty="0"/>
              <a:t>Unri</a:t>
            </a:r>
            <a:r>
              <a:rPr spc="495" dirty="0"/>
              <a:t> </a:t>
            </a:r>
            <a:r>
              <a:rPr spc="100" dirty="0"/>
              <a:t>Conference</a:t>
            </a:r>
            <a:r>
              <a:rPr spc="500" dirty="0"/>
              <a:t> </a:t>
            </a:r>
            <a:r>
              <a:rPr spc="40" dirty="0"/>
              <a:t>Series: </a:t>
            </a:r>
            <a:r>
              <a:rPr spc="145" dirty="0"/>
              <a:t>Community</a:t>
            </a:r>
            <a:r>
              <a:rPr spc="75" dirty="0"/>
              <a:t> </a:t>
            </a:r>
            <a:r>
              <a:rPr spc="165" dirty="0"/>
              <a:t>Engagement</a:t>
            </a:r>
            <a:r>
              <a:rPr spc="80" dirty="0"/>
              <a:t> </a:t>
            </a:r>
            <a:r>
              <a:rPr dirty="0"/>
              <a:t>(Vol.</a:t>
            </a:r>
            <a:r>
              <a:rPr spc="75" dirty="0"/>
              <a:t> </a:t>
            </a:r>
            <a:r>
              <a:rPr dirty="0"/>
              <a:t>4,</a:t>
            </a:r>
            <a:r>
              <a:rPr spc="80" dirty="0"/>
              <a:t> </a:t>
            </a:r>
            <a:r>
              <a:rPr dirty="0"/>
              <a:t>pp.</a:t>
            </a:r>
            <a:r>
              <a:rPr spc="80" dirty="0"/>
              <a:t> </a:t>
            </a:r>
            <a:r>
              <a:rPr dirty="0"/>
              <a:t>144-</a:t>
            </a:r>
            <a:r>
              <a:rPr spc="-10" dirty="0"/>
              <a:t>148).</a:t>
            </a:r>
            <a:endParaRPr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3936" y="7018628"/>
            <a:ext cx="11972925" cy="1466850"/>
          </a:xfrm>
          <a:custGeom>
            <a:avLst/>
            <a:gdLst/>
            <a:ahLst/>
            <a:cxnLst/>
            <a:rect l="l" t="t" r="r" b="b"/>
            <a:pathLst>
              <a:path w="11972925" h="1466850">
                <a:moveTo>
                  <a:pt x="11972923" y="812561"/>
                </a:moveTo>
                <a:lnTo>
                  <a:pt x="11963198" y="878679"/>
                </a:lnTo>
                <a:lnTo>
                  <a:pt x="11952293" y="925267"/>
                </a:lnTo>
                <a:lnTo>
                  <a:pt x="11938405" y="970952"/>
                </a:lnTo>
                <a:lnTo>
                  <a:pt x="11921593" y="1015593"/>
                </a:lnTo>
                <a:lnTo>
                  <a:pt x="11901915" y="1059048"/>
                </a:lnTo>
                <a:lnTo>
                  <a:pt x="11879430" y="1101172"/>
                </a:lnTo>
                <a:lnTo>
                  <a:pt x="11854199" y="1141825"/>
                </a:lnTo>
                <a:lnTo>
                  <a:pt x="11826278" y="1180864"/>
                </a:lnTo>
                <a:lnTo>
                  <a:pt x="11795729" y="1218146"/>
                </a:lnTo>
                <a:lnTo>
                  <a:pt x="11762609" y="1253528"/>
                </a:lnTo>
                <a:lnTo>
                  <a:pt x="11727227" y="1286648"/>
                </a:lnTo>
                <a:lnTo>
                  <a:pt x="11689945" y="1317197"/>
                </a:lnTo>
                <a:lnTo>
                  <a:pt x="11650907" y="1345117"/>
                </a:lnTo>
                <a:lnTo>
                  <a:pt x="11610254" y="1370349"/>
                </a:lnTo>
                <a:lnTo>
                  <a:pt x="11568129" y="1392833"/>
                </a:lnTo>
                <a:lnTo>
                  <a:pt x="11524675" y="1412511"/>
                </a:lnTo>
                <a:lnTo>
                  <a:pt x="11480034" y="1429323"/>
                </a:lnTo>
                <a:lnTo>
                  <a:pt x="11434349" y="1443211"/>
                </a:lnTo>
                <a:lnTo>
                  <a:pt x="11387761" y="1454115"/>
                </a:lnTo>
                <a:lnTo>
                  <a:pt x="11340414" y="1461977"/>
                </a:lnTo>
                <a:lnTo>
                  <a:pt x="11292451" y="1466849"/>
                </a:lnTo>
              </a:path>
              <a:path w="11972925" h="1466850">
                <a:moveTo>
                  <a:pt x="685073" y="1466848"/>
                </a:moveTo>
                <a:lnTo>
                  <a:pt x="637121" y="1461977"/>
                </a:lnTo>
                <a:lnTo>
                  <a:pt x="589774" y="1454115"/>
                </a:lnTo>
                <a:lnTo>
                  <a:pt x="543186" y="1443211"/>
                </a:lnTo>
                <a:lnTo>
                  <a:pt x="497501" y="1429323"/>
                </a:lnTo>
                <a:lnTo>
                  <a:pt x="452860" y="1412510"/>
                </a:lnTo>
                <a:lnTo>
                  <a:pt x="409406" y="1392833"/>
                </a:lnTo>
                <a:lnTo>
                  <a:pt x="367281" y="1370348"/>
                </a:lnTo>
                <a:lnTo>
                  <a:pt x="326628" y="1345117"/>
                </a:lnTo>
                <a:lnTo>
                  <a:pt x="287589" y="1317197"/>
                </a:lnTo>
                <a:lnTo>
                  <a:pt x="250308" y="1286647"/>
                </a:lnTo>
                <a:lnTo>
                  <a:pt x="214925" y="1253527"/>
                </a:lnTo>
                <a:lnTo>
                  <a:pt x="181806" y="1218145"/>
                </a:lnTo>
                <a:lnTo>
                  <a:pt x="151256" y="1180864"/>
                </a:lnTo>
                <a:lnTo>
                  <a:pt x="123336" y="1141825"/>
                </a:lnTo>
                <a:lnTo>
                  <a:pt x="98105" y="1101172"/>
                </a:lnTo>
                <a:lnTo>
                  <a:pt x="75621" y="1059047"/>
                </a:lnTo>
                <a:lnTo>
                  <a:pt x="55943" y="1015593"/>
                </a:lnTo>
                <a:lnTo>
                  <a:pt x="39130" y="970952"/>
                </a:lnTo>
                <a:lnTo>
                  <a:pt x="25242" y="925267"/>
                </a:lnTo>
                <a:lnTo>
                  <a:pt x="14338" y="878679"/>
                </a:lnTo>
                <a:lnTo>
                  <a:pt x="6476" y="831332"/>
                </a:lnTo>
                <a:lnTo>
                  <a:pt x="1716" y="783369"/>
                </a:lnTo>
                <a:lnTo>
                  <a:pt x="0" y="734930"/>
                </a:lnTo>
                <a:lnTo>
                  <a:pt x="0" y="733402"/>
                </a:lnTo>
                <a:lnTo>
                  <a:pt x="1716" y="684968"/>
                </a:lnTo>
                <a:lnTo>
                  <a:pt x="6476" y="637004"/>
                </a:lnTo>
                <a:lnTo>
                  <a:pt x="14338" y="589658"/>
                </a:lnTo>
                <a:lnTo>
                  <a:pt x="25243" y="543070"/>
                </a:lnTo>
                <a:lnTo>
                  <a:pt x="39131" y="497385"/>
                </a:lnTo>
                <a:lnTo>
                  <a:pt x="55943" y="452744"/>
                </a:lnTo>
                <a:lnTo>
                  <a:pt x="75621" y="409290"/>
                </a:lnTo>
                <a:lnTo>
                  <a:pt x="98105" y="367165"/>
                </a:lnTo>
                <a:lnTo>
                  <a:pt x="123337" y="326512"/>
                </a:lnTo>
                <a:lnTo>
                  <a:pt x="151257" y="287473"/>
                </a:lnTo>
                <a:lnTo>
                  <a:pt x="181806" y="250192"/>
                </a:lnTo>
                <a:lnTo>
                  <a:pt x="214925" y="214809"/>
                </a:lnTo>
                <a:lnTo>
                  <a:pt x="250308" y="181690"/>
                </a:lnTo>
                <a:lnTo>
                  <a:pt x="287589" y="151140"/>
                </a:lnTo>
                <a:lnTo>
                  <a:pt x="326628" y="123220"/>
                </a:lnTo>
                <a:lnTo>
                  <a:pt x="367281" y="97989"/>
                </a:lnTo>
                <a:lnTo>
                  <a:pt x="409406" y="75505"/>
                </a:lnTo>
                <a:lnTo>
                  <a:pt x="452860" y="55827"/>
                </a:lnTo>
                <a:lnTo>
                  <a:pt x="497501" y="39014"/>
                </a:lnTo>
                <a:lnTo>
                  <a:pt x="543186" y="25126"/>
                </a:lnTo>
                <a:lnTo>
                  <a:pt x="589774" y="14222"/>
                </a:lnTo>
                <a:lnTo>
                  <a:pt x="637121" y="6360"/>
                </a:lnTo>
                <a:lnTo>
                  <a:pt x="685084" y="1599"/>
                </a:lnTo>
                <a:lnTo>
                  <a:pt x="733523" y="0"/>
                </a:lnTo>
                <a:lnTo>
                  <a:pt x="11244013" y="0"/>
                </a:lnTo>
                <a:lnTo>
                  <a:pt x="11292451" y="1599"/>
                </a:lnTo>
                <a:lnTo>
                  <a:pt x="11340414" y="6360"/>
                </a:lnTo>
                <a:lnTo>
                  <a:pt x="11387761" y="14222"/>
                </a:lnTo>
                <a:lnTo>
                  <a:pt x="11434348" y="25126"/>
                </a:lnTo>
                <a:lnTo>
                  <a:pt x="11480034" y="39014"/>
                </a:lnTo>
                <a:lnTo>
                  <a:pt x="11524675" y="55826"/>
                </a:lnTo>
                <a:lnTo>
                  <a:pt x="11568129" y="75504"/>
                </a:lnTo>
                <a:lnTo>
                  <a:pt x="11610254" y="97988"/>
                </a:lnTo>
                <a:lnTo>
                  <a:pt x="11650907" y="123220"/>
                </a:lnTo>
                <a:lnTo>
                  <a:pt x="11689945" y="151140"/>
                </a:lnTo>
                <a:lnTo>
                  <a:pt x="11727227" y="181689"/>
                </a:lnTo>
                <a:lnTo>
                  <a:pt x="11762609" y="214809"/>
                </a:lnTo>
                <a:lnTo>
                  <a:pt x="11795729" y="250191"/>
                </a:lnTo>
                <a:lnTo>
                  <a:pt x="11826278" y="287473"/>
                </a:lnTo>
                <a:lnTo>
                  <a:pt x="11854199" y="326511"/>
                </a:lnTo>
                <a:lnTo>
                  <a:pt x="11879430" y="367164"/>
                </a:lnTo>
                <a:lnTo>
                  <a:pt x="11901915" y="409289"/>
                </a:lnTo>
                <a:lnTo>
                  <a:pt x="11921593" y="452743"/>
                </a:lnTo>
                <a:lnTo>
                  <a:pt x="11938405" y="497385"/>
                </a:lnTo>
                <a:lnTo>
                  <a:pt x="11952293" y="543070"/>
                </a:lnTo>
                <a:lnTo>
                  <a:pt x="11963198" y="589658"/>
                </a:lnTo>
                <a:lnTo>
                  <a:pt x="11971060" y="637004"/>
                </a:lnTo>
                <a:lnTo>
                  <a:pt x="11972923" y="655776"/>
                </a:lnTo>
              </a:path>
            </a:pathLst>
          </a:custGeom>
          <a:ln w="57149">
            <a:solidFill>
              <a:srgbClr val="F5D4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53936" y="3234634"/>
            <a:ext cx="11972925" cy="857250"/>
          </a:xfrm>
          <a:custGeom>
            <a:avLst/>
            <a:gdLst/>
            <a:ahLst/>
            <a:cxnLst/>
            <a:rect l="l" t="t" r="r" b="b"/>
            <a:pathLst>
              <a:path w="11972925" h="857250">
                <a:moveTo>
                  <a:pt x="11972924" y="489803"/>
                </a:moveTo>
                <a:lnTo>
                  <a:pt x="11953265" y="573002"/>
                </a:lnTo>
                <a:lnTo>
                  <a:pt x="11934897" y="617346"/>
                </a:lnTo>
                <a:lnTo>
                  <a:pt x="11911672" y="659431"/>
                </a:lnTo>
                <a:lnTo>
                  <a:pt x="11883764" y="698835"/>
                </a:lnTo>
                <a:lnTo>
                  <a:pt x="11851349" y="735138"/>
                </a:lnTo>
                <a:lnTo>
                  <a:pt x="11815046" y="767553"/>
                </a:lnTo>
                <a:lnTo>
                  <a:pt x="11775642" y="795461"/>
                </a:lnTo>
                <a:lnTo>
                  <a:pt x="11733557" y="818686"/>
                </a:lnTo>
                <a:lnTo>
                  <a:pt x="11689213" y="837054"/>
                </a:lnTo>
                <a:lnTo>
                  <a:pt x="11643032" y="850390"/>
                </a:lnTo>
                <a:lnTo>
                  <a:pt x="11602870" y="857250"/>
                </a:lnTo>
              </a:path>
              <a:path w="11972925" h="857250">
                <a:moveTo>
                  <a:pt x="374669" y="857250"/>
                </a:moveTo>
                <a:lnTo>
                  <a:pt x="334506" y="850390"/>
                </a:lnTo>
                <a:lnTo>
                  <a:pt x="288325" y="837054"/>
                </a:lnTo>
                <a:lnTo>
                  <a:pt x="243981" y="818686"/>
                </a:lnTo>
                <a:lnTo>
                  <a:pt x="201896" y="795461"/>
                </a:lnTo>
                <a:lnTo>
                  <a:pt x="162492" y="767553"/>
                </a:lnTo>
                <a:lnTo>
                  <a:pt x="126189" y="735138"/>
                </a:lnTo>
                <a:lnTo>
                  <a:pt x="93774" y="698835"/>
                </a:lnTo>
                <a:lnTo>
                  <a:pt x="65866" y="659431"/>
                </a:lnTo>
                <a:lnTo>
                  <a:pt x="42641" y="617346"/>
                </a:lnTo>
                <a:lnTo>
                  <a:pt x="24273" y="573002"/>
                </a:lnTo>
                <a:lnTo>
                  <a:pt x="10937" y="526821"/>
                </a:lnTo>
                <a:lnTo>
                  <a:pt x="2808" y="479225"/>
                </a:lnTo>
                <a:lnTo>
                  <a:pt x="0" y="430630"/>
                </a:lnTo>
                <a:lnTo>
                  <a:pt x="2808" y="382043"/>
                </a:lnTo>
                <a:lnTo>
                  <a:pt x="10938" y="334446"/>
                </a:lnTo>
                <a:lnTo>
                  <a:pt x="24273" y="288265"/>
                </a:lnTo>
                <a:lnTo>
                  <a:pt x="42641" y="243921"/>
                </a:lnTo>
                <a:lnTo>
                  <a:pt x="65866" y="201837"/>
                </a:lnTo>
                <a:lnTo>
                  <a:pt x="93774" y="162432"/>
                </a:lnTo>
                <a:lnTo>
                  <a:pt x="126189" y="126130"/>
                </a:lnTo>
                <a:lnTo>
                  <a:pt x="162492" y="93714"/>
                </a:lnTo>
                <a:lnTo>
                  <a:pt x="201896" y="65807"/>
                </a:lnTo>
                <a:lnTo>
                  <a:pt x="243981" y="42582"/>
                </a:lnTo>
                <a:lnTo>
                  <a:pt x="288325" y="24214"/>
                </a:lnTo>
                <a:lnTo>
                  <a:pt x="334506" y="10878"/>
                </a:lnTo>
                <a:lnTo>
                  <a:pt x="382102" y="2748"/>
                </a:lnTo>
                <a:lnTo>
                  <a:pt x="430693" y="0"/>
                </a:lnTo>
                <a:lnTo>
                  <a:pt x="11546844" y="0"/>
                </a:lnTo>
                <a:lnTo>
                  <a:pt x="11595435" y="2748"/>
                </a:lnTo>
                <a:lnTo>
                  <a:pt x="11643032" y="10878"/>
                </a:lnTo>
                <a:lnTo>
                  <a:pt x="11689213" y="24214"/>
                </a:lnTo>
                <a:lnTo>
                  <a:pt x="11733557" y="42582"/>
                </a:lnTo>
                <a:lnTo>
                  <a:pt x="11775642" y="65807"/>
                </a:lnTo>
                <a:lnTo>
                  <a:pt x="11815046" y="93714"/>
                </a:lnTo>
                <a:lnTo>
                  <a:pt x="11851349" y="126129"/>
                </a:lnTo>
                <a:lnTo>
                  <a:pt x="11883764" y="162432"/>
                </a:lnTo>
                <a:lnTo>
                  <a:pt x="11911671" y="201837"/>
                </a:lnTo>
                <a:lnTo>
                  <a:pt x="11934897" y="243921"/>
                </a:lnTo>
                <a:lnTo>
                  <a:pt x="11953265" y="288265"/>
                </a:lnTo>
                <a:lnTo>
                  <a:pt x="11966601" y="334446"/>
                </a:lnTo>
                <a:lnTo>
                  <a:pt x="11972924" y="371465"/>
                </a:lnTo>
              </a:path>
            </a:pathLst>
          </a:custGeom>
          <a:ln w="57150">
            <a:solidFill>
              <a:srgbClr val="F5D4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01945" y="4461469"/>
            <a:ext cx="79533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03120" algn="l"/>
                <a:tab pos="4757420" algn="l"/>
                <a:tab pos="6374765" algn="l"/>
              </a:tabLst>
            </a:pPr>
            <a:r>
              <a:rPr sz="4800" b="1" spc="-3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Manfaat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Kesehatan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3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1945" y="3266344"/>
            <a:ext cx="105575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9410" algn="l"/>
                <a:tab pos="3509645" algn="l"/>
                <a:tab pos="4841240" algn="l"/>
                <a:tab pos="6334760" algn="l"/>
                <a:tab pos="7800340" algn="l"/>
                <a:tab pos="8846185" algn="l"/>
              </a:tabLst>
            </a:pPr>
            <a:r>
              <a:rPr sz="4800" b="1" spc="-3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Telang: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Asal,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4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Nama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Latin,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3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Habitat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53936" y="4495966"/>
            <a:ext cx="11972925" cy="857250"/>
          </a:xfrm>
          <a:custGeom>
            <a:avLst/>
            <a:gdLst/>
            <a:ahLst/>
            <a:cxnLst/>
            <a:rect l="l" t="t" r="r" b="b"/>
            <a:pathLst>
              <a:path w="11972925" h="857250">
                <a:moveTo>
                  <a:pt x="11972924" y="489803"/>
                </a:moveTo>
                <a:lnTo>
                  <a:pt x="11953265" y="573002"/>
                </a:lnTo>
                <a:lnTo>
                  <a:pt x="11934897" y="617346"/>
                </a:lnTo>
                <a:lnTo>
                  <a:pt x="11911672" y="659431"/>
                </a:lnTo>
                <a:lnTo>
                  <a:pt x="11883764" y="698835"/>
                </a:lnTo>
                <a:lnTo>
                  <a:pt x="11851349" y="735138"/>
                </a:lnTo>
                <a:lnTo>
                  <a:pt x="11815046" y="767553"/>
                </a:lnTo>
                <a:lnTo>
                  <a:pt x="11775642" y="795461"/>
                </a:lnTo>
                <a:lnTo>
                  <a:pt x="11733557" y="818686"/>
                </a:lnTo>
                <a:lnTo>
                  <a:pt x="11689213" y="837054"/>
                </a:lnTo>
                <a:lnTo>
                  <a:pt x="11643032" y="850390"/>
                </a:lnTo>
                <a:lnTo>
                  <a:pt x="11602869" y="857250"/>
                </a:lnTo>
              </a:path>
              <a:path w="11972925" h="857250">
                <a:moveTo>
                  <a:pt x="374669" y="857250"/>
                </a:moveTo>
                <a:lnTo>
                  <a:pt x="334506" y="850390"/>
                </a:lnTo>
                <a:lnTo>
                  <a:pt x="288325" y="837054"/>
                </a:lnTo>
                <a:lnTo>
                  <a:pt x="243981" y="818686"/>
                </a:lnTo>
                <a:lnTo>
                  <a:pt x="201896" y="795461"/>
                </a:lnTo>
                <a:lnTo>
                  <a:pt x="162492" y="767553"/>
                </a:lnTo>
                <a:lnTo>
                  <a:pt x="126189" y="735138"/>
                </a:lnTo>
                <a:lnTo>
                  <a:pt x="93774" y="698835"/>
                </a:lnTo>
                <a:lnTo>
                  <a:pt x="65866" y="659431"/>
                </a:lnTo>
                <a:lnTo>
                  <a:pt x="42641" y="617346"/>
                </a:lnTo>
                <a:lnTo>
                  <a:pt x="24273" y="573002"/>
                </a:lnTo>
                <a:lnTo>
                  <a:pt x="10937" y="526821"/>
                </a:lnTo>
                <a:lnTo>
                  <a:pt x="2808" y="479225"/>
                </a:lnTo>
                <a:lnTo>
                  <a:pt x="0" y="430630"/>
                </a:lnTo>
                <a:lnTo>
                  <a:pt x="2808" y="382043"/>
                </a:lnTo>
                <a:lnTo>
                  <a:pt x="10938" y="334446"/>
                </a:lnTo>
                <a:lnTo>
                  <a:pt x="24273" y="288265"/>
                </a:lnTo>
                <a:lnTo>
                  <a:pt x="42641" y="243921"/>
                </a:lnTo>
                <a:lnTo>
                  <a:pt x="65866" y="201837"/>
                </a:lnTo>
                <a:lnTo>
                  <a:pt x="93774" y="162432"/>
                </a:lnTo>
                <a:lnTo>
                  <a:pt x="126189" y="126130"/>
                </a:lnTo>
                <a:lnTo>
                  <a:pt x="162492" y="93714"/>
                </a:lnTo>
                <a:lnTo>
                  <a:pt x="201896" y="65806"/>
                </a:lnTo>
                <a:lnTo>
                  <a:pt x="243981" y="42582"/>
                </a:lnTo>
                <a:lnTo>
                  <a:pt x="288325" y="24214"/>
                </a:lnTo>
                <a:lnTo>
                  <a:pt x="334506" y="10878"/>
                </a:lnTo>
                <a:lnTo>
                  <a:pt x="382102" y="2748"/>
                </a:lnTo>
                <a:lnTo>
                  <a:pt x="430693" y="0"/>
                </a:lnTo>
                <a:lnTo>
                  <a:pt x="11546844" y="0"/>
                </a:lnTo>
                <a:lnTo>
                  <a:pt x="11595435" y="2748"/>
                </a:lnTo>
                <a:lnTo>
                  <a:pt x="11643032" y="10878"/>
                </a:lnTo>
                <a:lnTo>
                  <a:pt x="11689213" y="24214"/>
                </a:lnTo>
                <a:lnTo>
                  <a:pt x="11733557" y="42582"/>
                </a:lnTo>
                <a:lnTo>
                  <a:pt x="11775642" y="65807"/>
                </a:lnTo>
                <a:lnTo>
                  <a:pt x="11815046" y="93714"/>
                </a:lnTo>
                <a:lnTo>
                  <a:pt x="11851349" y="126129"/>
                </a:lnTo>
                <a:lnTo>
                  <a:pt x="11883764" y="162432"/>
                </a:lnTo>
                <a:lnTo>
                  <a:pt x="11911671" y="201837"/>
                </a:lnTo>
                <a:lnTo>
                  <a:pt x="11934897" y="243921"/>
                </a:lnTo>
                <a:lnTo>
                  <a:pt x="11953265" y="288265"/>
                </a:lnTo>
                <a:lnTo>
                  <a:pt x="11966601" y="334446"/>
                </a:lnTo>
                <a:lnTo>
                  <a:pt x="11972924" y="371465"/>
                </a:lnTo>
              </a:path>
            </a:pathLst>
          </a:custGeom>
          <a:ln w="57150">
            <a:solidFill>
              <a:srgbClr val="F5D4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01945" y="7054315"/>
            <a:ext cx="889254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80"/>
              </a:lnSpc>
              <a:spcBef>
                <a:spcPts val="100"/>
              </a:spcBef>
              <a:tabLst>
                <a:tab pos="1931035" algn="l"/>
                <a:tab pos="3547745" algn="l"/>
                <a:tab pos="5327650" algn="l"/>
                <a:tab pos="5970905" algn="l"/>
              </a:tabLst>
            </a:pP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Inovasi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3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di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3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PEP: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ts val="5280"/>
              </a:lnSpc>
              <a:tabLst>
                <a:tab pos="1776095" algn="l"/>
                <a:tab pos="3554095" algn="l"/>
                <a:tab pos="4599940" algn="l"/>
              </a:tabLst>
            </a:pP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Bakpia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3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2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Perkembangannya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3936" y="5757297"/>
            <a:ext cx="11972925" cy="857250"/>
          </a:xfrm>
          <a:custGeom>
            <a:avLst/>
            <a:gdLst/>
            <a:ahLst/>
            <a:cxnLst/>
            <a:rect l="l" t="t" r="r" b="b"/>
            <a:pathLst>
              <a:path w="11972925" h="857250">
                <a:moveTo>
                  <a:pt x="11972924" y="489803"/>
                </a:moveTo>
                <a:lnTo>
                  <a:pt x="11953265" y="573002"/>
                </a:lnTo>
                <a:lnTo>
                  <a:pt x="11934897" y="617346"/>
                </a:lnTo>
                <a:lnTo>
                  <a:pt x="11911672" y="659431"/>
                </a:lnTo>
                <a:lnTo>
                  <a:pt x="11883764" y="698835"/>
                </a:lnTo>
                <a:lnTo>
                  <a:pt x="11851349" y="735138"/>
                </a:lnTo>
                <a:lnTo>
                  <a:pt x="11815046" y="767553"/>
                </a:lnTo>
                <a:lnTo>
                  <a:pt x="11775642" y="795461"/>
                </a:lnTo>
                <a:lnTo>
                  <a:pt x="11733557" y="818685"/>
                </a:lnTo>
                <a:lnTo>
                  <a:pt x="11689213" y="837053"/>
                </a:lnTo>
                <a:lnTo>
                  <a:pt x="11643032" y="850389"/>
                </a:lnTo>
                <a:lnTo>
                  <a:pt x="11602869" y="857250"/>
                </a:lnTo>
              </a:path>
              <a:path w="11972925" h="857250">
                <a:moveTo>
                  <a:pt x="374669" y="857250"/>
                </a:moveTo>
                <a:lnTo>
                  <a:pt x="334506" y="850389"/>
                </a:lnTo>
                <a:lnTo>
                  <a:pt x="288325" y="837053"/>
                </a:lnTo>
                <a:lnTo>
                  <a:pt x="243981" y="818686"/>
                </a:lnTo>
                <a:lnTo>
                  <a:pt x="201896" y="795461"/>
                </a:lnTo>
                <a:lnTo>
                  <a:pt x="162492" y="767553"/>
                </a:lnTo>
                <a:lnTo>
                  <a:pt x="126189" y="735138"/>
                </a:lnTo>
                <a:lnTo>
                  <a:pt x="93774" y="698835"/>
                </a:lnTo>
                <a:lnTo>
                  <a:pt x="65866" y="659431"/>
                </a:lnTo>
                <a:lnTo>
                  <a:pt x="42641" y="617346"/>
                </a:lnTo>
                <a:lnTo>
                  <a:pt x="24273" y="573002"/>
                </a:lnTo>
                <a:lnTo>
                  <a:pt x="10938" y="526821"/>
                </a:lnTo>
                <a:lnTo>
                  <a:pt x="2808" y="479225"/>
                </a:lnTo>
                <a:lnTo>
                  <a:pt x="0" y="430630"/>
                </a:lnTo>
                <a:lnTo>
                  <a:pt x="2808" y="382043"/>
                </a:lnTo>
                <a:lnTo>
                  <a:pt x="10938" y="334446"/>
                </a:lnTo>
                <a:lnTo>
                  <a:pt x="24273" y="288265"/>
                </a:lnTo>
                <a:lnTo>
                  <a:pt x="42641" y="243921"/>
                </a:lnTo>
                <a:lnTo>
                  <a:pt x="65866" y="201837"/>
                </a:lnTo>
                <a:lnTo>
                  <a:pt x="93774" y="162432"/>
                </a:lnTo>
                <a:lnTo>
                  <a:pt x="126189" y="126129"/>
                </a:lnTo>
                <a:lnTo>
                  <a:pt x="162492" y="93714"/>
                </a:lnTo>
                <a:lnTo>
                  <a:pt x="201896" y="65806"/>
                </a:lnTo>
                <a:lnTo>
                  <a:pt x="243981" y="42581"/>
                </a:lnTo>
                <a:lnTo>
                  <a:pt x="288325" y="24214"/>
                </a:lnTo>
                <a:lnTo>
                  <a:pt x="334506" y="10878"/>
                </a:lnTo>
                <a:lnTo>
                  <a:pt x="382102" y="2748"/>
                </a:lnTo>
                <a:lnTo>
                  <a:pt x="430693" y="0"/>
                </a:lnTo>
                <a:lnTo>
                  <a:pt x="11546844" y="0"/>
                </a:lnTo>
                <a:lnTo>
                  <a:pt x="11595435" y="2748"/>
                </a:lnTo>
                <a:lnTo>
                  <a:pt x="11643032" y="10878"/>
                </a:lnTo>
                <a:lnTo>
                  <a:pt x="11689213" y="24214"/>
                </a:lnTo>
                <a:lnTo>
                  <a:pt x="11733557" y="42582"/>
                </a:lnTo>
                <a:lnTo>
                  <a:pt x="11775642" y="65807"/>
                </a:lnTo>
                <a:lnTo>
                  <a:pt x="11815046" y="93714"/>
                </a:lnTo>
                <a:lnTo>
                  <a:pt x="11851349" y="126129"/>
                </a:lnTo>
                <a:lnTo>
                  <a:pt x="11883764" y="162432"/>
                </a:lnTo>
                <a:lnTo>
                  <a:pt x="11911671" y="201837"/>
                </a:lnTo>
                <a:lnTo>
                  <a:pt x="11934897" y="243921"/>
                </a:lnTo>
                <a:lnTo>
                  <a:pt x="11953264" y="288265"/>
                </a:lnTo>
                <a:lnTo>
                  <a:pt x="11966601" y="334446"/>
                </a:lnTo>
                <a:lnTo>
                  <a:pt x="11972924" y="371465"/>
                </a:lnTo>
              </a:path>
            </a:pathLst>
          </a:custGeom>
          <a:ln w="57150">
            <a:solidFill>
              <a:srgbClr val="F5D4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01945" y="5722799"/>
            <a:ext cx="5029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3880" algn="l"/>
                <a:tab pos="3451225" algn="l"/>
              </a:tabLst>
            </a:pPr>
            <a:r>
              <a:rPr sz="4800" b="1" spc="-3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Olahan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3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4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4800" b="1" spc="-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1" name="object 11"/>
            <p:cNvSpPr/>
            <p:nvPr/>
          </p:nvSpPr>
          <p:spPr>
            <a:xfrm>
              <a:off x="1322085" y="1255001"/>
              <a:ext cx="16230600" cy="8229600"/>
            </a:xfrm>
            <a:custGeom>
              <a:avLst/>
              <a:gdLst/>
              <a:ahLst/>
              <a:cxnLst/>
              <a:rect l="l" t="t" r="r" b="b"/>
              <a:pathLst>
                <a:path w="16230600" h="8229600">
                  <a:moveTo>
                    <a:pt x="0" y="0"/>
                  </a:moveTo>
                  <a:lnTo>
                    <a:pt x="16230598" y="0"/>
                  </a:lnTo>
                  <a:lnTo>
                    <a:pt x="16230598" y="8229599"/>
                  </a:lnTo>
                  <a:lnTo>
                    <a:pt x="0" y="8229599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667DA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6760459" y="7689208"/>
              <a:ext cx="1527540" cy="25977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38354" cy="38059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505" y="0"/>
              <a:ext cx="2309762" cy="18119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4278" y="0"/>
              <a:ext cx="2014736" cy="21603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52" y="3234576"/>
              <a:ext cx="1023860" cy="57886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2277" y="454577"/>
              <a:ext cx="791475" cy="9721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10716" y="9132006"/>
              <a:ext cx="1422940" cy="11549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75247" y="8290238"/>
              <a:ext cx="2725368" cy="1996761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013275" y="1320467"/>
            <a:ext cx="7967980" cy="1455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350" spc="-409" dirty="0">
                <a:latin typeface="Lucida Sans Unicode" panose="020B0602030504020204"/>
                <a:cs typeface="Lucida Sans Unicode" panose="020B0602030504020204"/>
              </a:rPr>
              <a:t>K</a:t>
            </a:r>
            <a:r>
              <a:rPr sz="9350" spc="-395" dirty="0">
                <a:latin typeface="Lucida Sans Unicode" panose="020B0602030504020204"/>
                <a:cs typeface="Lucida Sans Unicode" panose="020B0602030504020204"/>
              </a:rPr>
              <a:t>on</a:t>
            </a:r>
            <a:r>
              <a:rPr sz="9350" spc="-195" dirty="0">
                <a:latin typeface="Lucida Sans Unicode" panose="020B0602030504020204"/>
                <a:cs typeface="Lucida Sans Unicode" panose="020B0602030504020204"/>
              </a:rPr>
              <a:t>t</a:t>
            </a:r>
            <a:r>
              <a:rPr sz="9350" spc="-375" dirty="0">
                <a:latin typeface="Lucida Sans Unicode" panose="020B0602030504020204"/>
                <a:cs typeface="Lucida Sans Unicode" panose="020B0602030504020204"/>
              </a:rPr>
              <a:t>e</a:t>
            </a:r>
            <a:r>
              <a:rPr sz="9350" spc="120" dirty="0">
                <a:latin typeface="Lucida Sans Unicode" panose="020B0602030504020204"/>
                <a:cs typeface="Lucida Sans Unicode" panose="020B0602030504020204"/>
              </a:rPr>
              <a:t>n</a:t>
            </a:r>
            <a:r>
              <a:rPr sz="9350" spc="-112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9350" spc="40" dirty="0">
                <a:latin typeface="Lucida Sans Unicode" panose="020B0602030504020204"/>
                <a:cs typeface="Lucida Sans Unicode" panose="020B0602030504020204"/>
              </a:rPr>
              <a:t>M</a:t>
            </a:r>
            <a:r>
              <a:rPr sz="9350" spc="155" dirty="0"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9350" spc="250" dirty="0">
                <a:latin typeface="Lucida Sans Unicode" panose="020B0602030504020204"/>
                <a:cs typeface="Lucida Sans Unicode" panose="020B0602030504020204"/>
              </a:rPr>
              <a:t>t</a:t>
            </a:r>
            <a:r>
              <a:rPr sz="9350" spc="70" dirty="0">
                <a:latin typeface="Lucida Sans Unicode" panose="020B0602030504020204"/>
                <a:cs typeface="Lucida Sans Unicode" panose="020B0602030504020204"/>
              </a:rPr>
              <a:t>e</a:t>
            </a:r>
            <a:r>
              <a:rPr sz="9350" spc="220" dirty="0">
                <a:latin typeface="Lucida Sans Unicode" panose="020B0602030504020204"/>
                <a:cs typeface="Lucida Sans Unicode" panose="020B0602030504020204"/>
              </a:rPr>
              <a:t>r</a:t>
            </a:r>
            <a:r>
              <a:rPr sz="9350" spc="565" dirty="0">
                <a:latin typeface="Lucida Sans Unicode" panose="020B0602030504020204"/>
                <a:cs typeface="Lucida Sans Unicode" panose="020B0602030504020204"/>
              </a:rPr>
              <a:t>i</a:t>
            </a:r>
            <a:endParaRPr sz="935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06226" y="2792629"/>
            <a:ext cx="619125" cy="3846195"/>
          </a:xfrm>
          <a:prstGeom prst="rect">
            <a:avLst/>
          </a:prstGeom>
        </p:spPr>
        <p:txBody>
          <a:bodyPr vert="horz" wrap="square" lIns="0" tIns="288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75"/>
              </a:spcBef>
            </a:pPr>
            <a:r>
              <a:rPr sz="6550" spc="-340" dirty="0">
                <a:solidFill>
                  <a:srgbClr val="290460"/>
                </a:solidFill>
                <a:latin typeface="Lucida Sans Unicode" panose="020B0602030504020204"/>
                <a:cs typeface="Lucida Sans Unicode" panose="020B0602030504020204"/>
              </a:rPr>
              <a:t>1</a:t>
            </a:r>
            <a:endParaRPr sz="6550">
              <a:latin typeface="Lucida Sans Unicode" panose="020B0602030504020204"/>
              <a:cs typeface="Lucida Sans Unicode" panose="020B0602030504020204"/>
            </a:endParaRPr>
          </a:p>
          <a:p>
            <a:pPr marL="65405">
              <a:lnSpc>
                <a:spcPct val="100000"/>
              </a:lnSpc>
              <a:spcBef>
                <a:spcPts val="2175"/>
              </a:spcBef>
            </a:pPr>
            <a:r>
              <a:rPr sz="6550" spc="-340" dirty="0">
                <a:solidFill>
                  <a:srgbClr val="290460"/>
                </a:solidFill>
                <a:latin typeface="Lucida Sans Unicode" panose="020B0602030504020204"/>
                <a:cs typeface="Lucida Sans Unicode" panose="020B0602030504020204"/>
              </a:rPr>
              <a:t>2</a:t>
            </a:r>
            <a:endParaRPr sz="6550">
              <a:latin typeface="Lucida Sans Unicode" panose="020B0602030504020204"/>
              <a:cs typeface="Lucida Sans Unicode" panose="020B0602030504020204"/>
            </a:endParaRPr>
          </a:p>
          <a:p>
            <a:pPr marL="116205">
              <a:lnSpc>
                <a:spcPct val="100000"/>
              </a:lnSpc>
              <a:spcBef>
                <a:spcPts val="2150"/>
              </a:spcBef>
            </a:pPr>
            <a:r>
              <a:rPr sz="6550" spc="-340" dirty="0">
                <a:solidFill>
                  <a:srgbClr val="290460"/>
                </a:solidFill>
                <a:latin typeface="Lucida Sans Unicode" panose="020B0602030504020204"/>
                <a:cs typeface="Lucida Sans Unicode" panose="020B0602030504020204"/>
              </a:rPr>
              <a:t>3</a:t>
            </a:r>
            <a:endParaRPr sz="655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29603" y="7174221"/>
            <a:ext cx="514984" cy="1024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50" spc="-340" dirty="0">
                <a:solidFill>
                  <a:srgbClr val="290460"/>
                </a:solidFill>
                <a:latin typeface="Lucida Sans Unicode" panose="020B0602030504020204"/>
                <a:cs typeface="Lucida Sans Unicode" panose="020B0602030504020204"/>
              </a:rPr>
              <a:t>4</a:t>
            </a:r>
            <a:endParaRPr sz="6550">
              <a:latin typeface="Lucida Sans Unicode" panose="020B0602030504020204"/>
              <a:cs typeface="Lucida Sans Unicode" panose="020B0602030504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6292340" y="0"/>
            <a:ext cx="1995659" cy="19804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75889" y="840904"/>
            <a:ext cx="901826" cy="7566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80951" y="1501157"/>
            <a:ext cx="733956" cy="8523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50752"/>
            <a:ext cx="8941469" cy="723624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76478" y="428677"/>
            <a:ext cx="9072245" cy="1724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150" spc="390" dirty="0"/>
              <a:t>Bunga</a:t>
            </a:r>
            <a:r>
              <a:rPr sz="11150" spc="-835" dirty="0"/>
              <a:t> </a:t>
            </a:r>
            <a:r>
              <a:rPr sz="11150" spc="505" dirty="0"/>
              <a:t>Telang</a:t>
            </a:r>
            <a:endParaRPr sz="11150"/>
          </a:p>
        </p:txBody>
      </p:sp>
      <p:sp>
        <p:nvSpPr>
          <p:cNvPr id="7" name="object 7"/>
          <p:cNvSpPr txBox="1"/>
          <p:nvPr/>
        </p:nvSpPr>
        <p:spPr>
          <a:xfrm>
            <a:off x="1872840" y="1526295"/>
            <a:ext cx="15147925" cy="5537835"/>
          </a:xfrm>
          <a:prstGeom prst="rect">
            <a:avLst/>
          </a:prstGeom>
        </p:spPr>
        <p:txBody>
          <a:bodyPr vert="horz" wrap="square" lIns="0" tIns="454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75"/>
              </a:spcBef>
            </a:pPr>
            <a:r>
              <a:rPr sz="5400" b="1" i="1" spc="-260" dirty="0">
                <a:solidFill>
                  <a:srgbClr val="290460"/>
                </a:solidFill>
                <a:latin typeface="Times New Roman" panose="02020603050405020304"/>
                <a:cs typeface="Times New Roman" panose="02020603050405020304"/>
              </a:rPr>
              <a:t>Clitoria</a:t>
            </a:r>
            <a:r>
              <a:rPr sz="5400" b="1" i="1" spc="340" dirty="0">
                <a:solidFill>
                  <a:srgbClr val="2904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5400" b="1" i="1" spc="-10" dirty="0">
                <a:solidFill>
                  <a:srgbClr val="290460"/>
                </a:solidFill>
                <a:latin typeface="Times New Roman" panose="02020603050405020304"/>
                <a:cs typeface="Times New Roman" panose="02020603050405020304"/>
              </a:rPr>
              <a:t>ternatea</a:t>
            </a:r>
            <a:endParaRPr sz="5400">
              <a:latin typeface="Times New Roman" panose="02020603050405020304"/>
              <a:cs typeface="Times New Roman" panose="02020603050405020304"/>
            </a:endParaRPr>
          </a:p>
          <a:p>
            <a:pPr marL="7270750">
              <a:lnSpc>
                <a:spcPct val="100000"/>
              </a:lnSpc>
              <a:spcBef>
                <a:spcPts val="3190"/>
              </a:spcBef>
            </a:pPr>
            <a:r>
              <a:rPr sz="4950" spc="740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Habitat</a:t>
            </a:r>
            <a:r>
              <a:rPr sz="4950" spc="-135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4950" spc="-340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:</a:t>
            </a:r>
            <a:endParaRPr sz="4950">
              <a:latin typeface="Trebuchet MS" panose="020B0603020202020204"/>
              <a:cs typeface="Trebuchet MS" panose="020B0603020202020204"/>
            </a:endParaRPr>
          </a:p>
          <a:p>
            <a:pPr marL="7270750" marR="5080">
              <a:lnSpc>
                <a:spcPct val="116000"/>
              </a:lnSpc>
              <a:spcBef>
                <a:spcPts val="915"/>
              </a:spcBef>
            </a:pPr>
            <a:r>
              <a:rPr sz="42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Daerah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tropis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2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subtropis </a:t>
            </a:r>
            <a:r>
              <a:rPr sz="4200" b="1" spc="2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dengan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5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tanah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gembur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0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 </a:t>
            </a:r>
            <a:r>
              <a:rPr sz="420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sinar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matahari</a:t>
            </a:r>
            <a:r>
              <a:rPr sz="420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420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cukup.</a:t>
            </a:r>
            <a:endParaRPr sz="4200">
              <a:latin typeface="Calibri" panose="020F0502020204030204"/>
              <a:cs typeface="Calibri" panose="020F0502020204030204"/>
            </a:endParaRPr>
          </a:p>
          <a:p>
            <a:pPr marL="7270750">
              <a:lnSpc>
                <a:spcPct val="100000"/>
              </a:lnSpc>
              <a:spcBef>
                <a:spcPts val="810"/>
              </a:spcBef>
            </a:pPr>
            <a:r>
              <a:rPr sz="4200" b="1" spc="22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Suhu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5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tumbuh</a:t>
            </a:r>
            <a:r>
              <a:rPr sz="420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2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sekitar</a:t>
            </a:r>
            <a:r>
              <a:rPr sz="4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2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15–28</a:t>
            </a:r>
            <a:r>
              <a:rPr sz="4200" spc="-10" dirty="0">
                <a:solidFill>
                  <a:srgbClr val="7D669D"/>
                </a:solidFill>
                <a:latin typeface="Georgia" panose="02040502050405020303"/>
                <a:cs typeface="Georgia" panose="02040502050405020303"/>
              </a:rPr>
              <a:t>°</a:t>
            </a:r>
            <a:r>
              <a:rPr sz="42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C</a:t>
            </a:r>
            <a:endParaRPr sz="42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6292340" y="0"/>
            <a:ext cx="1995659" cy="19804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75889" y="840904"/>
            <a:ext cx="901826" cy="7566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61729" y="413805"/>
            <a:ext cx="733956" cy="8523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705" y="1669686"/>
            <a:ext cx="5705474" cy="82867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6447" y="3447563"/>
            <a:ext cx="161924" cy="1619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6447" y="4781063"/>
            <a:ext cx="161924" cy="161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40834" y="5443050"/>
            <a:ext cx="171450" cy="1714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40834" y="6109800"/>
            <a:ext cx="171450" cy="1714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40834" y="6776550"/>
            <a:ext cx="171450" cy="1714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40834" y="7443300"/>
            <a:ext cx="171450" cy="17144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725952" y="5769745"/>
            <a:ext cx="3125470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000"/>
              </a:lnSpc>
              <a:spcBef>
                <a:spcPts val="100"/>
              </a:spcBef>
            </a:pPr>
            <a:r>
              <a:rPr sz="38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Antidiabetes </a:t>
            </a:r>
            <a:r>
              <a:rPr sz="380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Anti-</a:t>
            </a:r>
            <a:r>
              <a:rPr sz="380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obesitas </a:t>
            </a:r>
            <a:r>
              <a:rPr sz="380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Anti-</a:t>
            </a:r>
            <a:r>
              <a:rPr sz="380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inflamasi</a:t>
            </a:r>
            <a:endParaRPr sz="3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6447" y="8114813"/>
            <a:ext cx="161924" cy="1619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905462" y="7769995"/>
            <a:ext cx="8163559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000"/>
              </a:lnSpc>
              <a:spcBef>
                <a:spcPts val="100"/>
              </a:spcBef>
            </a:pPr>
            <a:r>
              <a:rPr sz="38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Tidak</a:t>
            </a:r>
            <a:r>
              <a:rPr sz="380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memiliki</a:t>
            </a:r>
            <a:r>
              <a:rPr sz="380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bau</a:t>
            </a:r>
            <a:r>
              <a:rPr sz="380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mengganggu</a:t>
            </a:r>
            <a:r>
              <a:rPr sz="38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 </a:t>
            </a:r>
            <a:r>
              <a:rPr sz="38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mempercantik</a:t>
            </a:r>
            <a:r>
              <a:rPr sz="38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tampilan.</a:t>
            </a:r>
            <a:endParaRPr sz="3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812225" y="5772001"/>
            <a:ext cx="171450" cy="1714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2225" y="6438751"/>
            <a:ext cx="171450" cy="17144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2225" y="7105501"/>
            <a:ext cx="171450" cy="17144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2197343" y="5431945"/>
            <a:ext cx="4507865" cy="135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000"/>
              </a:lnSpc>
              <a:spcBef>
                <a:spcPts val="100"/>
              </a:spcBef>
            </a:pPr>
            <a:r>
              <a:rPr sz="38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Antimikroorganisme </a:t>
            </a:r>
            <a:r>
              <a:rPr sz="38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Antikanker </a:t>
            </a:r>
            <a:endParaRPr sz="3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40522" y="269239"/>
            <a:ext cx="3085465" cy="759460"/>
          </a:xfrm>
          <a:custGeom>
            <a:avLst/>
            <a:gdLst/>
            <a:ahLst/>
            <a:cxnLst/>
            <a:rect l="l" t="t" r="r" b="b"/>
            <a:pathLst>
              <a:path w="3085465" h="759460">
                <a:moveTo>
                  <a:pt x="3085309" y="759460"/>
                </a:moveTo>
                <a:lnTo>
                  <a:pt x="0" y="759460"/>
                </a:lnTo>
                <a:lnTo>
                  <a:pt x="0" y="0"/>
                </a:lnTo>
                <a:lnTo>
                  <a:pt x="3085309" y="0"/>
                </a:lnTo>
                <a:lnTo>
                  <a:pt x="3085309" y="759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87374" y="483022"/>
            <a:ext cx="12860020" cy="1433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200" spc="950" dirty="0"/>
              <a:t>Manfaat</a:t>
            </a:r>
            <a:r>
              <a:rPr sz="9200" spc="-670" dirty="0"/>
              <a:t> </a:t>
            </a:r>
            <a:r>
              <a:rPr sz="9200" spc="350" dirty="0"/>
              <a:t>bunga</a:t>
            </a:r>
            <a:r>
              <a:rPr sz="9200" spc="-670" dirty="0"/>
              <a:t> </a:t>
            </a:r>
            <a:r>
              <a:rPr sz="9200" spc="720" dirty="0"/>
              <a:t>telang</a:t>
            </a:r>
            <a:endParaRPr sz="9200"/>
          </a:p>
        </p:txBody>
      </p:sp>
      <p:sp>
        <p:nvSpPr>
          <p:cNvPr id="21" name="object 21"/>
          <p:cNvSpPr txBox="1"/>
          <p:nvPr/>
        </p:nvSpPr>
        <p:spPr>
          <a:xfrm>
            <a:off x="6433360" y="1939838"/>
            <a:ext cx="11469370" cy="385572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825"/>
              </a:spcBef>
            </a:pPr>
            <a:r>
              <a:rPr sz="3850" b="1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Menurut</a:t>
            </a:r>
            <a:r>
              <a:rPr sz="3850" b="1" spc="9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18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Wahibah</a:t>
            </a:r>
            <a:r>
              <a:rPr sz="3850" b="1" spc="9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204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et</a:t>
            </a:r>
            <a:r>
              <a:rPr sz="3850" b="1" spc="9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al.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-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(2022);</a:t>
            </a:r>
            <a:r>
              <a:rPr sz="3850" b="1" spc="9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Putri</a:t>
            </a:r>
            <a:r>
              <a:rPr sz="3850" b="1" spc="9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&amp;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22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Baharza </a:t>
            </a:r>
            <a:r>
              <a:rPr sz="3850" b="1" spc="-7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(2023)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27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manfaat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22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13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telah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17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adalah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20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sebagai</a:t>
            </a:r>
            <a:r>
              <a:rPr sz="3850" b="1" spc="95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50" b="1" spc="90" dirty="0">
                <a:solidFill>
                  <a:srgbClr val="290460"/>
                </a:solidFill>
                <a:latin typeface="Calibri" panose="020F0502020204030204"/>
                <a:cs typeface="Calibri" panose="020F0502020204030204"/>
              </a:rPr>
              <a:t>berikut,</a:t>
            </a:r>
            <a:endParaRPr sz="3850">
              <a:latin typeface="Calibri" panose="020F0502020204030204"/>
              <a:cs typeface="Calibri" panose="020F0502020204030204"/>
            </a:endParaRPr>
          </a:p>
          <a:p>
            <a:pPr marL="484505" marR="464185">
              <a:lnSpc>
                <a:spcPct val="115000"/>
              </a:lnSpc>
              <a:spcBef>
                <a:spcPts val="630"/>
              </a:spcBef>
            </a:pPr>
            <a:r>
              <a:rPr sz="38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8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Telang</a:t>
            </a:r>
            <a:r>
              <a:rPr sz="38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mengandung</a:t>
            </a:r>
            <a:r>
              <a:rPr sz="38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polifenol</a:t>
            </a:r>
            <a:r>
              <a:rPr sz="38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tinggi</a:t>
            </a:r>
            <a:r>
              <a:rPr sz="38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2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bermanfaat</a:t>
            </a:r>
            <a:r>
              <a:rPr sz="38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untuk</a:t>
            </a:r>
            <a:r>
              <a:rPr sz="38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kesehatan.</a:t>
            </a:r>
            <a:endParaRPr sz="3800">
              <a:latin typeface="Calibri" panose="020F0502020204030204"/>
              <a:cs typeface="Calibri" panose="020F0502020204030204"/>
            </a:endParaRPr>
          </a:p>
          <a:p>
            <a:pPr marL="1304925" marR="2535555" indent="-821055">
              <a:lnSpc>
                <a:spcPct val="115000"/>
              </a:lnSpc>
              <a:spcBef>
                <a:spcPts val="5"/>
              </a:spcBef>
            </a:pPr>
            <a:r>
              <a:rPr sz="38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Manfaat</a:t>
            </a:r>
            <a:r>
              <a:rPr sz="38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utama</a:t>
            </a:r>
            <a:r>
              <a:rPr sz="38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ekstrak</a:t>
            </a:r>
            <a:r>
              <a:rPr sz="38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2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8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800" b="1" spc="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telang: </a:t>
            </a:r>
            <a:r>
              <a:rPr sz="38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Antioksidan</a:t>
            </a:r>
            <a:endParaRPr sz="3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78982" y="8337600"/>
            <a:ext cx="4109085" cy="1949450"/>
            <a:chOff x="14178982" y="8337600"/>
            <a:chExt cx="4109085" cy="194945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178982" y="8917173"/>
              <a:ext cx="2673439" cy="13698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41711" y="8337600"/>
              <a:ext cx="2046287" cy="19493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2470785" cy="2861310"/>
            <a:chOff x="0" y="0"/>
            <a:chExt cx="2470785" cy="28613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59701" cy="28608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470570" cy="157174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371" y="3674527"/>
            <a:ext cx="6953249" cy="496252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1004" rIns="0" bIns="0" rtlCol="0">
            <a:spAutoFit/>
          </a:bodyPr>
          <a:lstStyle/>
          <a:p>
            <a:pPr marL="2319020">
              <a:lnSpc>
                <a:spcPct val="100000"/>
              </a:lnSpc>
              <a:spcBef>
                <a:spcPts val="130"/>
              </a:spcBef>
            </a:pPr>
            <a:r>
              <a:rPr sz="10550" spc="715" dirty="0"/>
              <a:t>olahan</a:t>
            </a:r>
            <a:r>
              <a:rPr sz="10550" spc="-775" dirty="0"/>
              <a:t> </a:t>
            </a:r>
            <a:r>
              <a:rPr sz="10550" spc="390" dirty="0"/>
              <a:t>Bunga</a:t>
            </a:r>
            <a:r>
              <a:rPr sz="10550" spc="-770" dirty="0"/>
              <a:t> </a:t>
            </a:r>
            <a:r>
              <a:rPr sz="10550" spc="495" dirty="0"/>
              <a:t>Telang</a:t>
            </a:r>
            <a:endParaRPr sz="10550"/>
          </a:p>
        </p:txBody>
      </p:sp>
      <p:sp>
        <p:nvSpPr>
          <p:cNvPr id="10" name="object 10"/>
          <p:cNvSpPr txBox="1"/>
          <p:nvPr/>
        </p:nvSpPr>
        <p:spPr>
          <a:xfrm>
            <a:off x="8216472" y="2505598"/>
            <a:ext cx="8420735" cy="2104390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0"/>
              </a:spcBef>
            </a:pPr>
            <a:r>
              <a:rPr sz="3950" spc="775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Dadar</a:t>
            </a:r>
            <a:r>
              <a:rPr sz="3950" spc="-114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950" spc="825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gulung</a:t>
            </a:r>
            <a:r>
              <a:rPr sz="3950" spc="-114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950" spc="720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bunga</a:t>
            </a:r>
            <a:r>
              <a:rPr sz="3950" spc="-110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950" spc="710" dirty="0">
                <a:solidFill>
                  <a:srgbClr val="290460"/>
                </a:solidFill>
                <a:latin typeface="Trebuchet MS" panose="020B0603020202020204"/>
                <a:cs typeface="Trebuchet MS" panose="020B0603020202020204"/>
              </a:rPr>
              <a:t>telang</a:t>
            </a:r>
            <a:endParaRPr sz="3950">
              <a:latin typeface="Trebuchet MS" panose="020B0603020202020204"/>
              <a:cs typeface="Trebuchet MS" panose="020B0603020202020204"/>
            </a:endParaRPr>
          </a:p>
          <a:p>
            <a:pPr marL="292100" marR="5080">
              <a:lnSpc>
                <a:spcPct val="116000"/>
              </a:lnSpc>
              <a:spcBef>
                <a:spcPts val="1220"/>
              </a:spcBef>
              <a:tabLst>
                <a:tab pos="1786255" algn="l"/>
                <a:tab pos="2052320" algn="l"/>
                <a:tab pos="3388995" algn="l"/>
                <a:tab pos="4189095" algn="l"/>
                <a:tab pos="4943475" algn="l"/>
                <a:tab pos="4979670" algn="l"/>
                <a:tab pos="6490970" algn="l"/>
                <a:tab pos="6864350" algn="l"/>
              </a:tabLst>
            </a:pPr>
            <a:r>
              <a:rPr sz="285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Dadar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1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gulung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-6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merupakan </a:t>
            </a:r>
            <a:r>
              <a:rPr sz="2850" b="1" spc="2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makanan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inovasi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kue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	</a:t>
            </a:r>
            <a:r>
              <a:rPr sz="2850" b="1" spc="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tradisional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50" b="1" spc="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Indonesia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96153" y="4584028"/>
            <a:ext cx="1080135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95"/>
              </a:spcBef>
            </a:pPr>
            <a:r>
              <a:rPr sz="285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</a:t>
            </a:r>
            <a:r>
              <a:rPr sz="285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bahan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93007" y="4584028"/>
            <a:ext cx="2432050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9905" marR="5080" indent="-497840">
              <a:lnSpc>
                <a:spcPct val="116000"/>
              </a:lnSpc>
              <a:spcBef>
                <a:spcPts val="95"/>
              </a:spcBef>
            </a:pPr>
            <a:r>
              <a:rPr sz="285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menggunakan </a:t>
            </a:r>
            <a:r>
              <a:rPr sz="2850" b="1" spc="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pewarna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8034" y="4584028"/>
            <a:ext cx="1292225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7170">
              <a:lnSpc>
                <a:spcPct val="116000"/>
              </a:lnSpc>
              <a:spcBef>
                <a:spcPts val="95"/>
              </a:spcBef>
            </a:pP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 </a:t>
            </a:r>
            <a:r>
              <a:rPr sz="285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alami.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868537" y="4584028"/>
            <a:ext cx="1104900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750">
              <a:lnSpc>
                <a:spcPct val="116000"/>
              </a:lnSpc>
              <a:spcBef>
                <a:spcPts val="95"/>
              </a:spcBef>
            </a:pPr>
            <a:r>
              <a:rPr sz="285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 </a:t>
            </a:r>
            <a:r>
              <a:rPr sz="285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323765" y="4584028"/>
            <a:ext cx="1313180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3365" marR="5080" indent="-241300">
              <a:lnSpc>
                <a:spcPct val="116000"/>
              </a:lnSpc>
              <a:spcBef>
                <a:spcPts val="95"/>
              </a:spcBef>
            </a:pPr>
            <a:r>
              <a:rPr sz="285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sebagai </a:t>
            </a:r>
            <a:r>
              <a:rPr sz="285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96153" y="5593678"/>
            <a:ext cx="8141334" cy="3559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95"/>
              </a:spcBef>
            </a:pPr>
            <a:r>
              <a:rPr sz="285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memberikan</a:t>
            </a:r>
            <a:r>
              <a:rPr sz="2850" b="1" spc="40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warna</a:t>
            </a:r>
            <a:r>
              <a:rPr sz="2850" b="1" spc="40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biru</a:t>
            </a:r>
            <a:r>
              <a:rPr sz="2850" b="1" spc="40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2850" b="1" spc="4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menarik</a:t>
            </a:r>
            <a:r>
              <a:rPr sz="2850" b="1" spc="40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pada </a:t>
            </a:r>
            <a:r>
              <a:rPr sz="2850" b="1" spc="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kulitnya.</a:t>
            </a:r>
            <a:r>
              <a:rPr sz="2850" b="1" spc="5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Kue</a:t>
            </a:r>
            <a:r>
              <a:rPr sz="2850" b="1" spc="5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ini</a:t>
            </a:r>
            <a:r>
              <a:rPr sz="2850" b="1" spc="5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terbuat</a:t>
            </a:r>
            <a:r>
              <a:rPr sz="2850" b="1" spc="5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2850" b="1" spc="5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campuran</a:t>
            </a:r>
            <a:r>
              <a:rPr sz="2850" b="1" spc="5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tepung </a:t>
            </a:r>
            <a:r>
              <a:rPr sz="2850" b="1" spc="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terigu,</a:t>
            </a:r>
            <a:r>
              <a:rPr sz="2850" b="1" spc="4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telur,</a:t>
            </a:r>
            <a:r>
              <a:rPr sz="2850" b="1" spc="4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santan,</a:t>
            </a:r>
            <a:r>
              <a:rPr sz="2850" b="1" spc="4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2850" b="1" spc="4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gula</a:t>
            </a:r>
            <a:r>
              <a:rPr sz="2850" b="1" spc="4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merah,</a:t>
            </a:r>
            <a:r>
              <a:rPr sz="2850" b="1" spc="4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</a:t>
            </a:r>
            <a:r>
              <a:rPr sz="285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menciptakan</a:t>
            </a:r>
            <a:r>
              <a:rPr sz="2850" b="1" spc="3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tekstur</a:t>
            </a:r>
            <a:r>
              <a:rPr sz="2850" b="1" spc="3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lembut</a:t>
            </a:r>
            <a:r>
              <a:rPr sz="2850" b="1" spc="3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2850" b="1" spc="3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cita</a:t>
            </a:r>
            <a:r>
              <a:rPr sz="2850" b="1" spc="3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rasa</a:t>
            </a:r>
            <a:r>
              <a:rPr sz="2850" b="1" spc="3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</a:t>
            </a:r>
            <a:r>
              <a:rPr sz="285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kaya.</a:t>
            </a:r>
            <a:r>
              <a:rPr sz="2850" b="1" spc="20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285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285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tidak</a:t>
            </a:r>
            <a:r>
              <a:rPr sz="285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hanya</a:t>
            </a:r>
            <a:r>
              <a:rPr sz="285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memberikan 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keindahan</a:t>
            </a:r>
            <a:r>
              <a:rPr sz="2850" b="1" spc="5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visual,</a:t>
            </a:r>
            <a:r>
              <a:rPr sz="2850" b="1" spc="5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tetapi</a:t>
            </a:r>
            <a:r>
              <a:rPr sz="2850" b="1" spc="5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juga</a:t>
            </a:r>
            <a:r>
              <a:rPr sz="2850" b="1" spc="5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memiliki</a:t>
            </a:r>
            <a:r>
              <a:rPr sz="2850" b="1" spc="5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20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manfaat </a:t>
            </a:r>
            <a:r>
              <a:rPr sz="285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kesehatan</a:t>
            </a:r>
            <a:r>
              <a:rPr sz="285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285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aroma</a:t>
            </a:r>
            <a:r>
              <a:rPr sz="285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285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khas.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97141" y="8932021"/>
            <a:ext cx="3891279" cy="1355090"/>
            <a:chOff x="14397141" y="8932021"/>
            <a:chExt cx="3891279" cy="135509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397141" y="8932021"/>
              <a:ext cx="2654827" cy="13549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88429" y="8966913"/>
              <a:ext cx="1599570" cy="132008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2470785" cy="2861310"/>
            <a:chOff x="0" y="0"/>
            <a:chExt cx="2470785" cy="28613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59701" cy="28608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470570" cy="157174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47644" y="1982500"/>
            <a:ext cx="9210674" cy="482917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580" rIns="0" bIns="0" rtlCol="0">
            <a:spAutoFit/>
          </a:bodyPr>
          <a:lstStyle/>
          <a:p>
            <a:pPr marL="3835400">
              <a:lnSpc>
                <a:spcPct val="100000"/>
              </a:lnSpc>
              <a:spcBef>
                <a:spcPts val="100"/>
              </a:spcBef>
            </a:pPr>
            <a:r>
              <a:rPr sz="5550" spc="980" dirty="0"/>
              <a:t>Nasi</a:t>
            </a:r>
            <a:r>
              <a:rPr sz="5550" spc="-160" dirty="0"/>
              <a:t> </a:t>
            </a:r>
            <a:r>
              <a:rPr sz="5550" spc="975" dirty="0"/>
              <a:t>biru</a:t>
            </a:r>
            <a:r>
              <a:rPr sz="5550" spc="-160" dirty="0"/>
              <a:t> </a:t>
            </a:r>
            <a:r>
              <a:rPr sz="5550" spc="990" dirty="0"/>
              <a:t>Bunga</a:t>
            </a:r>
            <a:r>
              <a:rPr sz="5550" spc="-160" dirty="0"/>
              <a:t> </a:t>
            </a:r>
            <a:r>
              <a:rPr sz="5550" spc="994" dirty="0"/>
              <a:t>telang</a:t>
            </a:r>
            <a:endParaRPr sz="5550"/>
          </a:p>
        </p:txBody>
      </p:sp>
      <p:sp>
        <p:nvSpPr>
          <p:cNvPr id="10" name="object 10"/>
          <p:cNvSpPr txBox="1"/>
          <p:nvPr/>
        </p:nvSpPr>
        <p:spPr>
          <a:xfrm>
            <a:off x="2266406" y="6914284"/>
            <a:ext cx="14723744" cy="2044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95"/>
              </a:spcBef>
            </a:pPr>
            <a:r>
              <a:rPr sz="2850" b="1" spc="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Nasi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biru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adalah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hidangan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nasi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diwarnai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dengan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ekstrak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 </a:t>
            </a:r>
            <a:r>
              <a:rPr sz="285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(Clitoria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ternatea),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memberikan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warna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biru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2850" b="1" spc="5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khas.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Selain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tampilannya</a:t>
            </a:r>
            <a:r>
              <a:rPr sz="2850" b="1" spc="5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</a:t>
            </a:r>
            <a:r>
              <a:rPr sz="285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menarik,</a:t>
            </a:r>
            <a:r>
              <a:rPr sz="2850" b="1" spc="4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nasi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ini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juga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menawarkan</a:t>
            </a:r>
            <a:r>
              <a:rPr sz="2850" b="1" spc="4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berbagai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manfaat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kesehatan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karena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2850" b="1" spc="43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 </a:t>
            </a:r>
            <a:r>
              <a:rPr sz="285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mengandung</a:t>
            </a:r>
            <a:r>
              <a:rPr sz="285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senyawa</a:t>
            </a:r>
            <a:r>
              <a:rPr sz="285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aktif</a:t>
            </a:r>
            <a:r>
              <a:rPr sz="285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seperti</a:t>
            </a:r>
            <a:r>
              <a:rPr sz="285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antioksidan,</a:t>
            </a:r>
            <a:r>
              <a:rPr sz="285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antibakteri,</a:t>
            </a:r>
            <a:r>
              <a:rPr sz="285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285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50" b="1" spc="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antiinflamasi</a:t>
            </a:r>
            <a:endParaRPr sz="285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6074" y="8703622"/>
            <a:ext cx="2762250" cy="1583690"/>
            <a:chOff x="15526074" y="8703622"/>
            <a:chExt cx="2762250" cy="158369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5526074" y="8703622"/>
              <a:ext cx="2761925" cy="1583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88429" y="8966913"/>
              <a:ext cx="1599570" cy="132008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24235" cy="13366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3397" y="1755021"/>
            <a:ext cx="7619999" cy="42671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262120">
              <a:lnSpc>
                <a:spcPct val="100000"/>
              </a:lnSpc>
              <a:spcBef>
                <a:spcPts val="125"/>
              </a:spcBef>
            </a:pPr>
            <a:r>
              <a:rPr sz="5450" spc="935" dirty="0"/>
              <a:t>klepon</a:t>
            </a:r>
            <a:r>
              <a:rPr sz="5450" spc="-150" dirty="0"/>
              <a:t> </a:t>
            </a:r>
            <a:r>
              <a:rPr sz="5450" spc="1005" dirty="0"/>
              <a:t>bunga</a:t>
            </a:r>
            <a:r>
              <a:rPr sz="5450" spc="-145" dirty="0"/>
              <a:t> </a:t>
            </a:r>
            <a:r>
              <a:rPr sz="5450" spc="990" dirty="0"/>
              <a:t>telang</a:t>
            </a:r>
            <a:endParaRPr sz="5450"/>
          </a:p>
        </p:txBody>
      </p:sp>
      <p:sp>
        <p:nvSpPr>
          <p:cNvPr id="8" name="object 8"/>
          <p:cNvSpPr txBox="1"/>
          <p:nvPr/>
        </p:nvSpPr>
        <p:spPr>
          <a:xfrm>
            <a:off x="1214574" y="6336520"/>
            <a:ext cx="16057880" cy="3404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100"/>
              </a:spcBef>
            </a:pPr>
            <a:r>
              <a:rPr sz="3200" b="1" spc="1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Klepon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merupakan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variasi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klepon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tradisional</a:t>
            </a:r>
            <a:r>
              <a:rPr sz="3200" b="1" spc="40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Indonesia</a:t>
            </a:r>
            <a:r>
              <a:rPr sz="3200" b="1" spc="4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</a:t>
            </a:r>
            <a:r>
              <a:rPr sz="3200" b="1" spc="2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menggunakan</a:t>
            </a:r>
            <a:r>
              <a:rPr sz="3200" b="1" spc="7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200" b="1" spc="7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3200" b="1" spc="7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(Clitoria</a:t>
            </a:r>
            <a:r>
              <a:rPr sz="3200" b="1" spc="7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ternatea)</a:t>
            </a:r>
            <a:r>
              <a:rPr sz="3200" b="1" spc="7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sebagai</a:t>
            </a:r>
            <a:r>
              <a:rPr sz="3200" b="1" spc="7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pewarna</a:t>
            </a:r>
            <a:r>
              <a:rPr sz="3200" b="1" spc="7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alami,</a:t>
            </a:r>
            <a:r>
              <a:rPr sz="3200" b="1" spc="7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memberikan </a:t>
            </a:r>
            <a:r>
              <a:rPr sz="3200" b="1" spc="1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warna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biru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menarik</a:t>
            </a:r>
            <a:r>
              <a:rPr sz="3200" b="1" spc="2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pada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kue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tersebut.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Klepon</a:t>
            </a:r>
            <a:r>
              <a:rPr sz="3200" b="1" spc="2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adalah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jajanan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pasar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</a:t>
            </a:r>
            <a:r>
              <a:rPr sz="32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terbuat</a:t>
            </a:r>
            <a:r>
              <a:rPr sz="3200" b="1" spc="2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3200" b="1" spc="2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tepung</a:t>
            </a:r>
            <a:r>
              <a:rPr sz="3200" b="1" spc="2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2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ketan</a:t>
            </a:r>
            <a:r>
              <a:rPr sz="3200" b="1" spc="2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3200" b="1" spc="2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biasanya</a:t>
            </a:r>
            <a:r>
              <a:rPr sz="3200" b="1" spc="2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diisi</a:t>
            </a:r>
            <a:r>
              <a:rPr sz="3200" b="1" spc="2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dengan</a:t>
            </a:r>
            <a:r>
              <a:rPr sz="3200" b="1" spc="2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1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gula</a:t>
            </a:r>
            <a:r>
              <a:rPr sz="3200" b="1" spc="2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merah</a:t>
            </a:r>
            <a:r>
              <a:rPr sz="3200" b="1" spc="2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cair.</a:t>
            </a:r>
            <a:r>
              <a:rPr sz="3200" b="1" spc="2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Inovasi</a:t>
            </a:r>
            <a:r>
              <a:rPr sz="3200" b="1" spc="2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ini</a:t>
            </a:r>
            <a:r>
              <a:rPr sz="3200" b="1" spc="2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tidak </a:t>
            </a:r>
            <a:r>
              <a:rPr sz="32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hanya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mempercantik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penampilan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klepon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tetapi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juga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21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menambah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nilai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gizi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2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manfaat 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kesehatan.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6074" y="8703622"/>
            <a:ext cx="2762250" cy="1583690"/>
            <a:chOff x="15526074" y="8703622"/>
            <a:chExt cx="2762250" cy="158369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5526074" y="8703622"/>
              <a:ext cx="2761925" cy="1583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88429" y="8966913"/>
              <a:ext cx="1599570" cy="132008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24235" cy="13366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26905" y="2404397"/>
            <a:ext cx="5286374" cy="44576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01440" marR="5080" indent="-1029335">
              <a:lnSpc>
                <a:spcPct val="117000"/>
              </a:lnSpc>
              <a:spcBef>
                <a:spcPts val="95"/>
              </a:spcBef>
            </a:pPr>
            <a:r>
              <a:rPr spc="515" dirty="0"/>
              <a:t>POTENSI</a:t>
            </a:r>
            <a:r>
              <a:rPr spc="-140" dirty="0"/>
              <a:t> </a:t>
            </a:r>
            <a:r>
              <a:rPr spc="505" dirty="0"/>
              <a:t>BUNGA</a:t>
            </a:r>
            <a:r>
              <a:rPr spc="-140" dirty="0"/>
              <a:t> </a:t>
            </a:r>
            <a:r>
              <a:rPr spc="335" dirty="0"/>
              <a:t>TELANG</a:t>
            </a:r>
            <a:r>
              <a:rPr spc="-135" dirty="0"/>
              <a:t> </a:t>
            </a:r>
            <a:r>
              <a:rPr spc="610" dirty="0"/>
              <a:t>SEBAGAI </a:t>
            </a:r>
            <a:r>
              <a:rPr spc="585" dirty="0"/>
              <a:t>BAHAN</a:t>
            </a:r>
            <a:r>
              <a:rPr spc="-150" dirty="0"/>
              <a:t> </a:t>
            </a:r>
            <a:r>
              <a:rPr spc="445" dirty="0"/>
              <a:t>PEMBUATAN</a:t>
            </a:r>
            <a:r>
              <a:rPr spc="-150" dirty="0"/>
              <a:t> </a:t>
            </a:r>
            <a:r>
              <a:rPr spc="655" dirty="0"/>
              <a:t>BAKPIA</a:t>
            </a:r>
            <a:endParaRPr spc="655" dirty="0"/>
          </a:p>
        </p:txBody>
      </p:sp>
      <p:sp>
        <p:nvSpPr>
          <p:cNvPr id="8" name="object 8"/>
          <p:cNvSpPr txBox="1"/>
          <p:nvPr/>
        </p:nvSpPr>
        <p:spPr>
          <a:xfrm>
            <a:off x="2046478" y="3550804"/>
            <a:ext cx="9930765" cy="3968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100"/>
              </a:spcBef>
            </a:pPr>
            <a:r>
              <a:rPr sz="320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Penggunaan</a:t>
            </a:r>
            <a:r>
              <a:rPr sz="3200" b="1" spc="6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200" b="1" spc="6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3200" b="1" spc="6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dalam</a:t>
            </a:r>
            <a:r>
              <a:rPr sz="3200" b="1" spc="6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bakpia</a:t>
            </a:r>
            <a:r>
              <a:rPr sz="3200" b="1" spc="6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dapat </a:t>
            </a:r>
            <a:r>
              <a:rPr sz="32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memberikan</a:t>
            </a:r>
            <a:r>
              <a:rPr sz="32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: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702310" indent="-327025" algn="just">
              <a:lnSpc>
                <a:spcPct val="100000"/>
              </a:lnSpc>
              <a:spcBef>
                <a:spcPts val="595"/>
              </a:spcBef>
              <a:buAutoNum type="arabicPeriod"/>
              <a:tabLst>
                <a:tab pos="702310" algn="l"/>
              </a:tabLst>
            </a:pPr>
            <a:r>
              <a:rPr sz="3200" b="1" spc="10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Tampilan</a:t>
            </a:r>
            <a:r>
              <a:rPr sz="320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320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menarik</a:t>
            </a:r>
            <a:r>
              <a:rPr sz="320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dengan</a:t>
            </a:r>
            <a:r>
              <a:rPr sz="320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0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warna</a:t>
            </a:r>
            <a:r>
              <a:rPr sz="320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biru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702310" marR="5080" indent="-333375" algn="just">
              <a:lnSpc>
                <a:spcPct val="116000"/>
              </a:lnSpc>
              <a:buAutoNum type="arabicPeriod"/>
              <a:tabLst>
                <a:tab pos="702310" algn="l"/>
              </a:tabLst>
            </a:pPr>
            <a:r>
              <a:rPr sz="3200" b="1" spc="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Memberikan</a:t>
            </a:r>
            <a:r>
              <a:rPr sz="3200" b="1" spc="7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22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manfaat</a:t>
            </a:r>
            <a:r>
              <a:rPr sz="3200" b="1" spc="7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kesehatan,</a:t>
            </a:r>
            <a:r>
              <a:rPr sz="3200" b="1" spc="7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karena</a:t>
            </a:r>
            <a:r>
              <a:rPr sz="3200" b="1" spc="7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 </a:t>
            </a:r>
            <a:r>
              <a:rPr sz="32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3200" b="1" spc="4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dikenal</a:t>
            </a:r>
            <a:r>
              <a:rPr sz="3200" b="1" spc="4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memiliki</a:t>
            </a:r>
            <a:r>
              <a:rPr sz="3200" b="1" spc="4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sifat</a:t>
            </a:r>
            <a:r>
              <a:rPr sz="3200" b="1" spc="4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2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antioksidan</a:t>
            </a:r>
            <a:r>
              <a:rPr sz="3200" b="1" spc="4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200" b="1" spc="1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 </a:t>
            </a:r>
            <a:r>
              <a:rPr sz="32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mengandung</a:t>
            </a:r>
            <a:r>
              <a:rPr sz="32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flavonoid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807085" indent="-424180" algn="just">
              <a:lnSpc>
                <a:spcPct val="100000"/>
              </a:lnSpc>
              <a:spcBef>
                <a:spcPts val="590"/>
              </a:spcBef>
              <a:buAutoNum type="arabicPeriod"/>
              <a:tabLst>
                <a:tab pos="807085" algn="l"/>
              </a:tabLst>
            </a:pPr>
            <a:r>
              <a:rPr sz="3200" b="1" spc="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Memberikan</a:t>
            </a:r>
            <a:r>
              <a:rPr sz="3200" b="1" spc="1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cita</a:t>
            </a:r>
            <a:r>
              <a:rPr sz="3200" b="1" spc="11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1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rasa</a:t>
            </a:r>
            <a:r>
              <a:rPr sz="3200" b="1" spc="11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tersendiri.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26074" y="8703622"/>
            <a:ext cx="2762250" cy="1583690"/>
            <a:chOff x="15526074" y="8703622"/>
            <a:chExt cx="2762250" cy="158369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5526074" y="8703622"/>
              <a:ext cx="2761925" cy="1583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88429" y="8966913"/>
              <a:ext cx="1599570" cy="132008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24235" cy="13366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52566" y="3097896"/>
            <a:ext cx="6035432" cy="44195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67910" marR="5080" indent="-2413000">
              <a:lnSpc>
                <a:spcPct val="117000"/>
              </a:lnSpc>
              <a:spcBef>
                <a:spcPts val="95"/>
              </a:spcBef>
            </a:pPr>
            <a:r>
              <a:rPr spc="885" dirty="0"/>
              <a:t>Apakah</a:t>
            </a:r>
            <a:r>
              <a:rPr spc="-140" dirty="0"/>
              <a:t> </a:t>
            </a:r>
            <a:r>
              <a:rPr spc="905" dirty="0"/>
              <a:t>Sudah</a:t>
            </a:r>
            <a:r>
              <a:rPr spc="-135" dirty="0"/>
              <a:t> </a:t>
            </a:r>
            <a:r>
              <a:rPr spc="885" dirty="0"/>
              <a:t>Ada</a:t>
            </a:r>
            <a:r>
              <a:rPr spc="-135" dirty="0"/>
              <a:t> </a:t>
            </a:r>
            <a:r>
              <a:rPr spc="830" dirty="0"/>
              <a:t>Bakpia</a:t>
            </a:r>
            <a:r>
              <a:rPr spc="-135" dirty="0"/>
              <a:t> </a:t>
            </a:r>
            <a:r>
              <a:rPr spc="950" dirty="0"/>
              <a:t>Bunga </a:t>
            </a:r>
            <a:r>
              <a:rPr spc="805" dirty="0"/>
              <a:t>Telang</a:t>
            </a:r>
            <a:r>
              <a:rPr spc="-135" dirty="0"/>
              <a:t> </a:t>
            </a:r>
            <a:r>
              <a:rPr spc="680" dirty="0"/>
              <a:t>Sebelumnya?</a:t>
            </a:r>
            <a:endParaRPr spc="680" dirty="0"/>
          </a:p>
        </p:txBody>
      </p:sp>
      <p:sp>
        <p:nvSpPr>
          <p:cNvPr id="8" name="object 8"/>
          <p:cNvSpPr txBox="1"/>
          <p:nvPr/>
        </p:nvSpPr>
        <p:spPr>
          <a:xfrm>
            <a:off x="1480420" y="3648940"/>
            <a:ext cx="10459085" cy="3225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100"/>
              </a:spcBef>
            </a:pPr>
            <a:r>
              <a:rPr sz="3600" b="1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Dari</a:t>
            </a:r>
            <a:r>
              <a:rPr sz="3600" b="1" spc="6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hasil</a:t>
            </a:r>
            <a:r>
              <a:rPr sz="3600" b="1" spc="6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pencarian,</a:t>
            </a:r>
            <a:r>
              <a:rPr sz="3600" b="1" spc="6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terdapat</a:t>
            </a:r>
            <a:r>
              <a:rPr sz="3600" b="1" spc="6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beberapa</a:t>
            </a:r>
            <a:r>
              <a:rPr sz="3600" b="1" spc="6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7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referensi </a:t>
            </a:r>
            <a:r>
              <a:rPr sz="3600" b="1" spc="229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</a:t>
            </a:r>
            <a:r>
              <a:rPr sz="3600" b="1" spc="8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menunjukkan</a:t>
            </a:r>
            <a:r>
              <a:rPr sz="3600" b="1" spc="8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bahwa</a:t>
            </a:r>
            <a:r>
              <a:rPr sz="3600" b="1" spc="8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bakpia</a:t>
            </a:r>
            <a:r>
              <a:rPr sz="3600" b="1" spc="8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600" b="1" spc="85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4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 </a:t>
            </a:r>
            <a:r>
              <a:rPr sz="3600" b="1" spc="19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sudah</a:t>
            </a:r>
            <a:r>
              <a:rPr sz="3600" b="1" spc="26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600" b="1" spc="24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ada</a:t>
            </a:r>
            <a:r>
              <a:rPr sz="3600" b="1" spc="2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6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3600" b="1" spc="2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600" b="1" spc="6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diproduksi.</a:t>
            </a:r>
            <a:r>
              <a:rPr sz="3600" b="1" spc="2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600" b="1" spc="1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Salah</a:t>
            </a:r>
            <a:r>
              <a:rPr sz="3600" b="1" spc="2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600" b="1" spc="2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satu</a:t>
            </a:r>
            <a:r>
              <a:rPr sz="3600" b="1" spc="2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 </a:t>
            </a:r>
            <a:r>
              <a:rPr sz="3600" b="1" spc="17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sumber </a:t>
            </a:r>
            <a:r>
              <a:rPr sz="360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menyebutkan</a:t>
            </a:r>
            <a:r>
              <a:rPr sz="3600" b="1" spc="3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204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tentang</a:t>
            </a:r>
            <a:r>
              <a:rPr sz="3600" b="1" spc="3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8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bakpia</a:t>
            </a:r>
            <a:r>
              <a:rPr sz="3600" b="1" spc="3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9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bunga</a:t>
            </a:r>
            <a:r>
              <a:rPr sz="3600" b="1" spc="3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5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telang</a:t>
            </a:r>
            <a:r>
              <a:rPr sz="3600" b="1" spc="3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2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yang </a:t>
            </a:r>
            <a:r>
              <a:rPr sz="3600" b="1" spc="12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telah</a:t>
            </a:r>
            <a:r>
              <a:rPr sz="36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3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diperkenalkan</a:t>
            </a:r>
            <a:r>
              <a:rPr sz="36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18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3600" b="1" spc="135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10" dirty="0">
                <a:solidFill>
                  <a:srgbClr val="7D669D"/>
                </a:solidFill>
                <a:latin typeface="Calibri" panose="020F0502020204030204"/>
                <a:cs typeface="Calibri" panose="020F0502020204030204"/>
              </a:rPr>
              <a:t>dijual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3177</Words>
  <Application>WPS Presentation</Application>
  <PresentationFormat>On-screen Show (4:3)</PresentationFormat>
  <Paragraphs>83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SimSun</vt:lpstr>
      <vt:lpstr>Wingdings</vt:lpstr>
      <vt:lpstr>Trebuchet MS</vt:lpstr>
      <vt:lpstr>Calibri</vt:lpstr>
      <vt:lpstr>Lucida Sans Unicode</vt:lpstr>
      <vt:lpstr>Times New Roman</vt:lpstr>
      <vt:lpstr>Georgia</vt:lpstr>
      <vt:lpstr>Microsoft YaHei</vt:lpstr>
      <vt:lpstr>Arial Unicode MS</vt:lpstr>
      <vt:lpstr>Arial Black</vt:lpstr>
      <vt:lpstr>Office Theme</vt:lpstr>
      <vt:lpstr>Bunga Telang</vt:lpstr>
      <vt:lpstr>Konten Materi</vt:lpstr>
      <vt:lpstr>Bunga Telang</vt:lpstr>
      <vt:lpstr>Manfaat bunga telang</vt:lpstr>
      <vt:lpstr>olahan Bunga Telang</vt:lpstr>
      <vt:lpstr>Nasi biru Bunga telang</vt:lpstr>
      <vt:lpstr>klepon bunga telang</vt:lpstr>
      <vt:lpstr>POTENSI BUNGA TELANG SEBAGAI BAHAN PEMBUATAN BAKPIA</vt:lpstr>
      <vt:lpstr>Apakah Sudah Ada Bakpia Bunga Telang Sebelumnya?</vt:lpstr>
      <vt:lpstr>Daftar pustaka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Bunga Telang</dc:title>
  <dc:creator>Jenny Steven</dc:creator>
  <cp:keywords>DAGby9rg7wY,BAFNB-DPbWs</cp:keywords>
  <cp:lastModifiedBy>Siwi Purwanti</cp:lastModifiedBy>
  <cp:revision>2</cp:revision>
  <dcterms:created xsi:type="dcterms:W3CDTF">2025-01-11T06:07:19Z</dcterms:created>
  <dcterms:modified xsi:type="dcterms:W3CDTF">2025-01-12T00:39:49Z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2025-01-10T07:00:00Z</vt:filetime>
  </property>
  <property fmtid="{D5CDD505-2E9C-101B-9397-08002B2CF9AE}" pid="3" name="Creator">
    <vt:lpwstr>Canva</vt:lpwstr>
  </property>
  <property fmtid="{D5CDD505-2E9C-101B-9397-08002B2CF9AE}" pid="4" name="LastSaved">
    <vt:filetime>2025-01-11T07:00:00Z</vt:filetime>
  </property>
  <property fmtid="{D5CDD505-2E9C-101B-9397-08002B2CF9AE}" pid="5" name="Producer">
    <vt:lpwstr>Canva</vt:lpwstr>
  </property>
  <property fmtid="{D5CDD505-2E9C-101B-9397-08002B2CF9AE}" pid="6" name="ICV">
    <vt:lpwstr>6E2B0926A18B454BBD2BFB73D7CA5ED6_13</vt:lpwstr>
  </property>
  <property fmtid="{D5CDD505-2E9C-101B-9397-08002B2CF9AE}" pid="7" name="KSOProductBuildVer">
    <vt:lpwstr>1033-12.2.0.19805</vt:lpwstr>
  </property>
</Properties>
</file>