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theme/theme26.xml" ContentType="application/vnd.openxmlformats-officedocument.theme+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theme/theme28.xml" ContentType="application/vnd.openxmlformats-officedocument.theme+xml"/>
  <Override PartName="/ppt/slideLayouts/slideLayout40.xml" ContentType="application/vnd.openxmlformats-officedocument.presentationml.slideLayout+xml"/>
  <Override PartName="/ppt/theme/theme2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4074" r:id="rId2"/>
    <p:sldMasterId id="2147484444" r:id="rId3"/>
    <p:sldMasterId id="2147484446" r:id="rId4"/>
    <p:sldMasterId id="2147484508" r:id="rId5"/>
    <p:sldMasterId id="2147484514" r:id="rId6"/>
    <p:sldMasterId id="2147484516" r:id="rId7"/>
    <p:sldMasterId id="2147484518" r:id="rId8"/>
    <p:sldMasterId id="2147484532" r:id="rId9"/>
    <p:sldMasterId id="2147484547" r:id="rId10"/>
    <p:sldMasterId id="2147484549" r:id="rId11"/>
    <p:sldMasterId id="2147484553" r:id="rId12"/>
    <p:sldMasterId id="2147484561" r:id="rId13"/>
    <p:sldMasterId id="2147484564" r:id="rId14"/>
    <p:sldMasterId id="2147484568" r:id="rId15"/>
    <p:sldMasterId id="2147484578" r:id="rId16"/>
    <p:sldMasterId id="2147484580" r:id="rId17"/>
    <p:sldMasterId id="2147484582" r:id="rId18"/>
    <p:sldMasterId id="2147484585" r:id="rId19"/>
    <p:sldMasterId id="2147484587" r:id="rId20"/>
    <p:sldMasterId id="2147484589" r:id="rId21"/>
    <p:sldMasterId id="2147484592" r:id="rId22"/>
    <p:sldMasterId id="2147484594" r:id="rId23"/>
    <p:sldMasterId id="2147484596" r:id="rId24"/>
    <p:sldMasterId id="2147484610" r:id="rId25"/>
    <p:sldMasterId id="2147484614" r:id="rId26"/>
    <p:sldMasterId id="2147484630" r:id="rId27"/>
    <p:sldMasterId id="2147484634" r:id="rId28"/>
    <p:sldMasterId id="2147484636" r:id="rId29"/>
    <p:sldMasterId id="2147484647" r:id="rId30"/>
  </p:sldMasterIdLst>
  <p:notesMasterIdLst>
    <p:notesMasterId r:id="rId102"/>
  </p:notesMasterIdLst>
  <p:sldIdLst>
    <p:sldId id="841" r:id="rId31"/>
    <p:sldId id="321" r:id="rId32"/>
    <p:sldId id="751" r:id="rId33"/>
    <p:sldId id="1116" r:id="rId34"/>
    <p:sldId id="325" r:id="rId35"/>
    <p:sldId id="326" r:id="rId36"/>
    <p:sldId id="327" r:id="rId37"/>
    <p:sldId id="328" r:id="rId38"/>
    <p:sldId id="329" r:id="rId39"/>
    <p:sldId id="753" r:id="rId40"/>
    <p:sldId id="618" r:id="rId41"/>
    <p:sldId id="512" r:id="rId42"/>
    <p:sldId id="583" r:id="rId43"/>
    <p:sldId id="320" r:id="rId44"/>
    <p:sldId id="839" r:id="rId45"/>
    <p:sldId id="1154" r:id="rId46"/>
    <p:sldId id="1153" r:id="rId47"/>
    <p:sldId id="1209" r:id="rId48"/>
    <p:sldId id="1155" r:id="rId49"/>
    <p:sldId id="1156" r:id="rId50"/>
    <p:sldId id="478" r:id="rId51"/>
    <p:sldId id="479" r:id="rId52"/>
    <p:sldId id="845" r:id="rId53"/>
    <p:sldId id="284" r:id="rId54"/>
    <p:sldId id="1104" r:id="rId55"/>
    <p:sldId id="347" r:id="rId56"/>
    <p:sldId id="993" r:id="rId57"/>
    <p:sldId id="951" r:id="rId58"/>
    <p:sldId id="1210" r:id="rId59"/>
    <p:sldId id="1204" r:id="rId60"/>
    <p:sldId id="695" r:id="rId61"/>
    <p:sldId id="1225" r:id="rId62"/>
    <p:sldId id="1193" r:id="rId63"/>
    <p:sldId id="1029" r:id="rId64"/>
    <p:sldId id="1224" r:id="rId65"/>
    <p:sldId id="926" r:id="rId66"/>
    <p:sldId id="697" r:id="rId67"/>
    <p:sldId id="937" r:id="rId68"/>
    <p:sldId id="293" r:id="rId69"/>
    <p:sldId id="762" r:id="rId70"/>
    <p:sldId id="1105" r:id="rId71"/>
    <p:sldId id="296" r:id="rId72"/>
    <p:sldId id="300" r:id="rId73"/>
    <p:sldId id="933" r:id="rId74"/>
    <p:sldId id="917" r:id="rId75"/>
    <p:sldId id="736" r:id="rId76"/>
    <p:sldId id="349" r:id="rId77"/>
    <p:sldId id="370" r:id="rId78"/>
    <p:sldId id="352" r:id="rId79"/>
    <p:sldId id="353" r:id="rId80"/>
    <p:sldId id="355" r:id="rId81"/>
    <p:sldId id="356" r:id="rId82"/>
    <p:sldId id="297" r:id="rId83"/>
    <p:sldId id="298" r:id="rId84"/>
    <p:sldId id="1106" r:id="rId85"/>
    <p:sldId id="1107" r:id="rId86"/>
    <p:sldId id="302" r:id="rId87"/>
    <p:sldId id="737" r:id="rId88"/>
    <p:sldId id="1108" r:id="rId89"/>
    <p:sldId id="1109" r:id="rId90"/>
    <p:sldId id="836" r:id="rId91"/>
    <p:sldId id="313" r:id="rId92"/>
    <p:sldId id="387" r:id="rId93"/>
    <p:sldId id="949" r:id="rId94"/>
    <p:sldId id="887" r:id="rId95"/>
    <p:sldId id="889" r:id="rId96"/>
    <p:sldId id="934" r:id="rId97"/>
    <p:sldId id="1112" r:id="rId98"/>
    <p:sldId id="918" r:id="rId99"/>
    <p:sldId id="317" r:id="rId100"/>
    <p:sldId id="707" r:id="rId10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33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7" autoAdjust="0"/>
    <p:restoredTop sz="94671"/>
  </p:normalViewPr>
  <p:slideViewPr>
    <p:cSldViewPr>
      <p:cViewPr>
        <p:scale>
          <a:sx n="89" d="100"/>
          <a:sy n="89" d="100"/>
        </p:scale>
        <p:origin x="1764"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slide" Target="slides/slide57.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AB700D2-5C9A-46BD-8473-62C82609A6B4}" type="datetimeFigureOut">
              <a:rPr lang="en-US"/>
              <a:pPr>
                <a:defRPr/>
              </a:pPr>
              <a:t>3/19/2022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F514F5A-953E-49EC-AE4C-685AFEEBFDF3}" type="slidenum">
              <a:rPr lang="en-US"/>
              <a:pPr>
                <a:defRPr/>
              </a:pPr>
              <a:t>‹#›</a:t>
            </a:fld>
            <a:endParaRPr lang="en-US"/>
          </a:p>
        </p:txBody>
      </p:sp>
    </p:spTree>
    <p:extLst>
      <p:ext uri="{BB962C8B-B14F-4D97-AF65-F5344CB8AC3E}">
        <p14:creationId xmlns:p14="http://schemas.microsoft.com/office/powerpoint/2010/main" val="505737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8918B4-DF5E-42DC-BD39-8769D9965907}"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3704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75DF4-4645-4274-86A4-AF07E97652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610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14F5A-953E-49EC-AE4C-685AFEEBFD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92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CA8368-8836-42F4-920D-ADD7D8FE1E51}" type="slidenum">
              <a:rPr lang="en-US"/>
              <a:pPr>
                <a:defRPr/>
              </a:pPr>
              <a:t>‹#›</a:t>
            </a:fld>
            <a:endParaRPr lang="en-US"/>
          </a:p>
        </p:txBody>
      </p:sp>
    </p:spTree>
    <p:extLst>
      <p:ext uri="{BB962C8B-B14F-4D97-AF65-F5344CB8AC3E}">
        <p14:creationId xmlns:p14="http://schemas.microsoft.com/office/powerpoint/2010/main" val="118937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B8BC-4C3C-43CA-AB4A-435CA08EA74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9D63C977-1FA4-4DA9-B8E4-290657D6FA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012A55-7109-419E-8AD2-66758550638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0FEC2AB-0C8A-4D91-AA3E-9D9FA212835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F375A20-C523-456A-A553-ADE3C1EC89C3}"/>
              </a:ext>
            </a:extLst>
          </p:cNvPr>
          <p:cNvSpPr>
            <a:spLocks noGrp="1"/>
          </p:cNvSpPr>
          <p:nvPr>
            <p:ph type="sldNum" sz="quarter" idx="12"/>
          </p:nvPr>
        </p:nvSpPr>
        <p:spPr/>
        <p:txBody>
          <a:bodyPr/>
          <a:lstStyle/>
          <a:p>
            <a:pPr>
              <a:defRPr/>
            </a:pPr>
            <a:fld id="{3D134169-6A17-492F-9826-803617386917}" type="slidenum">
              <a:rPr lang="en-US" smtClean="0"/>
              <a:pPr>
                <a:defRPr/>
              </a:pPr>
              <a:t>‹#›</a:t>
            </a:fld>
            <a:endParaRPr lang="en-US"/>
          </a:p>
        </p:txBody>
      </p:sp>
    </p:spTree>
    <p:extLst>
      <p:ext uri="{BB962C8B-B14F-4D97-AF65-F5344CB8AC3E}">
        <p14:creationId xmlns:p14="http://schemas.microsoft.com/office/powerpoint/2010/main" val="231605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A057-CBDE-4641-B701-548D0A8CAD8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AD1287C-873C-4F5D-A158-C0A85F14D60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4829B013-FDF9-42FC-AA61-48FA66AA3B2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6D14A02-DE81-4479-B327-5539FBE7FDB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9853CC41-96A8-46BB-A993-15E997D2222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55146F2-35CD-4E10-9BA7-39F302420477}"/>
              </a:ext>
            </a:extLst>
          </p:cNvPr>
          <p:cNvSpPr>
            <a:spLocks noGrp="1"/>
          </p:cNvSpPr>
          <p:nvPr>
            <p:ph type="sldNum" sz="quarter" idx="12"/>
          </p:nvPr>
        </p:nvSpPr>
        <p:spPr/>
        <p:txBody>
          <a:bodyPr/>
          <a:lstStyle/>
          <a:p>
            <a:pPr>
              <a:defRPr/>
            </a:pPr>
            <a:fld id="{3D134169-6A17-492F-9826-803617386917}" type="slidenum">
              <a:rPr lang="en-US" smtClean="0"/>
              <a:pPr>
                <a:defRPr/>
              </a:pPr>
              <a:t>‹#›</a:t>
            </a:fld>
            <a:endParaRPr lang="en-US"/>
          </a:p>
        </p:txBody>
      </p:sp>
    </p:spTree>
    <p:extLst>
      <p:ext uri="{BB962C8B-B14F-4D97-AF65-F5344CB8AC3E}">
        <p14:creationId xmlns:p14="http://schemas.microsoft.com/office/powerpoint/2010/main" val="4030033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2AE9-9A31-490B-827C-302D82FABCC6}"/>
              </a:ext>
            </a:extLst>
          </p:cNvPr>
          <p:cNvSpPr>
            <a:spLocks noGrp="1"/>
          </p:cNvSpPr>
          <p:nvPr>
            <p:ph type="title"/>
          </p:nvPr>
        </p:nvSpPr>
        <p:spPr>
          <a:xfrm>
            <a:off x="629841" y="365126"/>
            <a:ext cx="78867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D193934-AB62-4BAC-BAEB-9BD481DF5CD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D80DE7D-593A-453A-8951-787B92D0B0B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709F1D05-5925-4989-8234-69D61542EF1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FADFEBB-A8A8-4C4E-B2E8-18D9C78E505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1128D88A-A115-4641-88DF-A778AA8BEFAA}"/>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E807662C-E132-45CC-A65A-5DF6C84D687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8F7F7CF8-8F82-460C-A7C3-7EE529F265A8}"/>
              </a:ext>
            </a:extLst>
          </p:cNvPr>
          <p:cNvSpPr>
            <a:spLocks noGrp="1"/>
          </p:cNvSpPr>
          <p:nvPr>
            <p:ph type="sldNum" sz="quarter" idx="12"/>
          </p:nvPr>
        </p:nvSpPr>
        <p:spPr/>
        <p:txBody>
          <a:bodyPr/>
          <a:lstStyle/>
          <a:p>
            <a:pPr>
              <a:defRPr/>
            </a:pPr>
            <a:fld id="{3D134169-6A17-492F-9826-803617386917}" type="slidenum">
              <a:rPr lang="en-US" smtClean="0"/>
              <a:pPr>
                <a:defRPr/>
              </a:pPr>
              <a:t>‹#›</a:t>
            </a:fld>
            <a:endParaRPr lang="en-US"/>
          </a:p>
        </p:txBody>
      </p:sp>
    </p:spTree>
    <p:extLst>
      <p:ext uri="{BB962C8B-B14F-4D97-AF65-F5344CB8AC3E}">
        <p14:creationId xmlns:p14="http://schemas.microsoft.com/office/powerpoint/2010/main" val="292381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F3B9-F06E-4A98-8312-FC4DD56BF4D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30C22F57-0911-446F-9A8A-3A9D1F99BCF6}"/>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9AB5618E-882F-4913-813A-BCB941CD5C17}"/>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D352262-9536-4FD4-93B0-B874BA209EE5}"/>
              </a:ext>
            </a:extLst>
          </p:cNvPr>
          <p:cNvSpPr>
            <a:spLocks noGrp="1"/>
          </p:cNvSpPr>
          <p:nvPr>
            <p:ph type="sldNum" sz="quarter" idx="12"/>
          </p:nvPr>
        </p:nvSpPr>
        <p:spPr/>
        <p:txBody>
          <a:bodyPr/>
          <a:lstStyle/>
          <a:p>
            <a:pPr>
              <a:defRPr/>
            </a:pPr>
            <a:fld id="{3D134169-6A17-492F-9826-803617386917}" type="slidenum">
              <a:rPr lang="en-US" smtClean="0"/>
              <a:pPr>
                <a:defRPr/>
              </a:pPr>
              <a:t>‹#›</a:t>
            </a:fld>
            <a:endParaRPr lang="en-US"/>
          </a:p>
        </p:txBody>
      </p:sp>
    </p:spTree>
    <p:extLst>
      <p:ext uri="{BB962C8B-B14F-4D97-AF65-F5344CB8AC3E}">
        <p14:creationId xmlns:p14="http://schemas.microsoft.com/office/powerpoint/2010/main" val="389131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D4054-47DE-416E-8000-A1017DCAD32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C63460F6-EDD5-4DCE-BB20-0B67CE8DAA88}"/>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906065B9-C136-4BD2-9EDD-07C3B8751E08}"/>
              </a:ext>
            </a:extLst>
          </p:cNvPr>
          <p:cNvSpPr>
            <a:spLocks noGrp="1"/>
          </p:cNvSpPr>
          <p:nvPr>
            <p:ph type="sldNum" sz="quarter" idx="12"/>
          </p:nvPr>
        </p:nvSpPr>
        <p:spPr/>
        <p:txBody>
          <a:bodyPr/>
          <a:lstStyle/>
          <a:p>
            <a:pPr>
              <a:defRPr/>
            </a:pPr>
            <a:fld id="{3D134169-6A17-492F-9826-803617386917}" type="slidenum">
              <a:rPr lang="en-US" smtClean="0"/>
              <a:pPr>
                <a:defRPr/>
              </a:pPr>
              <a:t>‹#›</a:t>
            </a:fld>
            <a:endParaRPr lang="en-US"/>
          </a:p>
        </p:txBody>
      </p:sp>
    </p:spTree>
    <p:extLst>
      <p:ext uri="{BB962C8B-B14F-4D97-AF65-F5344CB8AC3E}">
        <p14:creationId xmlns:p14="http://schemas.microsoft.com/office/powerpoint/2010/main" val="1353185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AFCD-DA65-47A6-9A6F-323BD1423E5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3098CA2-7696-4670-88C6-C6027A5DE5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C23B8C7-8BA6-4B79-9751-9F6E0BE102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E5E6E5B-6367-4ED3-A0AE-2F653174BC9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409D6C8-AC27-44FE-99C4-E8AACAD00B0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8B63B58-6037-4CC6-B756-768FE44ED380}"/>
              </a:ext>
            </a:extLst>
          </p:cNvPr>
          <p:cNvSpPr>
            <a:spLocks noGrp="1"/>
          </p:cNvSpPr>
          <p:nvPr>
            <p:ph type="sldNum" sz="quarter" idx="12"/>
          </p:nvPr>
        </p:nvSpPr>
        <p:spPr/>
        <p:txBody>
          <a:bodyPr/>
          <a:lstStyle/>
          <a:p>
            <a:pPr>
              <a:defRPr/>
            </a:pPr>
            <a:fld id="{3D134169-6A17-492F-9826-803617386917}" type="slidenum">
              <a:rPr lang="en-US" smtClean="0"/>
              <a:pPr>
                <a:defRPr/>
              </a:pPr>
              <a:t>‹#›</a:t>
            </a:fld>
            <a:endParaRPr lang="en-US"/>
          </a:p>
        </p:txBody>
      </p:sp>
    </p:spTree>
    <p:extLst>
      <p:ext uri="{BB962C8B-B14F-4D97-AF65-F5344CB8AC3E}">
        <p14:creationId xmlns:p14="http://schemas.microsoft.com/office/powerpoint/2010/main" val="2279602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5AAC-3E58-401C-BE7A-B32499CB405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DF5A9BE4-BE7F-4AED-A6D5-15402764389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D"/>
          </a:p>
        </p:txBody>
      </p:sp>
      <p:sp>
        <p:nvSpPr>
          <p:cNvPr id="4" name="Text Placeholder 3">
            <a:extLst>
              <a:ext uri="{FF2B5EF4-FFF2-40B4-BE49-F238E27FC236}">
                <a16:creationId xmlns:a16="http://schemas.microsoft.com/office/drawing/2014/main" id="{50452AC9-5500-4D72-B798-9CEB1C94A1D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C851DC5-EC7E-4F8E-9828-D08C49689AF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AFD1C6C-999B-4ADE-A5C7-02832726D0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12BD481-53BC-4826-90C2-CB8596904FAD}"/>
              </a:ext>
            </a:extLst>
          </p:cNvPr>
          <p:cNvSpPr>
            <a:spLocks noGrp="1"/>
          </p:cNvSpPr>
          <p:nvPr>
            <p:ph type="sldNum" sz="quarter" idx="12"/>
          </p:nvPr>
        </p:nvSpPr>
        <p:spPr/>
        <p:txBody>
          <a:bodyPr/>
          <a:lstStyle/>
          <a:p>
            <a:pPr>
              <a:defRPr/>
            </a:pPr>
            <a:fld id="{3D134169-6A17-492F-9826-803617386917}" type="slidenum">
              <a:rPr lang="en-US" smtClean="0"/>
              <a:pPr>
                <a:defRPr/>
              </a:pPr>
              <a:t>‹#›</a:t>
            </a:fld>
            <a:endParaRPr lang="en-US"/>
          </a:p>
        </p:txBody>
      </p:sp>
    </p:spTree>
    <p:extLst>
      <p:ext uri="{BB962C8B-B14F-4D97-AF65-F5344CB8AC3E}">
        <p14:creationId xmlns:p14="http://schemas.microsoft.com/office/powerpoint/2010/main" val="323534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101A-648D-449C-8E89-ED3ECCA1474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2D0FCD5-23C1-4E06-8905-7F56FE48D7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AD0E1A0-050F-44AD-B61F-E174A2974B2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83981D1-7CC2-4B1E-942D-D347A51B318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7E53FCF-30CE-40DB-961D-D5DAFF270382}"/>
              </a:ext>
            </a:extLst>
          </p:cNvPr>
          <p:cNvSpPr>
            <a:spLocks noGrp="1"/>
          </p:cNvSpPr>
          <p:nvPr>
            <p:ph type="sldNum" sz="quarter" idx="12"/>
          </p:nvPr>
        </p:nvSpPr>
        <p:spPr/>
        <p:txBody>
          <a:bodyPr/>
          <a:lstStyle/>
          <a:p>
            <a:pPr>
              <a:defRPr/>
            </a:pPr>
            <a:fld id="{3D134169-6A17-492F-9826-803617386917}" type="slidenum">
              <a:rPr lang="en-US" smtClean="0"/>
              <a:pPr>
                <a:defRPr/>
              </a:pPr>
              <a:t>‹#›</a:t>
            </a:fld>
            <a:endParaRPr lang="en-US"/>
          </a:p>
        </p:txBody>
      </p:sp>
    </p:spTree>
    <p:extLst>
      <p:ext uri="{BB962C8B-B14F-4D97-AF65-F5344CB8AC3E}">
        <p14:creationId xmlns:p14="http://schemas.microsoft.com/office/powerpoint/2010/main" val="2082787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3D645C-FFEE-4DBB-8B52-657A081D076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3CCA234-3702-4B9C-A67D-EB013E033CF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B2295FC-FA67-4B4E-A391-3AABC72C607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832EF7F-470E-4452-811A-EF39FE2E1E9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1E35DE6-BCAB-4E70-B56A-A2C166F02E7E}"/>
              </a:ext>
            </a:extLst>
          </p:cNvPr>
          <p:cNvSpPr>
            <a:spLocks noGrp="1"/>
          </p:cNvSpPr>
          <p:nvPr>
            <p:ph type="sldNum" sz="quarter" idx="12"/>
          </p:nvPr>
        </p:nvSpPr>
        <p:spPr/>
        <p:txBody>
          <a:bodyPr/>
          <a:lstStyle/>
          <a:p>
            <a:pPr>
              <a:defRPr/>
            </a:pPr>
            <a:fld id="{3D134169-6A17-492F-9826-803617386917}" type="slidenum">
              <a:rPr lang="en-US" smtClean="0"/>
              <a:pPr>
                <a:defRPr/>
              </a:pPr>
              <a:t>‹#›</a:t>
            </a:fld>
            <a:endParaRPr lang="en-US"/>
          </a:p>
        </p:txBody>
      </p:sp>
    </p:spTree>
    <p:extLst>
      <p:ext uri="{BB962C8B-B14F-4D97-AF65-F5344CB8AC3E}">
        <p14:creationId xmlns:p14="http://schemas.microsoft.com/office/powerpoint/2010/main" val="3934685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19400" y="609600"/>
            <a:ext cx="6096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3" name="Date Placeholder 2"/>
          <p:cNvSpPr>
            <a:spLocks noGrp="1"/>
          </p:cNvSpPr>
          <p:nvPr>
            <p:ph type="dt" sz="half" idx="10"/>
          </p:nvPr>
        </p:nvSpPr>
        <p:spPr/>
        <p:txBody>
          <a:bodyPr/>
          <a:lstStyle>
            <a:lvl1pPr>
              <a:defRPr>
                <a:solidFill>
                  <a:prstClr val="whit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a:ea typeface="+mn-ea"/>
                <a:cs typeface="Arial"/>
              </a:rPr>
              <a:t>Sugiyono, FT UNY</a:t>
            </a:r>
          </a:p>
        </p:txBody>
      </p:sp>
      <p:sp>
        <p:nvSpPr>
          <p:cNvPr id="4" name="Footer Placeholder 3"/>
          <p:cNvSpPr>
            <a:spLocks noGrp="1"/>
          </p:cNvSpPr>
          <p:nvPr>
            <p:ph type="ftr" sz="quarter" idx="11"/>
          </p:nvPr>
        </p:nvSpPr>
        <p:spPr/>
        <p:txBody>
          <a:bodyPr/>
          <a:lstStyle>
            <a:lvl1pPr>
              <a:defRPr>
                <a:solidFill>
                  <a:prstClr val="whit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a:ea typeface="+mn-ea"/>
              <a:cs typeface="Arial"/>
            </a:endParaRPr>
          </a:p>
        </p:txBody>
      </p:sp>
      <p:sp>
        <p:nvSpPr>
          <p:cNvPr id="5" name="Slide Number Placeholder 4"/>
          <p:cNvSpPr>
            <a:spLocks noGrp="1"/>
          </p:cNvSpPr>
          <p:nvPr>
            <p:ph type="sldNum" sz="quarter" idx="12"/>
          </p:nvPr>
        </p:nvSpPr>
        <p:spPr/>
        <p:txBody>
          <a:bodyPr/>
          <a:lstStyle>
            <a:lvl1pPr>
              <a:defRPr>
                <a:solidFill>
                  <a:prstClr val="whit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EEA947-7234-422E-984C-4A276E8C3CAB}" type="slidenum">
              <a:rPr kumimoji="0" lang="en-US" sz="12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a:ea typeface="+mn-ea"/>
              <a:cs typeface="Arial"/>
            </a:endParaRPr>
          </a:p>
        </p:txBody>
      </p:sp>
    </p:spTree>
    <p:extLst>
      <p:ext uri="{BB962C8B-B14F-4D97-AF65-F5344CB8AC3E}">
        <p14:creationId xmlns:p14="http://schemas.microsoft.com/office/powerpoint/2010/main" val="10233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2A3DF9B-1938-4D4D-A10C-723EBFDCC567}" type="datetimeFigureOut">
              <a:rPr lang="id-ID"/>
              <a:pPr>
                <a:defRPr/>
              </a:pPr>
              <a:t>19/03/2022</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0C9B036D-F1AD-49C8-AA01-ED5E423B8011}" type="slidenum">
              <a:rPr lang="id-ID"/>
              <a:pPr>
                <a:defRPr/>
              </a:pPr>
              <a:t>‹#›</a:t>
            </a:fld>
            <a:endParaRPr lang="id-ID"/>
          </a:p>
        </p:txBody>
      </p:sp>
    </p:spTree>
    <p:extLst>
      <p:ext uri="{BB962C8B-B14F-4D97-AF65-F5344CB8AC3E}">
        <p14:creationId xmlns:p14="http://schemas.microsoft.com/office/powerpoint/2010/main" val="151730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idx="1"/>
          </p:nvPr>
        </p:nvSpPr>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340E2F-03C7-401E-AA9C-D5232BD388E4}" type="datetimeFigureOut">
              <a:rPr kumimoji="0" lang="id-ID" sz="9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19/03/2022</a:t>
            </a:fld>
            <a:endParaRPr kumimoji="0" lang="id-ID" sz="9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2AEA6E-5CB4-4822-968B-EF775D5FB40A}" type="slidenum">
              <a:rPr kumimoji="0" lang="id-ID" sz="9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9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35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7F07E-9D59-4457-A9CC-DCE1CA42D85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pitchFamily="34" charset="0"/>
            </a:endParaRPr>
          </a:p>
        </p:txBody>
      </p:sp>
    </p:spTree>
    <p:extLst>
      <p:ext uri="{BB962C8B-B14F-4D97-AF65-F5344CB8AC3E}">
        <p14:creationId xmlns:p14="http://schemas.microsoft.com/office/powerpoint/2010/main" val="3146923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F02E99E7-F179-4ED4-BBDC-4D8AD77EF757}" type="datetimeFigureOut">
              <a:rPr kumimoji="0" lang="id-ID"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685800" rtl="0" eaLnBrk="1" fontAlgn="base" latinLnBrk="0" hangingPunct="1">
                <a:lnSpc>
                  <a:spcPct val="100000"/>
                </a:lnSpc>
                <a:spcBef>
                  <a:spcPct val="0"/>
                </a:spcBef>
                <a:spcAft>
                  <a:spcPct val="0"/>
                </a:spcAft>
                <a:buClrTx/>
                <a:buSzTx/>
                <a:buFontTx/>
                <a:buNone/>
                <a:tabLst/>
                <a:defRPr/>
              </a:pPr>
              <a:t>19/03/2022</a:t>
            </a:fld>
            <a:endParaRPr kumimoji="0" lang="id-ID"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01D84427-3F10-4B21-9055-F85C86C7E715}" type="slidenum">
              <a:rPr kumimoji="0" lang="id-ID"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id-ID"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724269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3AD3B0-F8E6-46E9-9E0E-3FA28F6C58B7}" type="slidenum">
              <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endParaRPr>
          </a:p>
        </p:txBody>
      </p:sp>
    </p:spTree>
    <p:extLst>
      <p:ext uri="{BB962C8B-B14F-4D97-AF65-F5344CB8AC3E}">
        <p14:creationId xmlns:p14="http://schemas.microsoft.com/office/powerpoint/2010/main" val="139990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12"/>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mn-cs"/>
            </a:endParaRPr>
          </a:p>
        </p:txBody>
      </p:sp>
      <p:sp>
        <p:nvSpPr>
          <p:cNvPr id="5" name="Rectangle 13"/>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mn-cs"/>
            </a:endParaRPr>
          </a:p>
        </p:txBody>
      </p:sp>
      <p:sp>
        <p:nvSpPr>
          <p:cNvPr id="6" name="Rectangle 14"/>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9D7140-F1AE-4600-8D2B-94FB70318E3A}" type="slidenum">
              <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mn-cs"/>
            </a:endParaRPr>
          </a:p>
        </p:txBody>
      </p:sp>
    </p:spTree>
    <p:extLst>
      <p:ext uri="{BB962C8B-B14F-4D97-AF65-F5344CB8AC3E}">
        <p14:creationId xmlns:p14="http://schemas.microsoft.com/office/powerpoint/2010/main" val="593987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tint val="75000"/>
                  </a:prstClr>
                </a:solidFill>
                <a:effectLst/>
                <a:uLnTx/>
                <a:uFillTx/>
                <a:latin typeface="Arial"/>
                <a:ea typeface="+mn-ea"/>
                <a:cs typeface="+mn-cs"/>
              </a:rPr>
              <a:t>Sugiyono, FT UNY</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3BE5B5-7EF8-4619-A3D1-D9A992C9683F}" type="slidenum">
              <a:rPr kumimoji="0" lang="en-US" sz="1000" b="0" i="0" u="none" strike="noStrike" kern="1200" cap="none" spc="0" normalizeH="0" baseline="0" noProof="0" smtClean="0">
                <a:ln>
                  <a:noFill/>
                </a:ln>
                <a:solidFill>
                  <a:prstClr val="white">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tint val="75000"/>
                </a:prstClr>
              </a:solidFill>
              <a:effectLst/>
              <a:uLnTx/>
              <a:uFillTx/>
              <a:latin typeface="Arial"/>
              <a:ea typeface="+mn-ea"/>
              <a:cs typeface="+mn-cs"/>
            </a:endParaRPr>
          </a:p>
        </p:txBody>
      </p:sp>
    </p:spTree>
    <p:extLst>
      <p:ext uri="{BB962C8B-B14F-4D97-AF65-F5344CB8AC3E}">
        <p14:creationId xmlns:p14="http://schemas.microsoft.com/office/powerpoint/2010/main" val="3570178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Sugiyono</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37BF1C-D8F3-409D-A274-664B16A922F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6750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2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5" name="Rectangle 2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Rectangle 2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C9A585-AC05-4910-9DED-9D5BC4EDF1FA}" type="slidenum">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2895028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Arial" pitchFamily="34" charset="0"/>
              </a:rPr>
              <a:t>Sugiyono, FT UNY</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BE5B5-7EF8-4619-A3D1-D9A992C9683F}"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Arial" pitchFamily="34" charset="0"/>
            </a:endParaRPr>
          </a:p>
        </p:txBody>
      </p:sp>
    </p:spTree>
    <p:extLst>
      <p:ext uri="{BB962C8B-B14F-4D97-AF65-F5344CB8AC3E}">
        <p14:creationId xmlns:p14="http://schemas.microsoft.com/office/powerpoint/2010/main" val="1842840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196" name="Rectangle 4"/>
          <p:cNvSpPr>
            <a:spLocks noGrp="1" noChangeArrowheads="1"/>
          </p:cNvSpPr>
          <p:nvPr>
            <p:ph type="dt" sz="quarter" idx="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endParaRPr>
          </a:p>
        </p:txBody>
      </p:sp>
      <p:sp>
        <p:nvSpPr>
          <p:cNvPr id="8197" name="Rectangle 5"/>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endParaRPr>
          </a:p>
        </p:txBody>
      </p:sp>
      <p:sp>
        <p:nvSpPr>
          <p:cNvPr id="8198" name="Rectangle 6"/>
          <p:cNvSpPr>
            <a:spLocks noGrp="1" noChangeArrowheads="1"/>
          </p:cNvSpPr>
          <p:nvPr>
            <p:ph type="sldNum" sz="quarter" idx="4"/>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B1F1FD-40E9-419A-A21B-CA1BB415795A}" type="slidenum">
              <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endParaRPr>
          </a:p>
        </p:txBody>
      </p:sp>
    </p:spTree>
    <p:extLst>
      <p:ext uri="{BB962C8B-B14F-4D97-AF65-F5344CB8AC3E}">
        <p14:creationId xmlns:p14="http://schemas.microsoft.com/office/powerpoint/2010/main" val="389589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874DF7-7BEA-43E4-871D-D0AC2CE2EA67}" type="slidenum">
              <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a:ea typeface="+mn-ea"/>
              <a:cs typeface="+mn-cs"/>
            </a:endParaRPr>
          </a:p>
        </p:txBody>
      </p:sp>
    </p:spTree>
    <p:extLst>
      <p:ext uri="{BB962C8B-B14F-4D97-AF65-F5344CB8AC3E}">
        <p14:creationId xmlns:p14="http://schemas.microsoft.com/office/powerpoint/2010/main" val="1129350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2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mn-cs"/>
            </a:endParaRPr>
          </a:p>
        </p:txBody>
      </p:sp>
      <p:sp>
        <p:nvSpPr>
          <p:cNvPr id="5" name="Rectangle 2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mn-cs"/>
            </a:endParaRPr>
          </a:p>
        </p:txBody>
      </p:sp>
      <p:sp>
        <p:nvSpPr>
          <p:cNvPr id="6" name="Rectangle 2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E2C1DD-E432-49B3-90BB-7338975CFF81}" type="slidenum">
              <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mn-cs"/>
            </a:endParaRPr>
          </a:p>
        </p:txBody>
      </p:sp>
    </p:spTree>
    <p:extLst>
      <p:ext uri="{BB962C8B-B14F-4D97-AF65-F5344CB8AC3E}">
        <p14:creationId xmlns:p14="http://schemas.microsoft.com/office/powerpoint/2010/main" val="665566924"/>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26"/>
          <p:cNvSpPr>
            <a:spLocks noGrp="1" noChangeArrowheads="1"/>
          </p:cNvSpPr>
          <p:nvPr>
            <p:ph type="ftr" sz="quarter" idx="10"/>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602000"/>
              </a:solidFill>
              <a:effectLst>
                <a:outerShdw blurRad="38100" dist="38100" dir="2700000" algn="tl">
                  <a:srgbClr val="000000"/>
                </a:outerShdw>
              </a:effectLst>
              <a:uLnTx/>
              <a:uFillTx/>
              <a:latin typeface="Tahoma"/>
              <a:ea typeface="+mn-ea"/>
              <a:cs typeface="+mn-cs"/>
            </a:endParaRPr>
          </a:p>
        </p:txBody>
      </p:sp>
      <p:sp>
        <p:nvSpPr>
          <p:cNvPr id="5" name="Rectangle 27"/>
          <p:cNvSpPr>
            <a:spLocks noGrp="1" noChangeArrowheads="1"/>
          </p:cNvSpPr>
          <p:nvPr>
            <p:ph type="sldNum"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736013-5646-437B-9FF7-0F0986B1A036}" type="slidenum">
              <a:rPr kumimoji="0" lang="en-US" sz="1000" b="0" i="0" u="none" strike="noStrike" kern="1200" cap="none" spc="0" normalizeH="0" baseline="0" noProof="0">
                <a:ln>
                  <a:noFill/>
                </a:ln>
                <a:solidFill>
                  <a:srgbClr val="602000"/>
                </a:solidFill>
                <a:effectLst>
                  <a:outerShdw blurRad="38100" dist="38100" dir="2700000" algn="tl">
                    <a:srgbClr val="000000"/>
                  </a:outerShdw>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602000"/>
              </a:solidFill>
              <a:effectLst>
                <a:outerShdw blurRad="38100" dist="38100" dir="2700000" algn="tl">
                  <a:srgbClr val="000000"/>
                </a:outerShdw>
              </a:effectLst>
              <a:uLnTx/>
              <a:uFillTx/>
              <a:latin typeface="Tahoma"/>
              <a:ea typeface="+mn-ea"/>
              <a:cs typeface="+mn-cs"/>
            </a:endParaRPr>
          </a:p>
        </p:txBody>
      </p:sp>
      <p:sp>
        <p:nvSpPr>
          <p:cNvPr id="6" name="Rectangle 28"/>
          <p:cNvSpPr>
            <a:spLocks noGrp="1" noChangeArrowheads="1"/>
          </p:cNvSpPr>
          <p:nvPr>
            <p:ph type="dt" sz="half" idx="12"/>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602000"/>
              </a:solidFill>
              <a:effectLst>
                <a:outerShdw blurRad="38100" dist="38100" dir="2700000" algn="tl">
                  <a:srgbClr val="000000"/>
                </a:outerShdw>
              </a:effectLst>
              <a:uLnTx/>
              <a:uFillTx/>
              <a:latin typeface="Tahoma"/>
              <a:ea typeface="+mn-ea"/>
              <a:cs typeface="+mn-cs"/>
            </a:endParaRPr>
          </a:p>
        </p:txBody>
      </p:sp>
    </p:spTree>
    <p:extLst>
      <p:ext uri="{BB962C8B-B14F-4D97-AF65-F5344CB8AC3E}">
        <p14:creationId xmlns:p14="http://schemas.microsoft.com/office/powerpoint/2010/main" val="325327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218"/>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26E5CE-A3CD-456C-B56D-B6C00E746120}" type="slidenum">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5" name="Rectangle 219"/>
          <p:cNvSpPr>
            <a:spLocks noGrp="1" noChangeArrowheads="1"/>
          </p:cNvSpPr>
          <p:nvPr>
            <p:ph type="dt" sz="half"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Rectangle 220"/>
          <p:cNvSpPr>
            <a:spLocks noGrp="1" noChangeArrowheads="1"/>
          </p:cNvSpPr>
          <p:nvPr>
            <p:ph type="ftr" sz="quarter" idx="12"/>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1473988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539319-C457-492B-B007-73FE475D62FD}"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02752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914D3-8523-44D8-9A56-7F0C43DBABAC}"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Arial" pitchFamily="34" charset="0"/>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566951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aramond"/>
              <a:ea typeface="+mn-ea"/>
              <a:cs typeface="Arial"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aramond"/>
              <a:ea typeface="+mn-ea"/>
              <a:cs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D2D143-63DB-411B-BC60-96EF9AAB3EE8}" type="slidenum">
              <a:rPr kumimoji="0" lang="en-US" sz="1200" b="0" i="0" u="none" strike="noStrike" kern="1200" cap="none" spc="0" normalizeH="0" baseline="0" noProof="0">
                <a:ln>
                  <a:noFill/>
                </a:ln>
                <a:solidFill>
                  <a:srgbClr val="FFFFFF"/>
                </a:solidFill>
                <a:effectLst/>
                <a:uLnTx/>
                <a:uFillTx/>
                <a:latin typeface="Garamond"/>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Garamond"/>
              <a:ea typeface="+mn-ea"/>
              <a:cs typeface="Arial" pitchFamily="34" charset="0"/>
            </a:endParaRPr>
          </a:p>
        </p:txBody>
      </p:sp>
    </p:spTree>
    <p:extLst>
      <p:ext uri="{BB962C8B-B14F-4D97-AF65-F5344CB8AC3E}">
        <p14:creationId xmlns:p14="http://schemas.microsoft.com/office/powerpoint/2010/main" val="407041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9A585-AC05-4910-9DED-9D5BC4EDF1FA}" type="slidenum">
              <a:rPr kumimoji="0" 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itchFamily="34" charset="0"/>
            </a:endParaRPr>
          </a:p>
        </p:txBody>
      </p:sp>
    </p:spTree>
    <p:extLst>
      <p:ext uri="{BB962C8B-B14F-4D97-AF65-F5344CB8AC3E}">
        <p14:creationId xmlns:p14="http://schemas.microsoft.com/office/powerpoint/2010/main" val="1854288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4F9C-5CEF-40AA-868C-9A5E1133202E}"/>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95C5ADD-3888-4422-9285-424D3BEC3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81DDADA-73CC-45DC-946A-E7BBA7B448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itchFamily="34" charset="0"/>
            </a:endParaRPr>
          </a:p>
        </p:txBody>
      </p:sp>
      <p:sp>
        <p:nvSpPr>
          <p:cNvPr id="5" name="Footer Placeholder 4">
            <a:extLst>
              <a:ext uri="{FF2B5EF4-FFF2-40B4-BE49-F238E27FC236}">
                <a16:creationId xmlns:a16="http://schemas.microsoft.com/office/drawing/2014/main" id="{5AF64453-4C8A-4B15-B807-48B209360E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itchFamily="34" charset="0"/>
            </a:endParaRPr>
          </a:p>
        </p:txBody>
      </p:sp>
      <p:sp>
        <p:nvSpPr>
          <p:cNvPr id="6" name="Slide Number Placeholder 5">
            <a:extLst>
              <a:ext uri="{FF2B5EF4-FFF2-40B4-BE49-F238E27FC236}">
                <a16:creationId xmlns:a16="http://schemas.microsoft.com/office/drawing/2014/main" id="{5D7AB994-5CFC-4D35-B2AF-3A43E7D5D0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9A585-AC05-4910-9DED-9D5BC4EDF1FA}" type="slidenum">
              <a:rPr kumimoji="0" 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itchFamily="34" charset="0"/>
            </a:endParaRPr>
          </a:p>
        </p:txBody>
      </p:sp>
    </p:spTree>
    <p:extLst>
      <p:ext uri="{BB962C8B-B14F-4D97-AF65-F5344CB8AC3E}">
        <p14:creationId xmlns:p14="http://schemas.microsoft.com/office/powerpoint/2010/main" val="3024830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19400" y="609600"/>
            <a:ext cx="6096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3" name="Date Placeholder 2"/>
          <p:cNvSpPr>
            <a:spLocks noGrp="1"/>
          </p:cNvSpPr>
          <p:nvPr>
            <p:ph type="dt" sz="half" idx="10"/>
          </p:nvPr>
        </p:nvSpPr>
        <p:spPr/>
        <p:txBody>
          <a:bodyPr/>
          <a:lstStyle>
            <a:lvl1pPr>
              <a:defRPr>
                <a:solidFill>
                  <a:prstClr val="whit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a:ea typeface="+mn-ea"/>
                <a:cs typeface="Arial"/>
              </a:rPr>
              <a:t>Sugiyono, FT UNY</a:t>
            </a:r>
          </a:p>
        </p:txBody>
      </p:sp>
      <p:sp>
        <p:nvSpPr>
          <p:cNvPr id="4" name="Footer Placeholder 3"/>
          <p:cNvSpPr>
            <a:spLocks noGrp="1"/>
          </p:cNvSpPr>
          <p:nvPr>
            <p:ph type="ftr" sz="quarter" idx="11"/>
          </p:nvPr>
        </p:nvSpPr>
        <p:spPr/>
        <p:txBody>
          <a:bodyPr/>
          <a:lstStyle>
            <a:lvl1pPr>
              <a:defRPr>
                <a:solidFill>
                  <a:prstClr val="whit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a:ea typeface="+mn-ea"/>
              <a:cs typeface="Arial"/>
            </a:endParaRPr>
          </a:p>
        </p:txBody>
      </p:sp>
      <p:sp>
        <p:nvSpPr>
          <p:cNvPr id="5" name="Slide Number Placeholder 4"/>
          <p:cNvSpPr>
            <a:spLocks noGrp="1"/>
          </p:cNvSpPr>
          <p:nvPr>
            <p:ph type="sldNum" sz="quarter" idx="12"/>
          </p:nvPr>
        </p:nvSpPr>
        <p:spPr/>
        <p:txBody>
          <a:bodyPr/>
          <a:lstStyle>
            <a:lvl1pPr>
              <a:defRPr>
                <a:solidFill>
                  <a:prstClr val="whit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EEA947-7234-422E-984C-4A276E8C3CAB}" type="slidenum">
              <a:rPr kumimoji="0" lang="en-US" sz="12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a:ea typeface="+mn-ea"/>
              <a:cs typeface="Arial"/>
            </a:endParaRPr>
          </a:p>
        </p:txBody>
      </p:sp>
    </p:spTree>
    <p:extLst>
      <p:ext uri="{BB962C8B-B14F-4D97-AF65-F5344CB8AC3E}">
        <p14:creationId xmlns:p14="http://schemas.microsoft.com/office/powerpoint/2010/main" val="3431760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EB3BE-B2AB-431F-A787-7A262394D7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33AA84-EB50-4069-8B0E-11342026375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4800DBD-4E02-4346-B515-3F751E96D652}"/>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B91C42D-7EAB-4E06-AB4A-61B1E4E73C9E}"/>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7B001F-307A-4FC9-BD59-B9945B4142B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685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defTabSz="685800">
              <a:defRPr/>
            </a:pPr>
            <a:fld id="{115574E4-B121-4E36-9D2A-DB099A4112AD}" type="datetimeFigureOut">
              <a:rPr lang="en-US" smtClean="0"/>
              <a:pPr defTabSz="685800">
                <a:defRPr/>
              </a:pPr>
              <a:t>3/19/2022</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defTabSz="685800">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defTabSz="685800">
              <a:defRPr/>
            </a:pPr>
            <a:fld id="{A946968A-44F7-4EA4-9245-281A525463EF}" type="slidenum">
              <a:rPr lang="en-US" smtClean="0"/>
              <a:pPr defTabSz="685800">
                <a:defRPr/>
              </a:pPr>
              <a:t>‹#›</a:t>
            </a:fld>
            <a:endParaRPr lang="en-US"/>
          </a:p>
        </p:txBody>
      </p:sp>
    </p:spTree>
    <p:extLst>
      <p:ext uri="{BB962C8B-B14F-4D97-AF65-F5344CB8AC3E}">
        <p14:creationId xmlns:p14="http://schemas.microsoft.com/office/powerpoint/2010/main" val="396964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169E89-82DA-4BC2-B842-BA844D7EE6F6}" type="datetimeFigureOut">
              <a:rPr kumimoji="0" lang="en-US" sz="1000" b="0" i="0" u="none" strike="noStrike" kern="1200" cap="none" spc="0" normalizeH="0" baseline="0" noProof="0" smtClean="0">
                <a:ln>
                  <a:noFill/>
                </a:ln>
                <a:solidFill>
                  <a:prstClr val="white"/>
                </a:solidFill>
                <a:effectLst/>
                <a:uLnTx/>
                <a:uFillTx/>
                <a:latin typeface="Calibri" panose="020F0502020204030204"/>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3/19/2022</a:t>
            </a:fld>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pitchFamily="34" charset="0"/>
            </a:endParaRPr>
          </a:p>
        </p:txBody>
      </p:sp>
      <p:sp>
        <p:nvSpPr>
          <p:cNvPr id="5" name="Footer Placeholder 4"/>
          <p:cNvSpPr>
            <a:spLocks noGrp="1"/>
          </p:cNvSpPr>
          <p:nvPr>
            <p:ph type="ftr" sz="quarter" idx="11"/>
          </p:nvPr>
        </p:nvSpPr>
        <p:spPr>
          <a:xfrm>
            <a:off x="2743973" y="5870576"/>
            <a:ext cx="3932137" cy="3778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pitchFamily="34" charset="0"/>
            </a:endParaRPr>
          </a:p>
        </p:txBody>
      </p:sp>
      <p:sp>
        <p:nvSpPr>
          <p:cNvPr id="6" name="Slide Number Placeholder 5"/>
          <p:cNvSpPr>
            <a:spLocks noGrp="1"/>
          </p:cNvSpPr>
          <p:nvPr>
            <p:ph type="sldNum" sz="quarter" idx="12"/>
          </p:nvPr>
        </p:nvSpPr>
        <p:spPr>
          <a:xfrm>
            <a:off x="8040685" y="5870576"/>
            <a:ext cx="417516" cy="3778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58AF44-BD8B-441F-9EB6-B02207062A22}" type="slidenum">
              <a:rPr kumimoji="0" lang="en-US" altLang="en-US" sz="1000" b="0" i="0" u="none" strike="noStrike" kern="1200" cap="none" spc="0" normalizeH="0" baseline="0" noProof="0" smtClean="0">
                <a:ln>
                  <a:noFill/>
                </a:ln>
                <a:solidFill>
                  <a:prstClr val="white"/>
                </a:solidFill>
                <a:effectLst/>
                <a:uLnTx/>
                <a:uFillTx/>
                <a:latin typeface="Calibri" panose="020F0502020204030204"/>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prstClr val="white"/>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2754202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7F07E-9D59-4457-A9CC-DCE1CA42D85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pitchFamily="34" charset="0"/>
            </a:endParaRPr>
          </a:p>
        </p:txBody>
      </p:sp>
    </p:spTree>
    <p:extLst>
      <p:ext uri="{BB962C8B-B14F-4D97-AF65-F5344CB8AC3E}">
        <p14:creationId xmlns:p14="http://schemas.microsoft.com/office/powerpoint/2010/main" val="2032034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Slide Judul">
    <p:spTree>
      <p:nvGrpSpPr>
        <p:cNvPr id="1" name=""/>
        <p:cNvGrpSpPr/>
        <p:nvPr/>
      </p:nvGrpSpPr>
      <p:grpSpPr>
        <a:xfrm>
          <a:off x="0" y="0"/>
          <a:ext cx="0" cy="0"/>
          <a:chOff x="0" y="0"/>
          <a:chExt cx="0" cy="0"/>
        </a:xfrm>
      </p:grpSpPr>
      <p:sp>
        <p:nvSpPr>
          <p:cNvPr id="2" name="Judul 1"/>
          <p:cNvSpPr>
            <a:spLocks noGrp="1"/>
          </p:cNvSpPr>
          <p:nvPr>
            <p:ph type="ctrTitle"/>
          </p:nvPr>
        </p:nvSpPr>
        <p:spPr>
          <a:xfrm>
            <a:off x="1143000" y="1122363"/>
            <a:ext cx="6858000" cy="2387600"/>
          </a:xfrm>
        </p:spPr>
        <p:txBody>
          <a:bodyPr anchor="b"/>
          <a:lstStyle>
            <a:lvl1pPr algn="ctr">
              <a:defRPr sz="6000"/>
            </a:lvl1pPr>
          </a:lstStyle>
          <a:p>
            <a:r>
              <a:rPr lang="id-ID"/>
              <a:t>Klik untuk mengedit gaya judul Master</a:t>
            </a:r>
          </a:p>
        </p:txBody>
      </p:sp>
      <p:sp>
        <p:nvSpPr>
          <p:cNvPr id="3" name="Subjudu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p>
        </p:txBody>
      </p:sp>
      <p:sp>
        <p:nvSpPr>
          <p:cNvPr id="4" name="Tampungan Tanggal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79C343-CCD6-B743-9992-BD41289D278D}"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19/03/2022</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ampungan Foo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ampungan Nomor Slid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2726D9-FD5A-B549-9AC8-4E911F86374E}" type="slidenum">
              <a:rPr kumimoji="0" lang="id-ID"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id-ID"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itchFamily="34" charset="0"/>
            </a:endParaRPr>
          </a:p>
        </p:txBody>
      </p:sp>
    </p:spTree>
    <p:extLst>
      <p:ext uri="{BB962C8B-B14F-4D97-AF65-F5344CB8AC3E}">
        <p14:creationId xmlns:p14="http://schemas.microsoft.com/office/powerpoint/2010/main" val="238697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6-2EAB-4E98-8301-1B6561D1179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475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2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5" name="Rectangle 2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Rectangle 2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3065AD-E8AD-4CB4-AC79-013D9757F980}" type="slidenum">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218133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7721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8D1A-6081-4AB6-9C15-119147D106E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D"/>
          </a:p>
        </p:txBody>
      </p:sp>
      <p:sp>
        <p:nvSpPr>
          <p:cNvPr id="3" name="Subtitle 2">
            <a:extLst>
              <a:ext uri="{FF2B5EF4-FFF2-40B4-BE49-F238E27FC236}">
                <a16:creationId xmlns:a16="http://schemas.microsoft.com/office/drawing/2014/main" id="{1A19D974-0662-4450-8FB6-034B32FF102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144DCD5-9B4F-4F9E-A640-B0652BCC017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14A774D-2E5B-48F1-BB67-0DE10584A2A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0EC095A-ADDC-4268-A153-235265597D0D}"/>
              </a:ext>
            </a:extLst>
          </p:cNvPr>
          <p:cNvSpPr>
            <a:spLocks noGrp="1"/>
          </p:cNvSpPr>
          <p:nvPr>
            <p:ph type="sldNum" sz="quarter" idx="12"/>
          </p:nvPr>
        </p:nvSpPr>
        <p:spPr/>
        <p:txBody>
          <a:bodyPr/>
          <a:lstStyle/>
          <a:p>
            <a:pPr>
              <a:defRPr/>
            </a:pPr>
            <a:fld id="{3D134169-6A17-492F-9826-803617386917}" type="slidenum">
              <a:rPr lang="en-US" smtClean="0"/>
              <a:pPr>
                <a:defRPr/>
              </a:pPr>
              <a:t>‹#›</a:t>
            </a:fld>
            <a:endParaRPr lang="en-US"/>
          </a:p>
        </p:txBody>
      </p:sp>
    </p:spTree>
    <p:extLst>
      <p:ext uri="{BB962C8B-B14F-4D97-AF65-F5344CB8AC3E}">
        <p14:creationId xmlns:p14="http://schemas.microsoft.com/office/powerpoint/2010/main" val="201036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CB6A-6698-4579-B21F-85B7488B377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4502597-E268-49B4-A037-89821D647E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ED96400-59C1-4398-8E27-CC3CA3AA39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C2473F66-DA3D-4C3F-A332-BD119C19A9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8538F241-22DA-4AA7-8EE1-69A98566AF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2813590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theme" Target="../theme/theme30.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8.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Arc 2"/>
          <p:cNvSpPr>
            <a:spLocks/>
          </p:cNvSpPr>
          <p:nvPr/>
        </p:nvSpPr>
        <p:spPr bwMode="auto">
          <a:xfrm>
            <a:off x="0" y="842966"/>
            <a:ext cx="2897188" cy="60150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3075"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1"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fontAlgn="auto">
              <a:spcBef>
                <a:spcPts val="0"/>
              </a:spcBef>
              <a:spcAft>
                <a:spcPts val="0"/>
              </a:spcAft>
              <a:defRPr sz="1400">
                <a:solidFill>
                  <a:prstClr val="white"/>
                </a:solidFill>
                <a:latin typeface="+mn-lt"/>
                <a:cs typeface="+mn-cs"/>
              </a:defRPr>
            </a:lvl1pPr>
          </a:lstStyle>
          <a:p>
            <a:pPr>
              <a:defRPr/>
            </a:pPr>
            <a:endParaRPr lang="en-US"/>
          </a:p>
        </p:txBody>
      </p:sp>
      <p:sp>
        <p:nvSpPr>
          <p:cNvPr id="45062"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fontAlgn="auto">
              <a:spcBef>
                <a:spcPts val="0"/>
              </a:spcBef>
              <a:spcAft>
                <a:spcPts val="0"/>
              </a:spcAft>
              <a:defRPr sz="1400">
                <a:solidFill>
                  <a:prstClr val="white"/>
                </a:solidFill>
                <a:latin typeface="+mn-lt"/>
                <a:cs typeface="+mn-cs"/>
              </a:defRPr>
            </a:lvl1pPr>
          </a:lstStyle>
          <a:p>
            <a:pPr>
              <a:defRPr/>
            </a:pPr>
            <a:endParaRPr lang="en-US"/>
          </a:p>
        </p:txBody>
      </p:sp>
      <p:sp>
        <p:nvSpPr>
          <p:cNvPr id="45063"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fontAlgn="auto">
              <a:spcBef>
                <a:spcPts val="0"/>
              </a:spcBef>
              <a:spcAft>
                <a:spcPts val="0"/>
              </a:spcAft>
              <a:defRPr sz="1400">
                <a:solidFill>
                  <a:prstClr val="white"/>
                </a:solidFill>
                <a:latin typeface="+mn-lt"/>
                <a:cs typeface="+mn-cs"/>
              </a:defRPr>
            </a:lvl1pPr>
          </a:lstStyle>
          <a:p>
            <a:pPr>
              <a:defRPr/>
            </a:pPr>
            <a:fld id="{4C785690-FDE4-4477-A1E2-0AAE64D1119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71" r:id="rId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24"/>
            <a:ext cx="21336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424"/>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24"/>
            <a:ext cx="21336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mn-lt"/>
                <a:cs typeface="+mn-cs"/>
              </a:defRPr>
            </a:lvl1pPr>
          </a:lstStyle>
          <a:p>
            <a:pPr>
              <a:defRPr/>
            </a:pPr>
            <a:fld id="{D4029EBF-B5B9-4277-A2A3-0F6D0EAC903F}" type="slidenum">
              <a:rPr lang="en-US"/>
              <a:pPr>
                <a:defRPr/>
              </a:pPr>
              <a:t>‹#›</a:t>
            </a:fld>
            <a:endParaRPr lang="en-US"/>
          </a:p>
        </p:txBody>
      </p:sp>
    </p:spTree>
    <p:extLst>
      <p:ext uri="{BB962C8B-B14F-4D97-AF65-F5344CB8AC3E}">
        <p14:creationId xmlns:p14="http://schemas.microsoft.com/office/powerpoint/2010/main" val="3641522509"/>
      </p:ext>
    </p:extLst>
  </p:cSld>
  <p:clrMap bg1="lt1" tx1="dk1" bg2="lt2" tx2="dk2" accent1="accent1" accent2="accent2" accent3="accent3" accent4="accent4" accent5="accent5" accent6="accent6" hlink="hlink" folHlink="folHlink"/>
  <p:sldLayoutIdLst>
    <p:sldLayoutId id="2147484556" r:id="rId1"/>
  </p:sldLayoutIdLst>
  <p:transition spd="slow"/>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D55426D-97D4-4B3D-96BA-54EB869E9C0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9173563"/>
      </p:ext>
    </p:extLst>
  </p:cSld>
  <p:clrMap bg1="lt1" tx1="dk1" bg2="lt2" tx2="dk2" accent1="accent1" accent2="accent2" accent3="accent3" accent4="accent4" accent5="accent5" accent6="accent6" hlink="hlink" folHlink="folHlink"/>
  <p:sldLayoutIdLst>
    <p:sldLayoutId id="2147484550" r:id="rId1"/>
    <p:sldLayoutId id="214748456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solidFill>
                  <a:prstClr val="white"/>
                </a:solidFill>
                <a:effectLst>
                  <a:outerShdw blurRad="38100" dist="38100" dir="2700000" algn="tl">
                    <a:srgbClr val="000000"/>
                  </a:outerShdw>
                </a:effectLst>
                <a:latin typeface="+mn-lt"/>
                <a:cs typeface="+mn-cs"/>
              </a:defRPr>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solidFill>
                  <a:prstClr val="white"/>
                </a:solidFill>
                <a:effectLst>
                  <a:outerShdw blurRad="38100" dist="38100" dir="2700000" algn="tl">
                    <a:srgbClr val="000000"/>
                  </a:outerShdw>
                </a:effectLst>
                <a:latin typeface="+mn-lt"/>
                <a:cs typeface="+mn-cs"/>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solidFill>
                  <a:prstClr val="white"/>
                </a:solidFill>
                <a:effectLst>
                  <a:outerShdw blurRad="38100" dist="38100" dir="2700000" algn="tl">
                    <a:srgbClr val="000000"/>
                  </a:outerShdw>
                </a:effectLst>
                <a:latin typeface="+mn-lt"/>
                <a:cs typeface="+mn-cs"/>
              </a:defRPr>
            </a:lvl1pPr>
          </a:lstStyle>
          <a:p>
            <a:pPr>
              <a:defRPr/>
            </a:pPr>
            <a:fld id="{7CE8B7F5-D4E7-4821-AB28-743A6148EDEC}" type="slidenum">
              <a:rPr lang="en-US"/>
              <a:pPr>
                <a:defRPr/>
              </a:pPr>
              <a:t>‹#›</a:t>
            </a:fld>
            <a:endParaRPr lang="en-US"/>
          </a:p>
        </p:txBody>
      </p:sp>
    </p:spTree>
    <p:extLst>
      <p:ext uri="{BB962C8B-B14F-4D97-AF65-F5344CB8AC3E}">
        <p14:creationId xmlns:p14="http://schemas.microsoft.com/office/powerpoint/2010/main" val="3381142211"/>
      </p:ext>
    </p:extLst>
  </p:cSld>
  <p:clrMap bg1="dk1" tx1="lt1" bg2="dk2" tx2="lt2" accent1="accent1" accent2="accent2" accent3="accent3" accent4="accent4" accent5="accent5" accent6="accent6" hlink="hlink" folHlink="folHlink"/>
  <p:sldLayoutIdLst>
    <p:sldLayoutId id="2147484554" r:id="rId1"/>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2867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id-ID">
                <a:solidFill>
                  <a:srgbClr val="FFFFFF"/>
                </a:solidFill>
              </a:endParaRPr>
            </a:p>
          </p:txBody>
        </p:sp>
        <p:sp>
          <p:nvSpPr>
            <p:cNvPr id="2867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id-ID">
                <a:solidFill>
                  <a:srgbClr val="FFFFFF"/>
                </a:solidFill>
              </a:endParaRPr>
            </a:p>
          </p:txBody>
        </p:sp>
        <p:sp>
          <p:nvSpPr>
            <p:cNvPr id="2867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id-ID">
                <a:solidFill>
                  <a:srgbClr val="FFFFFF"/>
                </a:solidFill>
              </a:endParaRPr>
            </a:p>
          </p:txBody>
        </p:sp>
        <p:sp>
          <p:nvSpPr>
            <p:cNvPr id="2867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id-ID">
                <a:solidFill>
                  <a:srgbClr val="FFFFFF"/>
                </a:solidFill>
              </a:endParaRPr>
            </a:p>
          </p:txBody>
        </p:sp>
        <p:sp>
          <p:nvSpPr>
            <p:cNvPr id="2867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id-ID">
                <a:solidFill>
                  <a:srgbClr val="FFFFFF"/>
                </a:solidFill>
              </a:endParaRPr>
            </a:p>
          </p:txBody>
        </p:sp>
        <p:sp>
          <p:nvSpPr>
            <p:cNvPr id="2868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id-ID">
                <a:solidFill>
                  <a:srgbClr val="FFFFFF"/>
                </a:solidFill>
              </a:endParaRPr>
            </a:p>
          </p:txBody>
        </p:sp>
        <p:sp>
          <p:nvSpPr>
            <p:cNvPr id="2868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id-ID">
                <a:solidFill>
                  <a:srgbClr val="FFFFFF"/>
                </a:solidFill>
              </a:endParaRPr>
            </a:p>
          </p:txBody>
        </p:sp>
      </p:grpSp>
      <p:sp>
        <p:nvSpPr>
          <p:cNvPr id="2868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868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8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effectLst>
                  <a:outerShdw blurRad="38100" dist="38100" dir="2700000" algn="tl">
                    <a:srgbClr val="010199"/>
                  </a:outerShdw>
                </a:effectLst>
                <a:latin typeface="+mn-lt"/>
                <a:cs typeface="+mn-cs"/>
              </a:defRPr>
            </a:lvl1pPr>
          </a:lstStyle>
          <a:p>
            <a:pPr>
              <a:defRPr/>
            </a:pPr>
            <a:endParaRPr lang="en-US">
              <a:solidFill>
                <a:srgbClr val="FFFFFF"/>
              </a:solidFill>
            </a:endParaRPr>
          </a:p>
        </p:txBody>
      </p:sp>
      <p:sp>
        <p:nvSpPr>
          <p:cNvPr id="286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effectLst>
                  <a:outerShdw blurRad="38100" dist="38100" dir="2700000" algn="tl">
                    <a:srgbClr val="010199"/>
                  </a:outerShdw>
                </a:effectLst>
                <a:latin typeface="+mn-lt"/>
                <a:cs typeface="+mn-cs"/>
              </a:defRPr>
            </a:lvl1pPr>
          </a:lstStyle>
          <a:p>
            <a:pPr>
              <a:defRPr/>
            </a:pPr>
            <a:endParaRPr lang="en-US">
              <a:solidFill>
                <a:srgbClr val="FFFFFF"/>
              </a:solidFill>
            </a:endParaRPr>
          </a:p>
        </p:txBody>
      </p:sp>
      <p:sp>
        <p:nvSpPr>
          <p:cNvPr id="2868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effectLst>
                  <a:outerShdw blurRad="38100" dist="38100" dir="2700000" algn="tl">
                    <a:srgbClr val="010199"/>
                  </a:outerShdw>
                </a:effectLst>
                <a:latin typeface="+mn-lt"/>
                <a:cs typeface="+mn-cs"/>
              </a:defRPr>
            </a:lvl1pPr>
          </a:lstStyle>
          <a:p>
            <a:pPr>
              <a:defRPr/>
            </a:pPr>
            <a:fld id="{87E97F71-1B55-4734-8ED1-2695FD1305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9865981"/>
      </p:ext>
    </p:extLst>
  </p:cSld>
  <p:clrMap bg1="dk2" tx1="lt1" bg2="dk1" tx2="lt2" accent1="accent1" accent2="accent2" accent3="accent3" accent4="accent4" accent5="accent5" accent6="accent6" hlink="hlink" folHlink="folHlink"/>
  <p:sldLayoutIdLst>
    <p:sldLayoutId id="2147484562"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solidFill>
                <a:prstClr val="white"/>
              </a:solidFill>
            </a:endParaRPr>
          </a:p>
        </p:txBody>
      </p:sp>
      <p:sp>
        <p:nvSpPr>
          <p:cNvPr id="2150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2150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035E16DC-9640-443E-B94B-652D7917E57B}" type="datetimeFigureOut">
              <a:rPr lang="en-US">
                <a:solidFill>
                  <a:srgbClr val="D4D2D0">
                    <a:shade val="50000"/>
                  </a:srgbClr>
                </a:solidFill>
              </a:rPr>
              <a:pPr>
                <a:defRPr/>
              </a:pPr>
              <a:t>3/19/2022</a:t>
            </a:fld>
            <a:endParaRPr lang="en-US" sz="1100" dirty="0">
              <a:solidFill>
                <a:srgbClr val="D4D2D0"/>
              </a:solidFill>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r" eaLnBrk="1" fontAlgn="auto" latinLnBrk="0" hangingPunct="1">
              <a:spcBef>
                <a:spcPts val="0"/>
              </a:spcBef>
              <a:spcAft>
                <a:spcPts val="0"/>
              </a:spcAft>
              <a:defRPr kumimoji="0" sz="1100">
                <a:solidFill>
                  <a:schemeClr val="tx2"/>
                </a:solidFill>
                <a:latin typeface="+mn-lt"/>
                <a:cs typeface="+mn-cs"/>
              </a:defRPr>
            </a:lvl1pPr>
          </a:lstStyle>
          <a:p>
            <a:pPr>
              <a:defRPr/>
            </a:pPr>
            <a:endParaRPr lang="en-US">
              <a:solidFill>
                <a:srgbClr val="D4D2D0"/>
              </a:solidFill>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0208F595-BB43-418E-8B7E-929BB68A2EDF}" type="slidenum">
              <a:rPr lang="en-US">
                <a:solidFill>
                  <a:srgbClr val="D4D2D0">
                    <a:shade val="50000"/>
                  </a:srgbClr>
                </a:solidFill>
              </a:rPr>
              <a:pPr>
                <a:defRPr/>
              </a:pPr>
              <a:t>‹#›</a:t>
            </a:fld>
            <a:endParaRPr lang="en-US" sz="1200">
              <a:solidFill>
                <a:srgbClr val="D4D2D0"/>
              </a:solidFill>
            </a:endParaRPr>
          </a:p>
        </p:txBody>
      </p:sp>
    </p:spTree>
    <p:extLst>
      <p:ext uri="{BB962C8B-B14F-4D97-AF65-F5344CB8AC3E}">
        <p14:creationId xmlns:p14="http://schemas.microsoft.com/office/powerpoint/2010/main" val="2581998781"/>
      </p:ext>
    </p:extLst>
  </p:cSld>
  <p:clrMap bg1="dk1" tx1="lt1" bg2="dk2" tx2="lt2" accent1="accent1" accent2="accent2" accent3="accent3" accent4="accent4" accent5="accent5" accent6="accent6" hlink="hlink" folHlink="folHlink"/>
  <p:sldLayoutIdLst>
    <p:sldLayoutId id="2147484584" r:id="rId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id-ID"/>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02765DB-B50D-48C2-BC83-AEBEFD272ABB}" type="datetimeFigureOut">
              <a:rPr lang="id-ID"/>
              <a:pPr>
                <a:defRPr/>
              </a:pPr>
              <a:t>19/03/2022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0E25838-B9DB-431C-A9ED-4509A2A1BB04}" type="slidenum">
              <a:rPr lang="id-ID"/>
              <a:pPr>
                <a:defRPr/>
              </a:pPr>
              <a:t>‹#›</a:t>
            </a:fld>
            <a:endParaRPr lang="id-ID"/>
          </a:p>
        </p:txBody>
      </p:sp>
    </p:spTree>
    <p:extLst>
      <p:ext uri="{BB962C8B-B14F-4D97-AF65-F5344CB8AC3E}">
        <p14:creationId xmlns:p14="http://schemas.microsoft.com/office/powerpoint/2010/main" val="1012164477"/>
      </p:ext>
    </p:extLst>
  </p:cSld>
  <p:clrMap bg1="lt1" tx1="dk1" bg2="lt2" tx2="dk2" accent1="accent1" accent2="accent2" accent3="accent3" accent4="accent4" accent5="accent5" accent6="accent6" hlink="hlink" folHlink="folHlink"/>
  <p:sldLayoutIdLst>
    <p:sldLayoutId id="214748456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3481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id-ID">
                <a:solidFill>
                  <a:srgbClr val="FFFFFF"/>
                </a:solidFill>
              </a:endParaRPr>
            </a:p>
          </p:txBody>
        </p:sp>
        <p:sp>
          <p:nvSpPr>
            <p:cNvPr id="3482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id-ID">
                <a:solidFill>
                  <a:srgbClr val="FFFFFF"/>
                </a:solidFill>
              </a:endParaRPr>
            </a:p>
          </p:txBody>
        </p:sp>
      </p:grpSp>
      <p:sp>
        <p:nvSpPr>
          <p:cNvPr id="3482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id-ID">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3482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id-ID">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3482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id-ID">
                  <a:solidFill>
                    <a:srgbClr val="FFFFFF"/>
                  </a:solidFill>
                </a:endParaRPr>
              </a:p>
            </p:txBody>
          </p:sp>
          <p:sp>
            <p:nvSpPr>
              <p:cNvPr id="3482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id-ID">
                  <a:solidFill>
                    <a:srgbClr val="FFFFFF"/>
                  </a:solidFill>
                </a:endParaRPr>
              </a:p>
            </p:txBody>
          </p:sp>
          <p:sp>
            <p:nvSpPr>
              <p:cNvPr id="3482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id-ID">
                  <a:solidFill>
                    <a:srgbClr val="FFFFFF"/>
                  </a:solidFill>
                </a:endParaRPr>
              </a:p>
            </p:txBody>
          </p:sp>
          <p:sp>
            <p:nvSpPr>
              <p:cNvPr id="3482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id-ID">
                  <a:solidFill>
                    <a:srgbClr val="FFFFFF"/>
                  </a:solidFill>
                </a:endParaRPr>
              </a:p>
            </p:txBody>
          </p:sp>
          <p:sp>
            <p:nvSpPr>
              <p:cNvPr id="3482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id-ID">
                  <a:solidFill>
                    <a:srgbClr val="FFFFFF"/>
                  </a:solidFill>
                </a:endParaRPr>
              </a:p>
            </p:txBody>
          </p:sp>
        </p:grpSp>
        <p:sp>
          <p:nvSpPr>
            <p:cNvPr id="3483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id-ID">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3483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id-ID">
                <a:solidFill>
                  <a:srgbClr val="FFFFFF"/>
                </a:solidFill>
              </a:endParaRPr>
            </a:p>
          </p:txBody>
        </p:sp>
        <p:sp>
          <p:nvSpPr>
            <p:cNvPr id="3483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id-ID">
                <a:solidFill>
                  <a:srgbClr val="FFFFFF"/>
                </a:solidFill>
              </a:endParaRPr>
            </a:p>
          </p:txBody>
        </p:sp>
        <p:sp>
          <p:nvSpPr>
            <p:cNvPr id="3483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id-ID">
                <a:solidFill>
                  <a:srgbClr val="FFFFFF"/>
                </a:solidFill>
              </a:endParaRPr>
            </a:p>
          </p:txBody>
        </p:sp>
        <p:sp>
          <p:nvSpPr>
            <p:cNvPr id="3483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id-ID">
                <a:solidFill>
                  <a:srgbClr val="FFFFFF"/>
                </a:solidFill>
              </a:endParaRPr>
            </a:p>
          </p:txBody>
        </p:sp>
        <p:sp>
          <p:nvSpPr>
            <p:cNvPr id="3483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id-ID">
                <a:solidFill>
                  <a:srgbClr val="FFFFFF"/>
                </a:solidFill>
              </a:endParaRPr>
            </a:p>
          </p:txBody>
        </p:sp>
        <p:sp>
          <p:nvSpPr>
            <p:cNvPr id="3483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id-ID">
                <a:solidFill>
                  <a:srgbClr val="FFFFFF"/>
                </a:solidFill>
              </a:endParaRPr>
            </a:p>
          </p:txBody>
        </p:sp>
      </p:grpSp>
      <p:sp>
        <p:nvSpPr>
          <p:cNvPr id="3483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4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3484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3484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effectLst>
                  <a:outerShdw blurRad="38100" dist="38100" dir="2700000" algn="tl">
                    <a:srgbClr val="000000"/>
                  </a:outerShdw>
                </a:effectLst>
                <a:latin typeface="+mn-lt"/>
                <a:cs typeface="+mn-cs"/>
              </a:defRPr>
            </a:lvl1pPr>
          </a:lstStyle>
          <a:p>
            <a:pPr>
              <a:defRPr/>
            </a:pPr>
            <a:fld id="{A949C7D8-A03F-4AB6-8149-1C975776E3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0061170"/>
      </p:ext>
    </p:extLst>
  </p:cSld>
  <p:clrMap bg1="dk2" tx1="lt1" bg2="dk1" tx2="lt2" accent1="accent1" accent2="accent2" accent3="accent3" accent4="accent4" accent5="accent5" accent6="accent6" hlink="hlink" folHlink="folHlink"/>
  <p:sldLayoutIdLst>
    <p:sldLayoutId id="214748457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1793A82-B60D-4BAB-A18A-3A617B756F04}" type="datetimeFigureOut">
              <a:rPr lang="id-ID" smtClean="0"/>
              <a:pPr>
                <a:defRPr/>
              </a:pPr>
              <a:t>19/03/2022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592F40-611B-455E-BCE1-BAA9B3678679}" type="slidenum">
              <a:rPr lang="id-ID" smtClean="0"/>
              <a:pPr>
                <a:defRPr/>
              </a:pPr>
              <a:t>‹#›</a:t>
            </a:fld>
            <a:endParaRPr lang="id-ID"/>
          </a:p>
        </p:txBody>
      </p:sp>
    </p:spTree>
    <p:extLst>
      <p:ext uri="{BB962C8B-B14F-4D97-AF65-F5344CB8AC3E}">
        <p14:creationId xmlns:p14="http://schemas.microsoft.com/office/powerpoint/2010/main" val="3464984953"/>
      </p:ext>
    </p:extLst>
  </p:cSld>
  <p:clrMap bg1="lt1" tx1="dk1" bg2="lt2" tx2="dk2" accent1="accent1" accent2="accent2" accent3="accent3" accent4="accent4" accent5="accent5" accent6="accent6" hlink="hlink" folHlink="folHlink"/>
  <p:sldLayoutIdLst>
    <p:sldLayoutId id="21474845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mn-lt"/>
                <a:cs typeface="+mn-cs"/>
              </a:defRPr>
            </a:lvl1pPr>
          </a:lstStyle>
          <a:p>
            <a:pPr>
              <a:defRPr/>
            </a:pPr>
            <a:endParaRPr lang="en-US">
              <a:solidFill>
                <a:prstClr val="white"/>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mn-lt"/>
                <a:cs typeface="+mn-cs"/>
              </a:defRPr>
            </a:lvl1pPr>
          </a:lstStyle>
          <a:p>
            <a:pPr>
              <a:defRPr/>
            </a:pPr>
            <a:endParaRPr lang="en-US">
              <a:solidFill>
                <a:prstClr val="white"/>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mn-lt"/>
                <a:cs typeface="+mn-cs"/>
              </a:defRPr>
            </a:lvl1pPr>
          </a:lstStyle>
          <a:p>
            <a:pPr>
              <a:defRPr/>
            </a:pPr>
            <a:fld id="{ACC078D6-81D3-4CAA-A906-43DBB5346C2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73092720"/>
      </p:ext>
    </p:extLst>
  </p:cSld>
  <p:clrMap bg1="dk1" tx1="lt1" bg2="dk2" tx2="lt2" accent1="accent1" accent2="accent2" accent3="accent3" accent4="accent4" accent5="accent5" accent6="accent6" hlink="hlink" folHlink="folHlink"/>
  <p:sldLayoutIdLst>
    <p:sldLayoutId id="2147484583" r:id="rId1"/>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3902075"/>
            <a:ext cx="3400425" cy="2949575"/>
            <a:chOff x="0" y="2458"/>
            <a:chExt cx="2142" cy="1858"/>
          </a:xfrm>
        </p:grpSpPr>
        <p:sp>
          <p:nvSpPr>
            <p:cNvPr id="21606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id-ID">
                <a:solidFill>
                  <a:srgbClr val="FFFFFF"/>
                </a:solidFill>
                <a:cs typeface="Arial" pitchFamily="34" charset="0"/>
              </a:endParaRPr>
            </a:p>
          </p:txBody>
        </p:sp>
        <p:sp>
          <p:nvSpPr>
            <p:cNvPr id="21606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id-ID">
                <a:solidFill>
                  <a:srgbClr val="FFFFFF"/>
                </a:solidFill>
                <a:cs typeface="Arial" pitchFamily="34" charset="0"/>
              </a:endParaRPr>
            </a:p>
          </p:txBody>
        </p:sp>
        <p:sp>
          <p:nvSpPr>
            <p:cNvPr id="21606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id-ID">
                <a:solidFill>
                  <a:srgbClr val="FFFFFF"/>
                </a:solidFill>
                <a:cs typeface="Arial" pitchFamily="34" charset="0"/>
              </a:endParaRPr>
            </a:p>
          </p:txBody>
        </p:sp>
        <p:sp>
          <p:nvSpPr>
            <p:cNvPr id="21607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id-ID">
                <a:solidFill>
                  <a:srgbClr val="FFFFFF"/>
                </a:solidFill>
                <a:cs typeface="Arial" pitchFamily="34" charset="0"/>
              </a:endParaRPr>
            </a:p>
          </p:txBody>
        </p:sp>
        <p:sp>
          <p:nvSpPr>
            <p:cNvPr id="1639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a:solidFill>
                  <a:srgbClr val="FFFFFF"/>
                </a:solidFill>
                <a:cs typeface="Arial" pitchFamily="34" charset="0"/>
              </a:endParaRPr>
            </a:p>
          </p:txBody>
        </p:sp>
        <p:sp>
          <p:nvSpPr>
            <p:cNvPr id="1639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a:solidFill>
                  <a:srgbClr val="FFFFFF"/>
                </a:solidFill>
                <a:cs typeface="Arial" pitchFamily="34" charset="0"/>
              </a:endParaRPr>
            </a:p>
          </p:txBody>
        </p:sp>
        <p:sp>
          <p:nvSpPr>
            <p:cNvPr id="1639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a:solidFill>
                  <a:srgbClr val="FFFFFF"/>
                </a:solidFill>
                <a:cs typeface="Arial" pitchFamily="34" charset="0"/>
              </a:endParaRPr>
            </a:p>
          </p:txBody>
        </p:sp>
      </p:grpSp>
      <p:sp>
        <p:nvSpPr>
          <p:cNvPr id="21607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1607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607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effectLst>
                  <a:outerShdw blurRad="38100" dist="38100" dir="2700000" algn="tl">
                    <a:srgbClr val="010199"/>
                  </a:outerShdw>
                </a:effectLst>
                <a:latin typeface="+mn-lt"/>
                <a:cs typeface="+mn-cs"/>
              </a:defRPr>
            </a:lvl1pPr>
          </a:lstStyle>
          <a:p>
            <a:pPr>
              <a:defRPr/>
            </a:pPr>
            <a:endParaRPr lang="en-US">
              <a:solidFill>
                <a:srgbClr val="FFFFFF"/>
              </a:solidFill>
            </a:endParaRPr>
          </a:p>
        </p:txBody>
      </p:sp>
      <p:sp>
        <p:nvSpPr>
          <p:cNvPr id="21607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effectLst>
                  <a:outerShdw blurRad="38100" dist="38100" dir="2700000" algn="tl">
                    <a:srgbClr val="010199"/>
                  </a:outerShdw>
                </a:effectLst>
                <a:latin typeface="+mn-lt"/>
                <a:cs typeface="+mn-cs"/>
              </a:defRPr>
            </a:lvl1pPr>
          </a:lstStyle>
          <a:p>
            <a:pPr>
              <a:defRPr/>
            </a:pPr>
            <a:r>
              <a:rPr lang="en-US">
                <a:solidFill>
                  <a:srgbClr val="FFFFFF"/>
                </a:solidFill>
              </a:rPr>
              <a:t>Sugiyono</a:t>
            </a:r>
          </a:p>
        </p:txBody>
      </p:sp>
      <p:sp>
        <p:nvSpPr>
          <p:cNvPr id="21607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effectLst>
                  <a:outerShdw blurRad="38100" dist="38100" dir="2700000" algn="tl">
                    <a:srgbClr val="010199"/>
                  </a:outerShdw>
                </a:effectLst>
                <a:latin typeface="+mn-lt"/>
                <a:cs typeface="+mn-cs"/>
              </a:defRPr>
            </a:lvl1pPr>
          </a:lstStyle>
          <a:p>
            <a:pPr>
              <a:defRPr/>
            </a:pPr>
            <a:fld id="{0CB9A48D-6D0F-4328-ACBA-6B8928F538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287392"/>
      </p:ext>
    </p:extLst>
  </p:cSld>
  <p:clrMap bg1="dk2" tx1="lt1" bg2="dk1" tx2="lt2" accent1="accent1" accent2="accent2" accent3="accent3" accent4="accent4" accent5="accent5" accent6="accent6" hlink="hlink" folHlink="folHlink"/>
  <p:sldLayoutIdLst>
    <p:sldLayoutId id="2147484586" r:id="rId1"/>
  </p:sldLayoutIdLst>
  <p:transition spd="slow"/>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21507" name="Text Placeholder 12"/>
          <p:cNvSpPr>
            <a:spLocks noGrp="1"/>
          </p:cNvSpPr>
          <p:nvPr>
            <p:ph type="body" idx="1"/>
          </p:nvPr>
        </p:nvSpPr>
        <p:spPr bwMode="auto">
          <a:xfrm>
            <a:off x="457200" y="1600205"/>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747"/>
            <a:ext cx="21336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mn-lt"/>
                <a:cs typeface="+mn-cs"/>
              </a:defRPr>
            </a:lvl1pPr>
          </a:lstStyle>
          <a:p>
            <a:pPr>
              <a:defRPr/>
            </a:pPr>
            <a:fld id="{299A5A95-7263-4D48-9388-CD6831D540F9}" type="datetimeFigureOut">
              <a:rPr lang="id-ID"/>
              <a:pPr>
                <a:defRPr/>
              </a:pPr>
              <a:t>19/03/2022</a:t>
            </a:fld>
            <a:endParaRPr lang="id-ID"/>
          </a:p>
        </p:txBody>
      </p:sp>
      <p:sp>
        <p:nvSpPr>
          <p:cNvPr id="3" name="Footer Placeholder 2"/>
          <p:cNvSpPr>
            <a:spLocks noGrp="1"/>
          </p:cNvSpPr>
          <p:nvPr>
            <p:ph type="ftr" sz="quarter" idx="3"/>
          </p:nvPr>
        </p:nvSpPr>
        <p:spPr>
          <a:xfrm>
            <a:off x="3124200" y="6416747"/>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mn-lt"/>
                <a:cs typeface="+mn-cs"/>
              </a:defRPr>
            </a:lvl1pPr>
          </a:lstStyle>
          <a:p>
            <a:pPr>
              <a:defRPr/>
            </a:pPr>
            <a:endParaRPr lang="id-ID"/>
          </a:p>
        </p:txBody>
      </p:sp>
      <p:sp>
        <p:nvSpPr>
          <p:cNvPr id="23" name="Slide Number Placeholder 22"/>
          <p:cNvSpPr>
            <a:spLocks noGrp="1"/>
          </p:cNvSpPr>
          <p:nvPr>
            <p:ph type="sldNum" sz="quarter" idx="4"/>
          </p:nvPr>
        </p:nvSpPr>
        <p:spPr>
          <a:xfrm>
            <a:off x="7924800" y="6416747"/>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prstClr val="white">
                    <a:shade val="50000"/>
                  </a:prstClr>
                </a:solidFill>
                <a:latin typeface="+mn-lt"/>
                <a:cs typeface="+mn-cs"/>
              </a:defRPr>
            </a:lvl1pPr>
          </a:lstStyle>
          <a:p>
            <a:pPr>
              <a:defRPr/>
            </a:pPr>
            <a:fld id="{68C701BA-19C1-4C20-9EEE-E5522BD9CAAE}" type="slidenum">
              <a:rPr lang="id-ID"/>
              <a:pPr>
                <a:defRPr/>
              </a:pPr>
              <a:t>‹#›</a:t>
            </a:fld>
            <a:endParaRPr lang="id-ID"/>
          </a:p>
        </p:txBody>
      </p:sp>
    </p:spTree>
  </p:cSld>
  <p:clrMap bg1="dk1" tx1="lt1" bg2="dk2" tx2="lt2" accent1="accent1" accent2="accent2" accent3="accent3" accent4="accent4" accent5="accent5" accent6="accent6" hlink="hlink" folHlink="folHlink"/>
  <p:sldLayoutIdLst>
    <p:sldLayoutId id="2147484378" r:id="rId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331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1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1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1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id-ID">
                <a:solidFill>
                  <a:srgbClr val="602000"/>
                </a:solidFill>
              </a:endParaRPr>
            </a:p>
          </p:txBody>
        </p:sp>
        <p:sp>
          <p:nvSpPr>
            <p:cNvPr id="1331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2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2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2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2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2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2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id-ID">
                <a:solidFill>
                  <a:srgbClr val="602000"/>
                </a:solidFill>
              </a:endParaRPr>
            </a:p>
          </p:txBody>
        </p:sp>
        <p:sp>
          <p:nvSpPr>
            <p:cNvPr id="1332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id-ID">
                <a:solidFill>
                  <a:srgbClr val="602000"/>
                </a:solidFill>
              </a:endParaRPr>
            </a:p>
          </p:txBody>
        </p:sp>
        <p:sp>
          <p:nvSpPr>
            <p:cNvPr id="1332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2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2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3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3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3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3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solidFill>
                  <a:srgbClr val="602000"/>
                </a:solidFill>
              </a:endParaRPr>
            </a:p>
          </p:txBody>
        </p:sp>
        <p:sp>
          <p:nvSpPr>
            <p:cNvPr id="1333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id-ID">
                <a:solidFill>
                  <a:srgbClr val="602000"/>
                </a:solidFill>
              </a:endParaRPr>
            </a:p>
          </p:txBody>
        </p:sp>
        <p:sp>
          <p:nvSpPr>
            <p:cNvPr id="1333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id-ID">
                <a:solidFill>
                  <a:srgbClr val="602000"/>
                </a:solidFill>
              </a:endParaRPr>
            </a:p>
          </p:txBody>
        </p:sp>
      </p:grpSp>
      <p:sp>
        <p:nvSpPr>
          <p:cNvPr id="1333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333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3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effectLst>
                  <a:outerShdw blurRad="38100" dist="38100" dir="2700000" algn="tl">
                    <a:srgbClr val="000000"/>
                  </a:outerShdw>
                </a:effectLst>
                <a:latin typeface="+mn-lt"/>
                <a:cs typeface="+mn-cs"/>
              </a:defRPr>
            </a:lvl1pPr>
          </a:lstStyle>
          <a:p>
            <a:pPr>
              <a:defRPr/>
            </a:pPr>
            <a:endParaRPr lang="en-US">
              <a:solidFill>
                <a:srgbClr val="602000"/>
              </a:solidFill>
            </a:endParaRPr>
          </a:p>
        </p:txBody>
      </p:sp>
      <p:sp>
        <p:nvSpPr>
          <p:cNvPr id="1333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effectLst>
                  <a:outerShdw blurRad="38100" dist="38100" dir="2700000" algn="tl">
                    <a:srgbClr val="000000"/>
                  </a:outerShdw>
                </a:effectLst>
                <a:latin typeface="+mn-lt"/>
                <a:cs typeface="+mn-cs"/>
              </a:defRPr>
            </a:lvl1pPr>
          </a:lstStyle>
          <a:p>
            <a:pPr>
              <a:defRPr/>
            </a:pPr>
            <a:fld id="{589F816F-18D1-4504-B4EF-A2CFBD2D9787}" type="slidenum">
              <a:rPr lang="en-US">
                <a:solidFill>
                  <a:srgbClr val="602000"/>
                </a:solidFill>
              </a:rPr>
              <a:pPr>
                <a:defRPr/>
              </a:pPr>
              <a:t>‹#›</a:t>
            </a:fld>
            <a:endParaRPr lang="en-US">
              <a:solidFill>
                <a:srgbClr val="602000"/>
              </a:solidFill>
            </a:endParaRPr>
          </a:p>
        </p:txBody>
      </p:sp>
      <p:sp>
        <p:nvSpPr>
          <p:cNvPr id="1334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effectLst>
                  <a:outerShdw blurRad="38100" dist="38100" dir="2700000" algn="tl">
                    <a:srgbClr val="000000"/>
                  </a:outerShdw>
                </a:effectLst>
                <a:latin typeface="+mn-lt"/>
                <a:cs typeface="+mn-cs"/>
              </a:defRPr>
            </a:lvl1pPr>
          </a:lstStyle>
          <a:p>
            <a:pPr>
              <a:defRPr/>
            </a:pPr>
            <a:endParaRPr lang="en-US">
              <a:solidFill>
                <a:srgbClr val="602000"/>
              </a:solidFill>
            </a:endParaRPr>
          </a:p>
        </p:txBody>
      </p:sp>
    </p:spTree>
    <p:extLst>
      <p:ext uri="{BB962C8B-B14F-4D97-AF65-F5344CB8AC3E}">
        <p14:creationId xmlns:p14="http://schemas.microsoft.com/office/powerpoint/2010/main" val="2256803648"/>
      </p:ext>
    </p:extLst>
  </p:cSld>
  <p:clrMap bg1="lt1" tx1="dk1" bg2="lt2" tx2="dk2" accent1="accent1" accent2="accent2" accent3="accent3" accent4="accent4" accent5="accent5" accent6="accent6" hlink="hlink" folHlink="folHlink"/>
  <p:sldLayoutIdLst>
    <p:sldLayoutId id="2147484588" r:id="rId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102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4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4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5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5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id-ID">
                <a:solidFill>
                  <a:srgbClr val="FFFFFF"/>
                </a:solidFill>
                <a:effectLst>
                  <a:outerShdw blurRad="38100" dist="38100" dir="2700000" algn="tl">
                    <a:srgbClr val="000000"/>
                  </a:outerShdw>
                </a:effectLst>
              </a:endParaRPr>
            </a:p>
          </p:txBody>
        </p:sp>
        <p:sp>
          <p:nvSpPr>
            <p:cNvPr id="1025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id-ID">
                <a:solidFill>
                  <a:srgbClr val="FFFFFF"/>
                </a:solidFill>
                <a:effectLst>
                  <a:outerShdw blurRad="38100" dist="38100" dir="2700000" algn="tl">
                    <a:srgbClr val="000000"/>
                  </a:outerShdw>
                </a:effectLst>
              </a:endParaRPr>
            </a:p>
          </p:txBody>
        </p:sp>
        <p:sp>
          <p:nvSpPr>
            <p:cNvPr id="102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id-ID">
                <a:solidFill>
                  <a:srgbClr val="FFFFFF"/>
                </a:solidFill>
                <a:effectLst>
                  <a:outerShdw blurRad="38100" dist="38100" dir="2700000" algn="tl">
                    <a:srgbClr val="000000"/>
                  </a:outerShdw>
                </a:effectLst>
              </a:endParaRPr>
            </a:p>
          </p:txBody>
        </p:sp>
        <p:sp>
          <p:nvSpPr>
            <p:cNvPr id="102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id-ID">
                <a:solidFill>
                  <a:srgbClr val="FFFFFF"/>
                </a:solidFill>
                <a:effectLst>
                  <a:outerShdw blurRad="38100" dist="38100" dir="2700000" algn="tl">
                    <a:srgbClr val="000000"/>
                  </a:outerShdw>
                </a:effectLst>
              </a:endParaRPr>
            </a:p>
          </p:txBody>
        </p:sp>
        <p:sp>
          <p:nvSpPr>
            <p:cNvPr id="1026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id-ID">
                <a:solidFill>
                  <a:srgbClr val="FFFFFF"/>
                </a:solidFill>
                <a:effectLst>
                  <a:outerShdw blurRad="38100" dist="38100" dir="2700000" algn="tl">
                    <a:srgbClr val="000000"/>
                  </a:outerShdw>
                </a:effectLst>
              </a:endParaRPr>
            </a:p>
          </p:txBody>
        </p:sp>
        <p:sp>
          <p:nvSpPr>
            <p:cNvPr id="102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id-ID">
                <a:solidFill>
                  <a:srgbClr val="FFFFFF"/>
                </a:solidFill>
                <a:effectLst>
                  <a:outerShdw blurRad="38100" dist="38100" dir="2700000" algn="tl">
                    <a:srgbClr val="000000"/>
                  </a:outerShdw>
                </a:effectLst>
              </a:endParaRPr>
            </a:p>
          </p:txBody>
        </p:sp>
        <p:sp>
          <p:nvSpPr>
            <p:cNvPr id="1026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id-ID">
                <a:solidFill>
                  <a:srgbClr val="FFFFFF"/>
                </a:solidFill>
                <a:effectLst>
                  <a:outerShdw blurRad="38100" dist="38100" dir="2700000" algn="tl">
                    <a:srgbClr val="000000"/>
                  </a:outerShdw>
                </a:effectLst>
              </a:endParaRPr>
            </a:p>
          </p:txBody>
        </p:sp>
        <p:sp>
          <p:nvSpPr>
            <p:cNvPr id="102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id-ID">
                <a:solidFill>
                  <a:srgbClr val="FFFFFF"/>
                </a:solidFill>
                <a:effectLst>
                  <a:outerShdw blurRad="38100" dist="38100" dir="2700000" algn="tl">
                    <a:srgbClr val="000000"/>
                  </a:outerShdw>
                </a:effectLst>
              </a:endParaRPr>
            </a:p>
          </p:txBody>
        </p:sp>
        <p:sp>
          <p:nvSpPr>
            <p:cNvPr id="102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id-ID">
                <a:solidFill>
                  <a:srgbClr val="FFFFFF"/>
                </a:solidFill>
                <a:effectLst>
                  <a:outerShdw blurRad="38100" dist="38100" dir="2700000" algn="tl">
                    <a:srgbClr val="000000"/>
                  </a:outerShdw>
                </a:effectLst>
              </a:endParaRPr>
            </a:p>
          </p:txBody>
        </p:sp>
        <p:sp>
          <p:nvSpPr>
            <p:cNvPr id="102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id-ID">
                <a:solidFill>
                  <a:srgbClr val="FFFFFF"/>
                </a:solidFill>
                <a:effectLst>
                  <a:outerShdw blurRad="38100" dist="38100" dir="2700000" algn="tl">
                    <a:srgbClr val="000000"/>
                  </a:outerShdw>
                </a:effectLst>
              </a:endParaRPr>
            </a:p>
          </p:txBody>
        </p:sp>
        <p:sp>
          <p:nvSpPr>
            <p:cNvPr id="1026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id-ID">
                <a:solidFill>
                  <a:srgbClr val="FFFFFF"/>
                </a:solidFill>
                <a:effectLst>
                  <a:outerShdw blurRad="38100" dist="38100" dir="2700000" algn="tl">
                    <a:srgbClr val="000000"/>
                  </a:outerShdw>
                </a:effectLst>
              </a:endParaRPr>
            </a:p>
          </p:txBody>
        </p:sp>
        <p:sp>
          <p:nvSpPr>
            <p:cNvPr id="102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id-ID">
                <a:solidFill>
                  <a:srgbClr val="FFFFFF"/>
                </a:solidFill>
                <a:effectLst>
                  <a:outerShdw blurRad="38100" dist="38100" dir="2700000" algn="tl">
                    <a:srgbClr val="000000"/>
                  </a:outerShdw>
                </a:effectLst>
              </a:endParaRPr>
            </a:p>
          </p:txBody>
        </p:sp>
        <p:sp>
          <p:nvSpPr>
            <p:cNvPr id="102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7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id-ID">
                <a:solidFill>
                  <a:srgbClr val="FFFFFF"/>
                </a:solidFill>
                <a:effectLst>
                  <a:outerShdw blurRad="38100" dist="38100" dir="2700000" algn="tl">
                    <a:srgbClr val="000000"/>
                  </a:outerShdw>
                </a:effectLst>
              </a:endParaRPr>
            </a:p>
          </p:txBody>
        </p:sp>
        <p:sp>
          <p:nvSpPr>
            <p:cNvPr id="102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9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9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2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0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1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1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1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1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2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3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5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5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6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7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7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3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0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0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1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2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2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2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2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3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3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3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3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4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4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4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4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4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4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4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4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4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4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5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5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5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5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d-ID">
                <a:solidFill>
                  <a:srgbClr val="FFFFFF"/>
                </a:solidFill>
              </a:endParaRPr>
            </a:p>
          </p:txBody>
        </p:sp>
        <p:sp>
          <p:nvSpPr>
            <p:cNvPr id="1045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id-ID">
                <a:solidFill>
                  <a:srgbClr val="FFFFFF"/>
                </a:solidFill>
              </a:endParaRPr>
            </a:p>
          </p:txBody>
        </p:sp>
      </p:grpSp>
      <p:sp>
        <p:nvSpPr>
          <p:cNvPr id="10458"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effectLst>
                  <a:outerShdw blurRad="38100" dist="38100" dir="2700000" algn="tl">
                    <a:srgbClr val="000000"/>
                  </a:outerShdw>
                </a:effectLst>
                <a:latin typeface="+mn-lt"/>
                <a:cs typeface="+mn-cs"/>
              </a:defRPr>
            </a:lvl1pPr>
          </a:lstStyle>
          <a:p>
            <a:pPr>
              <a:defRPr/>
            </a:pPr>
            <a:fld id="{6BF1B3BD-BE24-43C7-A541-1C9A52013787}" type="slidenum">
              <a:rPr lang="en-US">
                <a:solidFill>
                  <a:srgbClr val="FFFFFF"/>
                </a:solidFill>
              </a:rPr>
              <a:pPr>
                <a:defRPr/>
              </a:pPr>
              <a:t>‹#›</a:t>
            </a:fld>
            <a:endParaRPr lang="en-US">
              <a:solidFill>
                <a:srgbClr val="FFFFFF"/>
              </a:solidFill>
            </a:endParaRPr>
          </a:p>
        </p:txBody>
      </p:sp>
      <p:sp>
        <p:nvSpPr>
          <p:cNvPr id="10459"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10460"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10461"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62"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84087405"/>
      </p:ext>
    </p:extLst>
  </p:cSld>
  <p:clrMap bg1="dk2" tx1="lt1" bg2="dk1" tx2="lt2" accent1="accent1" accent2="accent2" accent3="accent3" accent4="accent4" accent5="accent5" accent6="accent6" hlink="hlink" folHlink="folHlink"/>
  <p:sldLayoutIdLst>
    <p:sldLayoutId id="2147484590"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kumimoji="1" lang="id-ID" sz="2400">
              <a:solidFill>
                <a:srgbClr val="FFFFFF"/>
              </a:solidFill>
              <a:latin typeface="Times New Roman" pitchFamily="18" charset="0"/>
            </a:endParaRPr>
          </a:p>
        </p:txBody>
      </p:sp>
      <p:sp>
        <p:nvSpPr>
          <p:cNvPr id="1024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1024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FFFFFF"/>
              </a:solidFill>
            </a:endParaRPr>
          </a:p>
        </p:txBody>
      </p:sp>
      <p:sp>
        <p:nvSpPr>
          <p:cNvPr id="3078"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FFFFFF"/>
              </a:solidFill>
            </a:endParaRPr>
          </a:p>
        </p:txBody>
      </p:sp>
      <p:sp>
        <p:nvSpPr>
          <p:cNvPr id="3079"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46F11824-0352-41CA-BD41-0619EEB6C1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8761339"/>
      </p:ext>
    </p:extLst>
  </p:cSld>
  <p:clrMap bg1="dk2" tx1="lt1" bg2="dk1" tx2="lt2" accent1="accent1" accent2="accent2" accent3="accent3" accent4="accent4" accent5="accent5" accent6="accent6" hlink="hlink" folHlink="folHlink"/>
  <p:sldLayoutIdLst>
    <p:sldLayoutId id="2147484593" r:id="rId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6AAA17F-F6A9-4225-A18B-FA02322311A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5281081"/>
      </p:ext>
    </p:extLst>
  </p:cSld>
  <p:clrMap bg1="lt1" tx1="dk1" bg2="lt2" tx2="dk2" accent1="accent1" accent2="accent2" accent3="accent3" accent4="accent4" accent5="accent5" accent6="accent6" hlink="hlink" folHlink="folHlink"/>
  <p:sldLayoutIdLst>
    <p:sldLayoutId id="2147484595"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3379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3379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3379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3379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3379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3380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3380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3380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3380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3380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3380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3380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3380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3380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3380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33810"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3811"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n-US"/>
          </a:p>
        </p:txBody>
      </p:sp>
      <p:sp>
        <p:nvSpPr>
          <p:cNvPr id="3381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en-US"/>
          </a:p>
        </p:txBody>
      </p:sp>
      <p:sp>
        <p:nvSpPr>
          <p:cNvPr id="33813"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0F457D78-217A-4495-9D88-5C6B67D56EBF}" type="slidenum">
              <a:rPr lang="en-US"/>
              <a:pPr/>
              <a:t>‹#›</a:t>
            </a:fld>
            <a:endParaRPr lang="en-US"/>
          </a:p>
        </p:txBody>
      </p:sp>
      <p:sp>
        <p:nvSpPr>
          <p:cNvPr id="33814"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334975"/>
      </p:ext>
    </p:extLst>
  </p:cSld>
  <p:clrMap bg1="dk2" tx1="lt1" bg2="dk1" tx2="lt2" accent1="accent1" accent2="accent2" accent3="accent3" accent4="accent4" accent5="accent5" accent6="accent6" hlink="hlink" folHlink="folHlink"/>
  <p:sldLayoutIdLst>
    <p:sldLayoutId id="2147484597" r:id="rId1"/>
  </p:sldLayoutIdLst>
  <p:hf sldNum="0" hdr="0" ft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srgbClr val="FFFFFF"/>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49C7D8-A03F-4AB6-8149-1C975776E3E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7124132"/>
      </p:ext>
    </p:extLst>
  </p:cSld>
  <p:clrMap bg1="dk1" tx1="lt1" bg2="dk2" tx2="lt2" accent1="accent1" accent2="accent2" accent3="accent3" accent4="accent4" accent5="accent5" accent6="accent6" hlink="hlink" folHlink="folHlink"/>
  <p:sldLayoutIdLst>
    <p:sldLayoutId id="21474846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6120D4-FF42-49E7-811F-DD546D9F5B6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8046975-8311-4A5A-9F7F-B3CBEB7D09A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272DD9A-8FE9-4176-BB08-126370EF49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srgbClr val="FFFFFF"/>
              </a:solidFill>
            </a:endParaRPr>
          </a:p>
        </p:txBody>
      </p:sp>
      <p:sp>
        <p:nvSpPr>
          <p:cNvPr id="5" name="Footer Placeholder 4">
            <a:extLst>
              <a:ext uri="{FF2B5EF4-FFF2-40B4-BE49-F238E27FC236}">
                <a16:creationId xmlns:a16="http://schemas.microsoft.com/office/drawing/2014/main" id="{65054A39-B254-416F-B136-B5DEED00C7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srgbClr val="FFFFFF"/>
              </a:solidFill>
            </a:endParaRPr>
          </a:p>
        </p:txBody>
      </p:sp>
      <p:sp>
        <p:nvSpPr>
          <p:cNvPr id="6" name="Slide Number Placeholder 5">
            <a:extLst>
              <a:ext uri="{FF2B5EF4-FFF2-40B4-BE49-F238E27FC236}">
                <a16:creationId xmlns:a16="http://schemas.microsoft.com/office/drawing/2014/main" id="{3721BA86-AE35-4C46-BB29-3E9EEE31F50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949C7D8-A03F-4AB6-8149-1C975776E3E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6922032"/>
      </p:ext>
    </p:extLst>
  </p:cSld>
  <p:clrMap bg1="lt1" tx1="dk1" bg2="lt2" tx2="dk2" accent1="accent1" accent2="accent2" accent3="accent3" accent4="accent4" accent5="accent5" accent6="accent6" hlink="hlink" folHlink="folHlink"/>
  <p:sldLayoutIdLst>
    <p:sldLayoutId id="214748461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20F8E2F8-C1A5-403B-B5A0-D82484E6E0C3}"/>
              </a:ext>
            </a:extLst>
          </p:cNvPr>
          <p:cNvGrpSpPr>
            <a:grpSpLocks/>
          </p:cNvGrpSpPr>
          <p:nvPr/>
        </p:nvGrpSpPr>
        <p:grpSpPr bwMode="auto">
          <a:xfrm>
            <a:off x="0" y="3902075"/>
            <a:ext cx="3400425" cy="2949575"/>
            <a:chOff x="0" y="2458"/>
            <a:chExt cx="2142" cy="1858"/>
          </a:xfrm>
        </p:grpSpPr>
        <p:sp>
          <p:nvSpPr>
            <p:cNvPr id="197635" name="Freeform 3">
              <a:extLst>
                <a:ext uri="{FF2B5EF4-FFF2-40B4-BE49-F238E27FC236}">
                  <a16:creationId xmlns:a16="http://schemas.microsoft.com/office/drawing/2014/main" id="{58F1E288-2154-4898-BCF1-C0BEB2213576}"/>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id-ID">
                <a:solidFill>
                  <a:srgbClr val="FFFFFF"/>
                </a:solidFill>
                <a:latin typeface="Tahoma" charset="0"/>
                <a:cs typeface="+mn-cs"/>
              </a:endParaRPr>
            </a:p>
          </p:txBody>
        </p:sp>
        <p:sp>
          <p:nvSpPr>
            <p:cNvPr id="197636" name="Freeform 4">
              <a:extLst>
                <a:ext uri="{FF2B5EF4-FFF2-40B4-BE49-F238E27FC236}">
                  <a16:creationId xmlns:a16="http://schemas.microsoft.com/office/drawing/2014/main" id="{DF7D5329-1C03-4C16-B174-34A69A0DEB81}"/>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auto">
                <a:spcBef>
                  <a:spcPts val="0"/>
                </a:spcBef>
                <a:spcAft>
                  <a:spcPts val="0"/>
                </a:spcAft>
                <a:defRPr/>
              </a:pPr>
              <a:endParaRPr lang="id-ID">
                <a:solidFill>
                  <a:srgbClr val="FFFFFF"/>
                </a:solidFill>
                <a:latin typeface="Tahoma" charset="0"/>
                <a:cs typeface="+mn-cs"/>
              </a:endParaRPr>
            </a:p>
          </p:txBody>
        </p:sp>
        <p:sp>
          <p:nvSpPr>
            <p:cNvPr id="197637" name="Freeform 5">
              <a:extLst>
                <a:ext uri="{FF2B5EF4-FFF2-40B4-BE49-F238E27FC236}">
                  <a16:creationId xmlns:a16="http://schemas.microsoft.com/office/drawing/2014/main" id="{C0EB2A6C-6E87-485B-B55A-5B3F4A7655BC}"/>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id-ID">
                <a:solidFill>
                  <a:srgbClr val="FFFFFF"/>
                </a:solidFill>
                <a:latin typeface="Tahoma" charset="0"/>
                <a:cs typeface="+mn-cs"/>
              </a:endParaRPr>
            </a:p>
          </p:txBody>
        </p:sp>
        <p:sp>
          <p:nvSpPr>
            <p:cNvPr id="197638" name="Freeform 6">
              <a:extLst>
                <a:ext uri="{FF2B5EF4-FFF2-40B4-BE49-F238E27FC236}">
                  <a16:creationId xmlns:a16="http://schemas.microsoft.com/office/drawing/2014/main" id="{C68D1978-08BA-4FB0-A234-694BEBAA8DAE}"/>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id-ID">
                <a:solidFill>
                  <a:srgbClr val="FFFFFF"/>
                </a:solidFill>
                <a:latin typeface="Tahoma" charset="0"/>
                <a:cs typeface="+mn-cs"/>
              </a:endParaRPr>
            </a:p>
          </p:txBody>
        </p:sp>
        <p:sp>
          <p:nvSpPr>
            <p:cNvPr id="25612" name="Oval 7">
              <a:extLst>
                <a:ext uri="{FF2B5EF4-FFF2-40B4-BE49-F238E27FC236}">
                  <a16:creationId xmlns:a16="http://schemas.microsoft.com/office/drawing/2014/main" id="{678B403F-3490-4015-9880-B11047CDF391}"/>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tLang="en-US">
                <a:solidFill>
                  <a:srgbClr val="FFFFFF"/>
                </a:solidFill>
                <a:latin typeface="Tahoma" panose="020B0604030504040204" pitchFamily="34" charset="0"/>
              </a:endParaRPr>
            </a:p>
          </p:txBody>
        </p:sp>
        <p:sp>
          <p:nvSpPr>
            <p:cNvPr id="25613" name="Oval 8">
              <a:extLst>
                <a:ext uri="{FF2B5EF4-FFF2-40B4-BE49-F238E27FC236}">
                  <a16:creationId xmlns:a16="http://schemas.microsoft.com/office/drawing/2014/main" id="{8B14B2A7-7F08-4DE7-B792-6CAFEE47AEDB}"/>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tLang="en-US">
                <a:solidFill>
                  <a:srgbClr val="FFFFFF"/>
                </a:solidFill>
                <a:latin typeface="Tahoma" panose="020B0604030504040204" pitchFamily="34" charset="0"/>
              </a:endParaRPr>
            </a:p>
          </p:txBody>
        </p:sp>
        <p:sp>
          <p:nvSpPr>
            <p:cNvPr id="25614" name="Oval 9">
              <a:extLst>
                <a:ext uri="{FF2B5EF4-FFF2-40B4-BE49-F238E27FC236}">
                  <a16:creationId xmlns:a16="http://schemas.microsoft.com/office/drawing/2014/main" id="{FB08EB85-C4C7-4880-81C5-3170B3C43440}"/>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tLang="en-US">
                <a:solidFill>
                  <a:srgbClr val="FFFFFF"/>
                </a:solidFill>
                <a:latin typeface="Tahoma" panose="020B0604030504040204" pitchFamily="34" charset="0"/>
              </a:endParaRPr>
            </a:p>
          </p:txBody>
        </p:sp>
      </p:grpSp>
      <p:sp>
        <p:nvSpPr>
          <p:cNvPr id="197642" name="Rectangle 10">
            <a:extLst>
              <a:ext uri="{FF2B5EF4-FFF2-40B4-BE49-F238E27FC236}">
                <a16:creationId xmlns:a16="http://schemas.microsoft.com/office/drawing/2014/main" id="{4818522B-0EEA-4316-B769-5D76CDAF5618}"/>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97643" name="Rectangle 11">
            <a:extLst>
              <a:ext uri="{FF2B5EF4-FFF2-40B4-BE49-F238E27FC236}">
                <a16:creationId xmlns:a16="http://schemas.microsoft.com/office/drawing/2014/main" id="{457361FB-1A6D-4692-9ED4-0792420CA851}"/>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644" name="Rectangle 12">
            <a:extLst>
              <a:ext uri="{FF2B5EF4-FFF2-40B4-BE49-F238E27FC236}">
                <a16:creationId xmlns:a16="http://schemas.microsoft.com/office/drawing/2014/main" id="{26717DAE-32A5-4D3B-A50C-8A3345E4A0BD}"/>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a:solidFill>
                  <a:srgbClr val="FFFFFF"/>
                </a:solidFill>
                <a:effectLst>
                  <a:outerShdw blurRad="38100" dist="38100" dir="2700000" algn="tl">
                    <a:srgbClr val="010199"/>
                  </a:outerShdw>
                </a:effectLst>
                <a:latin typeface="+mn-lt"/>
                <a:cs typeface="+mn-cs"/>
              </a:defRPr>
            </a:lvl1pPr>
          </a:lstStyle>
          <a:p>
            <a:pPr>
              <a:defRPr/>
            </a:pPr>
            <a:r>
              <a:rPr lang="en-US"/>
              <a:t>Sugiyono, FT UNY</a:t>
            </a:r>
          </a:p>
        </p:txBody>
      </p:sp>
      <p:sp>
        <p:nvSpPr>
          <p:cNvPr id="197645" name="Rectangle 13">
            <a:extLst>
              <a:ext uri="{FF2B5EF4-FFF2-40B4-BE49-F238E27FC236}">
                <a16:creationId xmlns:a16="http://schemas.microsoft.com/office/drawing/2014/main" id="{4C390828-9EA9-40D0-B4C8-4DBA93B3C3F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a:solidFill>
                  <a:srgbClr val="FFFFFF"/>
                </a:solidFill>
                <a:effectLst>
                  <a:outerShdw blurRad="38100" dist="38100" dir="2700000" algn="tl">
                    <a:srgbClr val="010199"/>
                  </a:outerShdw>
                </a:effectLst>
                <a:latin typeface="+mn-lt"/>
                <a:cs typeface="+mn-cs"/>
              </a:defRPr>
            </a:lvl1pPr>
          </a:lstStyle>
          <a:p>
            <a:pPr>
              <a:defRPr/>
            </a:pPr>
            <a:endParaRPr lang="en-US"/>
          </a:p>
        </p:txBody>
      </p:sp>
      <p:sp>
        <p:nvSpPr>
          <p:cNvPr id="197646" name="Rectangle 14">
            <a:extLst>
              <a:ext uri="{FF2B5EF4-FFF2-40B4-BE49-F238E27FC236}">
                <a16:creationId xmlns:a16="http://schemas.microsoft.com/office/drawing/2014/main" id="{1245198B-F463-48FC-864C-7DE08884CD30}"/>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defRPr>
            </a:lvl1pPr>
          </a:lstStyle>
          <a:p>
            <a:fld id="{69162A62-7ED8-4DF6-BF9C-B17C21ECE21B}" type="slidenum">
              <a:rPr lang="en-US" altLang="en-US"/>
              <a:pPr/>
              <a:t>‹#›</a:t>
            </a:fld>
            <a:endParaRPr lang="en-US" altLang="en-US"/>
          </a:p>
        </p:txBody>
      </p:sp>
    </p:spTree>
    <p:extLst>
      <p:ext uri="{BB962C8B-B14F-4D97-AF65-F5344CB8AC3E}">
        <p14:creationId xmlns:p14="http://schemas.microsoft.com/office/powerpoint/2010/main" val="3194413757"/>
      </p:ext>
    </p:extLst>
  </p:cSld>
  <p:clrMap bg1="dk2" tx1="lt1" bg2="dk1" tx2="lt2" accent1="accent1" accent2="accent2" accent3="accent3" accent4="accent4" accent5="accent5" accent6="accent6" hlink="hlink" folHlink="folHlink"/>
  <p:sldLayoutIdLst>
    <p:sldLayoutId id="2147484658" r:id="rId1"/>
  </p:sldLayoutIdLst>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721BC52-A5FB-4AA3-AA2E-D2A16A060471}" type="datetimeFigureOut">
              <a:rPr lang="en-US">
                <a:solidFill>
                  <a:prstClr val="black">
                    <a:tint val="75000"/>
                  </a:prstClr>
                </a:solidFill>
              </a:rPr>
              <a:pPr>
                <a:defRPr/>
              </a:pPr>
              <a:t>3/19/2022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1B3E49-AA53-456F-8D2D-D0F4A5B22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1982503"/>
      </p:ext>
    </p:extLst>
  </p:cSld>
  <p:clrMap bg1="lt1" tx1="dk1" bg2="lt2" tx2="dk2" accent1="accent1" accent2="accent2" accent3="accent3" accent4="accent4" accent5="accent5" accent6="accent6" hlink="hlink" folHlink="folHlink"/>
  <p:sldLayoutIdLst>
    <p:sldLayoutId id="214748463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A8169E89-82DA-4BC2-B842-BA844D7EE6F6}" type="datetimeFigureOut">
              <a:rPr lang="en-US" smtClean="0"/>
              <a:pPr>
                <a:defRPr/>
              </a:pPr>
              <a:t>3/19/2022</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58AF44-BD8B-441F-9EB6-B02207062A22}" type="slidenum">
              <a:rPr lang="en-US" altLang="en-US" smtClean="0"/>
              <a:pPr/>
              <a:t>‹#›</a:t>
            </a:fld>
            <a:endParaRPr lang="en-US" altLang="en-US"/>
          </a:p>
        </p:txBody>
      </p:sp>
    </p:spTree>
    <p:extLst>
      <p:ext uri="{BB962C8B-B14F-4D97-AF65-F5344CB8AC3E}">
        <p14:creationId xmlns:p14="http://schemas.microsoft.com/office/powerpoint/2010/main" val="3364171096"/>
      </p:ext>
    </p:extLst>
  </p:cSld>
  <p:clrMap bg1="dk1" tx1="lt1" bg2="dk2" tx2="lt2" accent1="accent1" accent2="accent2" accent3="accent3" accent4="accent4" accent5="accent5" accent6="accent6" hlink="hlink" folHlink="folHlink"/>
  <p:sldLayoutIdLst>
    <p:sldLayoutId id="2147484637" r:id="rId1"/>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24"/>
            <a:ext cx="21336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424"/>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24"/>
            <a:ext cx="21336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mn-lt"/>
                <a:cs typeface="+mn-cs"/>
              </a:defRPr>
            </a:lvl1pPr>
          </a:lstStyle>
          <a:p>
            <a:pPr>
              <a:defRPr/>
            </a:pPr>
            <a:fld id="{4334BD80-3AC1-4B1B-B1DD-E8D81D1EF9DF}" type="slidenum">
              <a:rPr lang="en-US"/>
              <a:pPr>
                <a:defRPr/>
              </a:pPr>
              <a:t>‹#›</a:t>
            </a:fld>
            <a:endParaRPr lang="en-US"/>
          </a:p>
        </p:txBody>
      </p:sp>
    </p:spTree>
    <p:extLst>
      <p:ext uri="{BB962C8B-B14F-4D97-AF65-F5344CB8AC3E}">
        <p14:creationId xmlns:p14="http://schemas.microsoft.com/office/powerpoint/2010/main" val="969068423"/>
      </p:ext>
    </p:extLst>
  </p:cSld>
  <p:clrMap bg1="lt1" tx1="dk1" bg2="lt2" tx2="dk2" accent1="accent1" accent2="accent2" accent3="accent3" accent4="accent4" accent5="accent5" accent6="accent6" hlink="hlink" folHlink="folHlink"/>
  <p:sldLayoutIdLst>
    <p:sldLayoutId id="2147484609" r:id="rId1"/>
  </p:sldLayoutIdLst>
  <p:transition spd="slow"/>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a:extLst>
              <a:ext uri="{FF2B5EF4-FFF2-40B4-BE49-F238E27FC236}">
                <a16:creationId xmlns:a16="http://schemas.microsoft.com/office/drawing/2014/main" id="{FDB42EC5-A95B-4382-A9C3-46128986E90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Text Placeholder 2">
            <a:extLst>
              <a:ext uri="{FF2B5EF4-FFF2-40B4-BE49-F238E27FC236}">
                <a16:creationId xmlns:a16="http://schemas.microsoft.com/office/drawing/2014/main" id="{B90A6CDC-D1E0-4EB6-A395-4D941D143AC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EC191C-63D6-402F-8C13-4D2D1AB4496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8169E89-82DA-4BC2-B842-BA844D7EE6F6}" type="datetimeFigureOut">
              <a:rPr lang="en-US"/>
              <a:pPr>
                <a:defRPr/>
              </a:pPr>
              <a:t>3/19/2022</a:t>
            </a:fld>
            <a:endParaRPr lang="en-US"/>
          </a:p>
        </p:txBody>
      </p:sp>
      <p:sp>
        <p:nvSpPr>
          <p:cNvPr id="5" name="Footer Placeholder 4">
            <a:extLst>
              <a:ext uri="{FF2B5EF4-FFF2-40B4-BE49-F238E27FC236}">
                <a16:creationId xmlns:a16="http://schemas.microsoft.com/office/drawing/2014/main" id="{30AA2DB5-467B-4728-9B81-57C07951764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2CDB22BE-568E-4B9E-8C1D-C5DFA27B865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E58AF44-BD8B-441F-9EB6-B02207062A22}" type="slidenum">
              <a:rPr lang="en-US" altLang="en-US"/>
              <a:pPr/>
              <a:t>‹#›</a:t>
            </a:fld>
            <a:endParaRPr lang="en-US" altLang="en-US"/>
          </a:p>
        </p:txBody>
      </p:sp>
    </p:spTree>
    <p:extLst>
      <p:ext uri="{BB962C8B-B14F-4D97-AF65-F5344CB8AC3E}">
        <p14:creationId xmlns:p14="http://schemas.microsoft.com/office/powerpoint/2010/main" val="2419707943"/>
      </p:ext>
    </p:extLst>
  </p:cSld>
  <p:clrMap bg1="lt1" tx1="dk1" bg2="lt2" tx2="dk2" accent1="accent1" accent2="accent2" accent3="accent3" accent4="accent4" accent5="accent5" accent6="accent6" hlink="hlink" folHlink="folHlink"/>
  <p:sldLayoutIdLst>
    <p:sldLayoutId id="2147484648" r:id="rId1"/>
    <p:sldLayoutId id="214748466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24"/>
            <a:ext cx="2133600" cy="365125"/>
          </a:xfrm>
          <a:prstGeom prst="rect">
            <a:avLst/>
          </a:prstGeom>
        </p:spPr>
        <p:txBody>
          <a:bodyPr vert="horz" lIns="91440" tIns="45720" rIns="91440" bIns="45720" rtlCol="0" anchor="ctr"/>
          <a:lstStyle>
            <a:lvl1pPr algn="l">
              <a:defRPr sz="900">
                <a:solidFill>
                  <a:prstClr val="black">
                    <a:tint val="75000"/>
                  </a:prstClr>
                </a:solidFill>
                <a:latin typeface="Arial" charset="0"/>
                <a:cs typeface="+mn-cs"/>
              </a:defRPr>
            </a:lvl1pPr>
          </a:lstStyle>
          <a:p>
            <a:pPr>
              <a:defRPr/>
            </a:pPr>
            <a:fld id="{7329253F-5329-46A5-99FC-A07CB3BEFB06}" type="datetimeFigureOut">
              <a:rPr lang="en-US"/>
              <a:pPr>
                <a:defRPr/>
              </a:pPr>
              <a:t>3/19/2022</a:t>
            </a:fld>
            <a:endParaRPr lang="en-US"/>
          </a:p>
        </p:txBody>
      </p:sp>
      <p:sp>
        <p:nvSpPr>
          <p:cNvPr id="5" name="Footer Placeholder 4"/>
          <p:cNvSpPr>
            <a:spLocks noGrp="1"/>
          </p:cNvSpPr>
          <p:nvPr>
            <p:ph type="ftr" sz="quarter" idx="3"/>
          </p:nvPr>
        </p:nvSpPr>
        <p:spPr>
          <a:xfrm>
            <a:off x="3124200" y="6356424"/>
            <a:ext cx="2895600" cy="365125"/>
          </a:xfrm>
          <a:prstGeom prst="rect">
            <a:avLst/>
          </a:prstGeom>
        </p:spPr>
        <p:txBody>
          <a:bodyPr vert="horz" lIns="91440" tIns="45720" rIns="91440" bIns="45720" rtlCol="0" anchor="ctr"/>
          <a:lstStyle>
            <a:lvl1pPr algn="ctr">
              <a:defRPr sz="9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424"/>
            <a:ext cx="2133600" cy="365125"/>
          </a:xfrm>
          <a:prstGeom prst="rect">
            <a:avLst/>
          </a:prstGeom>
        </p:spPr>
        <p:txBody>
          <a:bodyPr vert="horz" lIns="91440" tIns="45720" rIns="91440" bIns="45720" rtlCol="0" anchor="ctr"/>
          <a:lstStyle>
            <a:lvl1pPr algn="r">
              <a:defRPr sz="900">
                <a:solidFill>
                  <a:prstClr val="black">
                    <a:tint val="75000"/>
                  </a:prstClr>
                </a:solidFill>
                <a:latin typeface="Arial" charset="0"/>
                <a:cs typeface="+mn-cs"/>
              </a:defRPr>
            </a:lvl1pPr>
          </a:lstStyle>
          <a:p>
            <a:pPr>
              <a:defRPr/>
            </a:pPr>
            <a:fld id="{C433E2C0-AB9C-4A52-B586-0A72D8984FAE}" type="slidenum">
              <a:rPr lang="en-US"/>
              <a:pPr>
                <a:defRPr/>
              </a:pPr>
              <a:t>‹#›</a:t>
            </a:fld>
            <a:endParaRPr lang="en-US"/>
          </a:p>
        </p:txBody>
      </p:sp>
    </p:spTree>
    <p:extLst>
      <p:ext uri="{BB962C8B-B14F-4D97-AF65-F5344CB8AC3E}">
        <p14:creationId xmlns:p14="http://schemas.microsoft.com/office/powerpoint/2010/main" val="1358589802"/>
      </p:ext>
    </p:extLst>
  </p:cSld>
  <p:clrMap bg1="lt1" tx1="dk1" bg2="lt2" tx2="dk2" accent1="accent1" accent2="accent2" accent3="accent3" accent4="accent4" accent5="accent5" accent6="accent6" hlink="hlink" folHlink="folHlink"/>
  <p:sldLayoutIdLst>
    <p:sldLayoutId id="2147484447"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id-ID"/>
          </a:p>
        </p:txBody>
      </p:sp>
      <p:sp>
        <p:nvSpPr>
          <p:cNvPr id="18435"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42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6BFA9B8-CB4E-438E-9FC6-E06FF132D3B1}" type="datetimeFigureOut">
              <a:rPr lang="id-ID"/>
              <a:pPr>
                <a:defRPr/>
              </a:pPr>
              <a:t>19/03/2022</a:t>
            </a:fld>
            <a:endParaRPr lang="id-ID"/>
          </a:p>
        </p:txBody>
      </p:sp>
      <p:sp>
        <p:nvSpPr>
          <p:cNvPr id="5" name="Footer Placeholder 4"/>
          <p:cNvSpPr>
            <a:spLocks noGrp="1"/>
          </p:cNvSpPr>
          <p:nvPr>
            <p:ph type="ftr" sz="quarter" idx="3"/>
          </p:nvPr>
        </p:nvSpPr>
        <p:spPr>
          <a:xfrm>
            <a:off x="3124200" y="635642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42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6164B53-477F-4F5C-B809-9F39E2008197}" type="slidenum">
              <a:rPr lang="id-ID"/>
              <a:pPr>
                <a:defRPr/>
              </a:pPr>
              <a:t>‹#›</a:t>
            </a:fld>
            <a:endParaRPr lang="id-ID"/>
          </a:p>
        </p:txBody>
      </p:sp>
    </p:spTree>
    <p:extLst>
      <p:ext uri="{BB962C8B-B14F-4D97-AF65-F5344CB8AC3E}">
        <p14:creationId xmlns:p14="http://schemas.microsoft.com/office/powerpoint/2010/main" val="438679938"/>
      </p:ext>
    </p:extLst>
  </p:cSld>
  <p:clrMap bg1="lt1" tx1="dk1" bg2="lt2" tx2="dk2" accent1="accent1" accent2="accent2" accent3="accent3" accent4="accent4" accent5="accent5" accent6="accent6" hlink="hlink" folHlink="folHlink"/>
  <p:sldLayoutIdLst>
    <p:sldLayoutId id="214748450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0"/>
            <a:ext cx="9144000" cy="6858000"/>
            <a:chOff x="0" y="0"/>
            <a:chExt cx="5760" cy="4320"/>
          </a:xfrm>
        </p:grpSpPr>
        <p:sp>
          <p:nvSpPr>
            <p:cNvPr id="22553" name="Freeform 3"/>
            <p:cNvSpPr>
              <a:spLocks/>
            </p:cNvSpPr>
            <p:nvPr/>
          </p:nvSpPr>
          <p:spPr bwMode="hidden">
            <a:xfrm>
              <a:off x="0" y="3072"/>
              <a:ext cx="5760" cy="1248"/>
            </a:xfrm>
            <a:custGeom>
              <a:avLst/>
              <a:gdLst>
                <a:gd name="T0" fmla="*/ 2666 w 6027"/>
                <a:gd name="T1" fmla="*/ 1 h 2296"/>
                <a:gd name="T2" fmla="*/ 0 w 6027"/>
                <a:gd name="T3" fmla="*/ 1 h 2296"/>
                <a:gd name="T4" fmla="*/ 0 w 6027"/>
                <a:gd name="T5" fmla="*/ 0 h 2296"/>
                <a:gd name="T6" fmla="*/ 2666 w 6027"/>
                <a:gd name="T7" fmla="*/ 0 h 2296"/>
                <a:gd name="T8" fmla="*/ 2666 w 6027"/>
                <a:gd name="T9" fmla="*/ 1 h 2296"/>
                <a:gd name="T10" fmla="*/ 2666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endParaRPr>
            </a:p>
          </p:txBody>
        </p:sp>
      </p:grpSp>
      <p:sp>
        <p:nvSpPr>
          <p:cNvPr id="22531"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532" name="Group 6"/>
          <p:cNvGrpSpPr>
            <a:grpSpLocks/>
          </p:cNvGrpSpPr>
          <p:nvPr/>
        </p:nvGrpSpPr>
        <p:grpSpPr bwMode="auto">
          <a:xfrm>
            <a:off x="0" y="6019800"/>
            <a:ext cx="7848600" cy="857250"/>
            <a:chOff x="0" y="3792"/>
            <a:chExt cx="4944" cy="540"/>
          </a:xfrm>
        </p:grpSpPr>
        <p:sp>
          <p:nvSpPr>
            <p:cNvPr id="48135" name="Freeform 7"/>
            <p:cNvSpPr>
              <a:spLocks/>
            </p:cNvSpPr>
            <p:nvPr/>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endParaRPr>
            </a:p>
          </p:txBody>
        </p:sp>
        <p:grpSp>
          <p:nvGrpSpPr>
            <p:cNvPr id="22546" name="Group 8"/>
            <p:cNvGrpSpPr>
              <a:grpSpLocks/>
            </p:cNvGrpSpPr>
            <p:nvPr/>
          </p:nvGrpSpPr>
          <p:grpSpPr bwMode="auto">
            <a:xfrm>
              <a:off x="2486" y="3792"/>
              <a:ext cx="2458" cy="540"/>
              <a:chOff x="2486" y="3792"/>
              <a:chExt cx="2458" cy="540"/>
            </a:xfrm>
          </p:grpSpPr>
          <p:sp>
            <p:nvSpPr>
              <p:cNvPr id="22548" name="Freeform 9"/>
              <p:cNvSpPr>
                <a:spLocks/>
              </p:cNvSpPr>
              <p:nvPr/>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10"/>
              <p:cNvSpPr>
                <a:spLocks/>
              </p:cNvSpPr>
              <p:nvPr/>
            </p:nvSpPr>
            <p:spPr bwMode="ltGray">
              <a:xfrm>
                <a:off x="2677" y="3792"/>
                <a:ext cx="186" cy="395"/>
              </a:xfrm>
              <a:custGeom>
                <a:avLst/>
                <a:gdLst>
                  <a:gd name="T0" fmla="*/ 36 w 186"/>
                  <a:gd name="T1" fmla="*/ 0 h 353"/>
                  <a:gd name="T2" fmla="*/ 54 w 186"/>
                  <a:gd name="T3" fmla="*/ 134 h 353"/>
                  <a:gd name="T4" fmla="*/ 24 w 186"/>
                  <a:gd name="T5" fmla="*/ 231 h 353"/>
                  <a:gd name="T6" fmla="*/ 18 w 186"/>
                  <a:gd name="T7" fmla="*/ 498 h 353"/>
                  <a:gd name="T8" fmla="*/ 42 w 186"/>
                  <a:gd name="T9" fmla="*/ 864 h 353"/>
                  <a:gd name="T10" fmla="*/ 48 w 186"/>
                  <a:gd name="T11" fmla="*/ 1223 h 353"/>
                  <a:gd name="T12" fmla="*/ 0 w 186"/>
                  <a:gd name="T13" fmla="*/ 2673 h 353"/>
                  <a:gd name="T14" fmla="*/ 54 w 186"/>
                  <a:gd name="T15" fmla="*/ 1769 h 353"/>
                  <a:gd name="T16" fmla="*/ 84 w 186"/>
                  <a:gd name="T17" fmla="*/ 1633 h 353"/>
                  <a:gd name="T18" fmla="*/ 126 w 186"/>
                  <a:gd name="T19" fmla="*/ 957 h 353"/>
                  <a:gd name="T20" fmla="*/ 144 w 186"/>
                  <a:gd name="T21" fmla="*/ 905 h 353"/>
                  <a:gd name="T22" fmla="*/ 144 w 186"/>
                  <a:gd name="T23" fmla="*/ 683 h 353"/>
                  <a:gd name="T24" fmla="*/ 186 w 186"/>
                  <a:gd name="T25" fmla="*/ 498 h 353"/>
                  <a:gd name="T26" fmla="*/ 162 w 186"/>
                  <a:gd name="T27" fmla="*/ 452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11"/>
              <p:cNvSpPr>
                <a:spLocks/>
              </p:cNvSpPr>
              <p:nvPr/>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12"/>
              <p:cNvSpPr>
                <a:spLocks/>
              </p:cNvSpPr>
              <p:nvPr/>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48 h 66"/>
                  <a:gd name="T8" fmla="*/ 6 w 155"/>
                  <a:gd name="T9" fmla="*/ 138 h 66"/>
                  <a:gd name="T10" fmla="*/ 0 w 155"/>
                  <a:gd name="T11" fmla="*/ 189 h 66"/>
                  <a:gd name="T12" fmla="*/ 78 w 155"/>
                  <a:gd name="T13" fmla="*/ 465 h 66"/>
                  <a:gd name="T14" fmla="*/ 96 w 155"/>
                  <a:gd name="T15" fmla="*/ 327 h 66"/>
                  <a:gd name="T16" fmla="*/ 155 w 155"/>
                  <a:gd name="T17" fmla="*/ 517 h 66"/>
                  <a:gd name="T18" fmla="*/ 126 w 155"/>
                  <a:gd name="T19" fmla="*/ 189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13"/>
              <p:cNvSpPr>
                <a:spLocks/>
              </p:cNvSpPr>
              <p:nvPr/>
            </p:nvSpPr>
            <p:spPr bwMode="ltGray">
              <a:xfrm>
                <a:off x="2486" y="3859"/>
                <a:ext cx="42" cy="81"/>
              </a:xfrm>
              <a:custGeom>
                <a:avLst/>
                <a:gdLst>
                  <a:gd name="T0" fmla="*/ 6 w 42"/>
                  <a:gd name="T1" fmla="*/ 305 h 72"/>
                  <a:gd name="T2" fmla="*/ 0 w 42"/>
                  <a:gd name="T3" fmla="*/ 158 h 72"/>
                  <a:gd name="T4" fmla="*/ 12 w 42"/>
                  <a:gd name="T5" fmla="*/ 53 h 72"/>
                  <a:gd name="T6" fmla="*/ 0 w 42"/>
                  <a:gd name="T7" fmla="*/ 53 h 72"/>
                  <a:gd name="T8" fmla="*/ 12 w 42"/>
                  <a:gd name="T9" fmla="*/ 53 h 72"/>
                  <a:gd name="T10" fmla="*/ 24 w 42"/>
                  <a:gd name="T11" fmla="*/ 53 h 72"/>
                  <a:gd name="T12" fmla="*/ 36 w 42"/>
                  <a:gd name="T13" fmla="*/ 53 h 72"/>
                  <a:gd name="T14" fmla="*/ 42 w 42"/>
                  <a:gd name="T15" fmla="*/ 0 h 72"/>
                  <a:gd name="T16" fmla="*/ 30 w 42"/>
                  <a:gd name="T17" fmla="*/ 158 h 72"/>
                  <a:gd name="T18" fmla="*/ 42 w 42"/>
                  <a:gd name="T19" fmla="*/ 407 h 72"/>
                  <a:gd name="T20" fmla="*/ 12 w 42"/>
                  <a:gd name="T21" fmla="*/ 596 h 72"/>
                  <a:gd name="T22" fmla="*/ 6 w 42"/>
                  <a:gd name="T23" fmla="*/ 305 h 72"/>
                  <a:gd name="T24" fmla="*/ 6 w 42"/>
                  <a:gd name="T25" fmla="*/ 30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142" name="Freeform 14"/>
            <p:cNvSpPr>
              <a:spLocks/>
            </p:cNvSpPr>
            <p:nvPr/>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endParaRPr>
            </a:p>
          </p:txBody>
        </p:sp>
      </p:grpSp>
      <p:grpSp>
        <p:nvGrpSpPr>
          <p:cNvPr id="22533" name="Group 15"/>
          <p:cNvGrpSpPr>
            <a:grpSpLocks/>
          </p:cNvGrpSpPr>
          <p:nvPr/>
        </p:nvGrpSpPr>
        <p:grpSpPr bwMode="auto">
          <a:xfrm>
            <a:off x="627099" y="6021388"/>
            <a:ext cx="5684837" cy="849312"/>
            <a:chOff x="395" y="3793"/>
            <a:chExt cx="3581" cy="535"/>
          </a:xfrm>
        </p:grpSpPr>
        <p:sp>
          <p:nvSpPr>
            <p:cNvPr id="22539" name="Freeform 16"/>
            <p:cNvSpPr>
              <a:spLocks/>
            </p:cNvSpPr>
            <p:nvPr/>
          </p:nvSpPr>
          <p:spPr bwMode="auto">
            <a:xfrm>
              <a:off x="1196" y="3793"/>
              <a:ext cx="365" cy="291"/>
            </a:xfrm>
            <a:custGeom>
              <a:avLst/>
              <a:gdLst>
                <a:gd name="T0" fmla="*/ 24 w 365"/>
                <a:gd name="T1" fmla="*/ 24 h 287"/>
                <a:gd name="T2" fmla="*/ 0 w 365"/>
                <a:gd name="T3" fmla="*/ 78 h 287"/>
                <a:gd name="T4" fmla="*/ 66 w 365"/>
                <a:gd name="T5" fmla="*/ 144 h 287"/>
                <a:gd name="T6" fmla="*/ 143 w 365"/>
                <a:gd name="T7" fmla="*/ 234 h 287"/>
                <a:gd name="T8" fmla="*/ 191 w 365"/>
                <a:gd name="T9" fmla="*/ 216 h 287"/>
                <a:gd name="T10" fmla="*/ 341 w 365"/>
                <a:gd name="T11" fmla="*/ 368 h 287"/>
                <a:gd name="T12" fmla="*/ 305 w 365"/>
                <a:gd name="T13" fmla="*/ 225 h 287"/>
                <a:gd name="T14" fmla="*/ 365 w 365"/>
                <a:gd name="T15" fmla="*/ 168 h 287"/>
                <a:gd name="T16" fmla="*/ 359 w 365"/>
                <a:gd name="T17" fmla="*/ 162 h 287"/>
                <a:gd name="T18" fmla="*/ 335 w 365"/>
                <a:gd name="T19" fmla="*/ 150 h 287"/>
                <a:gd name="T20" fmla="*/ 299 w 365"/>
                <a:gd name="T21" fmla="*/ 108 h 287"/>
                <a:gd name="T22" fmla="*/ 257 w 365"/>
                <a:gd name="T23" fmla="*/ 90 h 287"/>
                <a:gd name="T24" fmla="*/ 215 w 365"/>
                <a:gd name="T25" fmla="*/ 72 h 287"/>
                <a:gd name="T26" fmla="*/ 173 w 365"/>
                <a:gd name="T27" fmla="*/ 5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8 h 60"/>
                <a:gd name="T16" fmla="*/ 65 w 71"/>
                <a:gd name="T17" fmla="*/ 60 h 60"/>
                <a:gd name="T18" fmla="*/ 71 w 71"/>
                <a:gd name="T19" fmla="*/ 72 h 60"/>
                <a:gd name="T20" fmla="*/ 71 w 71"/>
                <a:gd name="T21" fmla="*/ 78 h 60"/>
                <a:gd name="T22" fmla="*/ 59 w 71"/>
                <a:gd name="T23" fmla="*/ 72 h 60"/>
                <a:gd name="T24" fmla="*/ 47 w 71"/>
                <a:gd name="T25" fmla="*/ 60 h 60"/>
                <a:gd name="T26" fmla="*/ 23 w 71"/>
                <a:gd name="T27" fmla="*/ 48 h 60"/>
                <a:gd name="T28" fmla="*/ 23 w 71"/>
                <a:gd name="T29" fmla="*/ 54 h 60"/>
                <a:gd name="T30" fmla="*/ 18 w 71"/>
                <a:gd name="T31" fmla="*/ 60 h 60"/>
                <a:gd name="T32" fmla="*/ 12 w 71"/>
                <a:gd name="T33" fmla="*/ 66 h 60"/>
                <a:gd name="T34" fmla="*/ 6 w 71"/>
                <a:gd name="T35" fmla="*/ 66 h 60"/>
                <a:gd name="T36" fmla="*/ 6 w 71"/>
                <a:gd name="T37" fmla="*/ 66 h 60"/>
                <a:gd name="T38" fmla="*/ 6 w 71"/>
                <a:gd name="T39" fmla="*/ 5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72 h 162"/>
                <a:gd name="T10" fmla="*/ 96 w 161"/>
                <a:gd name="T11" fmla="*/ 78 h 162"/>
                <a:gd name="T12" fmla="*/ 102 w 161"/>
                <a:gd name="T13" fmla="*/ 90 h 162"/>
                <a:gd name="T14" fmla="*/ 108 w 161"/>
                <a:gd name="T15" fmla="*/ 102 h 162"/>
                <a:gd name="T16" fmla="*/ 120 w 161"/>
                <a:gd name="T17" fmla="*/ 114 h 162"/>
                <a:gd name="T18" fmla="*/ 143 w 161"/>
                <a:gd name="T19" fmla="*/ 142 h 162"/>
                <a:gd name="T20" fmla="*/ 155 w 161"/>
                <a:gd name="T21" fmla="*/ 174 h 162"/>
                <a:gd name="T22" fmla="*/ 161 w 161"/>
                <a:gd name="T23" fmla="*/ 192 h 162"/>
                <a:gd name="T24" fmla="*/ 161 w 161"/>
                <a:gd name="T25" fmla="*/ 198 h 162"/>
                <a:gd name="T26" fmla="*/ 96 w 161"/>
                <a:gd name="T27" fmla="*/ 120 h 162"/>
                <a:gd name="T28" fmla="*/ 30 w 161"/>
                <a:gd name="T29" fmla="*/ 7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Freeform 20"/>
            <p:cNvSpPr>
              <a:spLocks/>
            </p:cNvSpPr>
            <p:nvPr/>
          </p:nvSpPr>
          <p:spPr bwMode="auto">
            <a:xfrm>
              <a:off x="706" y="3854"/>
              <a:ext cx="59" cy="61"/>
            </a:xfrm>
            <a:custGeom>
              <a:avLst/>
              <a:gdLst>
                <a:gd name="T0" fmla="*/ 59 w 59"/>
                <a:gd name="T1" fmla="*/ 6 h 60"/>
                <a:gd name="T2" fmla="*/ 41 w 59"/>
                <a:gd name="T3" fmla="*/ 48 h 60"/>
                <a:gd name="T4" fmla="*/ 41 w 59"/>
                <a:gd name="T5" fmla="*/ 54 h 60"/>
                <a:gd name="T6" fmla="*/ 47 w 59"/>
                <a:gd name="T7" fmla="*/ 60 h 60"/>
                <a:gd name="T8" fmla="*/ 53 w 59"/>
                <a:gd name="T9" fmla="*/ 72 h 60"/>
                <a:gd name="T10" fmla="*/ 53 w 59"/>
                <a:gd name="T11" fmla="*/ 78 h 60"/>
                <a:gd name="T12" fmla="*/ 47 w 59"/>
                <a:gd name="T13" fmla="*/ 72 h 60"/>
                <a:gd name="T14" fmla="*/ 35 w 59"/>
                <a:gd name="T15" fmla="*/ 66 h 60"/>
                <a:gd name="T16" fmla="*/ 23 w 59"/>
                <a:gd name="T17" fmla="*/ 54 h 60"/>
                <a:gd name="T18" fmla="*/ 17 w 59"/>
                <a:gd name="T19" fmla="*/ 4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4" name="Freeform 21"/>
            <p:cNvSpPr>
              <a:spLocks/>
            </p:cNvSpPr>
            <p:nvPr/>
          </p:nvSpPr>
          <p:spPr bwMode="auto">
            <a:xfrm>
              <a:off x="395" y="3811"/>
              <a:ext cx="245" cy="207"/>
            </a:xfrm>
            <a:custGeom>
              <a:avLst/>
              <a:gdLst>
                <a:gd name="T0" fmla="*/ 233 w 245"/>
                <a:gd name="T1" fmla="*/ 54 h 204"/>
                <a:gd name="T2" fmla="*/ 245 w 245"/>
                <a:gd name="T3" fmla="*/ 60 h 204"/>
                <a:gd name="T4" fmla="*/ 209 w 245"/>
                <a:gd name="T5" fmla="*/ 102 h 204"/>
                <a:gd name="T6" fmla="*/ 143 w 245"/>
                <a:gd name="T7" fmla="*/ 168 h 204"/>
                <a:gd name="T8" fmla="*/ 167 w 245"/>
                <a:gd name="T9" fmla="*/ 203 h 204"/>
                <a:gd name="T10" fmla="*/ 179 w 245"/>
                <a:gd name="T11" fmla="*/ 264 h 204"/>
                <a:gd name="T12" fmla="*/ 77 w 245"/>
                <a:gd name="T13" fmla="*/ 168 h 204"/>
                <a:gd name="T14" fmla="*/ 47 w 245"/>
                <a:gd name="T15" fmla="*/ 102 h 204"/>
                <a:gd name="T16" fmla="*/ 89 w 245"/>
                <a:gd name="T17" fmla="*/ 84 h 204"/>
                <a:gd name="T18" fmla="*/ 59 w 245"/>
                <a:gd name="T19" fmla="*/ 5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4 h 204"/>
                <a:gd name="T50" fmla="*/ 233 w 245"/>
                <a:gd name="T51" fmla="*/ 5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15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5"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5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5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5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FFFFFF"/>
                </a:solidFill>
                <a:effectLst>
                  <a:outerShdw blurRad="38100" dist="38100" dir="2700000" algn="tl">
                    <a:srgbClr val="000000"/>
                  </a:outerShdw>
                </a:effectLst>
                <a:latin typeface="+mn-lt"/>
                <a:cs typeface="+mn-cs"/>
              </a:defRPr>
            </a:lvl1pPr>
          </a:lstStyle>
          <a:p>
            <a:pPr>
              <a:defRPr/>
            </a:pPr>
            <a:fld id="{E2442B7E-39BA-474A-B9F2-513AF76C743A}" type="slidenum">
              <a:rPr lang="en-US"/>
              <a:pPr>
                <a:defRPr/>
              </a:pPr>
              <a:t>‹#›</a:t>
            </a:fld>
            <a:endParaRPr lang="en-US"/>
          </a:p>
        </p:txBody>
      </p:sp>
    </p:spTree>
    <p:extLst>
      <p:ext uri="{BB962C8B-B14F-4D97-AF65-F5344CB8AC3E}">
        <p14:creationId xmlns:p14="http://schemas.microsoft.com/office/powerpoint/2010/main" val="3450071259"/>
      </p:ext>
    </p:extLst>
  </p:cSld>
  <p:clrMap bg1="dk2" tx1="lt1" bg2="dk1" tx2="lt2" accent1="accent1" accent2="accent2" accent3="accent3" accent4="accent4" accent5="accent5" accent6="accent6" hlink="hlink" folHlink="folHlink"/>
  <p:sldLayoutIdLst>
    <p:sldLayoutId id="214748451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Arc 2"/>
          <p:cNvSpPr>
            <a:spLocks/>
          </p:cNvSpPr>
          <p:nvPr/>
        </p:nvSpPr>
        <p:spPr bwMode="auto">
          <a:xfrm>
            <a:off x="0" y="842966"/>
            <a:ext cx="2897188" cy="60150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3555"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23556"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1"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fontAlgn="auto">
              <a:spcBef>
                <a:spcPts val="0"/>
              </a:spcBef>
              <a:spcAft>
                <a:spcPts val="0"/>
              </a:spcAft>
              <a:defRPr sz="1400">
                <a:solidFill>
                  <a:srgbClr val="FFFFFF"/>
                </a:solidFill>
                <a:latin typeface="+mn-lt"/>
                <a:cs typeface="+mn-cs"/>
              </a:defRPr>
            </a:lvl1pPr>
          </a:lstStyle>
          <a:p>
            <a:pPr>
              <a:defRPr/>
            </a:pPr>
            <a:endParaRPr lang="en-US"/>
          </a:p>
        </p:txBody>
      </p:sp>
      <p:sp>
        <p:nvSpPr>
          <p:cNvPr id="45062"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fontAlgn="auto">
              <a:spcBef>
                <a:spcPts val="0"/>
              </a:spcBef>
              <a:spcAft>
                <a:spcPts val="0"/>
              </a:spcAft>
              <a:defRPr sz="1400">
                <a:solidFill>
                  <a:srgbClr val="FFFFFF"/>
                </a:solidFill>
                <a:latin typeface="+mn-lt"/>
                <a:cs typeface="+mn-cs"/>
              </a:defRPr>
            </a:lvl1pPr>
          </a:lstStyle>
          <a:p>
            <a:pPr>
              <a:defRPr/>
            </a:pPr>
            <a:endParaRPr lang="en-US"/>
          </a:p>
        </p:txBody>
      </p:sp>
      <p:sp>
        <p:nvSpPr>
          <p:cNvPr id="45063"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fontAlgn="auto">
              <a:spcBef>
                <a:spcPts val="0"/>
              </a:spcBef>
              <a:spcAft>
                <a:spcPts val="0"/>
              </a:spcAft>
              <a:defRPr sz="1400">
                <a:solidFill>
                  <a:srgbClr val="FFFFFF"/>
                </a:solidFill>
                <a:latin typeface="+mn-lt"/>
                <a:cs typeface="+mn-cs"/>
              </a:defRPr>
            </a:lvl1pPr>
          </a:lstStyle>
          <a:p>
            <a:pPr>
              <a:defRPr/>
            </a:pPr>
            <a:fld id="{3D134169-6A17-492F-9826-803617386917}" type="slidenum">
              <a:rPr lang="en-US"/>
              <a:pPr>
                <a:defRPr/>
              </a:pPr>
              <a:t>‹#›</a:t>
            </a:fld>
            <a:endParaRPr lang="en-US"/>
          </a:p>
        </p:txBody>
      </p:sp>
    </p:spTree>
    <p:extLst>
      <p:ext uri="{BB962C8B-B14F-4D97-AF65-F5344CB8AC3E}">
        <p14:creationId xmlns:p14="http://schemas.microsoft.com/office/powerpoint/2010/main" val="799708405"/>
      </p:ext>
    </p:extLst>
  </p:cSld>
  <p:clrMap bg1="dk2" tx1="lt1" bg2="dk1" tx2="lt2" accent1="accent1" accent2="accent2" accent3="accent3" accent4="accent4" accent5="accent5" accent6="accent6" hlink="hlink" folHlink="folHlink"/>
  <p:sldLayoutIdLst>
    <p:sldLayoutId id="2147484517" r:id="rId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6D1FB-CB99-4294-8B99-A7442CA34B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BB9C2AD-56BC-4C94-B45F-A41BD40E502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F70C5D3-F8BB-422C-8268-C21F17F1D4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D4080A8-D914-4617-BC96-4809B3464F3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Sugiyono</a:t>
            </a:r>
          </a:p>
        </p:txBody>
      </p:sp>
      <p:sp>
        <p:nvSpPr>
          <p:cNvPr id="6" name="Slide Number Placeholder 5">
            <a:extLst>
              <a:ext uri="{FF2B5EF4-FFF2-40B4-BE49-F238E27FC236}">
                <a16:creationId xmlns:a16="http://schemas.microsoft.com/office/drawing/2014/main" id="{A9439EE8-5F7D-4EA2-97AC-6E330060D14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D28FDF5-A870-46F8-92C1-3DCA270147BC}" type="slidenum">
              <a:rPr lang="en-US" smtClean="0"/>
              <a:pPr>
                <a:defRPr/>
              </a:pPr>
              <a:t>‹#›</a:t>
            </a:fld>
            <a:endParaRPr lang="en-US"/>
          </a:p>
        </p:txBody>
      </p:sp>
    </p:spTree>
    <p:extLst>
      <p:ext uri="{BB962C8B-B14F-4D97-AF65-F5344CB8AC3E}">
        <p14:creationId xmlns:p14="http://schemas.microsoft.com/office/powerpoint/2010/main" val="2620735831"/>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6858000"/>
            <a:chOff x="0" y="0"/>
            <a:chExt cx="5760" cy="4320"/>
          </a:xfrm>
        </p:grpSpPr>
        <p:sp>
          <p:nvSpPr>
            <p:cNvPr id="13337"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sp>
          <p:nvSpPr>
            <p:cNvPr id="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id-ID">
                <a:solidFill>
                  <a:srgbClr val="FFFFFF"/>
                </a:solidFill>
                <a:latin typeface="Arial" charset="0"/>
                <a:cs typeface="Arial"/>
              </a:endParaRPr>
            </a:p>
          </p:txBody>
        </p:sp>
      </p:grpSp>
      <p:sp>
        <p:nvSpPr>
          <p:cNvPr id="13315"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grpSp>
        <p:nvGrpSpPr>
          <p:cNvPr id="13316" name="Group 6"/>
          <p:cNvGrpSpPr>
            <a:grpSpLocks/>
          </p:cNvGrpSpPr>
          <p:nvPr/>
        </p:nvGrpSpPr>
        <p:grpSpPr bwMode="auto">
          <a:xfrm>
            <a:off x="0" y="6019800"/>
            <a:ext cx="7848600" cy="857250"/>
            <a:chOff x="0" y="3792"/>
            <a:chExt cx="4944" cy="540"/>
          </a:xfrm>
        </p:grpSpPr>
        <p:sp>
          <p:nvSpPr>
            <p:cNvPr id="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id-ID">
                <a:solidFill>
                  <a:srgbClr val="FFFFFF"/>
                </a:solidFill>
                <a:latin typeface="Arial" charset="0"/>
                <a:cs typeface="Arial"/>
              </a:endParaRPr>
            </a:p>
          </p:txBody>
        </p:sp>
        <p:grpSp>
          <p:nvGrpSpPr>
            <p:cNvPr id="13330" name="Group 8"/>
            <p:cNvGrpSpPr>
              <a:grpSpLocks/>
            </p:cNvGrpSpPr>
            <p:nvPr userDrawn="1"/>
          </p:nvGrpSpPr>
          <p:grpSpPr bwMode="auto">
            <a:xfrm>
              <a:off x="2486" y="3792"/>
              <a:ext cx="2458" cy="540"/>
              <a:chOff x="2486" y="3792"/>
              <a:chExt cx="2458" cy="540"/>
            </a:xfrm>
          </p:grpSpPr>
          <p:sp>
            <p:nvSpPr>
              <p:cNvPr id="13332"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sp>
            <p:nvSpPr>
              <p:cNvPr id="1333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sp>
            <p:nvSpPr>
              <p:cNvPr id="1333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sp>
            <p:nvSpPr>
              <p:cNvPr id="1333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sp>
            <p:nvSpPr>
              <p:cNvPr id="1333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id-ID">
                <a:solidFill>
                  <a:srgbClr val="FFFFFF"/>
                </a:solidFill>
                <a:latin typeface="Arial" charset="0"/>
                <a:cs typeface="Arial"/>
              </a:endParaRPr>
            </a:p>
          </p:txBody>
        </p:sp>
      </p:grpSp>
      <p:grpSp>
        <p:nvGrpSpPr>
          <p:cNvPr id="13317" name="Group 15"/>
          <p:cNvGrpSpPr>
            <a:grpSpLocks/>
          </p:cNvGrpSpPr>
          <p:nvPr/>
        </p:nvGrpSpPr>
        <p:grpSpPr bwMode="auto">
          <a:xfrm>
            <a:off x="627099" y="6021388"/>
            <a:ext cx="5684837" cy="849312"/>
            <a:chOff x="395" y="3793"/>
            <a:chExt cx="3581" cy="535"/>
          </a:xfrm>
        </p:grpSpPr>
        <p:sp>
          <p:nvSpPr>
            <p:cNvPr id="13323"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sp>
          <p:nvSpPr>
            <p:cNvPr id="13324"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sp>
          <p:nvSpPr>
            <p:cNvPr id="13325"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sp>
          <p:nvSpPr>
            <p:cNvPr id="13326"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sp>
          <p:nvSpPr>
            <p:cNvPr id="13327"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sp>
          <p:nvSpPr>
            <p:cNvPr id="13328"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itchFamily="34" charset="0"/>
                <a:cs typeface="Arial"/>
              </a:endParaRPr>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9"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FFFFFF"/>
                </a:solidFill>
                <a:effectLst>
                  <a:outerShdw blurRad="38100" dist="38100" dir="2700000" algn="tl">
                    <a:srgbClr val="000000"/>
                  </a:outerShdw>
                </a:effectLst>
                <a:latin typeface="+mn-lt"/>
                <a:cs typeface="+mn-cs"/>
              </a:defRPr>
            </a:lvl1pPr>
          </a:lstStyle>
          <a:p>
            <a:pPr>
              <a:defRPr/>
            </a:pPr>
            <a:endParaRPr lang="en-GB"/>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FFFFFF"/>
                </a:solidFill>
                <a:effectLst>
                  <a:outerShdw blurRad="38100" dist="38100" dir="2700000" algn="tl">
                    <a:srgbClr val="000000"/>
                  </a:outerShdw>
                </a:effectLst>
                <a:latin typeface="+mn-lt"/>
                <a:cs typeface="+mn-cs"/>
              </a:defRPr>
            </a:lvl1pPr>
          </a:lstStyle>
          <a:p>
            <a:pPr>
              <a:defRPr/>
            </a:pPr>
            <a:endParaRPr lang="en-GB"/>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FFFFFF"/>
                </a:solidFill>
                <a:effectLst>
                  <a:outerShdw blurRad="38100" dist="38100" dir="2700000" algn="tl">
                    <a:srgbClr val="000000"/>
                  </a:outerShdw>
                </a:effectLst>
                <a:latin typeface="+mn-lt"/>
                <a:cs typeface="+mn-cs"/>
              </a:defRPr>
            </a:lvl1pPr>
          </a:lstStyle>
          <a:p>
            <a:pPr>
              <a:defRPr/>
            </a:pPr>
            <a:fld id="{66782140-DBC9-4FAC-A7AE-6E08CDA6367A}" type="slidenum">
              <a:rPr lang="en-GB"/>
              <a:pPr>
                <a:defRPr/>
              </a:pPr>
              <a:t>‹#›</a:t>
            </a:fld>
            <a:endParaRPr lang="en-GB"/>
          </a:p>
        </p:txBody>
      </p:sp>
    </p:spTree>
    <p:extLst>
      <p:ext uri="{BB962C8B-B14F-4D97-AF65-F5344CB8AC3E}">
        <p14:creationId xmlns:p14="http://schemas.microsoft.com/office/powerpoint/2010/main" val="2708737550"/>
      </p:ext>
    </p:extLst>
  </p:cSld>
  <p:clrMap bg1="dk2" tx1="lt1" bg2="dk1" tx2="lt2" accent1="accent1" accent2="accent2" accent3="accent3" accent4="accent4" accent5="accent5" accent6="accent6" hlink="hlink" folHlink="folHlink"/>
  <p:sldLayoutIdLst>
    <p:sldLayoutId id="214748453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39.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39.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hemeOverride" Target="../theme/themeOverride3.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BDE0AA-1D16-4680-A64A-D1D21EABEE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Sugiyono</a:t>
            </a:r>
          </a:p>
        </p:txBody>
      </p:sp>
      <p:sp>
        <p:nvSpPr>
          <p:cNvPr id="5" name="Slide Number Placeholder 4">
            <a:extLst>
              <a:ext uri="{FF2B5EF4-FFF2-40B4-BE49-F238E27FC236}">
                <a16:creationId xmlns:a16="http://schemas.microsoft.com/office/drawing/2014/main" id="{E8F88AE3-2F69-43BA-A4FE-E0179FF604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86338-A934-435D-BF52-2B9666A36C54}"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8A7DF92-2E88-42F9-845A-5DC9A12B7C61}"/>
              </a:ext>
            </a:extLst>
          </p:cNvPr>
          <p:cNvPicPr>
            <a:picLocks noChangeAspect="1"/>
          </p:cNvPicPr>
          <p:nvPr/>
        </p:nvPicPr>
        <p:blipFill>
          <a:blip r:embed="rId2"/>
          <a:stretch>
            <a:fillRect/>
          </a:stretch>
        </p:blipFill>
        <p:spPr>
          <a:xfrm>
            <a:off x="-23906" y="0"/>
            <a:ext cx="9244784" cy="6858000"/>
          </a:xfrm>
          <a:prstGeom prst="rect">
            <a:avLst/>
          </a:prstGeom>
        </p:spPr>
      </p:pic>
      <p:sp>
        <p:nvSpPr>
          <p:cNvPr id="7" name="Rectangle 6">
            <a:extLst>
              <a:ext uri="{FF2B5EF4-FFF2-40B4-BE49-F238E27FC236}">
                <a16:creationId xmlns:a16="http://schemas.microsoft.com/office/drawing/2014/main" id="{1F14D63A-AE29-4AD8-BBF8-AA9CFBFFBBC7}"/>
              </a:ext>
            </a:extLst>
          </p:cNvPr>
          <p:cNvSpPr/>
          <p:nvPr/>
        </p:nvSpPr>
        <p:spPr>
          <a:xfrm>
            <a:off x="1187626" y="620688"/>
            <a:ext cx="6768752" cy="3744416"/>
          </a:xfrm>
          <a:prstGeom prst="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Rectangle 7">
            <a:extLst>
              <a:ext uri="{FF2B5EF4-FFF2-40B4-BE49-F238E27FC236}">
                <a16:creationId xmlns:a16="http://schemas.microsoft.com/office/drawing/2014/main" id="{64C5887D-A1DA-4856-A7BD-F5252735A66D}"/>
              </a:ext>
            </a:extLst>
          </p:cNvPr>
          <p:cNvSpPr/>
          <p:nvPr/>
        </p:nvSpPr>
        <p:spPr>
          <a:xfrm>
            <a:off x="4179894" y="106687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nvGrpSpPr>
          <p:cNvPr id="9" name="Group 51">
            <a:extLst>
              <a:ext uri="{FF2B5EF4-FFF2-40B4-BE49-F238E27FC236}">
                <a16:creationId xmlns:a16="http://schemas.microsoft.com/office/drawing/2014/main" id="{20F20568-E6D5-447B-8408-FC640A73FCBB}"/>
              </a:ext>
            </a:extLst>
          </p:cNvPr>
          <p:cNvGrpSpPr/>
          <p:nvPr/>
        </p:nvGrpSpPr>
        <p:grpSpPr>
          <a:xfrm>
            <a:off x="1752639" y="486724"/>
            <a:ext cx="936875" cy="6066476"/>
            <a:chOff x="1752600" y="486724"/>
            <a:chExt cx="936875" cy="6066476"/>
          </a:xfrm>
        </p:grpSpPr>
        <p:sp>
          <p:nvSpPr>
            <p:cNvPr id="10" name="Rectangle 9">
              <a:extLst>
                <a:ext uri="{FF2B5EF4-FFF2-40B4-BE49-F238E27FC236}">
                  <a16:creationId xmlns:a16="http://schemas.microsoft.com/office/drawing/2014/main" id="{D3557F00-5269-44F8-9A0F-83599A93EADA}"/>
                </a:ext>
              </a:extLst>
            </p:cNvPr>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Rectangle 10">
              <a:extLst>
                <a:ext uri="{FF2B5EF4-FFF2-40B4-BE49-F238E27FC236}">
                  <a16:creationId xmlns:a16="http://schemas.microsoft.com/office/drawing/2014/main" id="{378B42DB-5130-49CC-897B-F35561474FBC}"/>
                </a:ext>
              </a:extLst>
            </p:cNvPr>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grpSp>
        <p:nvGrpSpPr>
          <p:cNvPr id="12" name="Group 52">
            <a:extLst>
              <a:ext uri="{FF2B5EF4-FFF2-40B4-BE49-F238E27FC236}">
                <a16:creationId xmlns:a16="http://schemas.microsoft.com/office/drawing/2014/main" id="{797127EA-46EF-4F92-A60F-36445148043E}"/>
              </a:ext>
            </a:extLst>
          </p:cNvPr>
          <p:cNvGrpSpPr/>
          <p:nvPr/>
        </p:nvGrpSpPr>
        <p:grpSpPr>
          <a:xfrm>
            <a:off x="6342786" y="508415"/>
            <a:ext cx="896214" cy="6044793"/>
            <a:chOff x="6342786" y="508407"/>
            <a:chExt cx="896214" cy="6044793"/>
          </a:xfrm>
        </p:grpSpPr>
        <p:sp>
          <p:nvSpPr>
            <p:cNvPr id="13" name="Rectangle 12">
              <a:extLst>
                <a:ext uri="{FF2B5EF4-FFF2-40B4-BE49-F238E27FC236}">
                  <a16:creationId xmlns:a16="http://schemas.microsoft.com/office/drawing/2014/main" id="{F0D42B1C-7943-4966-9046-A661BB38B1D1}"/>
                </a:ext>
              </a:extLst>
            </p:cNvPr>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4" name="Rectangle 13">
              <a:extLst>
                <a:ext uri="{FF2B5EF4-FFF2-40B4-BE49-F238E27FC236}">
                  <a16:creationId xmlns:a16="http://schemas.microsoft.com/office/drawing/2014/main" id="{5AA990E5-D22E-4696-9229-44FD04019628}"/>
                </a:ext>
              </a:extLst>
            </p:cNvPr>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5" name="Rectangle 14">
            <a:extLst>
              <a:ext uri="{FF2B5EF4-FFF2-40B4-BE49-F238E27FC236}">
                <a16:creationId xmlns:a16="http://schemas.microsoft.com/office/drawing/2014/main" id="{614EDEF3-00FE-4A50-BF7B-8323046B8436}"/>
              </a:ext>
            </a:extLst>
          </p:cNvPr>
          <p:cNvSpPr/>
          <p:nvPr/>
        </p:nvSpPr>
        <p:spPr>
          <a:xfrm>
            <a:off x="1295400" y="764704"/>
            <a:ext cx="6553200" cy="3456384"/>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Rounded MT Bold" pitchFamily="34" charset="0"/>
                <a:ea typeface="+mn-ea"/>
                <a:cs typeface="+mn-cs"/>
              </a:rPr>
              <a:t>PENGERTIAN METODE PENELITIAN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p:txBody>
      </p:sp>
      <p:grpSp>
        <p:nvGrpSpPr>
          <p:cNvPr id="16" name="Group 14">
            <a:extLst>
              <a:ext uri="{FF2B5EF4-FFF2-40B4-BE49-F238E27FC236}">
                <a16:creationId xmlns:a16="http://schemas.microsoft.com/office/drawing/2014/main" id="{3716E130-C8D6-4147-BBE6-73510CFDBE4F}"/>
              </a:ext>
            </a:extLst>
          </p:cNvPr>
          <p:cNvGrpSpPr>
            <a:grpSpLocks/>
          </p:cNvGrpSpPr>
          <p:nvPr/>
        </p:nvGrpSpPr>
        <p:grpSpPr bwMode="auto">
          <a:xfrm>
            <a:off x="6876256" y="5301280"/>
            <a:ext cx="585788" cy="1095375"/>
            <a:chOff x="4659" y="345"/>
            <a:chExt cx="369" cy="690"/>
          </a:xfrm>
        </p:grpSpPr>
        <p:sp>
          <p:nvSpPr>
            <p:cNvPr id="17" name="Freeform 15">
              <a:extLst>
                <a:ext uri="{FF2B5EF4-FFF2-40B4-BE49-F238E27FC236}">
                  <a16:creationId xmlns:a16="http://schemas.microsoft.com/office/drawing/2014/main" id="{7D95A1DF-E20F-4014-B293-C2B71C163DE7}"/>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8" name="Freeform 16">
              <a:extLst>
                <a:ext uri="{FF2B5EF4-FFF2-40B4-BE49-F238E27FC236}">
                  <a16:creationId xmlns:a16="http://schemas.microsoft.com/office/drawing/2014/main" id="{E3152A6F-E686-48C7-9E93-A8528361B46B}"/>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9" name="Freeform 17">
              <a:extLst>
                <a:ext uri="{FF2B5EF4-FFF2-40B4-BE49-F238E27FC236}">
                  <a16:creationId xmlns:a16="http://schemas.microsoft.com/office/drawing/2014/main" id="{935FB2DC-7ADF-440E-BF46-8FB7D7D61CD4}"/>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0" name="Rectangle 18">
              <a:extLst>
                <a:ext uri="{FF2B5EF4-FFF2-40B4-BE49-F238E27FC236}">
                  <a16:creationId xmlns:a16="http://schemas.microsoft.com/office/drawing/2014/main" id="{15AAB51C-84AA-41F0-AE1C-1AE06A42A7AE}"/>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1" name="Freeform 19">
              <a:extLst>
                <a:ext uri="{FF2B5EF4-FFF2-40B4-BE49-F238E27FC236}">
                  <a16:creationId xmlns:a16="http://schemas.microsoft.com/office/drawing/2014/main" id="{9CFD78BE-44E3-4359-9D94-4320B9CAA6A1}"/>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2" name="Freeform 20">
              <a:extLst>
                <a:ext uri="{FF2B5EF4-FFF2-40B4-BE49-F238E27FC236}">
                  <a16:creationId xmlns:a16="http://schemas.microsoft.com/office/drawing/2014/main" id="{149D4B49-E2E2-44B1-9D5F-867EFCD617BE}"/>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3" name="Freeform 21">
              <a:extLst>
                <a:ext uri="{FF2B5EF4-FFF2-40B4-BE49-F238E27FC236}">
                  <a16:creationId xmlns:a16="http://schemas.microsoft.com/office/drawing/2014/main" id="{7A1FA22A-8A4E-440E-B8C4-0739160E3F58}"/>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4" name="Freeform 22">
              <a:extLst>
                <a:ext uri="{FF2B5EF4-FFF2-40B4-BE49-F238E27FC236}">
                  <a16:creationId xmlns:a16="http://schemas.microsoft.com/office/drawing/2014/main" id="{C451D689-F14A-45E4-8E1B-0C3C0C18215F}"/>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5" name="Freeform 23">
              <a:extLst>
                <a:ext uri="{FF2B5EF4-FFF2-40B4-BE49-F238E27FC236}">
                  <a16:creationId xmlns:a16="http://schemas.microsoft.com/office/drawing/2014/main" id="{5F169E4A-2D49-4161-8504-9A75E8494264}"/>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6" name="Freeform 24">
              <a:extLst>
                <a:ext uri="{FF2B5EF4-FFF2-40B4-BE49-F238E27FC236}">
                  <a16:creationId xmlns:a16="http://schemas.microsoft.com/office/drawing/2014/main" id="{98C3FF2C-FC12-410F-9687-312209DDE85B}"/>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7" name="Freeform 25">
              <a:extLst>
                <a:ext uri="{FF2B5EF4-FFF2-40B4-BE49-F238E27FC236}">
                  <a16:creationId xmlns:a16="http://schemas.microsoft.com/office/drawing/2014/main" id="{1D288E0B-2BA2-42BC-BBB1-01C15D6669C0}"/>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8" name="Freeform 26">
              <a:extLst>
                <a:ext uri="{FF2B5EF4-FFF2-40B4-BE49-F238E27FC236}">
                  <a16:creationId xmlns:a16="http://schemas.microsoft.com/office/drawing/2014/main" id="{F2E3BF0F-A361-45FD-8ED9-63ED045805FA}"/>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9" name="Freeform 27">
              <a:extLst>
                <a:ext uri="{FF2B5EF4-FFF2-40B4-BE49-F238E27FC236}">
                  <a16:creationId xmlns:a16="http://schemas.microsoft.com/office/drawing/2014/main" id="{8844BEA3-9DCD-48C3-B4EC-24E868293F36}"/>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0" name="Freeform 28">
              <a:extLst>
                <a:ext uri="{FF2B5EF4-FFF2-40B4-BE49-F238E27FC236}">
                  <a16:creationId xmlns:a16="http://schemas.microsoft.com/office/drawing/2014/main" id="{AB12A01B-72E2-499E-85CC-FBEFA503DFCA}"/>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31" name="Group 29">
            <a:extLst>
              <a:ext uri="{FF2B5EF4-FFF2-40B4-BE49-F238E27FC236}">
                <a16:creationId xmlns:a16="http://schemas.microsoft.com/office/drawing/2014/main" id="{08F466DA-87CF-44E3-A0D3-AF3EA06D157D}"/>
              </a:ext>
            </a:extLst>
          </p:cNvPr>
          <p:cNvGrpSpPr>
            <a:grpSpLocks/>
          </p:cNvGrpSpPr>
          <p:nvPr/>
        </p:nvGrpSpPr>
        <p:grpSpPr bwMode="auto">
          <a:xfrm>
            <a:off x="7380348" y="4725144"/>
            <a:ext cx="1109663" cy="1219200"/>
            <a:chOff x="4896" y="0"/>
            <a:chExt cx="699" cy="768"/>
          </a:xfrm>
        </p:grpSpPr>
        <p:sp>
          <p:nvSpPr>
            <p:cNvPr id="32" name="Freeform 30">
              <a:extLst>
                <a:ext uri="{FF2B5EF4-FFF2-40B4-BE49-F238E27FC236}">
                  <a16:creationId xmlns:a16="http://schemas.microsoft.com/office/drawing/2014/main" id="{81775768-B51D-4C43-8D97-734A57C88486}"/>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33" name="Group 31">
              <a:extLst>
                <a:ext uri="{FF2B5EF4-FFF2-40B4-BE49-F238E27FC236}">
                  <a16:creationId xmlns:a16="http://schemas.microsoft.com/office/drawing/2014/main" id="{7DE9D75D-18BF-4734-BA15-72A02FE0B5DC}"/>
                </a:ext>
              </a:extLst>
            </p:cNvPr>
            <p:cNvGrpSpPr>
              <a:grpSpLocks/>
            </p:cNvGrpSpPr>
            <p:nvPr/>
          </p:nvGrpSpPr>
          <p:grpSpPr bwMode="auto">
            <a:xfrm>
              <a:off x="4992" y="0"/>
              <a:ext cx="603" cy="718"/>
              <a:chOff x="5011" y="188"/>
              <a:chExt cx="603" cy="718"/>
            </a:xfrm>
          </p:grpSpPr>
          <p:sp>
            <p:nvSpPr>
              <p:cNvPr id="34" name="Freeform 32">
                <a:extLst>
                  <a:ext uri="{FF2B5EF4-FFF2-40B4-BE49-F238E27FC236}">
                    <a16:creationId xmlns:a16="http://schemas.microsoft.com/office/drawing/2014/main" id="{05ACA1CE-E2E3-4EB6-A19D-927EB56D5743}"/>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5" name="Freeform 33">
                <a:extLst>
                  <a:ext uri="{FF2B5EF4-FFF2-40B4-BE49-F238E27FC236}">
                    <a16:creationId xmlns:a16="http://schemas.microsoft.com/office/drawing/2014/main" id="{18DE812E-092B-4C5B-821D-904D9DC94EF8}"/>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6" name="Freeform 34">
                <a:extLst>
                  <a:ext uri="{FF2B5EF4-FFF2-40B4-BE49-F238E27FC236}">
                    <a16:creationId xmlns:a16="http://schemas.microsoft.com/office/drawing/2014/main" id="{80A1470F-F014-41C8-A1B8-E1CAAA38FE7A}"/>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7" name="Freeform 35">
                <a:extLst>
                  <a:ext uri="{FF2B5EF4-FFF2-40B4-BE49-F238E27FC236}">
                    <a16:creationId xmlns:a16="http://schemas.microsoft.com/office/drawing/2014/main" id="{603482A5-6D79-454C-8E05-B60BC561D4D3}"/>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8" name="Freeform 36">
                <a:extLst>
                  <a:ext uri="{FF2B5EF4-FFF2-40B4-BE49-F238E27FC236}">
                    <a16:creationId xmlns:a16="http://schemas.microsoft.com/office/drawing/2014/main" id="{67246003-477F-4D07-877F-41F69DC3733A}"/>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9" name="Freeform 37">
                <a:extLst>
                  <a:ext uri="{FF2B5EF4-FFF2-40B4-BE49-F238E27FC236}">
                    <a16:creationId xmlns:a16="http://schemas.microsoft.com/office/drawing/2014/main" id="{DFBD6BF9-3E32-4BBF-9DF0-82A1990C681C}"/>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0" name="Freeform 38">
                <a:extLst>
                  <a:ext uri="{FF2B5EF4-FFF2-40B4-BE49-F238E27FC236}">
                    <a16:creationId xmlns:a16="http://schemas.microsoft.com/office/drawing/2014/main" id="{5DB830E0-C49F-4CC5-ADE8-DFDDFA8D4A69}"/>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1" name="Freeform 39">
                <a:extLst>
                  <a:ext uri="{FF2B5EF4-FFF2-40B4-BE49-F238E27FC236}">
                    <a16:creationId xmlns:a16="http://schemas.microsoft.com/office/drawing/2014/main" id="{38F719EB-AF75-4277-BB64-2C898F23724E}"/>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2" name="Freeform 40">
                <a:extLst>
                  <a:ext uri="{FF2B5EF4-FFF2-40B4-BE49-F238E27FC236}">
                    <a16:creationId xmlns:a16="http://schemas.microsoft.com/office/drawing/2014/main" id="{2F23D912-21FA-4DE5-82DA-CEE8E3A118C6}"/>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3" name="Freeform 41">
                <a:extLst>
                  <a:ext uri="{FF2B5EF4-FFF2-40B4-BE49-F238E27FC236}">
                    <a16:creationId xmlns:a16="http://schemas.microsoft.com/office/drawing/2014/main" id="{034B61FE-13A3-44DE-B5F0-8623F01A7D18}"/>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4" name="Freeform 42">
                <a:extLst>
                  <a:ext uri="{FF2B5EF4-FFF2-40B4-BE49-F238E27FC236}">
                    <a16:creationId xmlns:a16="http://schemas.microsoft.com/office/drawing/2014/main" id="{061C722D-3A29-47A0-B122-CBEEDC9320EB}"/>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5" name="Freeform 43">
                <a:extLst>
                  <a:ext uri="{FF2B5EF4-FFF2-40B4-BE49-F238E27FC236}">
                    <a16:creationId xmlns:a16="http://schemas.microsoft.com/office/drawing/2014/main" id="{A9464900-ADAB-48AF-BF8F-E6BAB30A9174}"/>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6" name="Freeform 44">
                <a:extLst>
                  <a:ext uri="{FF2B5EF4-FFF2-40B4-BE49-F238E27FC236}">
                    <a16:creationId xmlns:a16="http://schemas.microsoft.com/office/drawing/2014/main" id="{DDA06121-8101-4CBE-A638-81277521F326}"/>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7" name="Freeform 45">
                <a:extLst>
                  <a:ext uri="{FF2B5EF4-FFF2-40B4-BE49-F238E27FC236}">
                    <a16:creationId xmlns:a16="http://schemas.microsoft.com/office/drawing/2014/main" id="{120D562E-AC54-4F1D-B201-0E672BFC7A0B}"/>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8" name="Freeform 46">
                <a:extLst>
                  <a:ext uri="{FF2B5EF4-FFF2-40B4-BE49-F238E27FC236}">
                    <a16:creationId xmlns:a16="http://schemas.microsoft.com/office/drawing/2014/main" id="{D3E95ED0-35BB-409C-8540-6CEA01EB4169}"/>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9" name="Rectangle 47">
                <a:extLst>
                  <a:ext uri="{FF2B5EF4-FFF2-40B4-BE49-F238E27FC236}">
                    <a16:creationId xmlns:a16="http://schemas.microsoft.com/office/drawing/2014/main" id="{2ECE457C-4366-4515-A303-445FFEAA09B3}"/>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0" name="Freeform 48">
                <a:extLst>
                  <a:ext uri="{FF2B5EF4-FFF2-40B4-BE49-F238E27FC236}">
                    <a16:creationId xmlns:a16="http://schemas.microsoft.com/office/drawing/2014/main" id="{E0EFA331-45DA-4497-A28A-CEA8285CCA83}"/>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51" name="Rectangle 50">
            <a:extLst>
              <a:ext uri="{FF2B5EF4-FFF2-40B4-BE49-F238E27FC236}">
                <a16:creationId xmlns:a16="http://schemas.microsoft.com/office/drawing/2014/main" id="{A90D37E9-0753-458B-B027-A800BE1F6A32}"/>
              </a:ext>
            </a:extLst>
          </p:cNvPr>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nvGrpSpPr>
          <p:cNvPr id="52" name="Group 14">
            <a:extLst>
              <a:ext uri="{FF2B5EF4-FFF2-40B4-BE49-F238E27FC236}">
                <a16:creationId xmlns:a16="http://schemas.microsoft.com/office/drawing/2014/main" id="{E5BDE247-AFD1-4528-8D72-3EEB5008B797}"/>
              </a:ext>
            </a:extLst>
          </p:cNvPr>
          <p:cNvGrpSpPr>
            <a:grpSpLocks/>
          </p:cNvGrpSpPr>
          <p:nvPr/>
        </p:nvGrpSpPr>
        <p:grpSpPr bwMode="auto">
          <a:xfrm>
            <a:off x="4572001" y="4509192"/>
            <a:ext cx="585788" cy="1095375"/>
            <a:chOff x="4659" y="345"/>
            <a:chExt cx="369" cy="690"/>
          </a:xfrm>
        </p:grpSpPr>
        <p:sp>
          <p:nvSpPr>
            <p:cNvPr id="53" name="Freeform 15">
              <a:extLst>
                <a:ext uri="{FF2B5EF4-FFF2-40B4-BE49-F238E27FC236}">
                  <a16:creationId xmlns:a16="http://schemas.microsoft.com/office/drawing/2014/main" id="{90F94C4B-E20C-44D9-B99A-7CAB240613FE}"/>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4" name="Freeform 16">
              <a:extLst>
                <a:ext uri="{FF2B5EF4-FFF2-40B4-BE49-F238E27FC236}">
                  <a16:creationId xmlns:a16="http://schemas.microsoft.com/office/drawing/2014/main" id="{03A2E9D6-DBAE-428B-AEA5-10B8B5C5AA80}"/>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5" name="Freeform 17">
              <a:extLst>
                <a:ext uri="{FF2B5EF4-FFF2-40B4-BE49-F238E27FC236}">
                  <a16:creationId xmlns:a16="http://schemas.microsoft.com/office/drawing/2014/main" id="{29CE8E29-BDDC-463D-B68D-6C62D810F72C}"/>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6" name="Rectangle 18">
              <a:extLst>
                <a:ext uri="{FF2B5EF4-FFF2-40B4-BE49-F238E27FC236}">
                  <a16:creationId xmlns:a16="http://schemas.microsoft.com/office/drawing/2014/main" id="{B49A3004-1C8C-498B-9EBC-6496D67CE0F2}"/>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7" name="Freeform 19">
              <a:extLst>
                <a:ext uri="{FF2B5EF4-FFF2-40B4-BE49-F238E27FC236}">
                  <a16:creationId xmlns:a16="http://schemas.microsoft.com/office/drawing/2014/main" id="{DF8336EB-5E65-451C-B840-C474E99D0713}"/>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8" name="Freeform 20">
              <a:extLst>
                <a:ext uri="{FF2B5EF4-FFF2-40B4-BE49-F238E27FC236}">
                  <a16:creationId xmlns:a16="http://schemas.microsoft.com/office/drawing/2014/main" id="{38A9FED9-8719-4DF3-93BF-FD140BF53A56}"/>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9" name="Freeform 21">
              <a:extLst>
                <a:ext uri="{FF2B5EF4-FFF2-40B4-BE49-F238E27FC236}">
                  <a16:creationId xmlns:a16="http://schemas.microsoft.com/office/drawing/2014/main" id="{D15F69CE-EAF2-4C06-8815-99932861BE02}"/>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0" name="Freeform 22">
              <a:extLst>
                <a:ext uri="{FF2B5EF4-FFF2-40B4-BE49-F238E27FC236}">
                  <a16:creationId xmlns:a16="http://schemas.microsoft.com/office/drawing/2014/main" id="{037C4905-31DB-4A98-AC56-9343626C4574}"/>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1" name="Freeform 23">
              <a:extLst>
                <a:ext uri="{FF2B5EF4-FFF2-40B4-BE49-F238E27FC236}">
                  <a16:creationId xmlns:a16="http://schemas.microsoft.com/office/drawing/2014/main" id="{FF6AB59A-366F-4935-AA6D-84E2C452B8F0}"/>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2" name="Freeform 24">
              <a:extLst>
                <a:ext uri="{FF2B5EF4-FFF2-40B4-BE49-F238E27FC236}">
                  <a16:creationId xmlns:a16="http://schemas.microsoft.com/office/drawing/2014/main" id="{9957C30D-9074-4BE4-81F5-F92CB511F1DD}"/>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3" name="Freeform 25">
              <a:extLst>
                <a:ext uri="{FF2B5EF4-FFF2-40B4-BE49-F238E27FC236}">
                  <a16:creationId xmlns:a16="http://schemas.microsoft.com/office/drawing/2014/main" id="{D6462C4F-F693-481C-8054-F131C1D26D90}"/>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4" name="Freeform 26">
              <a:extLst>
                <a:ext uri="{FF2B5EF4-FFF2-40B4-BE49-F238E27FC236}">
                  <a16:creationId xmlns:a16="http://schemas.microsoft.com/office/drawing/2014/main" id="{797F04C3-0878-4C92-AA62-48F97ABDEF1A}"/>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5" name="Freeform 27">
              <a:extLst>
                <a:ext uri="{FF2B5EF4-FFF2-40B4-BE49-F238E27FC236}">
                  <a16:creationId xmlns:a16="http://schemas.microsoft.com/office/drawing/2014/main" id="{8431A9CF-7064-4847-99D4-B6B513B891D8}"/>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6" name="Freeform 28">
              <a:extLst>
                <a:ext uri="{FF2B5EF4-FFF2-40B4-BE49-F238E27FC236}">
                  <a16:creationId xmlns:a16="http://schemas.microsoft.com/office/drawing/2014/main" id="{19D76781-7214-4429-85B0-D674FADB237D}"/>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67" name="Group 29">
            <a:extLst>
              <a:ext uri="{FF2B5EF4-FFF2-40B4-BE49-F238E27FC236}">
                <a16:creationId xmlns:a16="http://schemas.microsoft.com/office/drawing/2014/main" id="{111D2A90-61C2-4908-A776-E1A70DBBF839}"/>
              </a:ext>
            </a:extLst>
          </p:cNvPr>
          <p:cNvGrpSpPr>
            <a:grpSpLocks/>
          </p:cNvGrpSpPr>
          <p:nvPr/>
        </p:nvGrpSpPr>
        <p:grpSpPr bwMode="auto">
          <a:xfrm>
            <a:off x="4932076" y="4221088"/>
            <a:ext cx="1109663" cy="1219200"/>
            <a:chOff x="4896" y="0"/>
            <a:chExt cx="699" cy="768"/>
          </a:xfrm>
        </p:grpSpPr>
        <p:sp>
          <p:nvSpPr>
            <p:cNvPr id="68" name="Freeform 30">
              <a:extLst>
                <a:ext uri="{FF2B5EF4-FFF2-40B4-BE49-F238E27FC236}">
                  <a16:creationId xmlns:a16="http://schemas.microsoft.com/office/drawing/2014/main" id="{6F5E6B72-B6AD-47C2-82B8-21D6141D39BF}"/>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69" name="Group 31">
              <a:extLst>
                <a:ext uri="{FF2B5EF4-FFF2-40B4-BE49-F238E27FC236}">
                  <a16:creationId xmlns:a16="http://schemas.microsoft.com/office/drawing/2014/main" id="{73C3A5E7-DD4D-4539-A680-5B036A4A49AB}"/>
                </a:ext>
              </a:extLst>
            </p:cNvPr>
            <p:cNvGrpSpPr>
              <a:grpSpLocks/>
            </p:cNvGrpSpPr>
            <p:nvPr/>
          </p:nvGrpSpPr>
          <p:grpSpPr bwMode="auto">
            <a:xfrm>
              <a:off x="4992" y="0"/>
              <a:ext cx="603" cy="718"/>
              <a:chOff x="5011" y="188"/>
              <a:chExt cx="603" cy="718"/>
            </a:xfrm>
          </p:grpSpPr>
          <p:sp>
            <p:nvSpPr>
              <p:cNvPr id="70" name="Freeform 32">
                <a:extLst>
                  <a:ext uri="{FF2B5EF4-FFF2-40B4-BE49-F238E27FC236}">
                    <a16:creationId xmlns:a16="http://schemas.microsoft.com/office/drawing/2014/main" id="{D7330A32-B9C3-4B1A-A1EB-1817E2C15660}"/>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1" name="Freeform 33">
                <a:extLst>
                  <a:ext uri="{FF2B5EF4-FFF2-40B4-BE49-F238E27FC236}">
                    <a16:creationId xmlns:a16="http://schemas.microsoft.com/office/drawing/2014/main" id="{3B75F417-A2EA-4177-A287-9034C8A617D3}"/>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2" name="Freeform 34">
                <a:extLst>
                  <a:ext uri="{FF2B5EF4-FFF2-40B4-BE49-F238E27FC236}">
                    <a16:creationId xmlns:a16="http://schemas.microsoft.com/office/drawing/2014/main" id="{97AE7240-39FD-49E8-843E-02FE2808BB55}"/>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3" name="Freeform 35">
                <a:extLst>
                  <a:ext uri="{FF2B5EF4-FFF2-40B4-BE49-F238E27FC236}">
                    <a16:creationId xmlns:a16="http://schemas.microsoft.com/office/drawing/2014/main" id="{D0CA3921-FD1F-4B67-9477-0DF1747B23D0}"/>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4" name="Freeform 36">
                <a:extLst>
                  <a:ext uri="{FF2B5EF4-FFF2-40B4-BE49-F238E27FC236}">
                    <a16:creationId xmlns:a16="http://schemas.microsoft.com/office/drawing/2014/main" id="{E876D9CB-0FAC-4AEA-B89D-CE3616F73E73}"/>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5" name="Freeform 37">
                <a:extLst>
                  <a:ext uri="{FF2B5EF4-FFF2-40B4-BE49-F238E27FC236}">
                    <a16:creationId xmlns:a16="http://schemas.microsoft.com/office/drawing/2014/main" id="{F6222AE6-BA59-4543-9388-F93C1783790A}"/>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6" name="Freeform 38">
                <a:extLst>
                  <a:ext uri="{FF2B5EF4-FFF2-40B4-BE49-F238E27FC236}">
                    <a16:creationId xmlns:a16="http://schemas.microsoft.com/office/drawing/2014/main" id="{E8FB792E-5E53-4CAE-98D3-1DB172C5ACB8}"/>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7" name="Freeform 39">
                <a:extLst>
                  <a:ext uri="{FF2B5EF4-FFF2-40B4-BE49-F238E27FC236}">
                    <a16:creationId xmlns:a16="http://schemas.microsoft.com/office/drawing/2014/main" id="{BD89CC50-C7E6-4482-B22E-37722FC86755}"/>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8" name="Freeform 40">
                <a:extLst>
                  <a:ext uri="{FF2B5EF4-FFF2-40B4-BE49-F238E27FC236}">
                    <a16:creationId xmlns:a16="http://schemas.microsoft.com/office/drawing/2014/main" id="{44F73AB2-FBA3-48D4-B86B-6D03CF4A37C7}"/>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9" name="Freeform 41">
                <a:extLst>
                  <a:ext uri="{FF2B5EF4-FFF2-40B4-BE49-F238E27FC236}">
                    <a16:creationId xmlns:a16="http://schemas.microsoft.com/office/drawing/2014/main" id="{3BDF2EBA-2802-48AB-9194-CE08E9B21D6E}"/>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0" name="Freeform 42">
                <a:extLst>
                  <a:ext uri="{FF2B5EF4-FFF2-40B4-BE49-F238E27FC236}">
                    <a16:creationId xmlns:a16="http://schemas.microsoft.com/office/drawing/2014/main" id="{E5C3458A-A466-4ACC-B4C2-33877EFB8D82}"/>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1" name="Freeform 43">
                <a:extLst>
                  <a:ext uri="{FF2B5EF4-FFF2-40B4-BE49-F238E27FC236}">
                    <a16:creationId xmlns:a16="http://schemas.microsoft.com/office/drawing/2014/main" id="{47E35D9E-2F77-4316-897A-7B0A718A7DF2}"/>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2" name="Freeform 44">
                <a:extLst>
                  <a:ext uri="{FF2B5EF4-FFF2-40B4-BE49-F238E27FC236}">
                    <a16:creationId xmlns:a16="http://schemas.microsoft.com/office/drawing/2014/main" id="{5A1C2457-C7E9-44B4-A645-2D4262E5BBD4}"/>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3" name="Freeform 45">
                <a:extLst>
                  <a:ext uri="{FF2B5EF4-FFF2-40B4-BE49-F238E27FC236}">
                    <a16:creationId xmlns:a16="http://schemas.microsoft.com/office/drawing/2014/main" id="{6D19881B-03EE-4952-89C6-CAF409AFA7EC}"/>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4" name="Freeform 46">
                <a:extLst>
                  <a:ext uri="{FF2B5EF4-FFF2-40B4-BE49-F238E27FC236}">
                    <a16:creationId xmlns:a16="http://schemas.microsoft.com/office/drawing/2014/main" id="{E2397EB4-2D0B-4AB8-83FF-43B6640D88A3}"/>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5" name="Rectangle 47">
                <a:extLst>
                  <a:ext uri="{FF2B5EF4-FFF2-40B4-BE49-F238E27FC236}">
                    <a16:creationId xmlns:a16="http://schemas.microsoft.com/office/drawing/2014/main" id="{6045AC2A-986B-452A-A70B-4D14A0146E61}"/>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6" name="Freeform 48">
                <a:extLst>
                  <a:ext uri="{FF2B5EF4-FFF2-40B4-BE49-F238E27FC236}">
                    <a16:creationId xmlns:a16="http://schemas.microsoft.com/office/drawing/2014/main" id="{D55E6874-E450-4CC9-A256-9349575B457B}"/>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grpSp>
        <p:nvGrpSpPr>
          <p:cNvPr id="87" name="Group 14">
            <a:extLst>
              <a:ext uri="{FF2B5EF4-FFF2-40B4-BE49-F238E27FC236}">
                <a16:creationId xmlns:a16="http://schemas.microsoft.com/office/drawing/2014/main" id="{6A99CA02-3072-4B21-B426-4BDF59F11D65}"/>
              </a:ext>
            </a:extLst>
          </p:cNvPr>
          <p:cNvGrpSpPr>
            <a:grpSpLocks/>
          </p:cNvGrpSpPr>
          <p:nvPr/>
        </p:nvGrpSpPr>
        <p:grpSpPr bwMode="auto">
          <a:xfrm>
            <a:off x="2411761" y="5373288"/>
            <a:ext cx="585788" cy="1095375"/>
            <a:chOff x="4659" y="345"/>
            <a:chExt cx="369" cy="690"/>
          </a:xfrm>
        </p:grpSpPr>
        <p:sp>
          <p:nvSpPr>
            <p:cNvPr id="88" name="Freeform 15">
              <a:extLst>
                <a:ext uri="{FF2B5EF4-FFF2-40B4-BE49-F238E27FC236}">
                  <a16:creationId xmlns:a16="http://schemas.microsoft.com/office/drawing/2014/main" id="{6E9BCEE5-C6EE-42B4-A235-4AAEB3E95A81}"/>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9" name="Freeform 16">
              <a:extLst>
                <a:ext uri="{FF2B5EF4-FFF2-40B4-BE49-F238E27FC236}">
                  <a16:creationId xmlns:a16="http://schemas.microsoft.com/office/drawing/2014/main" id="{DF9A501A-95C7-4F2D-B043-39CB46C7EAE4}"/>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0" name="Freeform 17">
              <a:extLst>
                <a:ext uri="{FF2B5EF4-FFF2-40B4-BE49-F238E27FC236}">
                  <a16:creationId xmlns:a16="http://schemas.microsoft.com/office/drawing/2014/main" id="{508ED111-4B33-4A3F-A8AC-BF1B0B75473B}"/>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1" name="Rectangle 18">
              <a:extLst>
                <a:ext uri="{FF2B5EF4-FFF2-40B4-BE49-F238E27FC236}">
                  <a16:creationId xmlns:a16="http://schemas.microsoft.com/office/drawing/2014/main" id="{25FB587F-F0E2-407F-BF71-4E4930A8E349}"/>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2" name="Freeform 19">
              <a:extLst>
                <a:ext uri="{FF2B5EF4-FFF2-40B4-BE49-F238E27FC236}">
                  <a16:creationId xmlns:a16="http://schemas.microsoft.com/office/drawing/2014/main" id="{E21D0FCE-51BF-4841-B0A9-5C107F50C35C}"/>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3" name="Freeform 20">
              <a:extLst>
                <a:ext uri="{FF2B5EF4-FFF2-40B4-BE49-F238E27FC236}">
                  <a16:creationId xmlns:a16="http://schemas.microsoft.com/office/drawing/2014/main" id="{2B69F796-12A1-461E-9477-EF71C65CE7BE}"/>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4" name="Freeform 21">
              <a:extLst>
                <a:ext uri="{FF2B5EF4-FFF2-40B4-BE49-F238E27FC236}">
                  <a16:creationId xmlns:a16="http://schemas.microsoft.com/office/drawing/2014/main" id="{D9FE93A9-9B37-4FBB-95FC-34D5DE22FCC9}"/>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5" name="Freeform 22">
              <a:extLst>
                <a:ext uri="{FF2B5EF4-FFF2-40B4-BE49-F238E27FC236}">
                  <a16:creationId xmlns:a16="http://schemas.microsoft.com/office/drawing/2014/main" id="{7ED2B810-A271-4106-89FC-BF504E2DC5CF}"/>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6" name="Freeform 23">
              <a:extLst>
                <a:ext uri="{FF2B5EF4-FFF2-40B4-BE49-F238E27FC236}">
                  <a16:creationId xmlns:a16="http://schemas.microsoft.com/office/drawing/2014/main" id="{106D12AD-0555-4797-B009-78F141ABA82E}"/>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7" name="Freeform 24">
              <a:extLst>
                <a:ext uri="{FF2B5EF4-FFF2-40B4-BE49-F238E27FC236}">
                  <a16:creationId xmlns:a16="http://schemas.microsoft.com/office/drawing/2014/main" id="{7E2BA40F-39EB-4B9B-9F9F-F285E2F892B0}"/>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8" name="Freeform 25">
              <a:extLst>
                <a:ext uri="{FF2B5EF4-FFF2-40B4-BE49-F238E27FC236}">
                  <a16:creationId xmlns:a16="http://schemas.microsoft.com/office/drawing/2014/main" id="{2EF17027-085D-4ECF-A2B4-C7AD10600CBB}"/>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9" name="Freeform 26">
              <a:extLst>
                <a:ext uri="{FF2B5EF4-FFF2-40B4-BE49-F238E27FC236}">
                  <a16:creationId xmlns:a16="http://schemas.microsoft.com/office/drawing/2014/main" id="{BB60F184-21BC-4161-B73A-C2F145E7A8DB}"/>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0" name="Freeform 27">
              <a:extLst>
                <a:ext uri="{FF2B5EF4-FFF2-40B4-BE49-F238E27FC236}">
                  <a16:creationId xmlns:a16="http://schemas.microsoft.com/office/drawing/2014/main" id="{20A20E0F-E36D-4C73-8FA0-F8C2E0425A3D}"/>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1" name="Freeform 28">
              <a:extLst>
                <a:ext uri="{FF2B5EF4-FFF2-40B4-BE49-F238E27FC236}">
                  <a16:creationId xmlns:a16="http://schemas.microsoft.com/office/drawing/2014/main" id="{8C0ACD2D-79ED-4A82-89E3-0D3D3B7EBE0C}"/>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102" name="Group 29">
            <a:extLst>
              <a:ext uri="{FF2B5EF4-FFF2-40B4-BE49-F238E27FC236}">
                <a16:creationId xmlns:a16="http://schemas.microsoft.com/office/drawing/2014/main" id="{E8EB6258-8C43-4DA8-B931-A81D11D37235}"/>
              </a:ext>
            </a:extLst>
          </p:cNvPr>
          <p:cNvGrpSpPr>
            <a:grpSpLocks/>
          </p:cNvGrpSpPr>
          <p:nvPr/>
        </p:nvGrpSpPr>
        <p:grpSpPr bwMode="auto">
          <a:xfrm>
            <a:off x="2792799" y="5068410"/>
            <a:ext cx="1109663" cy="1219200"/>
            <a:chOff x="4896" y="0"/>
            <a:chExt cx="699" cy="768"/>
          </a:xfrm>
        </p:grpSpPr>
        <p:sp>
          <p:nvSpPr>
            <p:cNvPr id="103" name="Freeform 30">
              <a:extLst>
                <a:ext uri="{FF2B5EF4-FFF2-40B4-BE49-F238E27FC236}">
                  <a16:creationId xmlns:a16="http://schemas.microsoft.com/office/drawing/2014/main" id="{B2442902-87EA-41E4-B666-D89689ECA1B8}"/>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104" name="Group 31">
              <a:extLst>
                <a:ext uri="{FF2B5EF4-FFF2-40B4-BE49-F238E27FC236}">
                  <a16:creationId xmlns:a16="http://schemas.microsoft.com/office/drawing/2014/main" id="{93AF0092-73DC-46BD-9067-BDD96BAEE397}"/>
                </a:ext>
              </a:extLst>
            </p:cNvPr>
            <p:cNvGrpSpPr>
              <a:grpSpLocks/>
            </p:cNvGrpSpPr>
            <p:nvPr/>
          </p:nvGrpSpPr>
          <p:grpSpPr bwMode="auto">
            <a:xfrm>
              <a:off x="4992" y="0"/>
              <a:ext cx="603" cy="718"/>
              <a:chOff x="5011" y="188"/>
              <a:chExt cx="603" cy="718"/>
            </a:xfrm>
          </p:grpSpPr>
          <p:sp>
            <p:nvSpPr>
              <p:cNvPr id="105" name="Freeform 32">
                <a:extLst>
                  <a:ext uri="{FF2B5EF4-FFF2-40B4-BE49-F238E27FC236}">
                    <a16:creationId xmlns:a16="http://schemas.microsoft.com/office/drawing/2014/main" id="{CCED1E3D-6EA4-45E9-A42C-22B44C78CAF9}"/>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6" name="Freeform 33">
                <a:extLst>
                  <a:ext uri="{FF2B5EF4-FFF2-40B4-BE49-F238E27FC236}">
                    <a16:creationId xmlns:a16="http://schemas.microsoft.com/office/drawing/2014/main" id="{DB48DE86-3989-45F5-B3C1-775DAC551A3A}"/>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7" name="Freeform 34">
                <a:extLst>
                  <a:ext uri="{FF2B5EF4-FFF2-40B4-BE49-F238E27FC236}">
                    <a16:creationId xmlns:a16="http://schemas.microsoft.com/office/drawing/2014/main" id="{50FDFB23-93F6-48AF-ABA9-B2E82DEF52C7}"/>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8" name="Freeform 35">
                <a:extLst>
                  <a:ext uri="{FF2B5EF4-FFF2-40B4-BE49-F238E27FC236}">
                    <a16:creationId xmlns:a16="http://schemas.microsoft.com/office/drawing/2014/main" id="{F4C956B4-067D-47B6-BD01-2070D12311C4}"/>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9" name="Freeform 36">
                <a:extLst>
                  <a:ext uri="{FF2B5EF4-FFF2-40B4-BE49-F238E27FC236}">
                    <a16:creationId xmlns:a16="http://schemas.microsoft.com/office/drawing/2014/main" id="{7D79AC3C-41AB-4474-A555-834E72C32094}"/>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0" name="Freeform 37">
                <a:extLst>
                  <a:ext uri="{FF2B5EF4-FFF2-40B4-BE49-F238E27FC236}">
                    <a16:creationId xmlns:a16="http://schemas.microsoft.com/office/drawing/2014/main" id="{1F074ED5-54C5-4690-913A-A941FA9EDC25}"/>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1" name="Freeform 38">
                <a:extLst>
                  <a:ext uri="{FF2B5EF4-FFF2-40B4-BE49-F238E27FC236}">
                    <a16:creationId xmlns:a16="http://schemas.microsoft.com/office/drawing/2014/main" id="{25AE5ECA-60CE-47DF-A991-E8774B113D7A}"/>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2" name="Freeform 39">
                <a:extLst>
                  <a:ext uri="{FF2B5EF4-FFF2-40B4-BE49-F238E27FC236}">
                    <a16:creationId xmlns:a16="http://schemas.microsoft.com/office/drawing/2014/main" id="{45DA6CFB-0659-4FA2-8B18-E0B66A6C5CE7}"/>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3" name="Freeform 40">
                <a:extLst>
                  <a:ext uri="{FF2B5EF4-FFF2-40B4-BE49-F238E27FC236}">
                    <a16:creationId xmlns:a16="http://schemas.microsoft.com/office/drawing/2014/main" id="{B873D65A-FC35-4BB7-B227-E23389EE0854}"/>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4" name="Freeform 41">
                <a:extLst>
                  <a:ext uri="{FF2B5EF4-FFF2-40B4-BE49-F238E27FC236}">
                    <a16:creationId xmlns:a16="http://schemas.microsoft.com/office/drawing/2014/main" id="{EC0C5B68-FEAD-464C-910B-FA921A88092E}"/>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5" name="Freeform 42">
                <a:extLst>
                  <a:ext uri="{FF2B5EF4-FFF2-40B4-BE49-F238E27FC236}">
                    <a16:creationId xmlns:a16="http://schemas.microsoft.com/office/drawing/2014/main" id="{B077099E-1907-4A08-BC4F-9C98CB7B6143}"/>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6" name="Freeform 43">
                <a:extLst>
                  <a:ext uri="{FF2B5EF4-FFF2-40B4-BE49-F238E27FC236}">
                    <a16:creationId xmlns:a16="http://schemas.microsoft.com/office/drawing/2014/main" id="{949F195B-CAC0-4562-A442-D2879C6AC28E}"/>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7" name="Freeform 44">
                <a:extLst>
                  <a:ext uri="{FF2B5EF4-FFF2-40B4-BE49-F238E27FC236}">
                    <a16:creationId xmlns:a16="http://schemas.microsoft.com/office/drawing/2014/main" id="{2A28F9A1-E254-48A9-B650-3DB338A1B63D}"/>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8" name="Freeform 45">
                <a:extLst>
                  <a:ext uri="{FF2B5EF4-FFF2-40B4-BE49-F238E27FC236}">
                    <a16:creationId xmlns:a16="http://schemas.microsoft.com/office/drawing/2014/main" id="{8548A217-2A5C-4DCF-9242-3D1347E34BC3}"/>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9" name="Freeform 46">
                <a:extLst>
                  <a:ext uri="{FF2B5EF4-FFF2-40B4-BE49-F238E27FC236}">
                    <a16:creationId xmlns:a16="http://schemas.microsoft.com/office/drawing/2014/main" id="{56741349-B893-4CE0-8119-A616DC934538}"/>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20" name="Rectangle 47">
                <a:extLst>
                  <a:ext uri="{FF2B5EF4-FFF2-40B4-BE49-F238E27FC236}">
                    <a16:creationId xmlns:a16="http://schemas.microsoft.com/office/drawing/2014/main" id="{8115CA02-FE4E-4419-8C82-AB2384D313B0}"/>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21" name="Freeform 48">
                <a:extLst>
                  <a:ext uri="{FF2B5EF4-FFF2-40B4-BE49-F238E27FC236}">
                    <a16:creationId xmlns:a16="http://schemas.microsoft.com/office/drawing/2014/main" id="{618A8ACC-407D-4C52-AFE4-4A0CA23289CE}"/>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122" name="Rectangle 121">
            <a:extLst>
              <a:ext uri="{FF2B5EF4-FFF2-40B4-BE49-F238E27FC236}">
                <a16:creationId xmlns:a16="http://schemas.microsoft.com/office/drawing/2014/main" id="{22A580B5-F7E0-4AA9-98C9-03FE372E5E15}"/>
              </a:ext>
            </a:extLst>
          </p:cNvPr>
          <p:cNvSpPr/>
          <p:nvPr/>
        </p:nvSpPr>
        <p:spPr>
          <a:xfrm>
            <a:off x="4038600" y="980728"/>
            <a:ext cx="1111750" cy="8640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ID" sz="3600" dirty="0">
                <a:solidFill>
                  <a:prstClr val="white"/>
                </a:solidFill>
                <a:latin typeface="Arial Rounded MT Bold" panose="020F0704030504030204" pitchFamily="34" charset="0"/>
              </a:rPr>
              <a:t>1</a:t>
            </a:r>
            <a:endParaRPr kumimoji="0" lang="en-ID"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20229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800" decel="100000"/>
                                        <p:tgtEl>
                                          <p:spTgt spid="9"/>
                                        </p:tgtEl>
                                      </p:cBhvr>
                                    </p:animEffect>
                                    <p:anim calcmode="lin" valueType="num">
                                      <p:cBhvr>
                                        <p:cTn id="13" dur="800" decel="100000" fill="hold"/>
                                        <p:tgtEl>
                                          <p:spTgt spid="9"/>
                                        </p:tgtEl>
                                        <p:attrNameLst>
                                          <p:attrName>style.rotation</p:attrName>
                                        </p:attrNameLst>
                                      </p:cBhvr>
                                      <p:tavLst>
                                        <p:tav tm="0">
                                          <p:val>
                                            <p:fltVal val="-90"/>
                                          </p:val>
                                        </p:tav>
                                        <p:tav tm="100000">
                                          <p:val>
                                            <p:fltVal val="0"/>
                                          </p:val>
                                        </p:tav>
                                      </p:tavLst>
                                    </p:anim>
                                    <p:anim calcmode="lin" valueType="num">
                                      <p:cBhvr>
                                        <p:cTn id="14" dur="800" decel="100000" fill="hold"/>
                                        <p:tgtEl>
                                          <p:spTgt spid="9"/>
                                        </p:tgtEl>
                                        <p:attrNameLst>
                                          <p:attrName>ppt_x</p:attrName>
                                        </p:attrNameLst>
                                      </p:cBhvr>
                                      <p:tavLst>
                                        <p:tav tm="0">
                                          <p:val>
                                            <p:strVal val="#ppt_x+0.4"/>
                                          </p:val>
                                        </p:tav>
                                        <p:tav tm="100000">
                                          <p:val>
                                            <p:strVal val="#ppt_x-0.05"/>
                                          </p:val>
                                        </p:tav>
                                      </p:tavLst>
                                    </p:anim>
                                    <p:anim calcmode="lin" valueType="num">
                                      <p:cBhvr>
                                        <p:cTn id="15" dur="800" decel="100000" fill="hold"/>
                                        <p:tgtEl>
                                          <p:spTgt spid="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800" decel="100000"/>
                                        <p:tgtEl>
                                          <p:spTgt spid="12"/>
                                        </p:tgtEl>
                                      </p:cBhvr>
                                    </p:animEffect>
                                    <p:anim calcmode="lin" valueType="num">
                                      <p:cBhvr>
                                        <p:cTn id="21" dur="800" decel="100000" fill="hold"/>
                                        <p:tgtEl>
                                          <p:spTgt spid="12"/>
                                        </p:tgtEl>
                                        <p:attrNameLst>
                                          <p:attrName>style.rotation</p:attrName>
                                        </p:attrNameLst>
                                      </p:cBhvr>
                                      <p:tavLst>
                                        <p:tav tm="0">
                                          <p:val>
                                            <p:fltVal val="-90"/>
                                          </p:val>
                                        </p:tav>
                                        <p:tav tm="100000">
                                          <p:val>
                                            <p:fltVal val="0"/>
                                          </p:val>
                                        </p:tav>
                                      </p:tavLst>
                                    </p:anim>
                                    <p:anim calcmode="lin" valueType="num">
                                      <p:cBhvr>
                                        <p:cTn id="22" dur="800" decel="100000" fill="hold"/>
                                        <p:tgtEl>
                                          <p:spTgt spid="12"/>
                                        </p:tgtEl>
                                        <p:attrNameLst>
                                          <p:attrName>ppt_x</p:attrName>
                                        </p:attrNameLst>
                                      </p:cBhvr>
                                      <p:tavLst>
                                        <p:tav tm="0">
                                          <p:val>
                                            <p:strVal val="#ppt_x+0.4"/>
                                          </p:val>
                                        </p:tav>
                                        <p:tav tm="100000">
                                          <p:val>
                                            <p:strVal val="#ppt_x-0.05"/>
                                          </p:val>
                                        </p:tav>
                                      </p:tavLst>
                                    </p:anim>
                                    <p:anim calcmode="lin" valueType="num">
                                      <p:cBhvr>
                                        <p:cTn id="23" dur="800" decel="100000" fill="hold"/>
                                        <p:tgtEl>
                                          <p:spTgt spid="1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800" decel="100000"/>
                                        <p:tgtEl>
                                          <p:spTgt spid="8"/>
                                        </p:tgtEl>
                                      </p:cBhvr>
                                    </p:animEffect>
                                    <p:anim calcmode="lin" valueType="num">
                                      <p:cBhvr>
                                        <p:cTn id="37" dur="800" decel="100000" fill="hold"/>
                                        <p:tgtEl>
                                          <p:spTgt spid="8"/>
                                        </p:tgtEl>
                                        <p:attrNameLst>
                                          <p:attrName>style.rotation</p:attrName>
                                        </p:attrNameLst>
                                      </p:cBhvr>
                                      <p:tavLst>
                                        <p:tav tm="0">
                                          <p:val>
                                            <p:fltVal val="-90"/>
                                          </p:val>
                                        </p:tav>
                                        <p:tav tm="100000">
                                          <p:val>
                                            <p:fltVal val="0"/>
                                          </p:val>
                                        </p:tav>
                                      </p:tavLst>
                                    </p:anim>
                                    <p:anim calcmode="lin" valueType="num">
                                      <p:cBhvr>
                                        <p:cTn id="38" dur="800" decel="100000" fill="hold"/>
                                        <p:tgtEl>
                                          <p:spTgt spid="8"/>
                                        </p:tgtEl>
                                        <p:attrNameLst>
                                          <p:attrName>ppt_x</p:attrName>
                                        </p:attrNameLst>
                                      </p:cBhvr>
                                      <p:tavLst>
                                        <p:tav tm="0">
                                          <p:val>
                                            <p:strVal val="#ppt_x+0.4"/>
                                          </p:val>
                                        </p:tav>
                                        <p:tav tm="100000">
                                          <p:val>
                                            <p:strVal val="#ppt_x-0.05"/>
                                          </p:val>
                                        </p:tav>
                                      </p:tavLst>
                                    </p:anim>
                                    <p:anim calcmode="lin" valueType="num">
                                      <p:cBhvr>
                                        <p:cTn id="39" dur="800" decel="100000" fill="hold"/>
                                        <p:tgtEl>
                                          <p:spTgt spid="8"/>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80">
                                          <p:stCondLst>
                                            <p:cond delay="0"/>
                                          </p:stCondLst>
                                        </p:cTn>
                                        <p:tgtEl>
                                          <p:spTgt spid="15"/>
                                        </p:tgtEl>
                                      </p:cBhvr>
                                    </p:animEffect>
                                    <p:anim calcmode="lin" valueType="num">
                                      <p:cBhvr>
                                        <p:cTn id="4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2" dur="26">
                                          <p:stCondLst>
                                            <p:cond delay="650"/>
                                          </p:stCondLst>
                                        </p:cTn>
                                        <p:tgtEl>
                                          <p:spTgt spid="15"/>
                                        </p:tgtEl>
                                      </p:cBhvr>
                                      <p:to x="100000" y="60000"/>
                                    </p:animScale>
                                    <p:animScale>
                                      <p:cBhvr>
                                        <p:cTn id="53" dur="166" decel="50000">
                                          <p:stCondLst>
                                            <p:cond delay="676"/>
                                          </p:stCondLst>
                                        </p:cTn>
                                        <p:tgtEl>
                                          <p:spTgt spid="15"/>
                                        </p:tgtEl>
                                      </p:cBhvr>
                                      <p:to x="100000" y="100000"/>
                                    </p:animScale>
                                    <p:animScale>
                                      <p:cBhvr>
                                        <p:cTn id="54" dur="26">
                                          <p:stCondLst>
                                            <p:cond delay="1312"/>
                                          </p:stCondLst>
                                        </p:cTn>
                                        <p:tgtEl>
                                          <p:spTgt spid="15"/>
                                        </p:tgtEl>
                                      </p:cBhvr>
                                      <p:to x="100000" y="80000"/>
                                    </p:animScale>
                                    <p:animScale>
                                      <p:cBhvr>
                                        <p:cTn id="55" dur="166" decel="50000">
                                          <p:stCondLst>
                                            <p:cond delay="1338"/>
                                          </p:stCondLst>
                                        </p:cTn>
                                        <p:tgtEl>
                                          <p:spTgt spid="15"/>
                                        </p:tgtEl>
                                      </p:cBhvr>
                                      <p:to x="100000" y="100000"/>
                                    </p:animScale>
                                    <p:animScale>
                                      <p:cBhvr>
                                        <p:cTn id="56" dur="26">
                                          <p:stCondLst>
                                            <p:cond delay="1642"/>
                                          </p:stCondLst>
                                        </p:cTn>
                                        <p:tgtEl>
                                          <p:spTgt spid="15"/>
                                        </p:tgtEl>
                                      </p:cBhvr>
                                      <p:to x="100000" y="90000"/>
                                    </p:animScale>
                                    <p:animScale>
                                      <p:cBhvr>
                                        <p:cTn id="57" dur="166" decel="50000">
                                          <p:stCondLst>
                                            <p:cond delay="1668"/>
                                          </p:stCondLst>
                                        </p:cTn>
                                        <p:tgtEl>
                                          <p:spTgt spid="15"/>
                                        </p:tgtEl>
                                      </p:cBhvr>
                                      <p:to x="100000" y="100000"/>
                                    </p:animScale>
                                    <p:animScale>
                                      <p:cBhvr>
                                        <p:cTn id="58" dur="26">
                                          <p:stCondLst>
                                            <p:cond delay="1808"/>
                                          </p:stCondLst>
                                        </p:cTn>
                                        <p:tgtEl>
                                          <p:spTgt spid="15"/>
                                        </p:tgtEl>
                                      </p:cBhvr>
                                      <p:to x="100000" y="95000"/>
                                    </p:animScale>
                                    <p:animScale>
                                      <p:cBhvr>
                                        <p:cTn id="59" dur="166" decel="50000">
                                          <p:stCondLst>
                                            <p:cond delay="1834"/>
                                          </p:stCondLst>
                                        </p:cTn>
                                        <p:tgtEl>
                                          <p:spTgt spid="15"/>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52"/>
                                        </p:tgtEl>
                                      </p:cBhvr>
                                    </p:animEffect>
                                    <p:animScale>
                                      <p:cBhvr>
                                        <p:cTn id="63" dur="250" autoRev="1" fill="hold"/>
                                        <p:tgtEl>
                                          <p:spTgt spid="52"/>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7"/>
                                        </p:tgtEl>
                                      </p:cBhvr>
                                    </p:animEffect>
                                    <p:animScale>
                                      <p:cBhvr>
                                        <p:cTn id="67" dur="250" autoRev="1" fill="hold"/>
                                        <p:tgtEl>
                                          <p:spTgt spid="87"/>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800" decel="100000"/>
                                        <p:tgtEl>
                                          <p:spTgt spid="87"/>
                                        </p:tgtEl>
                                      </p:cBhvr>
                                    </p:animEffect>
                                    <p:anim calcmode="lin" valueType="num">
                                      <p:cBhvr>
                                        <p:cTn id="73" dur="800" decel="100000" fill="hold"/>
                                        <p:tgtEl>
                                          <p:spTgt spid="87"/>
                                        </p:tgtEl>
                                        <p:attrNameLst>
                                          <p:attrName>style.rotation</p:attrName>
                                        </p:attrNameLst>
                                      </p:cBhvr>
                                      <p:tavLst>
                                        <p:tav tm="0">
                                          <p:val>
                                            <p:fltVal val="-90"/>
                                          </p:val>
                                        </p:tav>
                                        <p:tav tm="100000">
                                          <p:val>
                                            <p:fltVal val="0"/>
                                          </p:val>
                                        </p:tav>
                                      </p:tavLst>
                                    </p:anim>
                                    <p:anim calcmode="lin" valueType="num">
                                      <p:cBhvr>
                                        <p:cTn id="74" dur="800" decel="100000" fill="hold"/>
                                        <p:tgtEl>
                                          <p:spTgt spid="87"/>
                                        </p:tgtEl>
                                        <p:attrNameLst>
                                          <p:attrName>ppt_x</p:attrName>
                                        </p:attrNameLst>
                                      </p:cBhvr>
                                      <p:tavLst>
                                        <p:tav tm="0">
                                          <p:val>
                                            <p:strVal val="#ppt_x+0.4"/>
                                          </p:val>
                                        </p:tav>
                                        <p:tav tm="100000">
                                          <p:val>
                                            <p:strVal val="#ppt_x-0.05"/>
                                          </p:val>
                                        </p:tav>
                                      </p:tavLst>
                                    </p:anim>
                                    <p:anim calcmode="lin" valueType="num">
                                      <p:cBhvr>
                                        <p:cTn id="75" dur="800" decel="100000" fill="hold"/>
                                        <p:tgtEl>
                                          <p:spTgt spid="87"/>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fade">
                                      <p:cBhvr>
                                        <p:cTn id="80" dur="800" decel="100000"/>
                                        <p:tgtEl>
                                          <p:spTgt spid="102"/>
                                        </p:tgtEl>
                                      </p:cBhvr>
                                    </p:animEffect>
                                    <p:anim calcmode="lin" valueType="num">
                                      <p:cBhvr>
                                        <p:cTn id="81" dur="800" decel="100000" fill="hold"/>
                                        <p:tgtEl>
                                          <p:spTgt spid="102"/>
                                        </p:tgtEl>
                                        <p:attrNameLst>
                                          <p:attrName>style.rotation</p:attrName>
                                        </p:attrNameLst>
                                      </p:cBhvr>
                                      <p:tavLst>
                                        <p:tav tm="0">
                                          <p:val>
                                            <p:fltVal val="-90"/>
                                          </p:val>
                                        </p:tav>
                                        <p:tav tm="100000">
                                          <p:val>
                                            <p:fltVal val="0"/>
                                          </p:val>
                                        </p:tav>
                                      </p:tavLst>
                                    </p:anim>
                                    <p:anim calcmode="lin" valueType="num">
                                      <p:cBhvr>
                                        <p:cTn id="82" dur="800" decel="100000" fill="hold"/>
                                        <p:tgtEl>
                                          <p:spTgt spid="102"/>
                                        </p:tgtEl>
                                        <p:attrNameLst>
                                          <p:attrName>ppt_x</p:attrName>
                                        </p:attrNameLst>
                                      </p:cBhvr>
                                      <p:tavLst>
                                        <p:tav tm="0">
                                          <p:val>
                                            <p:strVal val="#ppt_x+0.4"/>
                                          </p:val>
                                        </p:tav>
                                        <p:tav tm="100000">
                                          <p:val>
                                            <p:strVal val="#ppt_x-0.05"/>
                                          </p:val>
                                        </p:tav>
                                      </p:tavLst>
                                    </p:anim>
                                    <p:anim calcmode="lin" valueType="num">
                                      <p:cBhvr>
                                        <p:cTn id="83" dur="800" decel="100000" fill="hold"/>
                                        <p:tgtEl>
                                          <p:spTgt spid="102"/>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2"/>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2"/>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800" decel="100000"/>
                                        <p:tgtEl>
                                          <p:spTgt spid="52"/>
                                        </p:tgtEl>
                                      </p:cBhvr>
                                    </p:animEffect>
                                    <p:anim calcmode="lin" valueType="num">
                                      <p:cBhvr>
                                        <p:cTn id="89" dur="800" decel="100000" fill="hold"/>
                                        <p:tgtEl>
                                          <p:spTgt spid="52"/>
                                        </p:tgtEl>
                                        <p:attrNameLst>
                                          <p:attrName>style.rotation</p:attrName>
                                        </p:attrNameLst>
                                      </p:cBhvr>
                                      <p:tavLst>
                                        <p:tav tm="0">
                                          <p:val>
                                            <p:fltVal val="-90"/>
                                          </p:val>
                                        </p:tav>
                                        <p:tav tm="100000">
                                          <p:val>
                                            <p:fltVal val="0"/>
                                          </p:val>
                                        </p:tav>
                                      </p:tavLst>
                                    </p:anim>
                                    <p:anim calcmode="lin" valueType="num">
                                      <p:cBhvr>
                                        <p:cTn id="90" dur="800" decel="100000" fill="hold"/>
                                        <p:tgtEl>
                                          <p:spTgt spid="52"/>
                                        </p:tgtEl>
                                        <p:attrNameLst>
                                          <p:attrName>ppt_x</p:attrName>
                                        </p:attrNameLst>
                                      </p:cBhvr>
                                      <p:tavLst>
                                        <p:tav tm="0">
                                          <p:val>
                                            <p:strVal val="#ppt_x+0.4"/>
                                          </p:val>
                                        </p:tav>
                                        <p:tav tm="100000">
                                          <p:val>
                                            <p:strVal val="#ppt_x-0.05"/>
                                          </p:val>
                                        </p:tav>
                                      </p:tavLst>
                                    </p:anim>
                                    <p:anim calcmode="lin" valueType="num">
                                      <p:cBhvr>
                                        <p:cTn id="91" dur="800" decel="100000" fill="hold"/>
                                        <p:tgtEl>
                                          <p:spTgt spid="52"/>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52"/>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52"/>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800" decel="100000"/>
                                        <p:tgtEl>
                                          <p:spTgt spid="67"/>
                                        </p:tgtEl>
                                      </p:cBhvr>
                                    </p:animEffect>
                                    <p:anim calcmode="lin" valueType="num">
                                      <p:cBhvr>
                                        <p:cTn id="97" dur="800" decel="100000" fill="hold"/>
                                        <p:tgtEl>
                                          <p:spTgt spid="67"/>
                                        </p:tgtEl>
                                        <p:attrNameLst>
                                          <p:attrName>style.rotation</p:attrName>
                                        </p:attrNameLst>
                                      </p:cBhvr>
                                      <p:tavLst>
                                        <p:tav tm="0">
                                          <p:val>
                                            <p:fltVal val="-90"/>
                                          </p:val>
                                        </p:tav>
                                        <p:tav tm="100000">
                                          <p:val>
                                            <p:fltVal val="0"/>
                                          </p:val>
                                        </p:tav>
                                      </p:tavLst>
                                    </p:anim>
                                    <p:anim calcmode="lin" valueType="num">
                                      <p:cBhvr>
                                        <p:cTn id="98" dur="800" decel="100000" fill="hold"/>
                                        <p:tgtEl>
                                          <p:spTgt spid="67"/>
                                        </p:tgtEl>
                                        <p:attrNameLst>
                                          <p:attrName>ppt_x</p:attrName>
                                        </p:attrNameLst>
                                      </p:cBhvr>
                                      <p:tavLst>
                                        <p:tav tm="0">
                                          <p:val>
                                            <p:strVal val="#ppt_x+0.4"/>
                                          </p:val>
                                        </p:tav>
                                        <p:tav tm="100000">
                                          <p:val>
                                            <p:strVal val="#ppt_x-0.05"/>
                                          </p:val>
                                        </p:tav>
                                      </p:tavLst>
                                    </p:anim>
                                    <p:anim calcmode="lin" valueType="num">
                                      <p:cBhvr>
                                        <p:cTn id="99" dur="800" decel="100000" fill="hold"/>
                                        <p:tgtEl>
                                          <p:spTgt spid="67"/>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7"/>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7"/>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800" decel="100000"/>
                                        <p:tgtEl>
                                          <p:spTgt spid="31"/>
                                        </p:tgtEl>
                                      </p:cBhvr>
                                    </p:animEffect>
                                    <p:anim calcmode="lin" valueType="num">
                                      <p:cBhvr>
                                        <p:cTn id="105" dur="800" decel="100000" fill="hold"/>
                                        <p:tgtEl>
                                          <p:spTgt spid="31"/>
                                        </p:tgtEl>
                                        <p:attrNameLst>
                                          <p:attrName>style.rotation</p:attrName>
                                        </p:attrNameLst>
                                      </p:cBhvr>
                                      <p:tavLst>
                                        <p:tav tm="0">
                                          <p:val>
                                            <p:fltVal val="-90"/>
                                          </p:val>
                                        </p:tav>
                                        <p:tav tm="100000">
                                          <p:val>
                                            <p:fltVal val="0"/>
                                          </p:val>
                                        </p:tav>
                                      </p:tavLst>
                                    </p:anim>
                                    <p:anim calcmode="lin" valueType="num">
                                      <p:cBhvr>
                                        <p:cTn id="106" dur="800" decel="100000" fill="hold"/>
                                        <p:tgtEl>
                                          <p:spTgt spid="31"/>
                                        </p:tgtEl>
                                        <p:attrNameLst>
                                          <p:attrName>ppt_x</p:attrName>
                                        </p:attrNameLst>
                                      </p:cBhvr>
                                      <p:tavLst>
                                        <p:tav tm="0">
                                          <p:val>
                                            <p:strVal val="#ppt_x+0.4"/>
                                          </p:val>
                                        </p:tav>
                                        <p:tav tm="100000">
                                          <p:val>
                                            <p:strVal val="#ppt_x-0.05"/>
                                          </p:val>
                                        </p:tav>
                                      </p:tavLst>
                                    </p:anim>
                                    <p:anim calcmode="lin" valueType="num">
                                      <p:cBhvr>
                                        <p:cTn id="107" dur="800" decel="100000" fill="hold"/>
                                        <p:tgtEl>
                                          <p:spTgt spid="31"/>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950115-62E2-4E79-954B-E03B14DD24C0}"/>
              </a:ext>
            </a:extLst>
          </p:cNvPr>
          <p:cNvSpPr/>
          <p:nvPr/>
        </p:nvSpPr>
        <p:spPr>
          <a:xfrm>
            <a:off x="611560" y="4941168"/>
            <a:ext cx="2088232" cy="10801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MENGGAMBAR-KAN</a:t>
            </a:r>
          </a:p>
        </p:txBody>
      </p:sp>
      <p:sp>
        <p:nvSpPr>
          <p:cNvPr id="5" name="Rectangle 4">
            <a:extLst>
              <a:ext uri="{FF2B5EF4-FFF2-40B4-BE49-F238E27FC236}">
                <a16:creationId xmlns:a16="http://schemas.microsoft.com/office/drawing/2014/main" id="{DBA566A4-DAC8-476C-8F74-151754E7959E}"/>
              </a:ext>
            </a:extLst>
          </p:cNvPr>
          <p:cNvSpPr/>
          <p:nvPr/>
        </p:nvSpPr>
        <p:spPr>
          <a:xfrm>
            <a:off x="1547665" y="3789040"/>
            <a:ext cx="2448271" cy="1080120"/>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MEMBUKTIKAN TEORI YG SDH ADA </a:t>
            </a:r>
          </a:p>
        </p:txBody>
      </p:sp>
      <p:sp>
        <p:nvSpPr>
          <p:cNvPr id="6" name="Rectangle 5">
            <a:extLst>
              <a:ext uri="{FF2B5EF4-FFF2-40B4-BE49-F238E27FC236}">
                <a16:creationId xmlns:a16="http://schemas.microsoft.com/office/drawing/2014/main" id="{67FFA402-845A-4008-81F1-488D62FC7A1D}"/>
              </a:ext>
            </a:extLst>
          </p:cNvPr>
          <p:cNvSpPr/>
          <p:nvPr/>
        </p:nvSpPr>
        <p:spPr>
          <a:xfrm>
            <a:off x="2843809" y="2636912"/>
            <a:ext cx="2448271" cy="1080120"/>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MENGEMBANGKAN</a:t>
            </a:r>
            <a:r>
              <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062EF98-41BD-4CB6-85ED-EAD2CCF04202}"/>
              </a:ext>
            </a:extLst>
          </p:cNvPr>
          <p:cNvSpPr/>
          <p:nvPr/>
        </p:nvSpPr>
        <p:spPr>
          <a:xfrm>
            <a:off x="4067945" y="1484784"/>
            <a:ext cx="2448271" cy="1080120"/>
          </a:xfrm>
          <a:prstGeom prst="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MENEMUKAN  </a:t>
            </a:r>
            <a:r>
              <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a:extLst>
              <a:ext uri="{FF2B5EF4-FFF2-40B4-BE49-F238E27FC236}">
                <a16:creationId xmlns:a16="http://schemas.microsoft.com/office/drawing/2014/main" id="{07E0B8DF-8F5D-4375-B5FD-0BAC26A58FB3}"/>
              </a:ext>
            </a:extLst>
          </p:cNvPr>
          <p:cNvSpPr/>
          <p:nvPr/>
        </p:nvSpPr>
        <p:spPr>
          <a:xfrm>
            <a:off x="5796136" y="341683"/>
            <a:ext cx="2088232" cy="10801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MENCIPTAKAN</a:t>
            </a:r>
            <a:r>
              <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A00A0E4D-E95A-44BC-AC68-BE65FAC2905E}"/>
              </a:ext>
            </a:extLst>
          </p:cNvPr>
          <p:cNvSpPr txBox="1"/>
          <p:nvPr/>
        </p:nvSpPr>
        <p:spPr>
          <a:xfrm rot="18892046">
            <a:off x="4394809" y="3624631"/>
            <a:ext cx="437155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TUJUAN UMUM PENELITIAN</a:t>
            </a:r>
          </a:p>
        </p:txBody>
      </p:sp>
      <p:cxnSp>
        <p:nvCxnSpPr>
          <p:cNvPr id="12" name="Straight Arrow Connector 11">
            <a:extLst>
              <a:ext uri="{FF2B5EF4-FFF2-40B4-BE49-F238E27FC236}">
                <a16:creationId xmlns:a16="http://schemas.microsoft.com/office/drawing/2014/main" id="{1A0B015B-55B9-42A1-9D5C-C13D73C21EC4}"/>
              </a:ext>
            </a:extLst>
          </p:cNvPr>
          <p:cNvCxnSpPr/>
          <p:nvPr/>
        </p:nvCxnSpPr>
        <p:spPr>
          <a:xfrm flipV="1">
            <a:off x="3747903" y="1484784"/>
            <a:ext cx="4752528" cy="46118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4AFD09B-75EB-4D10-9E86-5EBB48D9632F}"/>
              </a:ext>
            </a:extLst>
          </p:cNvPr>
          <p:cNvSpPr/>
          <p:nvPr/>
        </p:nvSpPr>
        <p:spPr>
          <a:xfrm>
            <a:off x="1259632" y="364604"/>
            <a:ext cx="2216244" cy="1080120"/>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MEMBUKTIKAN PEMIKIRAN BARU  </a:t>
            </a:r>
          </a:p>
        </p:txBody>
      </p:sp>
      <p:cxnSp>
        <p:nvCxnSpPr>
          <p:cNvPr id="3" name="Straight Arrow Connector 2">
            <a:extLst>
              <a:ext uri="{FF2B5EF4-FFF2-40B4-BE49-F238E27FC236}">
                <a16:creationId xmlns:a16="http://schemas.microsoft.com/office/drawing/2014/main" id="{7244A8AA-A2E5-4BE5-9E21-224CADEF5C4D}"/>
              </a:ext>
            </a:extLst>
          </p:cNvPr>
          <p:cNvCxnSpPr>
            <a:cxnSpLocks/>
          </p:cNvCxnSpPr>
          <p:nvPr/>
        </p:nvCxnSpPr>
        <p:spPr>
          <a:xfrm flipV="1">
            <a:off x="3456136" y="850911"/>
            <a:ext cx="2340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A41AB7D-5DE6-46AC-9EE8-7A4A0B763FA8}"/>
              </a:ext>
            </a:extLst>
          </p:cNvPr>
          <p:cNvCxnSpPr>
            <a:cxnSpLocks/>
          </p:cNvCxnSpPr>
          <p:nvPr/>
        </p:nvCxnSpPr>
        <p:spPr>
          <a:xfrm flipV="1">
            <a:off x="2267744" y="1593032"/>
            <a:ext cx="0" cy="2124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8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C2122D5C-052F-475B-BD81-06AE92DF2163}"/>
              </a:ext>
            </a:extLst>
          </p:cNvPr>
          <p:cNvCxnSpPr>
            <a:stCxn id="11" idx="6"/>
            <a:endCxn id="9" idx="2"/>
          </p:cNvCxnSpPr>
          <p:nvPr/>
        </p:nvCxnSpPr>
        <p:spPr>
          <a:xfrm flipV="1">
            <a:off x="2699792" y="2844620"/>
            <a:ext cx="3240360" cy="84495"/>
          </a:xfrm>
          <a:prstGeom prst="line">
            <a:avLst/>
          </a:prstGeom>
          <a:ln w="381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A7220A-24D5-48C1-BFFA-8B1906D87AB3}"/>
              </a:ext>
            </a:extLst>
          </p:cNvPr>
          <p:cNvCxnSpPr>
            <a:stCxn id="8" idx="4"/>
            <a:endCxn id="10" idx="0"/>
          </p:cNvCxnSpPr>
          <p:nvPr/>
        </p:nvCxnSpPr>
        <p:spPr>
          <a:xfrm>
            <a:off x="4391980" y="1908489"/>
            <a:ext cx="0" cy="2223930"/>
          </a:xfrm>
          <a:prstGeom prst="line">
            <a:avLst/>
          </a:prstGeom>
          <a:ln w="38100">
            <a:headEnd type="stealth"/>
            <a:tailEnd type="stealt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CA57216-B307-4CF3-BD9D-1F89565259C5}"/>
              </a:ext>
            </a:extLst>
          </p:cNvPr>
          <p:cNvSpPr/>
          <p:nvPr/>
        </p:nvSpPr>
        <p:spPr>
          <a:xfrm>
            <a:off x="1619672" y="1124744"/>
            <a:ext cx="5400600" cy="36004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Footer Placeholder 3">
            <a:extLst>
              <a:ext uri="{FF2B5EF4-FFF2-40B4-BE49-F238E27FC236}">
                <a16:creationId xmlns:a16="http://schemas.microsoft.com/office/drawing/2014/main" id="{02005611-2AB1-4C20-B871-272A8EE6B8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F8D4FAC-2126-4AF9-9380-418EA19781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EF295415-90ED-4235-9FAF-A60E3172D4AC}"/>
              </a:ext>
            </a:extLst>
          </p:cNvPr>
          <p:cNvSpPr/>
          <p:nvPr/>
        </p:nvSpPr>
        <p:spPr>
          <a:xfrm>
            <a:off x="3275856" y="2285214"/>
            <a:ext cx="2232248" cy="1287801"/>
          </a:xfrm>
          <a:prstGeom prst="ellipse">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KEGUNAAN PENELITIAN </a:t>
            </a:r>
          </a:p>
        </p:txBody>
      </p:sp>
      <p:sp>
        <p:nvSpPr>
          <p:cNvPr id="8" name="Oval 7">
            <a:extLst>
              <a:ext uri="{FF2B5EF4-FFF2-40B4-BE49-F238E27FC236}">
                <a16:creationId xmlns:a16="http://schemas.microsoft.com/office/drawing/2014/main" id="{DA4E6566-10D9-4E5B-B556-A610582C84A0}"/>
              </a:ext>
            </a:extLst>
          </p:cNvPr>
          <p:cNvSpPr/>
          <p:nvPr/>
        </p:nvSpPr>
        <p:spPr>
          <a:xfrm>
            <a:off x="3275856" y="620688"/>
            <a:ext cx="2232248" cy="128780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latin typeface="Arial Rounded MT Bold" panose="020F0704030504030204" pitchFamily="34" charset="0"/>
              </a:rPr>
              <a:t>MEMAHAMI MASALAH </a:t>
            </a:r>
          </a:p>
        </p:txBody>
      </p:sp>
      <p:sp>
        <p:nvSpPr>
          <p:cNvPr id="9" name="Oval 8">
            <a:extLst>
              <a:ext uri="{FF2B5EF4-FFF2-40B4-BE49-F238E27FC236}">
                <a16:creationId xmlns:a16="http://schemas.microsoft.com/office/drawing/2014/main" id="{D51F203B-62B8-4658-9C06-BE6D97B1FFD8}"/>
              </a:ext>
            </a:extLst>
          </p:cNvPr>
          <p:cNvSpPr/>
          <p:nvPr/>
        </p:nvSpPr>
        <p:spPr>
          <a:xfrm>
            <a:off x="5940152" y="2200719"/>
            <a:ext cx="2304256" cy="1287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MEMECAHKAN  MASALAH </a:t>
            </a:r>
          </a:p>
        </p:txBody>
      </p:sp>
      <p:sp>
        <p:nvSpPr>
          <p:cNvPr id="10" name="Oval 9">
            <a:extLst>
              <a:ext uri="{FF2B5EF4-FFF2-40B4-BE49-F238E27FC236}">
                <a16:creationId xmlns:a16="http://schemas.microsoft.com/office/drawing/2014/main" id="{B94D74EC-732A-4F4D-B378-70AA7AA1061C}"/>
              </a:ext>
            </a:extLst>
          </p:cNvPr>
          <p:cNvSpPr/>
          <p:nvPr/>
        </p:nvSpPr>
        <p:spPr>
          <a:xfrm>
            <a:off x="3239852" y="4132419"/>
            <a:ext cx="2304256" cy="1287801"/>
          </a:xfrm>
          <a:prstGeom prst="ellipse">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ANTISIPASI   MASALAH </a:t>
            </a:r>
          </a:p>
        </p:txBody>
      </p:sp>
      <p:sp>
        <p:nvSpPr>
          <p:cNvPr id="11" name="Oval 10">
            <a:extLst>
              <a:ext uri="{FF2B5EF4-FFF2-40B4-BE49-F238E27FC236}">
                <a16:creationId xmlns:a16="http://schemas.microsoft.com/office/drawing/2014/main" id="{20DBE901-28A6-4333-9EF0-F65DB308BBD3}"/>
              </a:ext>
            </a:extLst>
          </p:cNvPr>
          <p:cNvSpPr/>
          <p:nvPr/>
        </p:nvSpPr>
        <p:spPr>
          <a:xfrm>
            <a:off x="395536" y="2285214"/>
            <a:ext cx="2304256" cy="1287801"/>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latin typeface="Arial Rounded MT Bold" panose="020F0704030504030204" pitchFamily="34" charset="0"/>
              </a:rPr>
              <a:t>MEMBUAT KEMAJUAN  </a:t>
            </a:r>
          </a:p>
        </p:txBody>
      </p:sp>
    </p:spTree>
    <p:extLst>
      <p:ext uri="{BB962C8B-B14F-4D97-AF65-F5344CB8AC3E}">
        <p14:creationId xmlns:p14="http://schemas.microsoft.com/office/powerpoint/2010/main" val="12826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1187626" y="620688"/>
            <a:ext cx="6768752" cy="3744416"/>
          </a:xfrm>
          <a:prstGeom prst="rect">
            <a:avLst/>
          </a:pr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a:ea typeface="+mn-ea"/>
              <a:cs typeface="+mn-cs"/>
            </a:endParaRPr>
          </a:p>
        </p:txBody>
      </p:sp>
      <p:sp>
        <p:nvSpPr>
          <p:cNvPr id="50" name="Rectangle 49"/>
          <p:cNvSpPr/>
          <p:nvPr/>
        </p:nvSpPr>
        <p:spPr>
          <a:xfrm>
            <a:off x="4179894" y="106687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51"/>
          <p:cNvGrpSpPr/>
          <p:nvPr/>
        </p:nvGrpSpPr>
        <p:grpSpPr>
          <a:xfrm>
            <a:off x="1752639" y="486724"/>
            <a:ext cx="936875" cy="6066476"/>
            <a:chOff x="1752600" y="486724"/>
            <a:chExt cx="936875" cy="6066476"/>
          </a:xfrm>
        </p:grpSpPr>
        <p:sp>
          <p:nvSpPr>
            <p:cNvPr id="7" name="Rectangle 6"/>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oup 52"/>
          <p:cNvGrpSpPr/>
          <p:nvPr/>
        </p:nvGrpSpPr>
        <p:grpSpPr>
          <a:xfrm>
            <a:off x="6342786" y="508415"/>
            <a:ext cx="896214" cy="6044793"/>
            <a:chOff x="6342786" y="508407"/>
            <a:chExt cx="896214" cy="6044793"/>
          </a:xfrm>
        </p:grpSpPr>
        <p:sp>
          <p:nvSpPr>
            <p:cNvPr id="8" name="Rectangle 7"/>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2" name="Rectangle 11"/>
          <p:cNvSpPr/>
          <p:nvPr/>
        </p:nvSpPr>
        <p:spPr>
          <a:xfrm>
            <a:off x="1317686" y="742379"/>
            <a:ext cx="6553200" cy="3456384"/>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D" sz="3200" noProof="0" dirty="0">
              <a:solidFill>
                <a:prstClr val="white"/>
              </a:solidFill>
              <a:latin typeface="Arial Rounded MT Bold" pitchFamily="34" charset="0"/>
            </a:endParaRPr>
          </a:p>
          <a:p>
            <a:pPr lvl="0" algn="ctr" fontAlgn="auto">
              <a:spcBef>
                <a:spcPts val="0"/>
              </a:spcBef>
              <a:spcAft>
                <a:spcPts val="0"/>
              </a:spcAft>
              <a:defRPr/>
            </a:pPr>
            <a:r>
              <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rPr>
              <a:t>LEVEL</a:t>
            </a:r>
            <a:r>
              <a:rPr kumimoji="0" lang="en-US" sz="3200" b="0" i="0" u="none" strike="noStrike" kern="1200" cap="none" spc="0" normalizeH="0" noProof="0" dirty="0">
                <a:ln>
                  <a:noFill/>
                </a:ln>
                <a:solidFill>
                  <a:prstClr val="white"/>
                </a:solidFill>
                <a:effectLst/>
                <a:uLnTx/>
                <a:uFillTx/>
                <a:latin typeface="Arial Rounded MT Bold" pitchFamily="34" charset="0"/>
                <a:ea typeface="+mn-ea"/>
                <a:cs typeface="+mn-cs"/>
              </a:rPr>
              <a:t> PENELITIAN </a:t>
            </a:r>
            <a:r>
              <a:rPr lang="en-US" sz="3200" dirty="0">
                <a:solidFill>
                  <a:prstClr val="white"/>
                </a:solidFill>
                <a:latin typeface="Arial Rounded MT Bold" pitchFamily="34" charset="0"/>
              </a:rPr>
              <a:t>S1, S2,  S3</a:t>
            </a:r>
            <a:endPar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p:txBody>
      </p:sp>
      <p:grpSp>
        <p:nvGrpSpPr>
          <p:cNvPr id="4" name="Group 14"/>
          <p:cNvGrpSpPr>
            <a:grpSpLocks/>
          </p:cNvGrpSpPr>
          <p:nvPr/>
        </p:nvGrpSpPr>
        <p:grpSpPr bwMode="auto">
          <a:xfrm>
            <a:off x="6876256" y="5301280"/>
            <a:ext cx="585788" cy="1095375"/>
            <a:chOff x="4659" y="345"/>
            <a:chExt cx="369" cy="690"/>
          </a:xfrm>
        </p:grpSpPr>
        <p:sp>
          <p:nvSpPr>
            <p:cNvPr id="15"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6"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7"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8"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9"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0"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1"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2"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3"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4"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5"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6"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7"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8"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5" name="Group 29"/>
          <p:cNvGrpSpPr>
            <a:grpSpLocks/>
          </p:cNvGrpSpPr>
          <p:nvPr/>
        </p:nvGrpSpPr>
        <p:grpSpPr bwMode="auto">
          <a:xfrm>
            <a:off x="7380348" y="4725144"/>
            <a:ext cx="1109663" cy="1219200"/>
            <a:chOff x="4896" y="0"/>
            <a:chExt cx="699" cy="768"/>
          </a:xfrm>
        </p:grpSpPr>
        <p:sp>
          <p:nvSpPr>
            <p:cNvPr id="30"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6" name="Group 31"/>
            <p:cNvGrpSpPr>
              <a:grpSpLocks/>
            </p:cNvGrpSpPr>
            <p:nvPr/>
          </p:nvGrpSpPr>
          <p:grpSpPr bwMode="auto">
            <a:xfrm>
              <a:off x="4992" y="0"/>
              <a:ext cx="603" cy="718"/>
              <a:chOff x="5011" y="188"/>
              <a:chExt cx="603" cy="718"/>
            </a:xfrm>
          </p:grpSpPr>
          <p:sp>
            <p:nvSpPr>
              <p:cNvPr id="32"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3"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4"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5"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6"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7"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8"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9"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0"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1"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2"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3"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4"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5"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6"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7"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8"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51" name="Rectangle 50"/>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4"/>
          <p:cNvGrpSpPr>
            <a:grpSpLocks/>
          </p:cNvGrpSpPr>
          <p:nvPr/>
        </p:nvGrpSpPr>
        <p:grpSpPr bwMode="auto">
          <a:xfrm>
            <a:off x="4572001" y="4509192"/>
            <a:ext cx="585788" cy="1095375"/>
            <a:chOff x="4659" y="345"/>
            <a:chExt cx="369" cy="690"/>
          </a:xfrm>
        </p:grpSpPr>
        <p:sp>
          <p:nvSpPr>
            <p:cNvPr id="52"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3"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4"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5"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6"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7"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8"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9"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0"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1"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2"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3"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4"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5"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13" name="Group 29"/>
          <p:cNvGrpSpPr>
            <a:grpSpLocks/>
          </p:cNvGrpSpPr>
          <p:nvPr/>
        </p:nvGrpSpPr>
        <p:grpSpPr bwMode="auto">
          <a:xfrm>
            <a:off x="4932076" y="4221088"/>
            <a:ext cx="1109663" cy="1219200"/>
            <a:chOff x="4896" y="0"/>
            <a:chExt cx="699" cy="768"/>
          </a:xfrm>
        </p:grpSpPr>
        <p:sp>
          <p:nvSpPr>
            <p:cNvPr id="67"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14" name="Group 31"/>
            <p:cNvGrpSpPr>
              <a:grpSpLocks/>
            </p:cNvGrpSpPr>
            <p:nvPr/>
          </p:nvGrpSpPr>
          <p:grpSpPr bwMode="auto">
            <a:xfrm>
              <a:off x="4992" y="0"/>
              <a:ext cx="603" cy="718"/>
              <a:chOff x="5011" y="188"/>
              <a:chExt cx="603" cy="718"/>
            </a:xfrm>
          </p:grpSpPr>
          <p:sp>
            <p:nvSpPr>
              <p:cNvPr id="69"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0"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1"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2"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3"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4"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5"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6"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7"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8"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9"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0"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1"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2"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3"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4"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5"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grpSp>
        <p:nvGrpSpPr>
          <p:cNvPr id="29" name="Group 14"/>
          <p:cNvGrpSpPr>
            <a:grpSpLocks/>
          </p:cNvGrpSpPr>
          <p:nvPr/>
        </p:nvGrpSpPr>
        <p:grpSpPr bwMode="auto">
          <a:xfrm>
            <a:off x="2411761" y="5373288"/>
            <a:ext cx="585788" cy="1095375"/>
            <a:chOff x="4659" y="345"/>
            <a:chExt cx="369" cy="690"/>
          </a:xfrm>
        </p:grpSpPr>
        <p:sp>
          <p:nvSpPr>
            <p:cNvPr id="87"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8"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9"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0"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1"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2"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3"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4"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5"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6"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7"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8"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9"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0"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31" name="Group 29"/>
          <p:cNvGrpSpPr>
            <a:grpSpLocks/>
          </p:cNvGrpSpPr>
          <p:nvPr/>
        </p:nvGrpSpPr>
        <p:grpSpPr bwMode="auto">
          <a:xfrm>
            <a:off x="2792799" y="5068410"/>
            <a:ext cx="1109663" cy="1219200"/>
            <a:chOff x="4896" y="0"/>
            <a:chExt cx="699" cy="768"/>
          </a:xfrm>
        </p:grpSpPr>
        <p:sp>
          <p:nvSpPr>
            <p:cNvPr id="102"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49" name="Group 31"/>
            <p:cNvGrpSpPr>
              <a:grpSpLocks/>
            </p:cNvGrpSpPr>
            <p:nvPr/>
          </p:nvGrpSpPr>
          <p:grpSpPr bwMode="auto">
            <a:xfrm>
              <a:off x="4992" y="0"/>
              <a:ext cx="603" cy="718"/>
              <a:chOff x="5011" y="188"/>
              <a:chExt cx="603" cy="718"/>
            </a:xfrm>
          </p:grpSpPr>
          <p:sp>
            <p:nvSpPr>
              <p:cNvPr id="104"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5"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6"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7"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8"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9"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0"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1"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2"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3"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4"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5"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6"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7"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8"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9"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20"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68" name="Rectangle 67">
            <a:extLst>
              <a:ext uri="{FF2B5EF4-FFF2-40B4-BE49-F238E27FC236}">
                <a16:creationId xmlns:a16="http://schemas.microsoft.com/office/drawing/2014/main" id="{277D303F-679A-4B0B-BFE7-D03A15E99713}"/>
              </a:ext>
            </a:extLst>
          </p:cNvPr>
          <p:cNvSpPr/>
          <p:nvPr/>
        </p:nvSpPr>
        <p:spPr>
          <a:xfrm>
            <a:off x="4017101" y="961550"/>
            <a:ext cx="977175" cy="94888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4000" dirty="0">
                <a:latin typeface="Arial Rounded MT Bold" panose="020F0704030504030204" pitchFamily="34" charset="0"/>
              </a:rPr>
              <a:t>2</a:t>
            </a:r>
          </a:p>
        </p:txBody>
      </p:sp>
    </p:spTree>
    <p:extLst>
      <p:ext uri="{BB962C8B-B14F-4D97-AF65-F5344CB8AC3E}">
        <p14:creationId xmlns:p14="http://schemas.microsoft.com/office/powerpoint/2010/main" val="296548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800" decel="100000"/>
                                        <p:tgtEl>
                                          <p:spTgt spid="50"/>
                                        </p:tgtEl>
                                      </p:cBhvr>
                                    </p:animEffect>
                                    <p:anim calcmode="lin" valueType="num">
                                      <p:cBhvr>
                                        <p:cTn id="37" dur="800" decel="100000" fill="hold"/>
                                        <p:tgtEl>
                                          <p:spTgt spid="50"/>
                                        </p:tgtEl>
                                        <p:attrNameLst>
                                          <p:attrName>style.rotation</p:attrName>
                                        </p:attrNameLst>
                                      </p:cBhvr>
                                      <p:tavLst>
                                        <p:tav tm="0">
                                          <p:val>
                                            <p:fltVal val="-90"/>
                                          </p:val>
                                        </p:tav>
                                        <p:tav tm="100000">
                                          <p:val>
                                            <p:fltVal val="0"/>
                                          </p:val>
                                        </p:tav>
                                      </p:tavLst>
                                    </p:anim>
                                    <p:anim calcmode="lin" valueType="num">
                                      <p:cBhvr>
                                        <p:cTn id="38" dur="800" decel="100000" fill="hold"/>
                                        <p:tgtEl>
                                          <p:spTgt spid="50"/>
                                        </p:tgtEl>
                                        <p:attrNameLst>
                                          <p:attrName>ppt_x</p:attrName>
                                        </p:attrNameLst>
                                      </p:cBhvr>
                                      <p:tavLst>
                                        <p:tav tm="0">
                                          <p:val>
                                            <p:strVal val="#ppt_x+0.4"/>
                                          </p:val>
                                        </p:tav>
                                        <p:tav tm="100000">
                                          <p:val>
                                            <p:strVal val="#ppt_x-0.05"/>
                                          </p:val>
                                        </p:tav>
                                      </p:tavLst>
                                    </p:anim>
                                    <p:anim calcmode="lin" valueType="num">
                                      <p:cBhvr>
                                        <p:cTn id="39" dur="800" decel="100000" fill="hold"/>
                                        <p:tgtEl>
                                          <p:spTgt spid="5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29"/>
                                        </p:tgtEl>
                                      </p:cBhvr>
                                    </p:animEffect>
                                    <p:animScale>
                                      <p:cBhvr>
                                        <p:cTn id="67" dur="250" autoRev="1" fill="hold"/>
                                        <p:tgtEl>
                                          <p:spTgt spid="29"/>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800" decel="100000"/>
                                        <p:tgtEl>
                                          <p:spTgt spid="29"/>
                                        </p:tgtEl>
                                      </p:cBhvr>
                                    </p:animEffect>
                                    <p:anim calcmode="lin" valueType="num">
                                      <p:cBhvr>
                                        <p:cTn id="73" dur="800" decel="100000" fill="hold"/>
                                        <p:tgtEl>
                                          <p:spTgt spid="29"/>
                                        </p:tgtEl>
                                        <p:attrNameLst>
                                          <p:attrName>style.rotation</p:attrName>
                                        </p:attrNameLst>
                                      </p:cBhvr>
                                      <p:tavLst>
                                        <p:tav tm="0">
                                          <p:val>
                                            <p:fltVal val="-90"/>
                                          </p:val>
                                        </p:tav>
                                        <p:tav tm="100000">
                                          <p:val>
                                            <p:fltVal val="0"/>
                                          </p:val>
                                        </p:tav>
                                      </p:tavLst>
                                    </p:anim>
                                    <p:anim calcmode="lin" valueType="num">
                                      <p:cBhvr>
                                        <p:cTn id="74" dur="800" decel="100000" fill="hold"/>
                                        <p:tgtEl>
                                          <p:spTgt spid="29"/>
                                        </p:tgtEl>
                                        <p:attrNameLst>
                                          <p:attrName>ppt_x</p:attrName>
                                        </p:attrNameLst>
                                      </p:cBhvr>
                                      <p:tavLst>
                                        <p:tav tm="0">
                                          <p:val>
                                            <p:strVal val="#ppt_x+0.4"/>
                                          </p:val>
                                        </p:tav>
                                        <p:tav tm="100000">
                                          <p:val>
                                            <p:strVal val="#ppt_x-0.05"/>
                                          </p:val>
                                        </p:tav>
                                      </p:tavLst>
                                    </p:anim>
                                    <p:anim calcmode="lin" valueType="num">
                                      <p:cBhvr>
                                        <p:cTn id="75" dur="800" decel="100000" fill="hold"/>
                                        <p:tgtEl>
                                          <p:spTgt spid="29"/>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800" decel="100000"/>
                                        <p:tgtEl>
                                          <p:spTgt spid="31"/>
                                        </p:tgtEl>
                                      </p:cBhvr>
                                    </p:animEffect>
                                    <p:anim calcmode="lin" valueType="num">
                                      <p:cBhvr>
                                        <p:cTn id="81" dur="800" decel="100000" fill="hold"/>
                                        <p:tgtEl>
                                          <p:spTgt spid="31"/>
                                        </p:tgtEl>
                                        <p:attrNameLst>
                                          <p:attrName>style.rotation</p:attrName>
                                        </p:attrNameLst>
                                      </p:cBhvr>
                                      <p:tavLst>
                                        <p:tav tm="0">
                                          <p:val>
                                            <p:fltVal val="-90"/>
                                          </p:val>
                                        </p:tav>
                                        <p:tav tm="100000">
                                          <p:val>
                                            <p:fltVal val="0"/>
                                          </p:val>
                                        </p:tav>
                                      </p:tavLst>
                                    </p:anim>
                                    <p:anim calcmode="lin" valueType="num">
                                      <p:cBhvr>
                                        <p:cTn id="82" dur="800" decel="100000" fill="hold"/>
                                        <p:tgtEl>
                                          <p:spTgt spid="31"/>
                                        </p:tgtEl>
                                        <p:attrNameLst>
                                          <p:attrName>ppt_x</p:attrName>
                                        </p:attrNameLst>
                                      </p:cBhvr>
                                      <p:tavLst>
                                        <p:tav tm="0">
                                          <p:val>
                                            <p:strVal val="#ppt_x+0.4"/>
                                          </p:val>
                                        </p:tav>
                                        <p:tav tm="100000">
                                          <p:val>
                                            <p:strVal val="#ppt_x-0.05"/>
                                          </p:val>
                                        </p:tav>
                                      </p:tavLst>
                                    </p:anim>
                                    <p:anim calcmode="lin" valueType="num">
                                      <p:cBhvr>
                                        <p:cTn id="83" dur="800" decel="100000" fill="hold"/>
                                        <p:tgtEl>
                                          <p:spTgt spid="3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800" decel="100000"/>
                                        <p:tgtEl>
                                          <p:spTgt spid="11"/>
                                        </p:tgtEl>
                                      </p:cBhvr>
                                    </p:animEffect>
                                    <p:anim calcmode="lin" valueType="num">
                                      <p:cBhvr>
                                        <p:cTn id="89" dur="800" decel="100000" fill="hold"/>
                                        <p:tgtEl>
                                          <p:spTgt spid="11"/>
                                        </p:tgtEl>
                                        <p:attrNameLst>
                                          <p:attrName>style.rotation</p:attrName>
                                        </p:attrNameLst>
                                      </p:cBhvr>
                                      <p:tavLst>
                                        <p:tav tm="0">
                                          <p:val>
                                            <p:fltVal val="-90"/>
                                          </p:val>
                                        </p:tav>
                                        <p:tav tm="100000">
                                          <p:val>
                                            <p:fltVal val="0"/>
                                          </p:val>
                                        </p:tav>
                                      </p:tavLst>
                                    </p:anim>
                                    <p:anim calcmode="lin" valueType="num">
                                      <p:cBhvr>
                                        <p:cTn id="90" dur="800" decel="100000" fill="hold"/>
                                        <p:tgtEl>
                                          <p:spTgt spid="11"/>
                                        </p:tgtEl>
                                        <p:attrNameLst>
                                          <p:attrName>ppt_x</p:attrName>
                                        </p:attrNameLst>
                                      </p:cBhvr>
                                      <p:tavLst>
                                        <p:tav tm="0">
                                          <p:val>
                                            <p:strVal val="#ppt_x+0.4"/>
                                          </p:val>
                                        </p:tav>
                                        <p:tav tm="100000">
                                          <p:val>
                                            <p:strVal val="#ppt_x-0.05"/>
                                          </p:val>
                                        </p:tav>
                                      </p:tavLst>
                                    </p:anim>
                                    <p:anim calcmode="lin" valueType="num">
                                      <p:cBhvr>
                                        <p:cTn id="91" dur="800" decel="100000" fill="hold"/>
                                        <p:tgtEl>
                                          <p:spTgt spid="11"/>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800" decel="100000"/>
                                        <p:tgtEl>
                                          <p:spTgt spid="13"/>
                                        </p:tgtEl>
                                      </p:cBhvr>
                                    </p:animEffect>
                                    <p:anim calcmode="lin" valueType="num">
                                      <p:cBhvr>
                                        <p:cTn id="97" dur="800" decel="100000" fill="hold"/>
                                        <p:tgtEl>
                                          <p:spTgt spid="13"/>
                                        </p:tgtEl>
                                        <p:attrNameLst>
                                          <p:attrName>style.rotation</p:attrName>
                                        </p:attrNameLst>
                                      </p:cBhvr>
                                      <p:tavLst>
                                        <p:tav tm="0">
                                          <p:val>
                                            <p:fltVal val="-90"/>
                                          </p:val>
                                        </p:tav>
                                        <p:tav tm="100000">
                                          <p:val>
                                            <p:fltVal val="0"/>
                                          </p:val>
                                        </p:tav>
                                      </p:tavLst>
                                    </p:anim>
                                    <p:anim calcmode="lin" valueType="num">
                                      <p:cBhvr>
                                        <p:cTn id="98" dur="800" decel="100000" fill="hold"/>
                                        <p:tgtEl>
                                          <p:spTgt spid="13"/>
                                        </p:tgtEl>
                                        <p:attrNameLst>
                                          <p:attrName>ppt_x</p:attrName>
                                        </p:attrNameLst>
                                      </p:cBhvr>
                                      <p:tavLst>
                                        <p:tav tm="0">
                                          <p:val>
                                            <p:strVal val="#ppt_x+0.4"/>
                                          </p:val>
                                        </p:tav>
                                        <p:tav tm="100000">
                                          <p:val>
                                            <p:strVal val="#ppt_x-0.05"/>
                                          </p:val>
                                        </p:tav>
                                      </p:tavLst>
                                    </p:anim>
                                    <p:anim calcmode="lin" valueType="num">
                                      <p:cBhvr>
                                        <p:cTn id="99" dur="800" decel="100000" fill="hold"/>
                                        <p:tgtEl>
                                          <p:spTgt spid="13"/>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800" decel="100000"/>
                                        <p:tgtEl>
                                          <p:spTgt spid="5"/>
                                        </p:tgtEl>
                                      </p:cBhvr>
                                    </p:animEffect>
                                    <p:anim calcmode="lin" valueType="num">
                                      <p:cBhvr>
                                        <p:cTn id="105" dur="800" decel="100000" fill="hold"/>
                                        <p:tgtEl>
                                          <p:spTgt spid="5"/>
                                        </p:tgtEl>
                                        <p:attrNameLst>
                                          <p:attrName>style.rotation</p:attrName>
                                        </p:attrNameLst>
                                      </p:cBhvr>
                                      <p:tavLst>
                                        <p:tav tm="0">
                                          <p:val>
                                            <p:fltVal val="-90"/>
                                          </p:val>
                                        </p:tav>
                                        <p:tav tm="100000">
                                          <p:val>
                                            <p:fltVal val="0"/>
                                          </p:val>
                                        </p:tav>
                                      </p:tavLst>
                                    </p:anim>
                                    <p:anim calcmode="lin" valueType="num">
                                      <p:cBhvr>
                                        <p:cTn id="106" dur="800" decel="100000" fill="hold"/>
                                        <p:tgtEl>
                                          <p:spTgt spid="5"/>
                                        </p:tgtEl>
                                        <p:attrNameLst>
                                          <p:attrName>ppt_x</p:attrName>
                                        </p:attrNameLst>
                                      </p:cBhvr>
                                      <p:tavLst>
                                        <p:tav tm="0">
                                          <p:val>
                                            <p:strVal val="#ppt_x+0.4"/>
                                          </p:val>
                                        </p:tav>
                                        <p:tav tm="100000">
                                          <p:val>
                                            <p:strVal val="#ppt_x-0.05"/>
                                          </p:val>
                                        </p:tav>
                                      </p:tavLst>
                                    </p:anim>
                                    <p:anim calcmode="lin" valueType="num">
                                      <p:cBhvr>
                                        <p:cTn id="107" dur="800" decel="100000" fill="hold"/>
                                        <p:tgtEl>
                                          <p:spTgt spid="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2"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7" name="TextBox 13"/>
          <p:cNvSpPr txBox="1">
            <a:spLocks noChangeArrowheads="1"/>
          </p:cNvSpPr>
          <p:nvPr/>
        </p:nvSpPr>
        <p:spPr bwMode="auto">
          <a:xfrm>
            <a:off x="1155585" y="6312324"/>
            <a:ext cx="4367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ID" sz="16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LEVEL PENELITIAN S1, S2 DAN S3</a:t>
            </a:r>
            <a:endParaRPr kumimoji="0" lang="id-ID" sz="16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endParaRPr>
          </a:p>
        </p:txBody>
      </p:sp>
      <p:sp>
        <p:nvSpPr>
          <p:cNvPr id="2" name="TextBox 1">
            <a:extLst>
              <a:ext uri="{FF2B5EF4-FFF2-40B4-BE49-F238E27FC236}">
                <a16:creationId xmlns:a16="http://schemas.microsoft.com/office/drawing/2014/main" id="{52D0DEA4-08A5-4E10-BEE5-9F3692BAD545}"/>
              </a:ext>
            </a:extLst>
          </p:cNvPr>
          <p:cNvSpPr txBox="1"/>
          <p:nvPr/>
        </p:nvSpPr>
        <p:spPr>
          <a:xfrm>
            <a:off x="107504" y="4431199"/>
            <a:ext cx="1639143"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APLICATION</a:t>
            </a:r>
          </a:p>
        </p:txBody>
      </p:sp>
      <p:sp>
        <p:nvSpPr>
          <p:cNvPr id="67594" name="TextBox 10"/>
          <p:cNvSpPr txBox="1">
            <a:spLocks noChangeArrowheads="1"/>
          </p:cNvSpPr>
          <p:nvPr/>
        </p:nvSpPr>
        <p:spPr bwMode="auto">
          <a:xfrm>
            <a:off x="4718590" y="4124888"/>
            <a:ext cx="38515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id-ID"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Program</a:t>
            </a: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S1: </a:t>
            </a:r>
            <a:r>
              <a:rPr kumimoji="0" lang="id-ID" sz="20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Mampu </a:t>
            </a:r>
            <a:r>
              <a:rPr kumimoji="0" lang="id-ID" sz="2000" b="0" i="1"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me</a:t>
            </a:r>
            <a:r>
              <a:rPr kumimoji="0" lang="en-ID" sz="2000" b="0" i="1" u="none" strike="noStrike" kern="1200" cap="none" spc="0" normalizeH="0" baseline="0" noProof="0" dirty="0" err="1">
                <a:ln>
                  <a:noFill/>
                </a:ln>
                <a:solidFill>
                  <a:prstClr val="black"/>
                </a:solidFill>
                <a:effectLst/>
                <a:uLnTx/>
                <a:uFillTx/>
                <a:latin typeface="Arial Rounded MT Bold" pitchFamily="34" charset="0"/>
                <a:ea typeface="+mn-ea"/>
                <a:cs typeface="Arial" pitchFamily="34" charset="0"/>
              </a:rPr>
              <a:t>ngaplikas</a:t>
            </a:r>
            <a:r>
              <a:rPr kumimoji="0" lang="en-ID" sz="2000" b="0" i="1" u="sng" strike="noStrike" kern="1200" cap="none" spc="0" normalizeH="0" baseline="0" noProof="0" dirty="0" err="1">
                <a:ln>
                  <a:noFill/>
                </a:ln>
                <a:solidFill>
                  <a:prstClr val="black"/>
                </a:solidFill>
                <a:effectLst/>
                <a:uLnTx/>
                <a:uFillTx/>
                <a:latin typeface="Arial Rounded MT Bold" pitchFamily="34" charset="0"/>
                <a:ea typeface="+mn-ea"/>
                <a:cs typeface="Arial" pitchFamily="34" charset="0"/>
              </a:rPr>
              <a:t>ikan</a:t>
            </a:r>
            <a:r>
              <a:rPr kumimoji="0" lang="en-ID" sz="2000" b="0" i="1" u="sng"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 </a:t>
            </a:r>
            <a:r>
              <a:rPr kumimoji="0" lang="id-ID" sz="2000" b="0" i="0" u="sng"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IPTEKS </a:t>
            </a:r>
            <a:r>
              <a:rPr kumimoji="0" lang="id-ID" sz="20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dalam bidang keahliannya</a:t>
            </a:r>
            <a:endPar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7835" name="TextBox 11"/>
          <p:cNvSpPr txBox="1">
            <a:spLocks noChangeArrowheads="1"/>
          </p:cNvSpPr>
          <p:nvPr/>
        </p:nvSpPr>
        <p:spPr bwMode="auto">
          <a:xfrm>
            <a:off x="4363032" y="2828835"/>
            <a:ext cx="42266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Program </a:t>
            </a:r>
            <a:r>
              <a:rPr kumimoji="0" lang="en-US" sz="1800" b="1"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S2</a:t>
            </a:r>
            <a:r>
              <a:rPr kumimoji="0" lang="en-US" sz="18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 </a:t>
            </a:r>
            <a:r>
              <a:rPr kumimoji="0" lang="en-US" sz="1800" b="0" i="1" u="none" strike="noStrike" kern="1200" cap="none" spc="0" normalizeH="0" baseline="0" noProof="0" dirty="0" err="1">
                <a:ln>
                  <a:noFill/>
                </a:ln>
                <a:solidFill>
                  <a:prstClr val="black"/>
                </a:solidFill>
                <a:effectLst/>
                <a:uLnTx/>
                <a:uFillTx/>
                <a:latin typeface="Arial Rounded MT Bold" pitchFamily="34" charset="0"/>
                <a:ea typeface="+mn-ea"/>
                <a:cs typeface="Arial" pitchFamily="34" charset="0"/>
              </a:rPr>
              <a:t>mengembangkan</a:t>
            </a:r>
            <a:r>
              <a:rPr kumimoji="0" lang="en-US" sz="1800" b="0" i="1"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 </a:t>
            </a:r>
            <a:r>
              <a:rPr kumimoji="0" lang="en-US" sz="1800" b="0" i="1" u="none" strike="noStrike" kern="1200" cap="none" spc="0" normalizeH="0" baseline="0" noProof="0" dirty="0" err="1">
                <a:ln>
                  <a:noFill/>
                </a:ln>
                <a:solidFill>
                  <a:prstClr val="black"/>
                </a:solidFill>
                <a:effectLst/>
                <a:uLnTx/>
                <a:uFillTx/>
                <a:latin typeface="Arial Rounded MT Bold" pitchFamily="34" charset="0"/>
                <a:ea typeface="+mn-ea"/>
                <a:cs typeface="Arial" pitchFamily="34" charset="0"/>
              </a:rPr>
              <a:t>iptek</a:t>
            </a:r>
            <a:r>
              <a:rPr kumimoji="0" lang="en-US" sz="1800" b="0" i="1"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 </a:t>
            </a:r>
            <a:r>
              <a:rPr kumimoji="0" lang="en-US" sz="1800" b="0" i="0" u="none" strike="noStrike" kern="1200" cap="none" spc="0" normalizeH="0" baseline="0" noProof="0" dirty="0" err="1">
                <a:ln>
                  <a:noFill/>
                </a:ln>
                <a:solidFill>
                  <a:prstClr val="black"/>
                </a:solidFill>
                <a:effectLst/>
                <a:uLnTx/>
                <a:uFillTx/>
                <a:latin typeface="Arial Rounded MT Bold" pitchFamily="34" charset="0"/>
                <a:ea typeface="+mn-ea"/>
                <a:cs typeface="Arial" pitchFamily="34" charset="0"/>
              </a:rPr>
              <a:t>hingga</a:t>
            </a:r>
            <a:r>
              <a:rPr kumimoji="0" lang="en-US" sz="18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 </a:t>
            </a:r>
            <a:r>
              <a:rPr kumimoji="0" lang="id-ID" sz="18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menghasilkan </a:t>
            </a:r>
            <a:r>
              <a:rPr kumimoji="0" lang="id-ID" sz="1800" b="0" i="1"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karya inovatif dan teruji</a:t>
            </a:r>
            <a:r>
              <a:rPr kumimoji="0" lang="en-US" sz="18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 dengan  </a:t>
            </a:r>
            <a:r>
              <a:rPr kumimoji="0" lang="id-ID" sz="18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pendekatan inter atau multidisipliner</a:t>
            </a:r>
            <a:endParaRPr kumimoji="0" lang="en-US" sz="18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endParaRPr>
          </a:p>
        </p:txBody>
      </p:sp>
      <p:sp>
        <p:nvSpPr>
          <p:cNvPr id="77836" name="TextBox 12"/>
          <p:cNvSpPr txBox="1">
            <a:spLocks noChangeArrowheads="1"/>
          </p:cNvSpPr>
          <p:nvPr/>
        </p:nvSpPr>
        <p:spPr bwMode="auto">
          <a:xfrm>
            <a:off x="3888472" y="1401900"/>
            <a:ext cx="4538308" cy="14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Arial Rounded MT Bold" pitchFamily="34" charset="0"/>
                <a:ea typeface="Adobe Gothic Std B" pitchFamily="34" charset="-128"/>
                <a:cs typeface="Arial" pitchFamily="34" charset="0"/>
              </a:rPr>
              <a:t>Program  Doktor </a:t>
            </a:r>
            <a:r>
              <a:rPr kumimoji="0" lang="id-ID" sz="1800" b="0" i="0" u="none" strike="noStrike" kern="1200" cap="none" spc="0" normalizeH="0" baseline="0" noProof="0" dirty="0">
                <a:ln>
                  <a:noFill/>
                </a:ln>
                <a:solidFill>
                  <a:prstClr val="black"/>
                </a:solidFill>
                <a:effectLst/>
                <a:uLnTx/>
                <a:uFillTx/>
                <a:latin typeface="Arial Rounded MT Bold" pitchFamily="34" charset="0"/>
                <a:ea typeface="Adobe Gothic Std B" pitchFamily="34" charset="-128"/>
                <a:cs typeface="Arial" pitchFamily="34" charset="0"/>
              </a:rPr>
              <a:t>:  </a:t>
            </a:r>
            <a:r>
              <a:rPr kumimoji="0" lang="en-ID" sz="1800" b="0" i="1" u="none" strike="noStrike" kern="1200" cap="none" spc="0" normalizeH="0" baseline="0" noProof="0" dirty="0" err="1">
                <a:ln>
                  <a:noFill/>
                </a:ln>
                <a:solidFill>
                  <a:prstClr val="black"/>
                </a:solidFill>
                <a:effectLst/>
                <a:uLnTx/>
                <a:uFillTx/>
                <a:latin typeface="Arial Rounded MT Bold" pitchFamily="34" charset="0"/>
                <a:ea typeface="Adobe Gothic Std B" pitchFamily="34" charset="-128"/>
                <a:cs typeface="Arial" pitchFamily="34" charset="0"/>
              </a:rPr>
              <a:t>menciptakan</a:t>
            </a:r>
            <a:r>
              <a:rPr kumimoji="0" lang="en-ID" sz="1800" b="0" i="1" u="none" strike="noStrike" kern="1200" cap="none" spc="0" normalizeH="0" baseline="0" noProof="0" dirty="0">
                <a:ln>
                  <a:noFill/>
                </a:ln>
                <a:solidFill>
                  <a:prstClr val="black"/>
                </a:solidFill>
                <a:effectLst/>
                <a:uLnTx/>
                <a:uFillTx/>
                <a:latin typeface="Arial Rounded MT Bold" pitchFamily="34" charset="0"/>
                <a:ea typeface="Adobe Gothic Std B" pitchFamily="34" charset="-128"/>
                <a:cs typeface="Arial" pitchFamily="34" charset="0"/>
              </a:rPr>
              <a:t> </a:t>
            </a:r>
            <a:r>
              <a:rPr kumimoji="0" lang="en-ID" sz="1800" b="0" i="1" u="none" strike="noStrike" kern="1200" cap="none" spc="0" normalizeH="0" baseline="0" noProof="0" dirty="0" err="1">
                <a:ln>
                  <a:noFill/>
                </a:ln>
                <a:solidFill>
                  <a:prstClr val="black"/>
                </a:solidFill>
                <a:effectLst/>
                <a:uLnTx/>
                <a:uFillTx/>
                <a:latin typeface="Arial Rounded MT Bold" pitchFamily="34" charset="0"/>
                <a:ea typeface="Adobe Gothic Std B" pitchFamily="34" charset="-128"/>
                <a:cs typeface="Arial" pitchFamily="34" charset="0"/>
              </a:rPr>
              <a:t>iptek</a:t>
            </a:r>
            <a:r>
              <a:rPr kumimoji="0" lang="en-ID" sz="1800" b="0" i="1" u="none" strike="noStrike" kern="1200" cap="none" spc="0" normalizeH="0" baseline="0" noProof="0" dirty="0">
                <a:ln>
                  <a:noFill/>
                </a:ln>
                <a:solidFill>
                  <a:prstClr val="black"/>
                </a:solidFill>
                <a:effectLst/>
                <a:uLnTx/>
                <a:uFillTx/>
                <a:latin typeface="Arial Rounded MT Bold" pitchFamily="34" charset="0"/>
                <a:ea typeface="Adobe Gothic Std B" pitchFamily="34" charset="-128"/>
                <a:cs typeface="Arial" pitchFamily="34" charset="0"/>
              </a:rPr>
              <a:t> </a:t>
            </a:r>
            <a:r>
              <a:rPr kumimoji="0" lang="en-ID" sz="1800" b="0" i="0" u="none" strike="noStrike" kern="1200" cap="none" spc="0" normalizeH="0" baseline="0" noProof="0" dirty="0" err="1">
                <a:ln>
                  <a:noFill/>
                </a:ln>
                <a:solidFill>
                  <a:prstClr val="black"/>
                </a:solidFill>
                <a:effectLst/>
                <a:uLnTx/>
                <a:uFillTx/>
                <a:latin typeface="Arial Rounded MT Bold" pitchFamily="34" charset="0"/>
                <a:ea typeface="Adobe Gothic Std B" pitchFamily="34" charset="-128"/>
                <a:cs typeface="Arial" pitchFamily="34" charset="0"/>
              </a:rPr>
              <a:t>hingga</a:t>
            </a:r>
            <a:r>
              <a:rPr kumimoji="0" lang="en-ID" sz="1800" b="0" i="0" u="none" strike="noStrike" kern="1200" cap="none" spc="0" normalizeH="0" baseline="0" noProof="0" dirty="0">
                <a:ln>
                  <a:noFill/>
                </a:ln>
                <a:solidFill>
                  <a:prstClr val="black"/>
                </a:solidFill>
                <a:effectLst/>
                <a:uLnTx/>
                <a:uFillTx/>
                <a:latin typeface="Arial Rounded MT Bold" pitchFamily="34" charset="0"/>
                <a:ea typeface="Adobe Gothic Std B" pitchFamily="34" charset="-128"/>
                <a:cs typeface="Arial" pitchFamily="34" charset="0"/>
              </a:rPr>
              <a:t>  </a:t>
            </a:r>
            <a:r>
              <a:rPr kumimoji="0" lang="id-ID" sz="1800" b="0" i="0" u="none" strike="noStrike" kern="1200" cap="none" spc="0" normalizeH="0" baseline="0" noProof="0" dirty="0">
                <a:ln>
                  <a:noFill/>
                </a:ln>
                <a:solidFill>
                  <a:prstClr val="black"/>
                </a:solidFill>
                <a:effectLst/>
                <a:uLnTx/>
                <a:uFillTx/>
                <a:latin typeface="Arial Rounded MT Bold" pitchFamily="34" charset="0"/>
                <a:ea typeface="Adobe Gothic Std B" pitchFamily="34" charset="-128"/>
                <a:cs typeface="Arial" pitchFamily="34" charset="0"/>
              </a:rPr>
              <a:t>men</a:t>
            </a:r>
            <a:r>
              <a:rPr kumimoji="0" lang="en-US" sz="1800" b="0" i="0" u="none" strike="noStrike" kern="1200" cap="none" spc="0" normalizeH="0" baseline="0" noProof="0" dirty="0" err="1">
                <a:ln>
                  <a:noFill/>
                </a:ln>
                <a:solidFill>
                  <a:prstClr val="black"/>
                </a:solidFill>
                <a:effectLst/>
                <a:uLnTx/>
                <a:uFillTx/>
                <a:latin typeface="Arial Rounded MT Bold" pitchFamily="34" charset="0"/>
                <a:ea typeface="Adobe Gothic Std B" pitchFamily="34" charset="-128"/>
                <a:cs typeface="Arial" pitchFamily="34" charset="0"/>
              </a:rPr>
              <a:t>ghasilkan</a:t>
            </a:r>
            <a:r>
              <a:rPr kumimoji="0" lang="en-US" sz="1800" b="0" i="0" u="none" strike="noStrike" kern="1200" cap="none" spc="0" normalizeH="0" baseline="0" noProof="0" dirty="0">
                <a:ln>
                  <a:noFill/>
                </a:ln>
                <a:solidFill>
                  <a:prstClr val="black"/>
                </a:solidFill>
                <a:effectLst/>
                <a:uLnTx/>
                <a:uFillTx/>
                <a:latin typeface="Arial Rounded MT Bold" pitchFamily="34" charset="0"/>
                <a:ea typeface="Adobe Gothic Std B" pitchFamily="34" charset="-128"/>
                <a:cs typeface="Arial" pitchFamily="34" charset="0"/>
              </a:rPr>
              <a:t> </a:t>
            </a:r>
            <a:r>
              <a:rPr kumimoji="0" lang="id-ID" sz="1800" b="0" i="1" u="none" strike="noStrike" kern="1200" cap="none" spc="0" normalizeH="0" baseline="0" noProof="0" dirty="0">
                <a:ln>
                  <a:noFill/>
                </a:ln>
                <a:solidFill>
                  <a:prstClr val="black"/>
                </a:solidFill>
                <a:effectLst/>
                <a:uLnTx/>
                <a:uFillTx/>
                <a:latin typeface="Arial Rounded MT Bold" pitchFamily="34" charset="0"/>
                <a:ea typeface="Adobe Gothic Std B" pitchFamily="34" charset="-128"/>
                <a:cs typeface="Arial" pitchFamily="34" charset="0"/>
              </a:rPr>
              <a:t>karya kreatif, original dan teruji</a:t>
            </a:r>
            <a:r>
              <a:rPr kumimoji="0" lang="en-US" sz="1800" b="0" i="1" u="none" strike="noStrike" kern="1200" cap="none" spc="0" normalizeH="0" baseline="0" noProof="0" dirty="0">
                <a:ln>
                  <a:noFill/>
                </a:ln>
                <a:solidFill>
                  <a:prstClr val="black"/>
                </a:solidFill>
                <a:effectLst/>
                <a:uLnTx/>
                <a:uFillTx/>
                <a:latin typeface="Arial Rounded MT Bold" pitchFamily="34" charset="0"/>
                <a:ea typeface="Adobe Gothic Std B" pitchFamily="34" charset="-128"/>
                <a:cs typeface="Arial" pitchFamily="34" charset="0"/>
              </a:rPr>
              <a:t> </a:t>
            </a:r>
            <a:r>
              <a:rPr kumimoji="0" lang="en-US" sz="1800" b="0" i="0" u="none" strike="noStrike" kern="1200" cap="none" spc="0" normalizeH="0" baseline="0" noProof="0" dirty="0">
                <a:ln>
                  <a:noFill/>
                </a:ln>
                <a:solidFill>
                  <a:prstClr val="black"/>
                </a:solidFill>
                <a:effectLst/>
                <a:uLnTx/>
                <a:uFillTx/>
                <a:latin typeface="Arial Rounded MT Bold" pitchFamily="34" charset="0"/>
                <a:ea typeface="Adobe Gothic Std B" pitchFamily="34" charset="-128"/>
                <a:cs typeface="Arial" pitchFamily="34" charset="0"/>
              </a:rPr>
              <a:t>dengan pendekatan </a:t>
            </a:r>
            <a:r>
              <a:rPr kumimoji="0" lang="id-ID" sz="18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inter, multi, dan transdisipliner</a:t>
            </a:r>
            <a:endParaRPr kumimoji="0" lang="en-US" sz="18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 name="TextBox 12">
            <a:extLst>
              <a:ext uri="{FF2B5EF4-FFF2-40B4-BE49-F238E27FC236}">
                <a16:creationId xmlns:a16="http://schemas.microsoft.com/office/drawing/2014/main" id="{F5F2A8DD-D494-4F6D-8408-C3A575395A4E}"/>
              </a:ext>
            </a:extLst>
          </p:cNvPr>
          <p:cNvSpPr txBox="1"/>
          <p:nvPr/>
        </p:nvSpPr>
        <p:spPr>
          <a:xfrm>
            <a:off x="683568" y="3437752"/>
            <a:ext cx="1538087"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INOVATION</a:t>
            </a:r>
          </a:p>
        </p:txBody>
      </p:sp>
      <p:sp>
        <p:nvSpPr>
          <p:cNvPr id="4" name="Isosceles Triangle 3"/>
          <p:cNvSpPr/>
          <p:nvPr/>
        </p:nvSpPr>
        <p:spPr>
          <a:xfrm>
            <a:off x="1708187" y="1507709"/>
            <a:ext cx="2596775" cy="3538891"/>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Straight Connector 5"/>
          <p:cNvCxnSpPr/>
          <p:nvPr/>
        </p:nvCxnSpPr>
        <p:spPr>
          <a:xfrm flipV="1">
            <a:off x="2072541" y="4129423"/>
            <a:ext cx="188952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476190" y="3100723"/>
            <a:ext cx="1026319"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7831" name="TextBox 7"/>
          <p:cNvSpPr txBox="1">
            <a:spLocks noChangeArrowheads="1"/>
          </p:cNvSpPr>
          <p:nvPr/>
        </p:nvSpPr>
        <p:spPr bwMode="auto">
          <a:xfrm>
            <a:off x="2820253" y="4358078"/>
            <a:ext cx="6846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itchFamily="34" charset="0"/>
                <a:ea typeface="+mn-ea"/>
                <a:cs typeface="Arial" pitchFamily="34" charset="0"/>
              </a:rPr>
              <a:t>S1</a:t>
            </a:r>
          </a:p>
        </p:txBody>
      </p:sp>
      <p:sp>
        <p:nvSpPr>
          <p:cNvPr id="77832" name="TextBox 8"/>
          <p:cNvSpPr txBox="1">
            <a:spLocks noChangeArrowheads="1"/>
          </p:cNvSpPr>
          <p:nvPr/>
        </p:nvSpPr>
        <p:spPr bwMode="auto">
          <a:xfrm>
            <a:off x="2797634" y="3443628"/>
            <a:ext cx="650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itchFamily="34" charset="0"/>
                <a:ea typeface="+mn-ea"/>
                <a:cs typeface="Arial" pitchFamily="34" charset="0"/>
              </a:rPr>
              <a:t>S2</a:t>
            </a:r>
          </a:p>
        </p:txBody>
      </p:sp>
      <p:sp>
        <p:nvSpPr>
          <p:cNvPr id="77833" name="TextBox 9"/>
          <p:cNvSpPr txBox="1">
            <a:spLocks noChangeArrowheads="1"/>
          </p:cNvSpPr>
          <p:nvPr/>
        </p:nvSpPr>
        <p:spPr bwMode="auto">
          <a:xfrm>
            <a:off x="2819074" y="2529278"/>
            <a:ext cx="9120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itchFamily="34" charset="0"/>
                <a:ea typeface="+mn-ea"/>
                <a:cs typeface="Arial" pitchFamily="34" charset="0"/>
              </a:rPr>
              <a:t>S3</a:t>
            </a:r>
          </a:p>
        </p:txBody>
      </p:sp>
      <p:sp>
        <p:nvSpPr>
          <p:cNvPr id="14" name="TextBox 13">
            <a:extLst>
              <a:ext uri="{FF2B5EF4-FFF2-40B4-BE49-F238E27FC236}">
                <a16:creationId xmlns:a16="http://schemas.microsoft.com/office/drawing/2014/main" id="{D882409C-08EC-4089-8C23-B0996140A0AE}"/>
              </a:ext>
            </a:extLst>
          </p:cNvPr>
          <p:cNvSpPr txBox="1"/>
          <p:nvPr/>
        </p:nvSpPr>
        <p:spPr>
          <a:xfrm>
            <a:off x="1106679" y="2081126"/>
            <a:ext cx="1670906"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INVENTION</a:t>
            </a:r>
          </a:p>
        </p:txBody>
      </p:sp>
      <p:sp>
        <p:nvSpPr>
          <p:cNvPr id="5" name="Trapezoid 4">
            <a:extLst>
              <a:ext uri="{FF2B5EF4-FFF2-40B4-BE49-F238E27FC236}">
                <a16:creationId xmlns:a16="http://schemas.microsoft.com/office/drawing/2014/main" id="{1137973A-AF97-4BBC-A238-E2EECF4BB7D7}"/>
              </a:ext>
            </a:extLst>
          </p:cNvPr>
          <p:cNvSpPr/>
          <p:nvPr/>
        </p:nvSpPr>
        <p:spPr>
          <a:xfrm>
            <a:off x="1331640" y="5085184"/>
            <a:ext cx="3305313" cy="917848"/>
          </a:xfrm>
          <a:prstGeom prst="trapezoid">
            <a:avLst>
              <a:gd name="adj" fmla="val 35934"/>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DESKRIPTION </a:t>
            </a:r>
          </a:p>
        </p:txBody>
      </p:sp>
      <p:cxnSp>
        <p:nvCxnSpPr>
          <p:cNvPr id="17" name="Straight Connector 16">
            <a:extLst>
              <a:ext uri="{FF2B5EF4-FFF2-40B4-BE49-F238E27FC236}">
                <a16:creationId xmlns:a16="http://schemas.microsoft.com/office/drawing/2014/main" id="{C601EFEF-341D-4781-947A-240976C43F3F}"/>
              </a:ext>
            </a:extLst>
          </p:cNvPr>
          <p:cNvCxnSpPr>
            <a:cxnSpLocks/>
          </p:cNvCxnSpPr>
          <p:nvPr/>
        </p:nvCxnSpPr>
        <p:spPr>
          <a:xfrm>
            <a:off x="1691680" y="5046600"/>
            <a:ext cx="2592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8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ck Arc 5">
            <a:extLst>
              <a:ext uri="{FF2B5EF4-FFF2-40B4-BE49-F238E27FC236}">
                <a16:creationId xmlns:a16="http://schemas.microsoft.com/office/drawing/2014/main" id="{EFDA6113-FA65-4A9A-A212-71AF154BB049}"/>
              </a:ext>
            </a:extLst>
          </p:cNvPr>
          <p:cNvSpPr/>
          <p:nvPr/>
        </p:nvSpPr>
        <p:spPr>
          <a:xfrm rot="16200000">
            <a:off x="1287612" y="2096852"/>
            <a:ext cx="5760640" cy="2520280"/>
          </a:xfrm>
          <a:prstGeom prst="blockArc">
            <a:avLst>
              <a:gd name="adj1" fmla="val 9901519"/>
              <a:gd name="adj2" fmla="val 948928"/>
              <a:gd name="adj3" fmla="val 20383"/>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lowchart: Terminator 1">
            <a:extLst>
              <a:ext uri="{FF2B5EF4-FFF2-40B4-BE49-F238E27FC236}">
                <a16:creationId xmlns:a16="http://schemas.microsoft.com/office/drawing/2014/main" id="{56FAF0E2-A7B1-433F-8334-FDCD94C8BE49}"/>
              </a:ext>
            </a:extLst>
          </p:cNvPr>
          <p:cNvSpPr/>
          <p:nvPr/>
        </p:nvSpPr>
        <p:spPr>
          <a:xfrm>
            <a:off x="251520" y="2500587"/>
            <a:ext cx="2520282" cy="1288453"/>
          </a:xfrm>
          <a:prstGeom prst="flowChartTerminator">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INDIKATOR PENELITIAN YG BAIK</a:t>
            </a:r>
          </a:p>
        </p:txBody>
      </p:sp>
      <p:sp>
        <p:nvSpPr>
          <p:cNvPr id="8" name="Flowchart: Terminator 7">
            <a:extLst>
              <a:ext uri="{FF2B5EF4-FFF2-40B4-BE49-F238E27FC236}">
                <a16:creationId xmlns:a16="http://schemas.microsoft.com/office/drawing/2014/main" id="{96E0DCEA-ACF0-4A49-B8C0-E8AAA291840E}"/>
              </a:ext>
            </a:extLst>
          </p:cNvPr>
          <p:cNvSpPr/>
          <p:nvPr/>
        </p:nvSpPr>
        <p:spPr>
          <a:xfrm>
            <a:off x="3851920" y="1484785"/>
            <a:ext cx="3888432" cy="1152128"/>
          </a:xfrm>
          <a:prstGeom prst="flowChartTerminator">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BARU DAN ORIGINAL</a:t>
            </a:r>
          </a:p>
        </p:txBody>
      </p:sp>
      <p:sp>
        <p:nvSpPr>
          <p:cNvPr id="7" name="Flowchart: Terminator 6">
            <a:extLst>
              <a:ext uri="{FF2B5EF4-FFF2-40B4-BE49-F238E27FC236}">
                <a16:creationId xmlns:a16="http://schemas.microsoft.com/office/drawing/2014/main" id="{87B5334F-BE2E-4CD5-BE31-C07121D7D52D}"/>
              </a:ext>
            </a:extLst>
          </p:cNvPr>
          <p:cNvSpPr/>
          <p:nvPr/>
        </p:nvSpPr>
        <p:spPr>
          <a:xfrm>
            <a:off x="3851920" y="2762165"/>
            <a:ext cx="3888432" cy="1152128"/>
          </a:xfrm>
          <a:prstGeom prst="flowChartTerminator">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MANFAAT NYATA</a:t>
            </a:r>
          </a:p>
        </p:txBody>
      </p:sp>
      <p:sp>
        <p:nvSpPr>
          <p:cNvPr id="12" name="Flowchart: Terminator 11">
            <a:extLst>
              <a:ext uri="{FF2B5EF4-FFF2-40B4-BE49-F238E27FC236}">
                <a16:creationId xmlns:a16="http://schemas.microsoft.com/office/drawing/2014/main" id="{8AEC1F17-D535-4C8B-95EB-68A3372A49EB}"/>
              </a:ext>
            </a:extLst>
          </p:cNvPr>
          <p:cNvSpPr/>
          <p:nvPr/>
        </p:nvSpPr>
        <p:spPr>
          <a:xfrm>
            <a:off x="3851920" y="4023724"/>
            <a:ext cx="3888432" cy="1152128"/>
          </a:xfrm>
          <a:prstGeom prst="flowChartTerminator">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NILAI EKONOMI</a:t>
            </a:r>
          </a:p>
        </p:txBody>
      </p:sp>
    </p:spTree>
    <p:extLst>
      <p:ext uri="{BB962C8B-B14F-4D97-AF65-F5344CB8AC3E}">
        <p14:creationId xmlns:p14="http://schemas.microsoft.com/office/powerpoint/2010/main" val="32127559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DE6BF3-5FA5-4A4D-88C6-386D756423CD}"/>
              </a:ext>
            </a:extLst>
          </p:cNvPr>
          <p:cNvPicPr>
            <a:picLocks noChangeAspect="1"/>
          </p:cNvPicPr>
          <p:nvPr/>
        </p:nvPicPr>
        <p:blipFill>
          <a:blip r:embed="rId2"/>
          <a:stretch>
            <a:fillRect/>
          </a:stretch>
        </p:blipFill>
        <p:spPr>
          <a:xfrm>
            <a:off x="-156883" y="0"/>
            <a:ext cx="9457766" cy="6858000"/>
          </a:xfrm>
          <a:prstGeom prst="rect">
            <a:avLst/>
          </a:prstGeom>
        </p:spPr>
      </p:pic>
      <p:sp>
        <p:nvSpPr>
          <p:cNvPr id="5" name="Rectangle 4">
            <a:extLst>
              <a:ext uri="{FF2B5EF4-FFF2-40B4-BE49-F238E27FC236}">
                <a16:creationId xmlns:a16="http://schemas.microsoft.com/office/drawing/2014/main" id="{BED5D750-ED70-4388-848B-9BAC0FF33037}"/>
              </a:ext>
            </a:extLst>
          </p:cNvPr>
          <p:cNvSpPr/>
          <p:nvPr/>
        </p:nvSpPr>
        <p:spPr>
          <a:xfrm>
            <a:off x="1187626" y="620688"/>
            <a:ext cx="6768752" cy="3744416"/>
          </a:xfrm>
          <a:prstGeom prst="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FA57A5FB-B917-4A10-B315-299943AB6811}"/>
              </a:ext>
            </a:extLst>
          </p:cNvPr>
          <p:cNvSpPr/>
          <p:nvPr/>
        </p:nvSpPr>
        <p:spPr>
          <a:xfrm>
            <a:off x="4179894" y="106687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1">
            <a:extLst>
              <a:ext uri="{FF2B5EF4-FFF2-40B4-BE49-F238E27FC236}">
                <a16:creationId xmlns:a16="http://schemas.microsoft.com/office/drawing/2014/main" id="{3E8ED160-8BC8-49E0-8275-5FAA5B92547C}"/>
              </a:ext>
            </a:extLst>
          </p:cNvPr>
          <p:cNvGrpSpPr/>
          <p:nvPr/>
        </p:nvGrpSpPr>
        <p:grpSpPr>
          <a:xfrm>
            <a:off x="1752639" y="486724"/>
            <a:ext cx="936875" cy="6066476"/>
            <a:chOff x="1752600" y="486724"/>
            <a:chExt cx="936875" cy="6066476"/>
          </a:xfrm>
        </p:grpSpPr>
        <p:sp>
          <p:nvSpPr>
            <p:cNvPr id="8" name="Rectangle 7">
              <a:extLst>
                <a:ext uri="{FF2B5EF4-FFF2-40B4-BE49-F238E27FC236}">
                  <a16:creationId xmlns:a16="http://schemas.microsoft.com/office/drawing/2014/main" id="{40D722A5-BCC1-4E43-996E-588C80F1AC73}"/>
                </a:ext>
              </a:extLst>
            </p:cNvPr>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7C0E5CF-4590-4A9E-81CF-6135B6CFCB9E}"/>
                </a:ext>
              </a:extLst>
            </p:cNvPr>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0" name="Group 52">
            <a:extLst>
              <a:ext uri="{FF2B5EF4-FFF2-40B4-BE49-F238E27FC236}">
                <a16:creationId xmlns:a16="http://schemas.microsoft.com/office/drawing/2014/main" id="{BDF21FE3-C7B7-45E4-889E-882C7D52FA6E}"/>
              </a:ext>
            </a:extLst>
          </p:cNvPr>
          <p:cNvGrpSpPr/>
          <p:nvPr/>
        </p:nvGrpSpPr>
        <p:grpSpPr>
          <a:xfrm>
            <a:off x="6342786" y="508415"/>
            <a:ext cx="896214" cy="6044793"/>
            <a:chOff x="6342786" y="508407"/>
            <a:chExt cx="896214" cy="6044793"/>
          </a:xfrm>
        </p:grpSpPr>
        <p:sp>
          <p:nvSpPr>
            <p:cNvPr id="11" name="Rectangle 10">
              <a:extLst>
                <a:ext uri="{FF2B5EF4-FFF2-40B4-BE49-F238E27FC236}">
                  <a16:creationId xmlns:a16="http://schemas.microsoft.com/office/drawing/2014/main" id="{66D09BDD-9CD0-437C-B435-00AD9FE2B666}"/>
                </a:ext>
              </a:extLst>
            </p:cNvPr>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2EF0B2A-525F-4382-8E78-4FFB8859A3B5}"/>
                </a:ext>
              </a:extLst>
            </p:cNvPr>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Rectangle 12">
            <a:extLst>
              <a:ext uri="{FF2B5EF4-FFF2-40B4-BE49-F238E27FC236}">
                <a16:creationId xmlns:a16="http://schemas.microsoft.com/office/drawing/2014/main" id="{797535AF-3953-4A26-AE0F-9AE1C94AF57C}"/>
              </a:ext>
            </a:extLst>
          </p:cNvPr>
          <p:cNvSpPr/>
          <p:nvPr/>
        </p:nvSpPr>
        <p:spPr>
          <a:xfrm>
            <a:off x="1266886" y="764704"/>
            <a:ext cx="6553200" cy="3456384"/>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rPr>
              <a:t>PERBEDAAN</a:t>
            </a:r>
            <a:r>
              <a:rPr kumimoji="0" lang="en-US" sz="3200" b="0" i="0" u="none" strike="noStrike" kern="1200" cap="none" spc="0" normalizeH="0" noProof="0" dirty="0">
                <a:ln>
                  <a:noFill/>
                </a:ln>
                <a:solidFill>
                  <a:prstClr val="white"/>
                </a:solidFill>
                <a:effectLst/>
                <a:uLnTx/>
                <a:uFillTx/>
                <a:latin typeface="Arial Rounded MT Bold" pitchFamily="34" charset="0"/>
                <a:ea typeface="+mn-ea"/>
                <a:cs typeface="+mn-cs"/>
              </a:rPr>
              <a:t> METODE PENELITIAN KUANTITATIF DAN KUALITATIF</a:t>
            </a:r>
            <a:endPar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p:txBody>
      </p:sp>
      <p:grpSp>
        <p:nvGrpSpPr>
          <p:cNvPr id="14" name="Group 14">
            <a:extLst>
              <a:ext uri="{FF2B5EF4-FFF2-40B4-BE49-F238E27FC236}">
                <a16:creationId xmlns:a16="http://schemas.microsoft.com/office/drawing/2014/main" id="{47422F0E-6C15-4985-A14C-15BA433FB64C}"/>
              </a:ext>
            </a:extLst>
          </p:cNvPr>
          <p:cNvGrpSpPr>
            <a:grpSpLocks/>
          </p:cNvGrpSpPr>
          <p:nvPr/>
        </p:nvGrpSpPr>
        <p:grpSpPr bwMode="auto">
          <a:xfrm>
            <a:off x="6876256" y="5301280"/>
            <a:ext cx="585788" cy="1095375"/>
            <a:chOff x="4659" y="345"/>
            <a:chExt cx="369" cy="690"/>
          </a:xfrm>
        </p:grpSpPr>
        <p:sp>
          <p:nvSpPr>
            <p:cNvPr id="15" name="Freeform 15">
              <a:extLst>
                <a:ext uri="{FF2B5EF4-FFF2-40B4-BE49-F238E27FC236}">
                  <a16:creationId xmlns:a16="http://schemas.microsoft.com/office/drawing/2014/main" id="{FC5370B8-E904-4189-84E8-6482EA261C1A}"/>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6" name="Freeform 16">
              <a:extLst>
                <a:ext uri="{FF2B5EF4-FFF2-40B4-BE49-F238E27FC236}">
                  <a16:creationId xmlns:a16="http://schemas.microsoft.com/office/drawing/2014/main" id="{252B7C4D-F6E2-477D-BEF4-E79A3378F526}"/>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7" name="Freeform 17">
              <a:extLst>
                <a:ext uri="{FF2B5EF4-FFF2-40B4-BE49-F238E27FC236}">
                  <a16:creationId xmlns:a16="http://schemas.microsoft.com/office/drawing/2014/main" id="{8254CD56-BFC4-49B4-88A5-709D05EE4DEE}"/>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8" name="Rectangle 18">
              <a:extLst>
                <a:ext uri="{FF2B5EF4-FFF2-40B4-BE49-F238E27FC236}">
                  <a16:creationId xmlns:a16="http://schemas.microsoft.com/office/drawing/2014/main" id="{A79CD737-6A01-428A-B0F8-DA29B08CB3F6}"/>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9" name="Freeform 19">
              <a:extLst>
                <a:ext uri="{FF2B5EF4-FFF2-40B4-BE49-F238E27FC236}">
                  <a16:creationId xmlns:a16="http://schemas.microsoft.com/office/drawing/2014/main" id="{15C5CAF7-0847-45E7-A62C-102457633A8A}"/>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0" name="Freeform 20">
              <a:extLst>
                <a:ext uri="{FF2B5EF4-FFF2-40B4-BE49-F238E27FC236}">
                  <a16:creationId xmlns:a16="http://schemas.microsoft.com/office/drawing/2014/main" id="{7C5D1AF6-62C2-4540-98D9-A6CDBFB1DC1B}"/>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1" name="Freeform 21">
              <a:extLst>
                <a:ext uri="{FF2B5EF4-FFF2-40B4-BE49-F238E27FC236}">
                  <a16:creationId xmlns:a16="http://schemas.microsoft.com/office/drawing/2014/main" id="{36346BF2-D079-460D-A256-95643C8CA9BA}"/>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2" name="Freeform 22">
              <a:extLst>
                <a:ext uri="{FF2B5EF4-FFF2-40B4-BE49-F238E27FC236}">
                  <a16:creationId xmlns:a16="http://schemas.microsoft.com/office/drawing/2014/main" id="{9DA8D35E-086E-4735-8BD1-39EDDAF32E14}"/>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3" name="Freeform 23">
              <a:extLst>
                <a:ext uri="{FF2B5EF4-FFF2-40B4-BE49-F238E27FC236}">
                  <a16:creationId xmlns:a16="http://schemas.microsoft.com/office/drawing/2014/main" id="{776F83DF-3230-4CDC-890C-E31148957F1C}"/>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4" name="Freeform 24">
              <a:extLst>
                <a:ext uri="{FF2B5EF4-FFF2-40B4-BE49-F238E27FC236}">
                  <a16:creationId xmlns:a16="http://schemas.microsoft.com/office/drawing/2014/main" id="{4C4A140E-2C7D-4D2A-B8BA-76F1962EE68E}"/>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5" name="Freeform 25">
              <a:extLst>
                <a:ext uri="{FF2B5EF4-FFF2-40B4-BE49-F238E27FC236}">
                  <a16:creationId xmlns:a16="http://schemas.microsoft.com/office/drawing/2014/main" id="{2B04E9FE-C8B6-4107-8CB3-3394F9E4ABA6}"/>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6" name="Freeform 26">
              <a:extLst>
                <a:ext uri="{FF2B5EF4-FFF2-40B4-BE49-F238E27FC236}">
                  <a16:creationId xmlns:a16="http://schemas.microsoft.com/office/drawing/2014/main" id="{8D01A8B1-7CD5-4B6F-A3EA-58E83F1DEF29}"/>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7" name="Freeform 27">
              <a:extLst>
                <a:ext uri="{FF2B5EF4-FFF2-40B4-BE49-F238E27FC236}">
                  <a16:creationId xmlns:a16="http://schemas.microsoft.com/office/drawing/2014/main" id="{84E8B128-ED2D-4FB5-B577-367AA440448D}"/>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8" name="Freeform 28">
              <a:extLst>
                <a:ext uri="{FF2B5EF4-FFF2-40B4-BE49-F238E27FC236}">
                  <a16:creationId xmlns:a16="http://schemas.microsoft.com/office/drawing/2014/main" id="{3F7C1CFC-9A61-4733-A2C3-CDABE7564CE9}"/>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29" name="Group 29">
            <a:extLst>
              <a:ext uri="{FF2B5EF4-FFF2-40B4-BE49-F238E27FC236}">
                <a16:creationId xmlns:a16="http://schemas.microsoft.com/office/drawing/2014/main" id="{4AB10922-F949-461E-A4C8-9886100C3479}"/>
              </a:ext>
            </a:extLst>
          </p:cNvPr>
          <p:cNvGrpSpPr>
            <a:grpSpLocks/>
          </p:cNvGrpSpPr>
          <p:nvPr/>
        </p:nvGrpSpPr>
        <p:grpSpPr bwMode="auto">
          <a:xfrm>
            <a:off x="7380348" y="4725144"/>
            <a:ext cx="1109663" cy="1219200"/>
            <a:chOff x="4896" y="0"/>
            <a:chExt cx="699" cy="768"/>
          </a:xfrm>
        </p:grpSpPr>
        <p:sp>
          <p:nvSpPr>
            <p:cNvPr id="30" name="Freeform 30">
              <a:extLst>
                <a:ext uri="{FF2B5EF4-FFF2-40B4-BE49-F238E27FC236}">
                  <a16:creationId xmlns:a16="http://schemas.microsoft.com/office/drawing/2014/main" id="{0AB7AB1F-76D3-40DF-B5D4-6456969A53AD}"/>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31" name="Group 31">
              <a:extLst>
                <a:ext uri="{FF2B5EF4-FFF2-40B4-BE49-F238E27FC236}">
                  <a16:creationId xmlns:a16="http://schemas.microsoft.com/office/drawing/2014/main" id="{795AD39D-290F-4894-89B7-316D7F49DD94}"/>
                </a:ext>
              </a:extLst>
            </p:cNvPr>
            <p:cNvGrpSpPr>
              <a:grpSpLocks/>
            </p:cNvGrpSpPr>
            <p:nvPr/>
          </p:nvGrpSpPr>
          <p:grpSpPr bwMode="auto">
            <a:xfrm>
              <a:off x="4992" y="0"/>
              <a:ext cx="603" cy="718"/>
              <a:chOff x="5011" y="188"/>
              <a:chExt cx="603" cy="718"/>
            </a:xfrm>
          </p:grpSpPr>
          <p:sp>
            <p:nvSpPr>
              <p:cNvPr id="32" name="Freeform 32">
                <a:extLst>
                  <a:ext uri="{FF2B5EF4-FFF2-40B4-BE49-F238E27FC236}">
                    <a16:creationId xmlns:a16="http://schemas.microsoft.com/office/drawing/2014/main" id="{9DB063C2-4E3D-470F-BFF3-48E9A6CFC3EF}"/>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3" name="Freeform 33">
                <a:extLst>
                  <a:ext uri="{FF2B5EF4-FFF2-40B4-BE49-F238E27FC236}">
                    <a16:creationId xmlns:a16="http://schemas.microsoft.com/office/drawing/2014/main" id="{87912ED5-0E8B-4DEF-9612-936129A2B505}"/>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4" name="Freeform 34">
                <a:extLst>
                  <a:ext uri="{FF2B5EF4-FFF2-40B4-BE49-F238E27FC236}">
                    <a16:creationId xmlns:a16="http://schemas.microsoft.com/office/drawing/2014/main" id="{350EBE28-9DBE-465D-A552-FE490810291D}"/>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5" name="Freeform 35">
                <a:extLst>
                  <a:ext uri="{FF2B5EF4-FFF2-40B4-BE49-F238E27FC236}">
                    <a16:creationId xmlns:a16="http://schemas.microsoft.com/office/drawing/2014/main" id="{743A7052-D57D-4FEA-A08F-ECC72F47B64B}"/>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6" name="Freeform 36">
                <a:extLst>
                  <a:ext uri="{FF2B5EF4-FFF2-40B4-BE49-F238E27FC236}">
                    <a16:creationId xmlns:a16="http://schemas.microsoft.com/office/drawing/2014/main" id="{3D25CFFE-5C17-494C-8CB6-1F6594DA5C0E}"/>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7" name="Freeform 37">
                <a:extLst>
                  <a:ext uri="{FF2B5EF4-FFF2-40B4-BE49-F238E27FC236}">
                    <a16:creationId xmlns:a16="http://schemas.microsoft.com/office/drawing/2014/main" id="{4ED01860-A0CE-47CF-B033-50270E0105A1}"/>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8" name="Freeform 38">
                <a:extLst>
                  <a:ext uri="{FF2B5EF4-FFF2-40B4-BE49-F238E27FC236}">
                    <a16:creationId xmlns:a16="http://schemas.microsoft.com/office/drawing/2014/main" id="{1707A750-E8A0-42D6-A93D-68F03B036695}"/>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9" name="Freeform 39">
                <a:extLst>
                  <a:ext uri="{FF2B5EF4-FFF2-40B4-BE49-F238E27FC236}">
                    <a16:creationId xmlns:a16="http://schemas.microsoft.com/office/drawing/2014/main" id="{8D1E86B8-CA7D-4BC0-AC9D-016106C51AEF}"/>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0" name="Freeform 40">
                <a:extLst>
                  <a:ext uri="{FF2B5EF4-FFF2-40B4-BE49-F238E27FC236}">
                    <a16:creationId xmlns:a16="http://schemas.microsoft.com/office/drawing/2014/main" id="{DD508519-CA1F-490A-9BFE-E559A3D959B0}"/>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1" name="Freeform 41">
                <a:extLst>
                  <a:ext uri="{FF2B5EF4-FFF2-40B4-BE49-F238E27FC236}">
                    <a16:creationId xmlns:a16="http://schemas.microsoft.com/office/drawing/2014/main" id="{FF53F9DD-0911-4C7E-BDC6-51E6C8B767F8}"/>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2" name="Freeform 42">
                <a:extLst>
                  <a:ext uri="{FF2B5EF4-FFF2-40B4-BE49-F238E27FC236}">
                    <a16:creationId xmlns:a16="http://schemas.microsoft.com/office/drawing/2014/main" id="{4CE7BA0B-D4C0-4FB7-ABCD-151D443F9288}"/>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3" name="Freeform 43">
                <a:extLst>
                  <a:ext uri="{FF2B5EF4-FFF2-40B4-BE49-F238E27FC236}">
                    <a16:creationId xmlns:a16="http://schemas.microsoft.com/office/drawing/2014/main" id="{F8BB86B2-EAD8-42CC-BDFD-091DFF7B9DFB}"/>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4" name="Freeform 44">
                <a:extLst>
                  <a:ext uri="{FF2B5EF4-FFF2-40B4-BE49-F238E27FC236}">
                    <a16:creationId xmlns:a16="http://schemas.microsoft.com/office/drawing/2014/main" id="{37A7FF56-F46E-4FDD-BE91-B91EF6520A5E}"/>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5" name="Freeform 45">
                <a:extLst>
                  <a:ext uri="{FF2B5EF4-FFF2-40B4-BE49-F238E27FC236}">
                    <a16:creationId xmlns:a16="http://schemas.microsoft.com/office/drawing/2014/main" id="{CF7DFE63-6415-4BEB-A2C6-D7765A0CF067}"/>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6" name="Freeform 46">
                <a:extLst>
                  <a:ext uri="{FF2B5EF4-FFF2-40B4-BE49-F238E27FC236}">
                    <a16:creationId xmlns:a16="http://schemas.microsoft.com/office/drawing/2014/main" id="{25EDECCE-E708-4996-8BA1-EA2EB080819D}"/>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7" name="Rectangle 47">
                <a:extLst>
                  <a:ext uri="{FF2B5EF4-FFF2-40B4-BE49-F238E27FC236}">
                    <a16:creationId xmlns:a16="http://schemas.microsoft.com/office/drawing/2014/main" id="{9C461C2C-E9E4-4615-83BF-0E6D9AB8BC04}"/>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8" name="Freeform 48">
                <a:extLst>
                  <a:ext uri="{FF2B5EF4-FFF2-40B4-BE49-F238E27FC236}">
                    <a16:creationId xmlns:a16="http://schemas.microsoft.com/office/drawing/2014/main" id="{B0EDE193-0AAC-41E8-AF42-F78AA10AEE59}"/>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49" name="Rectangle 48">
            <a:extLst>
              <a:ext uri="{FF2B5EF4-FFF2-40B4-BE49-F238E27FC236}">
                <a16:creationId xmlns:a16="http://schemas.microsoft.com/office/drawing/2014/main" id="{516F6E97-D884-4F82-865C-38FB6AD5CCFE}"/>
              </a:ext>
            </a:extLst>
          </p:cNvPr>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0" name="Group 14">
            <a:extLst>
              <a:ext uri="{FF2B5EF4-FFF2-40B4-BE49-F238E27FC236}">
                <a16:creationId xmlns:a16="http://schemas.microsoft.com/office/drawing/2014/main" id="{D7BC7C9E-1D47-4490-90EE-D0ADEC550C8D}"/>
              </a:ext>
            </a:extLst>
          </p:cNvPr>
          <p:cNvGrpSpPr>
            <a:grpSpLocks/>
          </p:cNvGrpSpPr>
          <p:nvPr/>
        </p:nvGrpSpPr>
        <p:grpSpPr bwMode="auto">
          <a:xfrm>
            <a:off x="4572001" y="4509192"/>
            <a:ext cx="585788" cy="1095375"/>
            <a:chOff x="4659" y="345"/>
            <a:chExt cx="369" cy="690"/>
          </a:xfrm>
        </p:grpSpPr>
        <p:sp>
          <p:nvSpPr>
            <p:cNvPr id="51" name="Freeform 15">
              <a:extLst>
                <a:ext uri="{FF2B5EF4-FFF2-40B4-BE49-F238E27FC236}">
                  <a16:creationId xmlns:a16="http://schemas.microsoft.com/office/drawing/2014/main" id="{293F1760-FE87-47F1-BE60-0A32E47EE4D3}"/>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2" name="Freeform 16">
              <a:extLst>
                <a:ext uri="{FF2B5EF4-FFF2-40B4-BE49-F238E27FC236}">
                  <a16:creationId xmlns:a16="http://schemas.microsoft.com/office/drawing/2014/main" id="{6823B792-7599-4A2C-8626-8E147070B4BD}"/>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3" name="Freeform 17">
              <a:extLst>
                <a:ext uri="{FF2B5EF4-FFF2-40B4-BE49-F238E27FC236}">
                  <a16:creationId xmlns:a16="http://schemas.microsoft.com/office/drawing/2014/main" id="{F3ACCF2D-C60B-4FC4-B999-89C5505E9DB7}"/>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4" name="Rectangle 18">
              <a:extLst>
                <a:ext uri="{FF2B5EF4-FFF2-40B4-BE49-F238E27FC236}">
                  <a16:creationId xmlns:a16="http://schemas.microsoft.com/office/drawing/2014/main" id="{733AA5BB-2D81-4439-946C-2A3C01519A56}"/>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5" name="Freeform 19">
              <a:extLst>
                <a:ext uri="{FF2B5EF4-FFF2-40B4-BE49-F238E27FC236}">
                  <a16:creationId xmlns:a16="http://schemas.microsoft.com/office/drawing/2014/main" id="{BE0666BA-4F9B-4276-B8CF-B2915A1FF03B}"/>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6" name="Freeform 20">
              <a:extLst>
                <a:ext uri="{FF2B5EF4-FFF2-40B4-BE49-F238E27FC236}">
                  <a16:creationId xmlns:a16="http://schemas.microsoft.com/office/drawing/2014/main" id="{F6D4B3C7-82D4-4DB1-BE4A-9E284219746B}"/>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7" name="Freeform 21">
              <a:extLst>
                <a:ext uri="{FF2B5EF4-FFF2-40B4-BE49-F238E27FC236}">
                  <a16:creationId xmlns:a16="http://schemas.microsoft.com/office/drawing/2014/main" id="{8885551E-2E41-4042-AE59-610486573B12}"/>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8" name="Freeform 22">
              <a:extLst>
                <a:ext uri="{FF2B5EF4-FFF2-40B4-BE49-F238E27FC236}">
                  <a16:creationId xmlns:a16="http://schemas.microsoft.com/office/drawing/2014/main" id="{64431DDB-2102-48CC-8F6C-DB19ACD8613E}"/>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9" name="Freeform 23">
              <a:extLst>
                <a:ext uri="{FF2B5EF4-FFF2-40B4-BE49-F238E27FC236}">
                  <a16:creationId xmlns:a16="http://schemas.microsoft.com/office/drawing/2014/main" id="{3594F188-2CFA-4389-BF12-CA81E3AB0165}"/>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0" name="Freeform 24">
              <a:extLst>
                <a:ext uri="{FF2B5EF4-FFF2-40B4-BE49-F238E27FC236}">
                  <a16:creationId xmlns:a16="http://schemas.microsoft.com/office/drawing/2014/main" id="{07C20607-96DB-4CCD-BB45-901325DB953D}"/>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1" name="Freeform 25">
              <a:extLst>
                <a:ext uri="{FF2B5EF4-FFF2-40B4-BE49-F238E27FC236}">
                  <a16:creationId xmlns:a16="http://schemas.microsoft.com/office/drawing/2014/main" id="{167175AD-8472-48FE-A920-1C3F9F155C5D}"/>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2" name="Freeform 26">
              <a:extLst>
                <a:ext uri="{FF2B5EF4-FFF2-40B4-BE49-F238E27FC236}">
                  <a16:creationId xmlns:a16="http://schemas.microsoft.com/office/drawing/2014/main" id="{A87B122D-D7DE-4CD5-A154-BFCEFB724354}"/>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3" name="Freeform 27">
              <a:extLst>
                <a:ext uri="{FF2B5EF4-FFF2-40B4-BE49-F238E27FC236}">
                  <a16:creationId xmlns:a16="http://schemas.microsoft.com/office/drawing/2014/main" id="{4E6E3FD1-2BD9-4DC6-B665-56EC52BC1275}"/>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4" name="Freeform 28">
              <a:extLst>
                <a:ext uri="{FF2B5EF4-FFF2-40B4-BE49-F238E27FC236}">
                  <a16:creationId xmlns:a16="http://schemas.microsoft.com/office/drawing/2014/main" id="{3419E02A-A817-4254-A820-BB2922B569E3}"/>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65" name="Group 29">
            <a:extLst>
              <a:ext uri="{FF2B5EF4-FFF2-40B4-BE49-F238E27FC236}">
                <a16:creationId xmlns:a16="http://schemas.microsoft.com/office/drawing/2014/main" id="{2E73519E-81B1-4A2B-B05F-ADC9FD22CB98}"/>
              </a:ext>
            </a:extLst>
          </p:cNvPr>
          <p:cNvGrpSpPr>
            <a:grpSpLocks/>
          </p:cNvGrpSpPr>
          <p:nvPr/>
        </p:nvGrpSpPr>
        <p:grpSpPr bwMode="auto">
          <a:xfrm>
            <a:off x="4932076" y="4221088"/>
            <a:ext cx="1109663" cy="1219200"/>
            <a:chOff x="4896" y="0"/>
            <a:chExt cx="699" cy="768"/>
          </a:xfrm>
        </p:grpSpPr>
        <p:sp>
          <p:nvSpPr>
            <p:cNvPr id="66" name="Freeform 30">
              <a:extLst>
                <a:ext uri="{FF2B5EF4-FFF2-40B4-BE49-F238E27FC236}">
                  <a16:creationId xmlns:a16="http://schemas.microsoft.com/office/drawing/2014/main" id="{4C41338D-2D11-43DF-AC03-4387DB6DC358}"/>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67" name="Group 31">
              <a:extLst>
                <a:ext uri="{FF2B5EF4-FFF2-40B4-BE49-F238E27FC236}">
                  <a16:creationId xmlns:a16="http://schemas.microsoft.com/office/drawing/2014/main" id="{7617AB4A-6BA8-4FD1-A283-BC4D580714AA}"/>
                </a:ext>
              </a:extLst>
            </p:cNvPr>
            <p:cNvGrpSpPr>
              <a:grpSpLocks/>
            </p:cNvGrpSpPr>
            <p:nvPr/>
          </p:nvGrpSpPr>
          <p:grpSpPr bwMode="auto">
            <a:xfrm>
              <a:off x="4992" y="0"/>
              <a:ext cx="603" cy="718"/>
              <a:chOff x="5011" y="188"/>
              <a:chExt cx="603" cy="718"/>
            </a:xfrm>
          </p:grpSpPr>
          <p:sp>
            <p:nvSpPr>
              <p:cNvPr id="68" name="Freeform 32">
                <a:extLst>
                  <a:ext uri="{FF2B5EF4-FFF2-40B4-BE49-F238E27FC236}">
                    <a16:creationId xmlns:a16="http://schemas.microsoft.com/office/drawing/2014/main" id="{EF4BD52C-B821-470F-9248-F506DFAF809D}"/>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9" name="Freeform 33">
                <a:extLst>
                  <a:ext uri="{FF2B5EF4-FFF2-40B4-BE49-F238E27FC236}">
                    <a16:creationId xmlns:a16="http://schemas.microsoft.com/office/drawing/2014/main" id="{4B6D8065-F3F0-4AC6-9189-D786109FD2DB}"/>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0" name="Freeform 34">
                <a:extLst>
                  <a:ext uri="{FF2B5EF4-FFF2-40B4-BE49-F238E27FC236}">
                    <a16:creationId xmlns:a16="http://schemas.microsoft.com/office/drawing/2014/main" id="{BC05E42B-AF2D-4BF5-82FC-E0177DEE39F7}"/>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1" name="Freeform 35">
                <a:extLst>
                  <a:ext uri="{FF2B5EF4-FFF2-40B4-BE49-F238E27FC236}">
                    <a16:creationId xmlns:a16="http://schemas.microsoft.com/office/drawing/2014/main" id="{C2DAD362-21B3-408E-80A0-2CC929D1758D}"/>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2" name="Freeform 36">
                <a:extLst>
                  <a:ext uri="{FF2B5EF4-FFF2-40B4-BE49-F238E27FC236}">
                    <a16:creationId xmlns:a16="http://schemas.microsoft.com/office/drawing/2014/main" id="{E407649D-44B8-4873-B773-349A84E17AD6}"/>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3" name="Freeform 37">
                <a:extLst>
                  <a:ext uri="{FF2B5EF4-FFF2-40B4-BE49-F238E27FC236}">
                    <a16:creationId xmlns:a16="http://schemas.microsoft.com/office/drawing/2014/main" id="{80C94AB9-CED5-4262-AB6A-A1AD95622382}"/>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4" name="Freeform 38">
                <a:extLst>
                  <a:ext uri="{FF2B5EF4-FFF2-40B4-BE49-F238E27FC236}">
                    <a16:creationId xmlns:a16="http://schemas.microsoft.com/office/drawing/2014/main" id="{7885D1DF-D09D-4875-9C9A-7F30AC4D070D}"/>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5" name="Freeform 39">
                <a:extLst>
                  <a:ext uri="{FF2B5EF4-FFF2-40B4-BE49-F238E27FC236}">
                    <a16:creationId xmlns:a16="http://schemas.microsoft.com/office/drawing/2014/main" id="{33D69954-77B2-4071-9E6E-A1A2B3F86789}"/>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6" name="Freeform 40">
                <a:extLst>
                  <a:ext uri="{FF2B5EF4-FFF2-40B4-BE49-F238E27FC236}">
                    <a16:creationId xmlns:a16="http://schemas.microsoft.com/office/drawing/2014/main" id="{B8055A12-084B-462D-BD92-2D8610AE8D85}"/>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7" name="Freeform 41">
                <a:extLst>
                  <a:ext uri="{FF2B5EF4-FFF2-40B4-BE49-F238E27FC236}">
                    <a16:creationId xmlns:a16="http://schemas.microsoft.com/office/drawing/2014/main" id="{51DC6CF1-66EC-4D1E-B4FC-BF5A04FCCC9E}"/>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8" name="Freeform 42">
                <a:extLst>
                  <a:ext uri="{FF2B5EF4-FFF2-40B4-BE49-F238E27FC236}">
                    <a16:creationId xmlns:a16="http://schemas.microsoft.com/office/drawing/2014/main" id="{5C95C123-FE77-4920-A31D-63875C45DFE0}"/>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9" name="Freeform 43">
                <a:extLst>
                  <a:ext uri="{FF2B5EF4-FFF2-40B4-BE49-F238E27FC236}">
                    <a16:creationId xmlns:a16="http://schemas.microsoft.com/office/drawing/2014/main" id="{B003981F-B75E-4085-BACD-D9AEB27083E0}"/>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0" name="Freeform 44">
                <a:extLst>
                  <a:ext uri="{FF2B5EF4-FFF2-40B4-BE49-F238E27FC236}">
                    <a16:creationId xmlns:a16="http://schemas.microsoft.com/office/drawing/2014/main" id="{74380D42-17AB-47D8-A80E-7342CEDFF3BD}"/>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1" name="Freeform 45">
                <a:extLst>
                  <a:ext uri="{FF2B5EF4-FFF2-40B4-BE49-F238E27FC236}">
                    <a16:creationId xmlns:a16="http://schemas.microsoft.com/office/drawing/2014/main" id="{C74914DA-83A1-46D0-B3A8-B62256AE6BF9}"/>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2" name="Freeform 46">
                <a:extLst>
                  <a:ext uri="{FF2B5EF4-FFF2-40B4-BE49-F238E27FC236}">
                    <a16:creationId xmlns:a16="http://schemas.microsoft.com/office/drawing/2014/main" id="{5A8EA634-03C0-4E18-B534-D7B7B2EB9027}"/>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3" name="Rectangle 47">
                <a:extLst>
                  <a:ext uri="{FF2B5EF4-FFF2-40B4-BE49-F238E27FC236}">
                    <a16:creationId xmlns:a16="http://schemas.microsoft.com/office/drawing/2014/main" id="{5BF06543-03CA-412D-8F39-57ED50AE6FC5}"/>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4" name="Freeform 48">
                <a:extLst>
                  <a:ext uri="{FF2B5EF4-FFF2-40B4-BE49-F238E27FC236}">
                    <a16:creationId xmlns:a16="http://schemas.microsoft.com/office/drawing/2014/main" id="{575F16BF-21C2-4591-9DE9-EDFF362120CC}"/>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grpSp>
        <p:nvGrpSpPr>
          <p:cNvPr id="85" name="Group 14">
            <a:extLst>
              <a:ext uri="{FF2B5EF4-FFF2-40B4-BE49-F238E27FC236}">
                <a16:creationId xmlns:a16="http://schemas.microsoft.com/office/drawing/2014/main" id="{342FBC7A-0B05-4455-AAE1-8C81D1B13988}"/>
              </a:ext>
            </a:extLst>
          </p:cNvPr>
          <p:cNvGrpSpPr>
            <a:grpSpLocks/>
          </p:cNvGrpSpPr>
          <p:nvPr/>
        </p:nvGrpSpPr>
        <p:grpSpPr bwMode="auto">
          <a:xfrm>
            <a:off x="2411761" y="5373288"/>
            <a:ext cx="585788" cy="1095375"/>
            <a:chOff x="4659" y="345"/>
            <a:chExt cx="369" cy="690"/>
          </a:xfrm>
        </p:grpSpPr>
        <p:sp>
          <p:nvSpPr>
            <p:cNvPr id="86" name="Freeform 15">
              <a:extLst>
                <a:ext uri="{FF2B5EF4-FFF2-40B4-BE49-F238E27FC236}">
                  <a16:creationId xmlns:a16="http://schemas.microsoft.com/office/drawing/2014/main" id="{75885C6B-F951-47DF-B2B7-F4429E8E1EEB}"/>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7" name="Freeform 16">
              <a:extLst>
                <a:ext uri="{FF2B5EF4-FFF2-40B4-BE49-F238E27FC236}">
                  <a16:creationId xmlns:a16="http://schemas.microsoft.com/office/drawing/2014/main" id="{EBC581B4-1C1D-474F-803B-41B234BCC068}"/>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8" name="Freeform 17">
              <a:extLst>
                <a:ext uri="{FF2B5EF4-FFF2-40B4-BE49-F238E27FC236}">
                  <a16:creationId xmlns:a16="http://schemas.microsoft.com/office/drawing/2014/main" id="{E9C0617D-0447-4E76-A948-7AE4062877C5}"/>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9" name="Rectangle 18">
              <a:extLst>
                <a:ext uri="{FF2B5EF4-FFF2-40B4-BE49-F238E27FC236}">
                  <a16:creationId xmlns:a16="http://schemas.microsoft.com/office/drawing/2014/main" id="{05A56E3D-E4F8-4B46-AFC1-F6CA08D26150}"/>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0" name="Freeform 19">
              <a:extLst>
                <a:ext uri="{FF2B5EF4-FFF2-40B4-BE49-F238E27FC236}">
                  <a16:creationId xmlns:a16="http://schemas.microsoft.com/office/drawing/2014/main" id="{6B0DAE54-993B-4394-A7FD-5A6755B061E8}"/>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1" name="Freeform 20">
              <a:extLst>
                <a:ext uri="{FF2B5EF4-FFF2-40B4-BE49-F238E27FC236}">
                  <a16:creationId xmlns:a16="http://schemas.microsoft.com/office/drawing/2014/main" id="{7F894B91-4328-4741-8D3D-DAFFDC8B0AC0}"/>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2" name="Freeform 21">
              <a:extLst>
                <a:ext uri="{FF2B5EF4-FFF2-40B4-BE49-F238E27FC236}">
                  <a16:creationId xmlns:a16="http://schemas.microsoft.com/office/drawing/2014/main" id="{19447EA7-5581-4854-B4BB-7A7DF1DE7D71}"/>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3" name="Freeform 22">
              <a:extLst>
                <a:ext uri="{FF2B5EF4-FFF2-40B4-BE49-F238E27FC236}">
                  <a16:creationId xmlns:a16="http://schemas.microsoft.com/office/drawing/2014/main" id="{E9B64798-6730-4352-ACA6-0B83607176C0}"/>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4" name="Freeform 23">
              <a:extLst>
                <a:ext uri="{FF2B5EF4-FFF2-40B4-BE49-F238E27FC236}">
                  <a16:creationId xmlns:a16="http://schemas.microsoft.com/office/drawing/2014/main" id="{8E2847A5-F9A9-4C75-AC53-F31F16B1C55B}"/>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5" name="Freeform 24">
              <a:extLst>
                <a:ext uri="{FF2B5EF4-FFF2-40B4-BE49-F238E27FC236}">
                  <a16:creationId xmlns:a16="http://schemas.microsoft.com/office/drawing/2014/main" id="{E96B6F6D-1CB4-42B8-99D6-125A8132590D}"/>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6" name="Freeform 25">
              <a:extLst>
                <a:ext uri="{FF2B5EF4-FFF2-40B4-BE49-F238E27FC236}">
                  <a16:creationId xmlns:a16="http://schemas.microsoft.com/office/drawing/2014/main" id="{00C142AB-8A82-45AA-A4AA-20B862415E27}"/>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7" name="Freeform 26">
              <a:extLst>
                <a:ext uri="{FF2B5EF4-FFF2-40B4-BE49-F238E27FC236}">
                  <a16:creationId xmlns:a16="http://schemas.microsoft.com/office/drawing/2014/main" id="{41AA1D75-EB6B-4AA4-8C0A-24A1E5C53E14}"/>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8" name="Freeform 27">
              <a:extLst>
                <a:ext uri="{FF2B5EF4-FFF2-40B4-BE49-F238E27FC236}">
                  <a16:creationId xmlns:a16="http://schemas.microsoft.com/office/drawing/2014/main" id="{C61333C9-40E9-4FD5-A1DC-C741FEE25A72}"/>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9" name="Freeform 28">
              <a:extLst>
                <a:ext uri="{FF2B5EF4-FFF2-40B4-BE49-F238E27FC236}">
                  <a16:creationId xmlns:a16="http://schemas.microsoft.com/office/drawing/2014/main" id="{B1196A53-7788-41DA-A05D-CD5A57FDB605}"/>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100" name="Group 29">
            <a:extLst>
              <a:ext uri="{FF2B5EF4-FFF2-40B4-BE49-F238E27FC236}">
                <a16:creationId xmlns:a16="http://schemas.microsoft.com/office/drawing/2014/main" id="{F488AF7F-D783-47FF-8E1F-4D838858D670}"/>
              </a:ext>
            </a:extLst>
          </p:cNvPr>
          <p:cNvGrpSpPr>
            <a:grpSpLocks/>
          </p:cNvGrpSpPr>
          <p:nvPr/>
        </p:nvGrpSpPr>
        <p:grpSpPr bwMode="auto">
          <a:xfrm>
            <a:off x="2792799" y="5068410"/>
            <a:ext cx="1109663" cy="1219200"/>
            <a:chOff x="4896" y="0"/>
            <a:chExt cx="699" cy="768"/>
          </a:xfrm>
        </p:grpSpPr>
        <p:sp>
          <p:nvSpPr>
            <p:cNvPr id="101" name="Freeform 30">
              <a:extLst>
                <a:ext uri="{FF2B5EF4-FFF2-40B4-BE49-F238E27FC236}">
                  <a16:creationId xmlns:a16="http://schemas.microsoft.com/office/drawing/2014/main" id="{B5CD2EF6-EFC4-46C2-A107-1FB44CB3EB91}"/>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102" name="Group 31">
              <a:extLst>
                <a:ext uri="{FF2B5EF4-FFF2-40B4-BE49-F238E27FC236}">
                  <a16:creationId xmlns:a16="http://schemas.microsoft.com/office/drawing/2014/main" id="{516318D0-BB13-40E7-9D02-BC5F4785513E}"/>
                </a:ext>
              </a:extLst>
            </p:cNvPr>
            <p:cNvGrpSpPr>
              <a:grpSpLocks/>
            </p:cNvGrpSpPr>
            <p:nvPr/>
          </p:nvGrpSpPr>
          <p:grpSpPr bwMode="auto">
            <a:xfrm>
              <a:off x="4992" y="0"/>
              <a:ext cx="603" cy="718"/>
              <a:chOff x="5011" y="188"/>
              <a:chExt cx="603" cy="718"/>
            </a:xfrm>
          </p:grpSpPr>
          <p:sp>
            <p:nvSpPr>
              <p:cNvPr id="103" name="Freeform 32">
                <a:extLst>
                  <a:ext uri="{FF2B5EF4-FFF2-40B4-BE49-F238E27FC236}">
                    <a16:creationId xmlns:a16="http://schemas.microsoft.com/office/drawing/2014/main" id="{8023E777-8E74-439A-99EF-A5B15FD65273}"/>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4" name="Freeform 33">
                <a:extLst>
                  <a:ext uri="{FF2B5EF4-FFF2-40B4-BE49-F238E27FC236}">
                    <a16:creationId xmlns:a16="http://schemas.microsoft.com/office/drawing/2014/main" id="{CFF0DE90-70E0-44FF-B84D-15FE3C3C0FD7}"/>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5" name="Freeform 34">
                <a:extLst>
                  <a:ext uri="{FF2B5EF4-FFF2-40B4-BE49-F238E27FC236}">
                    <a16:creationId xmlns:a16="http://schemas.microsoft.com/office/drawing/2014/main" id="{0D42768E-CE1E-404B-82CC-F9765E3A8BAA}"/>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6" name="Freeform 35">
                <a:extLst>
                  <a:ext uri="{FF2B5EF4-FFF2-40B4-BE49-F238E27FC236}">
                    <a16:creationId xmlns:a16="http://schemas.microsoft.com/office/drawing/2014/main" id="{93A639E1-9819-48BC-8C1C-480A3D75325D}"/>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7" name="Freeform 36">
                <a:extLst>
                  <a:ext uri="{FF2B5EF4-FFF2-40B4-BE49-F238E27FC236}">
                    <a16:creationId xmlns:a16="http://schemas.microsoft.com/office/drawing/2014/main" id="{609B1C23-9FA6-48C8-A64D-20979D99CCD1}"/>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8" name="Freeform 37">
                <a:extLst>
                  <a:ext uri="{FF2B5EF4-FFF2-40B4-BE49-F238E27FC236}">
                    <a16:creationId xmlns:a16="http://schemas.microsoft.com/office/drawing/2014/main" id="{1A9B1DAB-7A96-444A-92E7-EA7C2CDA178F}"/>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9" name="Freeform 38">
                <a:extLst>
                  <a:ext uri="{FF2B5EF4-FFF2-40B4-BE49-F238E27FC236}">
                    <a16:creationId xmlns:a16="http://schemas.microsoft.com/office/drawing/2014/main" id="{E2E4ED23-A767-415F-9886-A15DCDABFCA5}"/>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0" name="Freeform 39">
                <a:extLst>
                  <a:ext uri="{FF2B5EF4-FFF2-40B4-BE49-F238E27FC236}">
                    <a16:creationId xmlns:a16="http://schemas.microsoft.com/office/drawing/2014/main" id="{4DCDF7AD-9773-47BE-967B-592FD26E742C}"/>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1" name="Freeform 40">
                <a:extLst>
                  <a:ext uri="{FF2B5EF4-FFF2-40B4-BE49-F238E27FC236}">
                    <a16:creationId xmlns:a16="http://schemas.microsoft.com/office/drawing/2014/main" id="{676B5958-6D82-41F7-9C7A-293B897D1524}"/>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2" name="Freeform 41">
                <a:extLst>
                  <a:ext uri="{FF2B5EF4-FFF2-40B4-BE49-F238E27FC236}">
                    <a16:creationId xmlns:a16="http://schemas.microsoft.com/office/drawing/2014/main" id="{F72FE4CD-1935-407B-876F-645C4C4457B1}"/>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3" name="Freeform 42">
                <a:extLst>
                  <a:ext uri="{FF2B5EF4-FFF2-40B4-BE49-F238E27FC236}">
                    <a16:creationId xmlns:a16="http://schemas.microsoft.com/office/drawing/2014/main" id="{4603EBA4-1006-4CCB-B194-9D3F4039A42A}"/>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4" name="Freeform 43">
                <a:extLst>
                  <a:ext uri="{FF2B5EF4-FFF2-40B4-BE49-F238E27FC236}">
                    <a16:creationId xmlns:a16="http://schemas.microsoft.com/office/drawing/2014/main" id="{4985A9E8-E0FF-493C-9B6B-D2B47120A7EF}"/>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5" name="Freeform 44">
                <a:extLst>
                  <a:ext uri="{FF2B5EF4-FFF2-40B4-BE49-F238E27FC236}">
                    <a16:creationId xmlns:a16="http://schemas.microsoft.com/office/drawing/2014/main" id="{5A1D80B3-E586-489B-93CB-10F8E49C4BE3}"/>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6" name="Freeform 45">
                <a:extLst>
                  <a:ext uri="{FF2B5EF4-FFF2-40B4-BE49-F238E27FC236}">
                    <a16:creationId xmlns:a16="http://schemas.microsoft.com/office/drawing/2014/main" id="{612EED53-A9DD-43A3-9DC9-4F85DB00654B}"/>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7" name="Freeform 46">
                <a:extLst>
                  <a:ext uri="{FF2B5EF4-FFF2-40B4-BE49-F238E27FC236}">
                    <a16:creationId xmlns:a16="http://schemas.microsoft.com/office/drawing/2014/main" id="{50C31B4B-73EC-44B5-AFF4-8EF5D2093B87}"/>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8" name="Rectangle 47">
                <a:extLst>
                  <a:ext uri="{FF2B5EF4-FFF2-40B4-BE49-F238E27FC236}">
                    <a16:creationId xmlns:a16="http://schemas.microsoft.com/office/drawing/2014/main" id="{CD6F2F16-8DA7-463F-85FF-14857DE2A10D}"/>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9" name="Freeform 48">
                <a:extLst>
                  <a:ext uri="{FF2B5EF4-FFF2-40B4-BE49-F238E27FC236}">
                    <a16:creationId xmlns:a16="http://schemas.microsoft.com/office/drawing/2014/main" id="{437CDF39-6135-41FC-B668-192830A54ED9}"/>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120" name="Rectangle 119">
            <a:extLst>
              <a:ext uri="{FF2B5EF4-FFF2-40B4-BE49-F238E27FC236}">
                <a16:creationId xmlns:a16="http://schemas.microsoft.com/office/drawing/2014/main" id="{265C7C97-FC7B-46EC-A18B-7778E80B6464}"/>
              </a:ext>
            </a:extLst>
          </p:cNvPr>
          <p:cNvSpPr/>
          <p:nvPr/>
        </p:nvSpPr>
        <p:spPr>
          <a:xfrm>
            <a:off x="4017101" y="961550"/>
            <a:ext cx="977175" cy="94888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4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Tree>
    <p:extLst>
      <p:ext uri="{BB962C8B-B14F-4D97-AF65-F5344CB8AC3E}">
        <p14:creationId xmlns:p14="http://schemas.microsoft.com/office/powerpoint/2010/main" val="7289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800" decel="100000"/>
                                        <p:tgtEl>
                                          <p:spTgt spid="7"/>
                                        </p:tgtEl>
                                      </p:cBhvr>
                                    </p:animEffect>
                                    <p:anim calcmode="lin" valueType="num">
                                      <p:cBhvr>
                                        <p:cTn id="13" dur="800" decel="100000" fill="hold"/>
                                        <p:tgtEl>
                                          <p:spTgt spid="7"/>
                                        </p:tgtEl>
                                        <p:attrNameLst>
                                          <p:attrName>style.rotation</p:attrName>
                                        </p:attrNameLst>
                                      </p:cBhvr>
                                      <p:tavLst>
                                        <p:tav tm="0">
                                          <p:val>
                                            <p:fltVal val="-90"/>
                                          </p:val>
                                        </p:tav>
                                        <p:tav tm="100000">
                                          <p:val>
                                            <p:fltVal val="0"/>
                                          </p:val>
                                        </p:tav>
                                      </p:tavLst>
                                    </p:anim>
                                    <p:anim calcmode="lin" valueType="num">
                                      <p:cBhvr>
                                        <p:cTn id="14" dur="800" decel="100000" fill="hold"/>
                                        <p:tgtEl>
                                          <p:spTgt spid="7"/>
                                        </p:tgtEl>
                                        <p:attrNameLst>
                                          <p:attrName>ppt_x</p:attrName>
                                        </p:attrNameLst>
                                      </p:cBhvr>
                                      <p:tavLst>
                                        <p:tav tm="0">
                                          <p:val>
                                            <p:strVal val="#ppt_x+0.4"/>
                                          </p:val>
                                        </p:tav>
                                        <p:tav tm="100000">
                                          <p:val>
                                            <p:strVal val="#ppt_x-0.05"/>
                                          </p:val>
                                        </p:tav>
                                      </p:tavLst>
                                    </p:anim>
                                    <p:anim calcmode="lin" valueType="num">
                                      <p:cBhvr>
                                        <p:cTn id="15" dur="800" decel="100000" fill="hold"/>
                                        <p:tgtEl>
                                          <p:spTgt spid="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800" decel="100000"/>
                                        <p:tgtEl>
                                          <p:spTgt spid="10"/>
                                        </p:tgtEl>
                                      </p:cBhvr>
                                    </p:animEffect>
                                    <p:anim calcmode="lin" valueType="num">
                                      <p:cBhvr>
                                        <p:cTn id="21" dur="800" decel="100000" fill="hold"/>
                                        <p:tgtEl>
                                          <p:spTgt spid="10"/>
                                        </p:tgtEl>
                                        <p:attrNameLst>
                                          <p:attrName>style.rotation</p:attrName>
                                        </p:attrNameLst>
                                      </p:cBhvr>
                                      <p:tavLst>
                                        <p:tav tm="0">
                                          <p:val>
                                            <p:fltVal val="-90"/>
                                          </p:val>
                                        </p:tav>
                                        <p:tav tm="100000">
                                          <p:val>
                                            <p:fltVal val="0"/>
                                          </p:val>
                                        </p:tav>
                                      </p:tavLst>
                                    </p:anim>
                                    <p:anim calcmode="lin" valueType="num">
                                      <p:cBhvr>
                                        <p:cTn id="22" dur="800" decel="100000" fill="hold"/>
                                        <p:tgtEl>
                                          <p:spTgt spid="10"/>
                                        </p:tgtEl>
                                        <p:attrNameLst>
                                          <p:attrName>ppt_x</p:attrName>
                                        </p:attrNameLst>
                                      </p:cBhvr>
                                      <p:tavLst>
                                        <p:tav tm="0">
                                          <p:val>
                                            <p:strVal val="#ppt_x+0.4"/>
                                          </p:val>
                                        </p:tav>
                                        <p:tav tm="100000">
                                          <p:val>
                                            <p:strVal val="#ppt_x-0.05"/>
                                          </p:val>
                                        </p:tav>
                                      </p:tavLst>
                                    </p:anim>
                                    <p:anim calcmode="lin" valueType="num">
                                      <p:cBhvr>
                                        <p:cTn id="23" dur="800" decel="100000" fill="hold"/>
                                        <p:tgtEl>
                                          <p:spTgt spid="1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800" decel="100000"/>
                                        <p:tgtEl>
                                          <p:spTgt spid="49"/>
                                        </p:tgtEl>
                                      </p:cBhvr>
                                    </p:animEffect>
                                    <p:anim calcmode="lin" valueType="num">
                                      <p:cBhvr>
                                        <p:cTn id="29" dur="800" decel="100000" fill="hold"/>
                                        <p:tgtEl>
                                          <p:spTgt spid="49"/>
                                        </p:tgtEl>
                                        <p:attrNameLst>
                                          <p:attrName>style.rotation</p:attrName>
                                        </p:attrNameLst>
                                      </p:cBhvr>
                                      <p:tavLst>
                                        <p:tav tm="0">
                                          <p:val>
                                            <p:fltVal val="-90"/>
                                          </p:val>
                                        </p:tav>
                                        <p:tav tm="100000">
                                          <p:val>
                                            <p:fltVal val="0"/>
                                          </p:val>
                                        </p:tav>
                                      </p:tavLst>
                                    </p:anim>
                                    <p:anim calcmode="lin" valueType="num">
                                      <p:cBhvr>
                                        <p:cTn id="30" dur="800" decel="100000" fill="hold"/>
                                        <p:tgtEl>
                                          <p:spTgt spid="49"/>
                                        </p:tgtEl>
                                        <p:attrNameLst>
                                          <p:attrName>ppt_x</p:attrName>
                                        </p:attrNameLst>
                                      </p:cBhvr>
                                      <p:tavLst>
                                        <p:tav tm="0">
                                          <p:val>
                                            <p:strVal val="#ppt_x+0.4"/>
                                          </p:val>
                                        </p:tav>
                                        <p:tav tm="100000">
                                          <p:val>
                                            <p:strVal val="#ppt_x-0.05"/>
                                          </p:val>
                                        </p:tav>
                                      </p:tavLst>
                                    </p:anim>
                                    <p:anim calcmode="lin" valueType="num">
                                      <p:cBhvr>
                                        <p:cTn id="31" dur="800" decel="100000" fill="hold"/>
                                        <p:tgtEl>
                                          <p:spTgt spid="49"/>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800" decel="100000"/>
                                        <p:tgtEl>
                                          <p:spTgt spid="6"/>
                                        </p:tgtEl>
                                      </p:cBhvr>
                                    </p:animEffect>
                                    <p:anim calcmode="lin" valueType="num">
                                      <p:cBhvr>
                                        <p:cTn id="37" dur="800" decel="100000" fill="hold"/>
                                        <p:tgtEl>
                                          <p:spTgt spid="6"/>
                                        </p:tgtEl>
                                        <p:attrNameLst>
                                          <p:attrName>style.rotation</p:attrName>
                                        </p:attrNameLst>
                                      </p:cBhvr>
                                      <p:tavLst>
                                        <p:tav tm="0">
                                          <p:val>
                                            <p:fltVal val="-90"/>
                                          </p:val>
                                        </p:tav>
                                        <p:tav tm="100000">
                                          <p:val>
                                            <p:fltVal val="0"/>
                                          </p:val>
                                        </p:tav>
                                      </p:tavLst>
                                    </p:anim>
                                    <p:anim calcmode="lin" valueType="num">
                                      <p:cBhvr>
                                        <p:cTn id="38" dur="800" decel="100000" fill="hold"/>
                                        <p:tgtEl>
                                          <p:spTgt spid="6"/>
                                        </p:tgtEl>
                                        <p:attrNameLst>
                                          <p:attrName>ppt_x</p:attrName>
                                        </p:attrNameLst>
                                      </p:cBhvr>
                                      <p:tavLst>
                                        <p:tav tm="0">
                                          <p:val>
                                            <p:strVal val="#ppt_x+0.4"/>
                                          </p:val>
                                        </p:tav>
                                        <p:tav tm="100000">
                                          <p:val>
                                            <p:strVal val="#ppt_x-0.05"/>
                                          </p:val>
                                        </p:tav>
                                      </p:tavLst>
                                    </p:anim>
                                    <p:anim calcmode="lin" valueType="num">
                                      <p:cBhvr>
                                        <p:cTn id="39" dur="800" decel="100000" fill="hold"/>
                                        <p:tgtEl>
                                          <p:spTgt spid="6"/>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50"/>
                                        </p:tgtEl>
                                      </p:cBhvr>
                                    </p:animEffect>
                                    <p:animScale>
                                      <p:cBhvr>
                                        <p:cTn id="63" dur="250" autoRev="1" fill="hold"/>
                                        <p:tgtEl>
                                          <p:spTgt spid="50"/>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5"/>
                                        </p:tgtEl>
                                      </p:cBhvr>
                                    </p:animEffect>
                                    <p:animScale>
                                      <p:cBhvr>
                                        <p:cTn id="67" dur="250" autoRev="1" fill="hold"/>
                                        <p:tgtEl>
                                          <p:spTgt spid="85"/>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800" decel="100000"/>
                                        <p:tgtEl>
                                          <p:spTgt spid="85"/>
                                        </p:tgtEl>
                                      </p:cBhvr>
                                    </p:animEffect>
                                    <p:anim calcmode="lin" valueType="num">
                                      <p:cBhvr>
                                        <p:cTn id="73" dur="800" decel="100000" fill="hold"/>
                                        <p:tgtEl>
                                          <p:spTgt spid="85"/>
                                        </p:tgtEl>
                                        <p:attrNameLst>
                                          <p:attrName>style.rotation</p:attrName>
                                        </p:attrNameLst>
                                      </p:cBhvr>
                                      <p:tavLst>
                                        <p:tav tm="0">
                                          <p:val>
                                            <p:fltVal val="-90"/>
                                          </p:val>
                                        </p:tav>
                                        <p:tav tm="100000">
                                          <p:val>
                                            <p:fltVal val="0"/>
                                          </p:val>
                                        </p:tav>
                                      </p:tavLst>
                                    </p:anim>
                                    <p:anim calcmode="lin" valueType="num">
                                      <p:cBhvr>
                                        <p:cTn id="74" dur="800" decel="100000" fill="hold"/>
                                        <p:tgtEl>
                                          <p:spTgt spid="85"/>
                                        </p:tgtEl>
                                        <p:attrNameLst>
                                          <p:attrName>ppt_x</p:attrName>
                                        </p:attrNameLst>
                                      </p:cBhvr>
                                      <p:tavLst>
                                        <p:tav tm="0">
                                          <p:val>
                                            <p:strVal val="#ppt_x+0.4"/>
                                          </p:val>
                                        </p:tav>
                                        <p:tav tm="100000">
                                          <p:val>
                                            <p:strVal val="#ppt_x-0.05"/>
                                          </p:val>
                                        </p:tav>
                                      </p:tavLst>
                                    </p:anim>
                                    <p:anim calcmode="lin" valueType="num">
                                      <p:cBhvr>
                                        <p:cTn id="75" dur="800" decel="100000" fill="hold"/>
                                        <p:tgtEl>
                                          <p:spTgt spid="85"/>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5"/>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5"/>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fade">
                                      <p:cBhvr>
                                        <p:cTn id="80" dur="800" decel="100000"/>
                                        <p:tgtEl>
                                          <p:spTgt spid="100"/>
                                        </p:tgtEl>
                                      </p:cBhvr>
                                    </p:animEffect>
                                    <p:anim calcmode="lin" valueType="num">
                                      <p:cBhvr>
                                        <p:cTn id="81" dur="800" decel="100000" fill="hold"/>
                                        <p:tgtEl>
                                          <p:spTgt spid="100"/>
                                        </p:tgtEl>
                                        <p:attrNameLst>
                                          <p:attrName>style.rotation</p:attrName>
                                        </p:attrNameLst>
                                      </p:cBhvr>
                                      <p:tavLst>
                                        <p:tav tm="0">
                                          <p:val>
                                            <p:fltVal val="-90"/>
                                          </p:val>
                                        </p:tav>
                                        <p:tav tm="100000">
                                          <p:val>
                                            <p:fltVal val="0"/>
                                          </p:val>
                                        </p:tav>
                                      </p:tavLst>
                                    </p:anim>
                                    <p:anim calcmode="lin" valueType="num">
                                      <p:cBhvr>
                                        <p:cTn id="82" dur="800" decel="100000" fill="hold"/>
                                        <p:tgtEl>
                                          <p:spTgt spid="100"/>
                                        </p:tgtEl>
                                        <p:attrNameLst>
                                          <p:attrName>ppt_x</p:attrName>
                                        </p:attrNameLst>
                                      </p:cBhvr>
                                      <p:tavLst>
                                        <p:tav tm="0">
                                          <p:val>
                                            <p:strVal val="#ppt_x+0.4"/>
                                          </p:val>
                                        </p:tav>
                                        <p:tav tm="100000">
                                          <p:val>
                                            <p:strVal val="#ppt_x-0.05"/>
                                          </p:val>
                                        </p:tav>
                                      </p:tavLst>
                                    </p:anim>
                                    <p:anim calcmode="lin" valueType="num">
                                      <p:cBhvr>
                                        <p:cTn id="83" dur="800" decel="100000" fill="hold"/>
                                        <p:tgtEl>
                                          <p:spTgt spid="100"/>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0"/>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0"/>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800" decel="100000"/>
                                        <p:tgtEl>
                                          <p:spTgt spid="50"/>
                                        </p:tgtEl>
                                      </p:cBhvr>
                                    </p:animEffect>
                                    <p:anim calcmode="lin" valueType="num">
                                      <p:cBhvr>
                                        <p:cTn id="89" dur="800" decel="100000" fill="hold"/>
                                        <p:tgtEl>
                                          <p:spTgt spid="50"/>
                                        </p:tgtEl>
                                        <p:attrNameLst>
                                          <p:attrName>style.rotation</p:attrName>
                                        </p:attrNameLst>
                                      </p:cBhvr>
                                      <p:tavLst>
                                        <p:tav tm="0">
                                          <p:val>
                                            <p:fltVal val="-90"/>
                                          </p:val>
                                        </p:tav>
                                        <p:tav tm="100000">
                                          <p:val>
                                            <p:fltVal val="0"/>
                                          </p:val>
                                        </p:tav>
                                      </p:tavLst>
                                    </p:anim>
                                    <p:anim calcmode="lin" valueType="num">
                                      <p:cBhvr>
                                        <p:cTn id="90" dur="800" decel="100000" fill="hold"/>
                                        <p:tgtEl>
                                          <p:spTgt spid="50"/>
                                        </p:tgtEl>
                                        <p:attrNameLst>
                                          <p:attrName>ppt_x</p:attrName>
                                        </p:attrNameLst>
                                      </p:cBhvr>
                                      <p:tavLst>
                                        <p:tav tm="0">
                                          <p:val>
                                            <p:strVal val="#ppt_x+0.4"/>
                                          </p:val>
                                        </p:tav>
                                        <p:tav tm="100000">
                                          <p:val>
                                            <p:strVal val="#ppt_x-0.05"/>
                                          </p:val>
                                        </p:tav>
                                      </p:tavLst>
                                    </p:anim>
                                    <p:anim calcmode="lin" valueType="num">
                                      <p:cBhvr>
                                        <p:cTn id="91" dur="800" decel="100000" fill="hold"/>
                                        <p:tgtEl>
                                          <p:spTgt spid="50"/>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800" decel="100000"/>
                                        <p:tgtEl>
                                          <p:spTgt spid="65"/>
                                        </p:tgtEl>
                                      </p:cBhvr>
                                    </p:animEffect>
                                    <p:anim calcmode="lin" valueType="num">
                                      <p:cBhvr>
                                        <p:cTn id="97" dur="800" decel="100000" fill="hold"/>
                                        <p:tgtEl>
                                          <p:spTgt spid="65"/>
                                        </p:tgtEl>
                                        <p:attrNameLst>
                                          <p:attrName>style.rotation</p:attrName>
                                        </p:attrNameLst>
                                      </p:cBhvr>
                                      <p:tavLst>
                                        <p:tav tm="0">
                                          <p:val>
                                            <p:fltVal val="-90"/>
                                          </p:val>
                                        </p:tav>
                                        <p:tav tm="100000">
                                          <p:val>
                                            <p:fltVal val="0"/>
                                          </p:val>
                                        </p:tav>
                                      </p:tavLst>
                                    </p:anim>
                                    <p:anim calcmode="lin" valueType="num">
                                      <p:cBhvr>
                                        <p:cTn id="98" dur="800" decel="100000" fill="hold"/>
                                        <p:tgtEl>
                                          <p:spTgt spid="65"/>
                                        </p:tgtEl>
                                        <p:attrNameLst>
                                          <p:attrName>ppt_x</p:attrName>
                                        </p:attrNameLst>
                                      </p:cBhvr>
                                      <p:tavLst>
                                        <p:tav tm="0">
                                          <p:val>
                                            <p:strVal val="#ppt_x+0.4"/>
                                          </p:val>
                                        </p:tav>
                                        <p:tav tm="100000">
                                          <p:val>
                                            <p:strVal val="#ppt_x-0.05"/>
                                          </p:val>
                                        </p:tav>
                                      </p:tavLst>
                                    </p:anim>
                                    <p:anim calcmode="lin" valueType="num">
                                      <p:cBhvr>
                                        <p:cTn id="99" dur="800" decel="100000" fill="hold"/>
                                        <p:tgtEl>
                                          <p:spTgt spid="65"/>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800" decel="100000"/>
                                        <p:tgtEl>
                                          <p:spTgt spid="29"/>
                                        </p:tgtEl>
                                      </p:cBhvr>
                                    </p:animEffect>
                                    <p:anim calcmode="lin" valueType="num">
                                      <p:cBhvr>
                                        <p:cTn id="105" dur="800" decel="100000" fill="hold"/>
                                        <p:tgtEl>
                                          <p:spTgt spid="29"/>
                                        </p:tgtEl>
                                        <p:attrNameLst>
                                          <p:attrName>style.rotation</p:attrName>
                                        </p:attrNameLst>
                                      </p:cBhvr>
                                      <p:tavLst>
                                        <p:tav tm="0">
                                          <p:val>
                                            <p:fltVal val="-90"/>
                                          </p:val>
                                        </p:tav>
                                        <p:tav tm="100000">
                                          <p:val>
                                            <p:fltVal val="0"/>
                                          </p:val>
                                        </p:tav>
                                      </p:tavLst>
                                    </p:anim>
                                    <p:anim calcmode="lin" valueType="num">
                                      <p:cBhvr>
                                        <p:cTn id="106" dur="800" decel="100000" fill="hold"/>
                                        <p:tgtEl>
                                          <p:spTgt spid="29"/>
                                        </p:tgtEl>
                                        <p:attrNameLst>
                                          <p:attrName>ppt_x</p:attrName>
                                        </p:attrNameLst>
                                      </p:cBhvr>
                                      <p:tavLst>
                                        <p:tav tm="0">
                                          <p:val>
                                            <p:strVal val="#ppt_x+0.4"/>
                                          </p:val>
                                        </p:tav>
                                        <p:tav tm="100000">
                                          <p:val>
                                            <p:strVal val="#ppt_x-0.05"/>
                                          </p:val>
                                        </p:tav>
                                      </p:tavLst>
                                    </p:anim>
                                    <p:anim calcmode="lin" valueType="num">
                                      <p:cBhvr>
                                        <p:cTn id="107" dur="800" decel="100000" fill="hold"/>
                                        <p:tgtEl>
                                          <p:spTgt spid="29"/>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5">
            <a:extLst>
              <a:ext uri="{FF2B5EF4-FFF2-40B4-BE49-F238E27FC236}">
                <a16:creationId xmlns:a16="http://schemas.microsoft.com/office/drawing/2014/main" id="{FAB28F8D-EED5-41C4-B190-E8AA044616A8}"/>
              </a:ext>
            </a:extLst>
          </p:cNvPr>
          <p:cNvSpPr/>
          <p:nvPr/>
        </p:nvSpPr>
        <p:spPr>
          <a:xfrm>
            <a:off x="1043608" y="1402253"/>
            <a:ext cx="2973006" cy="1440160"/>
          </a:xfrm>
          <a:prstGeom prst="flowChartDocument">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PERBEDAAN PENELITIAN KUALITTAF DAN KUANTITATIF</a:t>
            </a:r>
          </a:p>
        </p:txBody>
      </p:sp>
      <p:sp>
        <p:nvSpPr>
          <p:cNvPr id="7" name="Flowchart: Document 6">
            <a:extLst>
              <a:ext uri="{FF2B5EF4-FFF2-40B4-BE49-F238E27FC236}">
                <a16:creationId xmlns:a16="http://schemas.microsoft.com/office/drawing/2014/main" id="{5742FA96-D9DA-4E6A-B361-F6C85F09422E}"/>
              </a:ext>
            </a:extLst>
          </p:cNvPr>
          <p:cNvSpPr/>
          <p:nvPr/>
        </p:nvSpPr>
        <p:spPr>
          <a:xfrm>
            <a:off x="5076056" y="581181"/>
            <a:ext cx="2756981" cy="1440160"/>
          </a:xfrm>
          <a:prstGeom prst="flowChartDocumen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AKSIOMA DASAR</a:t>
            </a:r>
          </a:p>
        </p:txBody>
      </p:sp>
      <p:sp>
        <p:nvSpPr>
          <p:cNvPr id="8" name="Flowchart: Document 7">
            <a:extLst>
              <a:ext uri="{FF2B5EF4-FFF2-40B4-BE49-F238E27FC236}">
                <a16:creationId xmlns:a16="http://schemas.microsoft.com/office/drawing/2014/main" id="{AEAB3C6C-4430-4216-9D13-0383E55933E5}"/>
              </a:ext>
            </a:extLst>
          </p:cNvPr>
          <p:cNvSpPr/>
          <p:nvPr/>
        </p:nvSpPr>
        <p:spPr>
          <a:xfrm>
            <a:off x="5076056" y="4437112"/>
            <a:ext cx="2756981" cy="1440160"/>
          </a:xfrm>
          <a:prstGeom prst="flowChartDocumen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KARAKTERISTIK KOMPONEN METODE PENELITIAN </a:t>
            </a:r>
          </a:p>
        </p:txBody>
      </p:sp>
      <p:sp>
        <p:nvSpPr>
          <p:cNvPr id="13" name="Isosceles Triangle 12">
            <a:extLst>
              <a:ext uri="{FF2B5EF4-FFF2-40B4-BE49-F238E27FC236}">
                <a16:creationId xmlns:a16="http://schemas.microsoft.com/office/drawing/2014/main" id="{376A888E-4DCA-4609-A809-5DC03CB133E1}"/>
              </a:ext>
            </a:extLst>
          </p:cNvPr>
          <p:cNvSpPr/>
          <p:nvPr/>
        </p:nvSpPr>
        <p:spPr>
          <a:xfrm rot="16200000">
            <a:off x="1569417" y="2727571"/>
            <a:ext cx="5472608" cy="905212"/>
          </a:xfrm>
          <a:prstGeom prst="triangle">
            <a:avLst>
              <a:gd name="adj" fmla="val 79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2072DC9-7397-4B3F-B786-5113B50164B9}"/>
              </a:ext>
            </a:extLst>
          </p:cNvPr>
          <p:cNvSpPr/>
          <p:nvPr/>
        </p:nvSpPr>
        <p:spPr>
          <a:xfrm flipH="1">
            <a:off x="4809668" y="443873"/>
            <a:ext cx="211548" cy="5306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Striped Right 16">
            <a:extLst>
              <a:ext uri="{FF2B5EF4-FFF2-40B4-BE49-F238E27FC236}">
                <a16:creationId xmlns:a16="http://schemas.microsoft.com/office/drawing/2014/main" id="{D4CDA90A-341C-45FB-9460-48DD00FC946A}"/>
              </a:ext>
            </a:extLst>
          </p:cNvPr>
          <p:cNvSpPr/>
          <p:nvPr/>
        </p:nvSpPr>
        <p:spPr>
          <a:xfrm>
            <a:off x="4533947" y="1107440"/>
            <a:ext cx="739112" cy="562162"/>
          </a:xfrm>
          <a:prstGeom prst="stripedRightArrow">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Striped Right 17">
            <a:extLst>
              <a:ext uri="{FF2B5EF4-FFF2-40B4-BE49-F238E27FC236}">
                <a16:creationId xmlns:a16="http://schemas.microsoft.com/office/drawing/2014/main" id="{8136F37F-6923-4127-9898-5DC4EBF8048F}"/>
              </a:ext>
            </a:extLst>
          </p:cNvPr>
          <p:cNvSpPr/>
          <p:nvPr/>
        </p:nvSpPr>
        <p:spPr>
          <a:xfrm>
            <a:off x="4551560" y="4897003"/>
            <a:ext cx="739112" cy="562162"/>
          </a:xfrm>
          <a:prstGeom prst="stripedRightArrow">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owchart: Document 23">
            <a:extLst>
              <a:ext uri="{FF2B5EF4-FFF2-40B4-BE49-F238E27FC236}">
                <a16:creationId xmlns:a16="http://schemas.microsoft.com/office/drawing/2014/main" id="{C57932EC-02EF-4401-BD4F-E7500BFFC06E}"/>
              </a:ext>
            </a:extLst>
          </p:cNvPr>
          <p:cNvSpPr/>
          <p:nvPr/>
        </p:nvSpPr>
        <p:spPr>
          <a:xfrm>
            <a:off x="5077192" y="2524769"/>
            <a:ext cx="2756981" cy="1440160"/>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TUJUAN DAN PROSES PENELITIAN</a:t>
            </a:r>
          </a:p>
        </p:txBody>
      </p:sp>
      <p:sp>
        <p:nvSpPr>
          <p:cNvPr id="26" name="Arrow: Striped Right 25">
            <a:extLst>
              <a:ext uri="{FF2B5EF4-FFF2-40B4-BE49-F238E27FC236}">
                <a16:creationId xmlns:a16="http://schemas.microsoft.com/office/drawing/2014/main" id="{D07E6A2D-A84E-4753-BABD-2BFEB3FCD370}"/>
              </a:ext>
            </a:extLst>
          </p:cNvPr>
          <p:cNvSpPr/>
          <p:nvPr/>
        </p:nvSpPr>
        <p:spPr>
          <a:xfrm>
            <a:off x="4535083" y="3051028"/>
            <a:ext cx="739112" cy="562162"/>
          </a:xfrm>
          <a:prstGeom prst="stripedRightArrow">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8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17" grpId="0" animBg="1"/>
      <p:bldP spid="18" grpId="0" animBg="1"/>
      <p:bldP spid="24"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3EDB9F-4DA0-4960-A168-AC7FAD689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smtClean="0">
                <a:ln>
                  <a:noFill/>
                </a:ln>
                <a:solidFill>
                  <a:srgbClr val="FFFFFF"/>
                </a:solidFill>
                <a:effectLst/>
                <a:uLnTx/>
                <a:uFillTx/>
                <a:latin typeface="Arial"/>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FFFFFF"/>
              </a:solidFill>
              <a:effectLst/>
              <a:uLnTx/>
              <a:uFillTx/>
              <a:latin typeface="Arial"/>
              <a:ea typeface="+mn-ea"/>
              <a:cs typeface="Arial" pitchFamily="34" charset="0"/>
            </a:endParaRPr>
          </a:p>
        </p:txBody>
      </p:sp>
      <p:graphicFrame>
        <p:nvGraphicFramePr>
          <p:cNvPr id="6" name="Table 6">
            <a:extLst>
              <a:ext uri="{FF2B5EF4-FFF2-40B4-BE49-F238E27FC236}">
                <a16:creationId xmlns:a16="http://schemas.microsoft.com/office/drawing/2014/main" id="{2297FF8B-38F6-420B-9051-AD58450606E6}"/>
              </a:ext>
            </a:extLst>
          </p:cNvPr>
          <p:cNvGraphicFramePr>
            <a:graphicFrameLocks noGrp="1"/>
          </p:cNvGraphicFramePr>
          <p:nvPr>
            <p:extLst>
              <p:ext uri="{D42A27DB-BD31-4B8C-83A1-F6EECF244321}">
                <p14:modId xmlns:p14="http://schemas.microsoft.com/office/powerpoint/2010/main" val="2147845450"/>
              </p:ext>
            </p:extLst>
          </p:nvPr>
        </p:nvGraphicFramePr>
        <p:xfrm>
          <a:off x="179512" y="984534"/>
          <a:ext cx="8784975" cy="5516389"/>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1232978636"/>
                    </a:ext>
                  </a:extLst>
                </a:gridCol>
                <a:gridCol w="3192354">
                  <a:extLst>
                    <a:ext uri="{9D8B030D-6E8A-4147-A177-3AD203B41FA5}">
                      <a16:colId xmlns:a16="http://schemas.microsoft.com/office/drawing/2014/main" val="859520857"/>
                    </a:ext>
                  </a:extLst>
                </a:gridCol>
                <a:gridCol w="2928325">
                  <a:extLst>
                    <a:ext uri="{9D8B030D-6E8A-4147-A177-3AD203B41FA5}">
                      <a16:colId xmlns:a16="http://schemas.microsoft.com/office/drawing/2014/main" val="743408980"/>
                    </a:ext>
                  </a:extLst>
                </a:gridCol>
              </a:tblGrid>
              <a:tr h="591840">
                <a:tc>
                  <a:txBody>
                    <a:bodyPr/>
                    <a:lstStyle/>
                    <a:p>
                      <a:r>
                        <a:rPr lang="en-ID" sz="1800" dirty="0">
                          <a:latin typeface="Arial Rounded MT Bold" panose="020F0704030504030204" pitchFamily="34" charset="0"/>
                        </a:rPr>
                        <a:t>AKSIOMA DASAR</a:t>
                      </a:r>
                    </a:p>
                  </a:txBody>
                  <a:tcPr anchor="ctr"/>
                </a:tc>
                <a:tc>
                  <a:txBody>
                    <a:bodyPr/>
                    <a:lstStyle/>
                    <a:p>
                      <a:r>
                        <a:rPr lang="en-ID" sz="1800" dirty="0">
                          <a:latin typeface="Arial Rounded MT Bold" panose="020F0704030504030204" pitchFamily="34" charset="0"/>
                        </a:rPr>
                        <a:t>METODE KUANTITATIF</a:t>
                      </a:r>
                    </a:p>
                  </a:txBody>
                  <a:tcPr anchor="ctr"/>
                </a:tc>
                <a:tc>
                  <a:txBody>
                    <a:bodyPr/>
                    <a:lstStyle/>
                    <a:p>
                      <a:r>
                        <a:rPr lang="en-ID" sz="1800" dirty="0">
                          <a:latin typeface="Arial Rounded MT Bold" panose="020F0704030504030204" pitchFamily="34" charset="0"/>
                        </a:rPr>
                        <a:t>METODE KUALITATIF</a:t>
                      </a:r>
                    </a:p>
                  </a:txBody>
                  <a:tcPr anchor="ctr"/>
                </a:tc>
                <a:extLst>
                  <a:ext uri="{0D108BD9-81ED-4DB2-BD59-A6C34878D82A}">
                    <a16:rowId xmlns:a16="http://schemas.microsoft.com/office/drawing/2014/main" val="16951289"/>
                  </a:ext>
                </a:extLst>
              </a:tr>
              <a:tr h="370840">
                <a:tc>
                  <a:txBody>
                    <a:bodyPr/>
                    <a:lstStyle/>
                    <a:p>
                      <a:r>
                        <a:rPr lang="en-ID" sz="1800" dirty="0">
                          <a:latin typeface="Arial Rounded MT Bold" panose="020F0704030504030204" pitchFamily="34" charset="0"/>
                        </a:rPr>
                        <a:t>Sifat </a:t>
                      </a:r>
                      <a:r>
                        <a:rPr lang="en-ID" sz="1800" dirty="0" err="1">
                          <a:latin typeface="Arial Rounded MT Bold" panose="020F0704030504030204" pitchFamily="34" charset="0"/>
                        </a:rPr>
                        <a:t>Realitas</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Parsial</a:t>
                      </a:r>
                      <a:r>
                        <a:rPr lang="en-ID" sz="1800" dirty="0">
                          <a:latin typeface="Arial Rounded MT Bold" panose="020F0704030504030204" pitchFamily="34" charset="0"/>
                        </a:rPr>
                        <a:t> , </a:t>
                      </a:r>
                      <a:r>
                        <a:rPr lang="en-ID" sz="1800" dirty="0" err="1">
                          <a:latin typeface="Arial Rounded MT Bold" panose="020F0704030504030204" pitchFamily="34" charset="0"/>
                        </a:rPr>
                        <a:t>terukur</a:t>
                      </a:r>
                      <a:r>
                        <a:rPr lang="en-ID" sz="1800" dirty="0">
                          <a:latin typeface="Arial Rounded MT Bold" panose="020F0704030504030204" pitchFamily="34" charset="0"/>
                        </a:rPr>
                        <a:t>, </a:t>
                      </a:r>
                      <a:r>
                        <a:rPr lang="en-ID" sz="1800" dirty="0" err="1">
                          <a:latin typeface="Arial Rounded MT Bold" panose="020F0704030504030204" pitchFamily="34" charset="0"/>
                        </a:rPr>
                        <a:t>teramati</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Holistik</a:t>
                      </a:r>
                      <a:r>
                        <a:rPr lang="en-ID" sz="1800" dirty="0">
                          <a:latin typeface="Arial Rounded MT Bold" panose="020F0704030504030204" pitchFamily="34" charset="0"/>
                        </a:rPr>
                        <a:t>, </a:t>
                      </a:r>
                      <a:r>
                        <a:rPr lang="en-ID" sz="1800" dirty="0" err="1">
                          <a:latin typeface="Arial Rounded MT Bold" panose="020F0704030504030204" pitchFamily="34" charset="0"/>
                        </a:rPr>
                        <a:t>bermakna</a:t>
                      </a:r>
                      <a:r>
                        <a:rPr lang="en-ID" sz="1800" dirty="0">
                          <a:latin typeface="Arial Rounded MT Bold" panose="020F0704030504030204" pitchFamily="34" charset="0"/>
                        </a:rPr>
                        <a:t>, </a:t>
                      </a:r>
                      <a:r>
                        <a:rPr lang="en-ID" sz="1800" dirty="0" err="1">
                          <a:latin typeface="Arial Rounded MT Bold" panose="020F0704030504030204" pitchFamily="34" charset="0"/>
                        </a:rPr>
                        <a:t>hasil</a:t>
                      </a:r>
                      <a:r>
                        <a:rPr lang="en-ID" sz="1800" dirty="0">
                          <a:latin typeface="Arial Rounded MT Bold" panose="020F0704030504030204" pitchFamily="34" charset="0"/>
                        </a:rPr>
                        <a:t> </a:t>
                      </a:r>
                      <a:r>
                        <a:rPr lang="en-ID" sz="1800" dirty="0" err="1">
                          <a:latin typeface="Arial Rounded MT Bold" panose="020F0704030504030204" pitchFamily="34" charset="0"/>
                        </a:rPr>
                        <a:t>konstruksi</a:t>
                      </a:r>
                      <a:r>
                        <a:rPr lang="en-ID" sz="1800" dirty="0">
                          <a:latin typeface="Arial Rounded MT Bold" panose="020F0704030504030204" pitchFamily="34" charset="0"/>
                        </a:rPr>
                        <a:t> </a:t>
                      </a:r>
                      <a:r>
                        <a:rPr lang="en-ID" sz="1800" dirty="0" err="1">
                          <a:latin typeface="Arial Rounded MT Bold" panose="020F0704030504030204" pitchFamily="34" charset="0"/>
                        </a:rPr>
                        <a:t>pemahaman</a:t>
                      </a:r>
                      <a:endParaRPr lang="en-ID" sz="1800" dirty="0">
                        <a:latin typeface="Arial Rounded MT Bold" panose="020F0704030504030204" pitchFamily="34" charset="0"/>
                      </a:endParaRPr>
                    </a:p>
                  </a:txBody>
                  <a:tcPr/>
                </a:tc>
                <a:extLst>
                  <a:ext uri="{0D108BD9-81ED-4DB2-BD59-A6C34878D82A}">
                    <a16:rowId xmlns:a16="http://schemas.microsoft.com/office/drawing/2014/main" val="1692010452"/>
                  </a:ext>
                </a:extLst>
              </a:tr>
              <a:tr h="728072">
                <a:tc>
                  <a:txBody>
                    <a:bodyPr/>
                    <a:lstStyle/>
                    <a:p>
                      <a:r>
                        <a:rPr lang="en-ID" sz="1800" dirty="0" err="1">
                          <a:latin typeface="Arial Rounded MT Bold" panose="020F0704030504030204" pitchFamily="34" charset="0"/>
                        </a:rPr>
                        <a:t>Hubungan</a:t>
                      </a:r>
                      <a:r>
                        <a:rPr lang="en-ID" sz="1800" dirty="0">
                          <a:latin typeface="Arial Rounded MT Bold" panose="020F0704030504030204" pitchFamily="34" charset="0"/>
                        </a:rPr>
                        <a:t> </a:t>
                      </a:r>
                      <a:r>
                        <a:rPr lang="en-ID" sz="1800" dirty="0" err="1">
                          <a:latin typeface="Arial Rounded MT Bold" panose="020F0704030504030204" pitchFamily="34" charset="0"/>
                        </a:rPr>
                        <a:t>peneliti</a:t>
                      </a:r>
                      <a:r>
                        <a:rPr lang="en-ID" sz="1800" dirty="0">
                          <a:latin typeface="Arial Rounded MT Bold" panose="020F0704030504030204" pitchFamily="34" charset="0"/>
                        </a:rPr>
                        <a:t> dg yang </a:t>
                      </a:r>
                      <a:r>
                        <a:rPr lang="en-ID" sz="1800" dirty="0" err="1">
                          <a:latin typeface="Arial Rounded MT Bold" panose="020F0704030504030204" pitchFamily="34" charset="0"/>
                        </a:rPr>
                        <a:t>diteliti</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Independen</a:t>
                      </a:r>
                      <a:r>
                        <a:rPr lang="en-ID" sz="1800" dirty="0">
                          <a:latin typeface="Arial Rounded MT Bold" panose="020F0704030504030204" pitchFamily="34" charset="0"/>
                        </a:rPr>
                        <a:t> </a:t>
                      </a:r>
                    </a:p>
                    <a:p>
                      <a:r>
                        <a:rPr lang="en-ID" sz="1800" dirty="0">
                          <a:latin typeface="Arial Rounded MT Bold" panose="020F0704030504030204" pitchFamily="34" charset="0"/>
                        </a:rPr>
                        <a:t>(</a:t>
                      </a:r>
                      <a:r>
                        <a:rPr lang="en-ID" sz="1800" dirty="0" err="1">
                          <a:latin typeface="Arial Rounded MT Bold" panose="020F0704030504030204" pitchFamily="34" charset="0"/>
                        </a:rPr>
                        <a:t>luas</a:t>
                      </a:r>
                      <a:r>
                        <a:rPr lang="en-ID" sz="1800" dirty="0">
                          <a:latin typeface="Arial Rounded MT Bold" panose="020F0704030504030204" pitchFamily="34" charset="0"/>
                        </a:rPr>
                        <a:t>)</a:t>
                      </a:r>
                    </a:p>
                  </a:txBody>
                  <a:tcPr/>
                </a:tc>
                <a:tc>
                  <a:txBody>
                    <a:bodyPr/>
                    <a:lstStyle/>
                    <a:p>
                      <a:r>
                        <a:rPr lang="en-ID" sz="1800" dirty="0" err="1">
                          <a:latin typeface="Arial Rounded MT Bold" panose="020F0704030504030204" pitchFamily="34" charset="0"/>
                        </a:rPr>
                        <a:t>Interaktif</a:t>
                      </a:r>
                      <a:r>
                        <a:rPr lang="en-ID" sz="1800" dirty="0">
                          <a:latin typeface="Arial Rounded MT Bold" panose="020F0704030504030204" pitchFamily="34" charset="0"/>
                        </a:rPr>
                        <a:t>, </a:t>
                      </a:r>
                      <a:r>
                        <a:rPr lang="en-ID" sz="1800" dirty="0" err="1">
                          <a:latin typeface="Arial Rounded MT Bold" panose="020F0704030504030204" pitchFamily="34" charset="0"/>
                        </a:rPr>
                        <a:t>partisipatif</a:t>
                      </a:r>
                      <a:r>
                        <a:rPr lang="en-ID" sz="1800" dirty="0">
                          <a:latin typeface="Arial Rounded MT Bold" panose="020F0704030504030204" pitchFamily="34" charset="0"/>
                        </a:rPr>
                        <a:t> (</a:t>
                      </a:r>
                      <a:r>
                        <a:rPr lang="en-ID" sz="1800" dirty="0" err="1">
                          <a:latin typeface="Arial Rounded MT Bold" panose="020F0704030504030204" pitchFamily="34" charset="0"/>
                        </a:rPr>
                        <a:t>dalam</a:t>
                      </a:r>
                      <a:r>
                        <a:rPr lang="en-ID" sz="1800" dirty="0">
                          <a:latin typeface="Arial Rounded MT Bold" panose="020F0704030504030204" pitchFamily="34" charset="0"/>
                        </a:rPr>
                        <a:t>)</a:t>
                      </a:r>
                    </a:p>
                  </a:txBody>
                  <a:tcPr/>
                </a:tc>
                <a:extLst>
                  <a:ext uri="{0D108BD9-81ED-4DB2-BD59-A6C34878D82A}">
                    <a16:rowId xmlns:a16="http://schemas.microsoft.com/office/drawing/2014/main" val="2761338163"/>
                  </a:ext>
                </a:extLst>
              </a:tr>
              <a:tr h="2104216">
                <a:tc>
                  <a:txBody>
                    <a:bodyPr/>
                    <a:lstStyle/>
                    <a:p>
                      <a:r>
                        <a:rPr lang="en-ID" sz="1800" dirty="0" err="1">
                          <a:latin typeface="Arial Rounded MT Bold" panose="020F0704030504030204" pitchFamily="34" charset="0"/>
                        </a:rPr>
                        <a:t>Hubungan</a:t>
                      </a:r>
                      <a:r>
                        <a:rPr lang="en-ID" sz="1800" dirty="0">
                          <a:latin typeface="Arial Rounded MT Bold" panose="020F0704030504030204" pitchFamily="34" charset="0"/>
                        </a:rPr>
                        <a:t> </a:t>
                      </a:r>
                      <a:r>
                        <a:rPr lang="en-ID" sz="1800" dirty="0" err="1">
                          <a:latin typeface="Arial Rounded MT Bold" panose="020F0704030504030204" pitchFamily="34" charset="0"/>
                        </a:rPr>
                        <a:t>Variabel</a:t>
                      </a:r>
                      <a:endParaRPr lang="en-ID" sz="1800" dirty="0">
                        <a:latin typeface="Arial Rounded MT Bold" panose="020F0704030504030204" pitchFamily="34" charset="0"/>
                      </a:endParaRPr>
                    </a:p>
                  </a:txBody>
                  <a:tcPr anchor="ctr"/>
                </a:tc>
                <a:tc>
                  <a:txBody>
                    <a:bodyPr/>
                    <a:lstStyle/>
                    <a:p>
                      <a:r>
                        <a:rPr lang="en-ID" sz="1800" dirty="0" err="1">
                          <a:latin typeface="Arial Rounded MT Bold" panose="020F0704030504030204" pitchFamily="34" charset="0"/>
                        </a:rPr>
                        <a:t>Kausal</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Resiprogral</a:t>
                      </a:r>
                      <a:endParaRPr lang="en-ID" sz="1800" dirty="0">
                        <a:latin typeface="Arial Rounded MT Bold" panose="020F0704030504030204" pitchFamily="34" charset="0"/>
                      </a:endParaRPr>
                    </a:p>
                  </a:txBody>
                  <a:tcPr/>
                </a:tc>
                <a:extLst>
                  <a:ext uri="{0D108BD9-81ED-4DB2-BD59-A6C34878D82A}">
                    <a16:rowId xmlns:a16="http://schemas.microsoft.com/office/drawing/2014/main" val="2342439794"/>
                  </a:ext>
                </a:extLst>
              </a:tr>
              <a:tr h="812101">
                <a:tc>
                  <a:txBody>
                    <a:bodyPr/>
                    <a:lstStyle/>
                    <a:p>
                      <a:r>
                        <a:rPr lang="en-ID" sz="1800" dirty="0" err="1">
                          <a:latin typeface="Arial Rounded MT Bold" panose="020F0704030504030204" pitchFamily="34" charset="0"/>
                        </a:rPr>
                        <a:t>Kemungkinan</a:t>
                      </a:r>
                      <a:r>
                        <a:rPr lang="en-ID" sz="1800" dirty="0">
                          <a:latin typeface="Arial Rounded MT Bold" panose="020F0704030504030204" pitchFamily="34" charset="0"/>
                        </a:rPr>
                        <a:t> </a:t>
                      </a:r>
                      <a:r>
                        <a:rPr lang="en-ID" sz="1800" dirty="0" err="1">
                          <a:latin typeface="Arial Rounded MT Bold" panose="020F0704030504030204" pitchFamily="34" charset="0"/>
                        </a:rPr>
                        <a:t>Generalisasi</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Cenderung</a:t>
                      </a:r>
                      <a:r>
                        <a:rPr lang="en-ID" sz="1800" dirty="0">
                          <a:latin typeface="Arial Rounded MT Bold" panose="020F0704030504030204" pitchFamily="34" charset="0"/>
                        </a:rPr>
                        <a:t> </a:t>
                      </a:r>
                      <a:r>
                        <a:rPr lang="en-ID" sz="1800" dirty="0" err="1">
                          <a:latin typeface="Arial Rounded MT Bold" panose="020F0704030504030204" pitchFamily="34" charset="0"/>
                        </a:rPr>
                        <a:t>membuat</a:t>
                      </a:r>
                      <a:r>
                        <a:rPr lang="en-ID" sz="1800" dirty="0">
                          <a:latin typeface="Arial Rounded MT Bold" panose="020F0704030504030204" pitchFamily="34" charset="0"/>
                        </a:rPr>
                        <a:t> </a:t>
                      </a:r>
                      <a:r>
                        <a:rPr lang="en-ID" sz="1800" dirty="0" err="1">
                          <a:latin typeface="Arial Rounded MT Bold" panose="020F0704030504030204" pitchFamily="34" charset="0"/>
                        </a:rPr>
                        <a:t>generalisasi</a:t>
                      </a:r>
                      <a:endParaRPr lang="en-ID" sz="1800" dirty="0">
                        <a:latin typeface="Arial Rounded MT Bold" panose="020F0704030504030204" pitchFamily="34" charset="0"/>
                      </a:endParaRPr>
                    </a:p>
                  </a:txBody>
                  <a:tcPr/>
                </a:tc>
                <a:tc>
                  <a:txBody>
                    <a:bodyPr/>
                    <a:lstStyle/>
                    <a:p>
                      <a:r>
                        <a:rPr lang="en-ID" sz="1800" dirty="0">
                          <a:latin typeface="Arial Rounded MT Bold" panose="020F0704030504030204" pitchFamily="34" charset="0"/>
                        </a:rPr>
                        <a:t>Transferability</a:t>
                      </a:r>
                    </a:p>
                  </a:txBody>
                  <a:tcPr/>
                </a:tc>
                <a:extLst>
                  <a:ext uri="{0D108BD9-81ED-4DB2-BD59-A6C34878D82A}">
                    <a16:rowId xmlns:a16="http://schemas.microsoft.com/office/drawing/2014/main" val="820929176"/>
                  </a:ext>
                </a:extLst>
              </a:tr>
              <a:tr h="493256">
                <a:tc>
                  <a:txBody>
                    <a:bodyPr/>
                    <a:lstStyle/>
                    <a:p>
                      <a:r>
                        <a:rPr lang="en-ID" sz="1800" dirty="0" err="1">
                          <a:latin typeface="Arial Rounded MT Bold" panose="020F0704030504030204" pitchFamily="34" charset="0"/>
                        </a:rPr>
                        <a:t>Peranan</a:t>
                      </a:r>
                      <a:r>
                        <a:rPr lang="en-ID" sz="1800" dirty="0">
                          <a:latin typeface="Arial Rounded MT Bold" panose="020F0704030504030204" pitchFamily="34" charset="0"/>
                        </a:rPr>
                        <a:t> Nilai</a:t>
                      </a:r>
                    </a:p>
                  </a:txBody>
                  <a:tcPr/>
                </a:tc>
                <a:tc>
                  <a:txBody>
                    <a:bodyPr/>
                    <a:lstStyle/>
                    <a:p>
                      <a:r>
                        <a:rPr lang="en-ID" sz="1800" dirty="0" err="1">
                          <a:latin typeface="Arial Rounded MT Bold" panose="020F0704030504030204" pitchFamily="34" charset="0"/>
                        </a:rPr>
                        <a:t>Cenderung</a:t>
                      </a:r>
                      <a:r>
                        <a:rPr lang="en-ID" sz="1800" dirty="0">
                          <a:latin typeface="Arial Rounded MT Bold" panose="020F0704030504030204" pitchFamily="34" charset="0"/>
                        </a:rPr>
                        <a:t> </a:t>
                      </a:r>
                      <a:r>
                        <a:rPr lang="en-ID" sz="1800" dirty="0" err="1">
                          <a:latin typeface="Arial Rounded MT Bold" panose="020F0704030504030204" pitchFamily="34" charset="0"/>
                        </a:rPr>
                        <a:t>Bebas</a:t>
                      </a:r>
                      <a:r>
                        <a:rPr lang="en-ID" sz="1800" dirty="0">
                          <a:latin typeface="Arial Rounded MT Bold" panose="020F0704030504030204" pitchFamily="34" charset="0"/>
                        </a:rPr>
                        <a:t> Nilai, </a:t>
                      </a:r>
                      <a:r>
                        <a:rPr lang="en-ID" sz="1800" dirty="0" err="1">
                          <a:latin typeface="Arial Rounded MT Bold" panose="020F0704030504030204" pitchFamily="34" charset="0"/>
                        </a:rPr>
                        <a:t>obyektif</a:t>
                      </a:r>
                      <a:r>
                        <a:rPr lang="en-ID" sz="1800" dirty="0">
                          <a:latin typeface="Arial Rounded MT Bold" panose="020F0704030504030204" pitchFamily="34" charset="0"/>
                        </a:rPr>
                        <a:t> </a:t>
                      </a:r>
                    </a:p>
                  </a:txBody>
                  <a:tcPr/>
                </a:tc>
                <a:tc>
                  <a:txBody>
                    <a:bodyPr/>
                    <a:lstStyle/>
                    <a:p>
                      <a:r>
                        <a:rPr lang="en-ID" sz="1800" dirty="0" err="1">
                          <a:latin typeface="Arial Rounded MT Bold" panose="020F0704030504030204" pitchFamily="34" charset="0"/>
                        </a:rPr>
                        <a:t>Terikat</a:t>
                      </a:r>
                      <a:r>
                        <a:rPr lang="en-ID" sz="1800" dirty="0">
                          <a:latin typeface="Arial Rounded MT Bold" panose="020F0704030504030204" pitchFamily="34" charset="0"/>
                        </a:rPr>
                        <a:t> Nilai, </a:t>
                      </a:r>
                      <a:r>
                        <a:rPr lang="en-ID" sz="1800" dirty="0" err="1">
                          <a:latin typeface="Arial Rounded MT Bold" panose="020F0704030504030204" pitchFamily="34" charset="0"/>
                        </a:rPr>
                        <a:t>subyektif</a:t>
                      </a:r>
                      <a:endParaRPr lang="en-ID" sz="1800" dirty="0">
                        <a:latin typeface="Arial Rounded MT Bold" panose="020F0704030504030204" pitchFamily="34" charset="0"/>
                      </a:endParaRPr>
                    </a:p>
                  </a:txBody>
                  <a:tcPr/>
                </a:tc>
                <a:extLst>
                  <a:ext uri="{0D108BD9-81ED-4DB2-BD59-A6C34878D82A}">
                    <a16:rowId xmlns:a16="http://schemas.microsoft.com/office/drawing/2014/main" val="15435266"/>
                  </a:ext>
                </a:extLst>
              </a:tr>
            </a:tbl>
          </a:graphicData>
        </a:graphic>
      </p:graphicFrame>
      <p:sp>
        <p:nvSpPr>
          <p:cNvPr id="7" name="Rectangle 6">
            <a:extLst>
              <a:ext uri="{FF2B5EF4-FFF2-40B4-BE49-F238E27FC236}">
                <a16:creationId xmlns:a16="http://schemas.microsoft.com/office/drawing/2014/main" id="{FE625F3C-F176-4EB4-B830-6A15756A487E}"/>
              </a:ext>
            </a:extLst>
          </p:cNvPr>
          <p:cNvSpPr/>
          <p:nvPr/>
        </p:nvSpPr>
        <p:spPr>
          <a:xfrm>
            <a:off x="3203848" y="4027884"/>
            <a:ext cx="648072"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X</a:t>
            </a:r>
          </a:p>
        </p:txBody>
      </p:sp>
      <p:sp>
        <p:nvSpPr>
          <p:cNvPr id="8" name="Rectangle 7">
            <a:extLst>
              <a:ext uri="{FF2B5EF4-FFF2-40B4-BE49-F238E27FC236}">
                <a16:creationId xmlns:a16="http://schemas.microsoft.com/office/drawing/2014/main" id="{FC81B5F3-EE66-4327-BBB7-F702CD47A5FF}"/>
              </a:ext>
            </a:extLst>
          </p:cNvPr>
          <p:cNvSpPr/>
          <p:nvPr/>
        </p:nvSpPr>
        <p:spPr>
          <a:xfrm>
            <a:off x="4860032" y="4038158"/>
            <a:ext cx="648072" cy="576064"/>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Y</a:t>
            </a:r>
          </a:p>
        </p:txBody>
      </p:sp>
      <p:cxnSp>
        <p:nvCxnSpPr>
          <p:cNvPr id="10" name="Straight Arrow Connector 9">
            <a:extLst>
              <a:ext uri="{FF2B5EF4-FFF2-40B4-BE49-F238E27FC236}">
                <a16:creationId xmlns:a16="http://schemas.microsoft.com/office/drawing/2014/main" id="{B472666E-1E11-4A85-A120-84BA88C2867F}"/>
              </a:ext>
            </a:extLst>
          </p:cNvPr>
          <p:cNvCxnSpPr/>
          <p:nvPr/>
        </p:nvCxnSpPr>
        <p:spPr>
          <a:xfrm flipV="1">
            <a:off x="3923928" y="4221088"/>
            <a:ext cx="792088" cy="102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6C4FD08F-F93D-4298-8B80-495BD5BA8740}"/>
              </a:ext>
            </a:extLst>
          </p:cNvPr>
          <p:cNvGrpSpPr/>
          <p:nvPr/>
        </p:nvGrpSpPr>
        <p:grpSpPr>
          <a:xfrm>
            <a:off x="6457950" y="3470141"/>
            <a:ext cx="2304256" cy="1522442"/>
            <a:chOff x="6408203" y="3778766"/>
            <a:chExt cx="2304256" cy="1522442"/>
          </a:xfrm>
        </p:grpSpPr>
        <p:sp>
          <p:nvSpPr>
            <p:cNvPr id="11" name="Rectangle 10">
              <a:extLst>
                <a:ext uri="{FF2B5EF4-FFF2-40B4-BE49-F238E27FC236}">
                  <a16:creationId xmlns:a16="http://schemas.microsoft.com/office/drawing/2014/main" id="{80A7BCFE-B94E-4017-84D4-1C4A83C2ED8E}"/>
                </a:ext>
              </a:extLst>
            </p:cNvPr>
            <p:cNvSpPr/>
            <p:nvPr/>
          </p:nvSpPr>
          <p:spPr>
            <a:xfrm>
              <a:off x="6408203" y="3778766"/>
              <a:ext cx="648072"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X</a:t>
              </a:r>
            </a:p>
          </p:txBody>
        </p:sp>
        <p:sp>
          <p:nvSpPr>
            <p:cNvPr id="12" name="Rectangle 11">
              <a:extLst>
                <a:ext uri="{FF2B5EF4-FFF2-40B4-BE49-F238E27FC236}">
                  <a16:creationId xmlns:a16="http://schemas.microsoft.com/office/drawing/2014/main" id="{4E181305-33FE-4A31-A344-D2246ACC6C8B}"/>
                </a:ext>
              </a:extLst>
            </p:cNvPr>
            <p:cNvSpPr/>
            <p:nvPr/>
          </p:nvSpPr>
          <p:spPr>
            <a:xfrm>
              <a:off x="8064387" y="3789040"/>
              <a:ext cx="648072" cy="576064"/>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Y</a:t>
              </a:r>
            </a:p>
          </p:txBody>
        </p:sp>
        <p:sp>
          <p:nvSpPr>
            <p:cNvPr id="14" name="Rectangle 13">
              <a:extLst>
                <a:ext uri="{FF2B5EF4-FFF2-40B4-BE49-F238E27FC236}">
                  <a16:creationId xmlns:a16="http://schemas.microsoft.com/office/drawing/2014/main" id="{F4DEF8D0-D48B-476D-9D64-4E238D3EBB8E}"/>
                </a:ext>
              </a:extLst>
            </p:cNvPr>
            <p:cNvSpPr/>
            <p:nvPr/>
          </p:nvSpPr>
          <p:spPr>
            <a:xfrm>
              <a:off x="7272299" y="4725144"/>
              <a:ext cx="648072" cy="576064"/>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Z</a:t>
              </a:r>
            </a:p>
          </p:txBody>
        </p:sp>
        <p:cxnSp>
          <p:nvCxnSpPr>
            <p:cNvPr id="16" name="Straight Connector 15">
              <a:extLst>
                <a:ext uri="{FF2B5EF4-FFF2-40B4-BE49-F238E27FC236}">
                  <a16:creationId xmlns:a16="http://schemas.microsoft.com/office/drawing/2014/main" id="{778B86F5-7EC3-45DA-A8FE-42103EB71AAF}"/>
                </a:ext>
              </a:extLst>
            </p:cNvPr>
            <p:cNvCxnSpPr/>
            <p:nvPr/>
          </p:nvCxnSpPr>
          <p:spPr>
            <a:xfrm>
              <a:off x="7164288" y="4066798"/>
              <a:ext cx="756083" cy="0"/>
            </a:xfrm>
            <a:prstGeom prst="line">
              <a:avLst/>
            </a:prstGeom>
            <a:ln w="381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A180946-6BB6-464A-9C08-C488C5FBAFCA}"/>
                </a:ext>
              </a:extLst>
            </p:cNvPr>
            <p:cNvCxnSpPr>
              <a:cxnSpLocks/>
            </p:cNvCxnSpPr>
            <p:nvPr/>
          </p:nvCxnSpPr>
          <p:spPr>
            <a:xfrm flipV="1">
              <a:off x="7935893" y="4458247"/>
              <a:ext cx="378042" cy="406906"/>
            </a:xfrm>
            <a:prstGeom prst="line">
              <a:avLst/>
            </a:prstGeom>
            <a:ln w="381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93208D-7F76-4F54-B409-87A37437A035}"/>
                </a:ext>
              </a:extLst>
            </p:cNvPr>
            <p:cNvCxnSpPr>
              <a:cxnSpLocks/>
            </p:cNvCxnSpPr>
            <p:nvPr/>
          </p:nvCxnSpPr>
          <p:spPr>
            <a:xfrm>
              <a:off x="6732239" y="4431974"/>
              <a:ext cx="432049" cy="450042"/>
            </a:xfrm>
            <a:prstGeom prst="line">
              <a:avLst/>
            </a:prstGeom>
            <a:ln w="38100">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498A34A-3E15-4018-B83A-FBA5B8DD4B2E}"/>
              </a:ext>
            </a:extLst>
          </p:cNvPr>
          <p:cNvSpPr txBox="1"/>
          <p:nvPr/>
        </p:nvSpPr>
        <p:spPr>
          <a:xfrm>
            <a:off x="899592" y="332656"/>
            <a:ext cx="7272808"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PERBEDAAN AKSIOMA ANTARA METODE KUALITATIF DAN KUANTITATIF</a:t>
            </a:r>
            <a:endPar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96319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864A48FF-C66C-448B-809A-4F9524D7D79B}"/>
              </a:ext>
            </a:extLst>
          </p:cNvPr>
          <p:cNvCxnSpPr>
            <a:cxnSpLocks/>
            <a:stCxn id="4" idx="7"/>
            <a:endCxn id="4" idx="3"/>
          </p:cNvCxnSpPr>
          <p:nvPr/>
        </p:nvCxnSpPr>
        <p:spPr>
          <a:xfrm flipH="1">
            <a:off x="3202589" y="1899636"/>
            <a:ext cx="2798376" cy="2798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3717784-ABC8-4822-8970-11B983D26C9F}"/>
              </a:ext>
            </a:extLst>
          </p:cNvPr>
          <p:cNvCxnSpPr>
            <a:cxnSpLocks/>
            <a:stCxn id="4" idx="1"/>
          </p:cNvCxnSpPr>
          <p:nvPr/>
        </p:nvCxnSpPr>
        <p:spPr>
          <a:xfrm>
            <a:off x="3202589" y="1899635"/>
            <a:ext cx="2745494" cy="279333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629C232-7EAA-4CF8-8C0D-E47E68D3A22A}"/>
              </a:ext>
            </a:extLst>
          </p:cNvPr>
          <p:cNvSpPr/>
          <p:nvPr/>
        </p:nvSpPr>
        <p:spPr>
          <a:xfrm>
            <a:off x="2623026" y="1320073"/>
            <a:ext cx="3957502" cy="3957502"/>
          </a:xfrm>
          <a:prstGeom prst="ellipse">
            <a:avLst/>
          </a:prstGeom>
          <a:noFill/>
          <a:ln w="1016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F3A660C-3E53-404E-9C10-8A1FF3627C27}"/>
              </a:ext>
            </a:extLst>
          </p:cNvPr>
          <p:cNvSpPr/>
          <p:nvPr/>
        </p:nvSpPr>
        <p:spPr>
          <a:xfrm>
            <a:off x="4107279" y="5123817"/>
            <a:ext cx="988996" cy="462013"/>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err="1">
                <a:ln>
                  <a:noFill/>
                </a:ln>
                <a:solidFill>
                  <a:prstClr val="white"/>
                </a:solidFill>
                <a:effectLst/>
                <a:uLnTx/>
                <a:uFillTx/>
                <a:latin typeface="Calibri" panose="020F0502020204030204"/>
                <a:ea typeface="+mn-ea"/>
                <a:cs typeface="+mn-cs"/>
              </a:rPr>
              <a:t>Fakta</a:t>
            </a: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252CAB0-6828-42F9-8A4E-B141F8B29D1F}"/>
              </a:ext>
            </a:extLst>
          </p:cNvPr>
          <p:cNvSpPr/>
          <p:nvPr/>
        </p:nvSpPr>
        <p:spPr>
          <a:xfrm>
            <a:off x="2428516" y="4524684"/>
            <a:ext cx="988996" cy="462013"/>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err="1">
                <a:ln>
                  <a:noFill/>
                </a:ln>
                <a:solidFill>
                  <a:prstClr val="white"/>
                </a:solidFill>
                <a:effectLst/>
                <a:uLnTx/>
                <a:uFillTx/>
                <a:latin typeface="Calibri" panose="020F0502020204030204"/>
                <a:ea typeface="+mn-ea"/>
                <a:cs typeface="+mn-cs"/>
              </a:rPr>
              <a:t>Reduksi</a:t>
            </a: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9BB0B5C-B4FA-43CB-8804-574DE18C076A}"/>
              </a:ext>
            </a:extLst>
          </p:cNvPr>
          <p:cNvSpPr/>
          <p:nvPr/>
        </p:nvSpPr>
        <p:spPr>
          <a:xfrm>
            <a:off x="2050815" y="3242223"/>
            <a:ext cx="988996" cy="462013"/>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err="1">
                <a:ln>
                  <a:noFill/>
                </a:ln>
                <a:solidFill>
                  <a:prstClr val="white"/>
                </a:solidFill>
                <a:effectLst/>
                <a:uLnTx/>
                <a:uFillTx/>
                <a:latin typeface="Calibri" panose="020F0502020204030204"/>
                <a:ea typeface="+mn-ea"/>
                <a:cs typeface="+mn-cs"/>
              </a:rPr>
              <a:t>Kategorisasi</a:t>
            </a: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DA22129-4894-441B-A29C-C28EDBBA819A}"/>
              </a:ext>
            </a:extLst>
          </p:cNvPr>
          <p:cNvSpPr/>
          <p:nvPr/>
        </p:nvSpPr>
        <p:spPr>
          <a:xfrm>
            <a:off x="2664880" y="1758769"/>
            <a:ext cx="988996" cy="462013"/>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err="1">
                <a:ln>
                  <a:noFill/>
                </a:ln>
                <a:solidFill>
                  <a:prstClr val="white"/>
                </a:solidFill>
                <a:effectLst/>
                <a:uLnTx/>
                <a:uFillTx/>
                <a:latin typeface="Calibri" panose="020F0502020204030204"/>
                <a:ea typeface="+mn-ea"/>
                <a:cs typeface="+mn-cs"/>
              </a:rPr>
              <a:t>Koneksi</a:t>
            </a: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D1E7787-8113-43D3-B3E7-A962B9D0CC6E}"/>
              </a:ext>
            </a:extLst>
          </p:cNvPr>
          <p:cNvSpPr/>
          <p:nvPr/>
        </p:nvSpPr>
        <p:spPr>
          <a:xfrm>
            <a:off x="3970422" y="1098875"/>
            <a:ext cx="988996" cy="462013"/>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err="1">
                <a:ln>
                  <a:noFill/>
                </a:ln>
                <a:solidFill>
                  <a:prstClr val="white"/>
                </a:solidFill>
                <a:effectLst/>
                <a:uLnTx/>
                <a:uFillTx/>
                <a:latin typeface="Calibri" panose="020F0502020204030204"/>
                <a:ea typeface="+mn-ea"/>
                <a:cs typeface="+mn-cs"/>
              </a:rPr>
              <a:t>Teori</a:t>
            </a:r>
            <a:r>
              <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Rectangle 10">
            <a:extLst>
              <a:ext uri="{FF2B5EF4-FFF2-40B4-BE49-F238E27FC236}">
                <a16:creationId xmlns:a16="http://schemas.microsoft.com/office/drawing/2014/main" id="{6F21E9C8-3CB7-42D2-84C3-A0FB9FDABF99}"/>
              </a:ext>
            </a:extLst>
          </p:cNvPr>
          <p:cNvSpPr/>
          <p:nvPr/>
        </p:nvSpPr>
        <p:spPr>
          <a:xfrm>
            <a:off x="5388548" y="1712316"/>
            <a:ext cx="1125513" cy="462013"/>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err="1">
                <a:ln>
                  <a:noFill/>
                </a:ln>
                <a:solidFill>
                  <a:prstClr val="white"/>
                </a:solidFill>
                <a:effectLst/>
                <a:uLnTx/>
                <a:uFillTx/>
                <a:latin typeface="Calibri" panose="020F0502020204030204"/>
                <a:ea typeface="+mn-ea"/>
                <a:cs typeface="+mn-cs"/>
              </a:rPr>
              <a:t>Pemikiran</a:t>
            </a:r>
            <a:r>
              <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ID" sz="1800" b="0" i="0" u="none" strike="noStrike" kern="1200" cap="none" spc="0" normalizeH="0" baseline="0" noProof="0" dirty="0" err="1">
                <a:ln>
                  <a:noFill/>
                </a:ln>
                <a:solidFill>
                  <a:prstClr val="white"/>
                </a:solidFill>
                <a:effectLst/>
                <a:uLnTx/>
                <a:uFillTx/>
                <a:latin typeface="Calibri" panose="020F0502020204030204"/>
                <a:ea typeface="+mn-ea"/>
                <a:cs typeface="+mn-cs"/>
              </a:rPr>
              <a:t>baru</a:t>
            </a: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CB483B9-6F40-4F28-8597-D87734AAA83D}"/>
              </a:ext>
            </a:extLst>
          </p:cNvPr>
          <p:cNvSpPr/>
          <p:nvPr/>
        </p:nvSpPr>
        <p:spPr>
          <a:xfrm>
            <a:off x="6221495" y="3065297"/>
            <a:ext cx="1043622" cy="462013"/>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err="1">
                <a:ln>
                  <a:noFill/>
                </a:ln>
                <a:solidFill>
                  <a:prstClr val="white"/>
                </a:solidFill>
                <a:effectLst/>
                <a:uLnTx/>
                <a:uFillTx/>
                <a:latin typeface="Calibri" panose="020F0502020204030204"/>
                <a:ea typeface="+mn-ea"/>
                <a:cs typeface="+mn-cs"/>
              </a:rPr>
              <a:t>Hipotesis</a:t>
            </a:r>
            <a:r>
              <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 name="Rectangle 12">
            <a:extLst>
              <a:ext uri="{FF2B5EF4-FFF2-40B4-BE49-F238E27FC236}">
                <a16:creationId xmlns:a16="http://schemas.microsoft.com/office/drawing/2014/main" id="{93279FB9-FDF1-4AF4-92AB-A35018362BCE}"/>
              </a:ext>
            </a:extLst>
          </p:cNvPr>
          <p:cNvSpPr/>
          <p:nvPr/>
        </p:nvSpPr>
        <p:spPr>
          <a:xfrm>
            <a:off x="5490038" y="4376865"/>
            <a:ext cx="988996" cy="462013"/>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err="1">
                <a:ln>
                  <a:noFill/>
                </a:ln>
                <a:solidFill>
                  <a:prstClr val="white"/>
                </a:solidFill>
                <a:effectLst/>
                <a:uLnTx/>
                <a:uFillTx/>
                <a:latin typeface="Calibri" panose="020F0502020204030204"/>
                <a:ea typeface="+mn-ea"/>
                <a:cs typeface="+mn-cs"/>
              </a:rPr>
              <a:t>Pembuktian</a:t>
            </a:r>
            <a:r>
              <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cxnSp>
        <p:nvCxnSpPr>
          <p:cNvPr id="15" name="Straight Connector 14">
            <a:extLst>
              <a:ext uri="{FF2B5EF4-FFF2-40B4-BE49-F238E27FC236}">
                <a16:creationId xmlns:a16="http://schemas.microsoft.com/office/drawing/2014/main" id="{4656D0B6-F644-4444-83BF-8ABC123DC1F5}"/>
              </a:ext>
            </a:extLst>
          </p:cNvPr>
          <p:cNvCxnSpPr>
            <a:cxnSpLocks/>
            <a:stCxn id="4" idx="0"/>
            <a:endCxn id="4" idx="4"/>
          </p:cNvCxnSpPr>
          <p:nvPr/>
        </p:nvCxnSpPr>
        <p:spPr>
          <a:xfrm>
            <a:off x="4601777" y="1320073"/>
            <a:ext cx="0" cy="39575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DE5B3B-EF36-4973-8F72-D8D118C6EFEF}"/>
              </a:ext>
            </a:extLst>
          </p:cNvPr>
          <p:cNvCxnSpPr>
            <a:cxnSpLocks/>
            <a:endCxn id="4" idx="6"/>
          </p:cNvCxnSpPr>
          <p:nvPr/>
        </p:nvCxnSpPr>
        <p:spPr>
          <a:xfrm flipV="1">
            <a:off x="2623026" y="3298824"/>
            <a:ext cx="3957502" cy="1113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2CA8AF-8617-4B93-BF10-BF6BC4D7ABD0}"/>
              </a:ext>
            </a:extLst>
          </p:cNvPr>
          <p:cNvCxnSpPr/>
          <p:nvPr/>
        </p:nvCxnSpPr>
        <p:spPr>
          <a:xfrm>
            <a:off x="2851484" y="188956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64BBECDF-8FEB-45BF-BE96-ED2C09BA04B9}"/>
              </a:ext>
            </a:extLst>
          </p:cNvPr>
          <p:cNvGrpSpPr/>
          <p:nvPr/>
        </p:nvGrpSpPr>
        <p:grpSpPr>
          <a:xfrm>
            <a:off x="4275814" y="3065297"/>
            <a:ext cx="570297" cy="570297"/>
            <a:chOff x="3758172" y="3296303"/>
            <a:chExt cx="570297" cy="570297"/>
          </a:xfrm>
        </p:grpSpPr>
        <p:sp>
          <p:nvSpPr>
            <p:cNvPr id="32" name="Oval 31">
              <a:extLst>
                <a:ext uri="{FF2B5EF4-FFF2-40B4-BE49-F238E27FC236}">
                  <a16:creationId xmlns:a16="http://schemas.microsoft.com/office/drawing/2014/main" id="{A4479DA5-283C-4B69-8DA8-BC00BC830428}"/>
                </a:ext>
              </a:extLst>
            </p:cNvPr>
            <p:cNvSpPr/>
            <p:nvPr/>
          </p:nvSpPr>
          <p:spPr>
            <a:xfrm>
              <a:off x="3758172" y="3296303"/>
              <a:ext cx="570297" cy="57029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12A8A6F9-4FC7-403B-923E-246D074C3C75}"/>
                </a:ext>
              </a:extLst>
            </p:cNvPr>
            <p:cNvSpPr/>
            <p:nvPr/>
          </p:nvSpPr>
          <p:spPr>
            <a:xfrm>
              <a:off x="3923587" y="3456876"/>
              <a:ext cx="255228" cy="25522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844DD4AF-2425-438E-B6AD-D823196C337C}"/>
              </a:ext>
            </a:extLst>
          </p:cNvPr>
          <p:cNvSpPr txBox="1"/>
          <p:nvPr/>
        </p:nvSpPr>
        <p:spPr>
          <a:xfrm>
            <a:off x="647563" y="5277575"/>
            <a:ext cx="1944216"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KUALITATIF: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EKSPLORASI</a:t>
            </a:r>
          </a:p>
        </p:txBody>
      </p:sp>
      <p:cxnSp>
        <p:nvCxnSpPr>
          <p:cNvPr id="37" name="Straight Arrow Connector 36">
            <a:extLst>
              <a:ext uri="{FF2B5EF4-FFF2-40B4-BE49-F238E27FC236}">
                <a16:creationId xmlns:a16="http://schemas.microsoft.com/office/drawing/2014/main" id="{41EE381A-F7CE-48CE-8047-0239D4BDBEB3}"/>
              </a:ext>
            </a:extLst>
          </p:cNvPr>
          <p:cNvCxnSpPr>
            <a:cxnSpLocks/>
          </p:cNvCxnSpPr>
          <p:nvPr/>
        </p:nvCxnSpPr>
        <p:spPr>
          <a:xfrm flipH="1" flipV="1">
            <a:off x="1623642" y="1553176"/>
            <a:ext cx="23968" cy="36227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D614A82-7031-4D00-83C6-0FA84CF46ADE}"/>
              </a:ext>
            </a:extLst>
          </p:cNvPr>
          <p:cNvSpPr txBox="1"/>
          <p:nvPr/>
        </p:nvSpPr>
        <p:spPr>
          <a:xfrm>
            <a:off x="6580528" y="688652"/>
            <a:ext cx="212147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KUANTITATIF: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MENGUJI</a:t>
            </a:r>
          </a:p>
        </p:txBody>
      </p:sp>
      <p:cxnSp>
        <p:nvCxnSpPr>
          <p:cNvPr id="39" name="Straight Arrow Connector 38">
            <a:extLst>
              <a:ext uri="{FF2B5EF4-FFF2-40B4-BE49-F238E27FC236}">
                <a16:creationId xmlns:a16="http://schemas.microsoft.com/office/drawing/2014/main" id="{2779FB0D-B3DC-4FC1-8630-BB8D76528086}"/>
              </a:ext>
            </a:extLst>
          </p:cNvPr>
          <p:cNvCxnSpPr>
            <a:cxnSpLocks/>
          </p:cNvCxnSpPr>
          <p:nvPr/>
        </p:nvCxnSpPr>
        <p:spPr>
          <a:xfrm>
            <a:off x="7687728" y="1414494"/>
            <a:ext cx="0" cy="36227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56B3E6D-301C-4092-8F7B-65609B10DDF6}"/>
              </a:ext>
            </a:extLst>
          </p:cNvPr>
          <p:cNvSpPr txBox="1"/>
          <p:nvPr/>
        </p:nvSpPr>
        <p:spPr>
          <a:xfrm>
            <a:off x="2946004" y="6056202"/>
            <a:ext cx="395750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PROSES PENELITIAN </a:t>
            </a:r>
          </a:p>
        </p:txBody>
      </p:sp>
      <p:sp>
        <p:nvSpPr>
          <p:cNvPr id="3" name="TextBox 2">
            <a:extLst>
              <a:ext uri="{FF2B5EF4-FFF2-40B4-BE49-F238E27FC236}">
                <a16:creationId xmlns:a16="http://schemas.microsoft.com/office/drawing/2014/main" id="{E574838A-5186-4EFA-B625-168C857F3B7C}"/>
              </a:ext>
            </a:extLst>
          </p:cNvPr>
          <p:cNvSpPr txBox="1"/>
          <p:nvPr/>
        </p:nvSpPr>
        <p:spPr>
          <a:xfrm>
            <a:off x="763191" y="730467"/>
            <a:ext cx="195398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MENEMUKAN TEORI </a:t>
            </a:r>
          </a:p>
        </p:txBody>
      </p:sp>
      <p:sp>
        <p:nvSpPr>
          <p:cNvPr id="25" name="TextBox 24">
            <a:extLst>
              <a:ext uri="{FF2B5EF4-FFF2-40B4-BE49-F238E27FC236}">
                <a16:creationId xmlns:a16="http://schemas.microsoft.com/office/drawing/2014/main" id="{4ACF4205-45AB-4B89-852E-84C8156091B6}"/>
              </a:ext>
            </a:extLst>
          </p:cNvPr>
          <p:cNvSpPr txBox="1"/>
          <p:nvPr/>
        </p:nvSpPr>
        <p:spPr>
          <a:xfrm>
            <a:off x="6314990" y="5240470"/>
            <a:ext cx="244322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TEORI.PEMIKIRAN YANG TERBUKTI</a:t>
            </a:r>
          </a:p>
        </p:txBody>
      </p:sp>
    </p:spTree>
    <p:extLst>
      <p:ext uri="{BB962C8B-B14F-4D97-AF65-F5344CB8AC3E}">
        <p14:creationId xmlns:p14="http://schemas.microsoft.com/office/powerpoint/2010/main" val="105474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anim calcmode="lin" valueType="num">
                                      <p:cBhvr>
                                        <p:cTn id="57" dur="1000" fill="hold"/>
                                        <p:tgtEl>
                                          <p:spTgt spid="38"/>
                                        </p:tgtEl>
                                        <p:attrNameLst>
                                          <p:attrName>ppt_x</p:attrName>
                                        </p:attrNameLst>
                                      </p:cBhvr>
                                      <p:tavLst>
                                        <p:tav tm="0">
                                          <p:val>
                                            <p:strVal val="#ppt_x"/>
                                          </p:val>
                                        </p:tav>
                                        <p:tav tm="100000">
                                          <p:val>
                                            <p:strVal val="#ppt_x"/>
                                          </p:val>
                                        </p:tav>
                                      </p:tavLst>
                                    </p:anim>
                                    <p:anim calcmode="lin" valueType="num">
                                      <p:cBhvr>
                                        <p:cTn id="5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36" grpId="0"/>
      <p:bldP spid="38" grpId="0"/>
      <p:bldP spid="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3EDB9F-4DA0-4960-A168-AC7FAD689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smtClean="0">
                <a:ln>
                  <a:noFill/>
                </a:ln>
                <a:solidFill>
                  <a:srgbClr val="FFFFFF"/>
                </a:solidFill>
                <a:effectLst/>
                <a:uLnTx/>
                <a:uFillTx/>
                <a:latin typeface="Arial"/>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rgbClr val="FFFFFF"/>
              </a:solidFill>
              <a:effectLst/>
              <a:uLnTx/>
              <a:uFillTx/>
              <a:latin typeface="Arial"/>
              <a:ea typeface="+mn-ea"/>
              <a:cs typeface="Arial" pitchFamily="34" charset="0"/>
            </a:endParaRPr>
          </a:p>
        </p:txBody>
      </p:sp>
      <p:graphicFrame>
        <p:nvGraphicFramePr>
          <p:cNvPr id="6" name="Table 6">
            <a:extLst>
              <a:ext uri="{FF2B5EF4-FFF2-40B4-BE49-F238E27FC236}">
                <a16:creationId xmlns:a16="http://schemas.microsoft.com/office/drawing/2014/main" id="{2297FF8B-38F6-420B-9051-AD58450606E6}"/>
              </a:ext>
            </a:extLst>
          </p:cNvPr>
          <p:cNvGraphicFramePr>
            <a:graphicFrameLocks noGrp="1"/>
          </p:cNvGraphicFramePr>
          <p:nvPr/>
        </p:nvGraphicFramePr>
        <p:xfrm>
          <a:off x="179512" y="984534"/>
          <a:ext cx="8784975" cy="5728954"/>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232978636"/>
                    </a:ext>
                  </a:extLst>
                </a:gridCol>
                <a:gridCol w="3240360">
                  <a:extLst>
                    <a:ext uri="{9D8B030D-6E8A-4147-A177-3AD203B41FA5}">
                      <a16:colId xmlns:a16="http://schemas.microsoft.com/office/drawing/2014/main" val="859520857"/>
                    </a:ext>
                  </a:extLst>
                </a:gridCol>
                <a:gridCol w="3240359">
                  <a:extLst>
                    <a:ext uri="{9D8B030D-6E8A-4147-A177-3AD203B41FA5}">
                      <a16:colId xmlns:a16="http://schemas.microsoft.com/office/drawing/2014/main" val="743408980"/>
                    </a:ext>
                  </a:extLst>
                </a:gridCol>
              </a:tblGrid>
              <a:tr h="591840">
                <a:tc>
                  <a:txBody>
                    <a:bodyPr/>
                    <a:lstStyle/>
                    <a:p>
                      <a:r>
                        <a:rPr lang="en-ID" sz="1800" dirty="0">
                          <a:latin typeface="Arial Rounded MT Bold" panose="020F0704030504030204" pitchFamily="34" charset="0"/>
                        </a:rPr>
                        <a:t>KOMPONAN</a:t>
                      </a:r>
                    </a:p>
                  </a:txBody>
                  <a:tcPr anchor="ctr"/>
                </a:tc>
                <a:tc>
                  <a:txBody>
                    <a:bodyPr/>
                    <a:lstStyle/>
                    <a:p>
                      <a:r>
                        <a:rPr lang="en-ID" sz="1800" dirty="0">
                          <a:latin typeface="Arial Rounded MT Bold" panose="020F0704030504030204" pitchFamily="34" charset="0"/>
                        </a:rPr>
                        <a:t>METODE KUANTITATIF</a:t>
                      </a:r>
                    </a:p>
                  </a:txBody>
                  <a:tcPr anchor="ctr"/>
                </a:tc>
                <a:tc>
                  <a:txBody>
                    <a:bodyPr/>
                    <a:lstStyle/>
                    <a:p>
                      <a:r>
                        <a:rPr lang="en-ID" sz="1800" dirty="0">
                          <a:latin typeface="Arial Rounded MT Bold" panose="020F0704030504030204" pitchFamily="34" charset="0"/>
                        </a:rPr>
                        <a:t>METODE KUALITATIF</a:t>
                      </a:r>
                    </a:p>
                  </a:txBody>
                  <a:tcPr anchor="ctr"/>
                </a:tc>
                <a:extLst>
                  <a:ext uri="{0D108BD9-81ED-4DB2-BD59-A6C34878D82A}">
                    <a16:rowId xmlns:a16="http://schemas.microsoft.com/office/drawing/2014/main" val="16951289"/>
                  </a:ext>
                </a:extLst>
              </a:tr>
              <a:tr h="370840">
                <a:tc>
                  <a:txBody>
                    <a:bodyPr/>
                    <a:lstStyle/>
                    <a:p>
                      <a:r>
                        <a:rPr lang="en-ID" sz="1800" dirty="0" err="1">
                          <a:latin typeface="Arial Rounded MT Bold" panose="020F0704030504030204" pitchFamily="34" charset="0"/>
                        </a:rPr>
                        <a:t>Judul</a:t>
                      </a:r>
                      <a:r>
                        <a:rPr lang="en-ID" sz="1800" dirty="0">
                          <a:latin typeface="Arial Rounded MT Bold" panose="020F0704030504030204" pitchFamily="34" charset="0"/>
                        </a:rPr>
                        <a:t> </a:t>
                      </a:r>
                      <a:r>
                        <a:rPr lang="en-ID" sz="1800" dirty="0" err="1">
                          <a:latin typeface="Arial Rounded MT Bold" panose="020F0704030504030204" pitchFamily="34" charset="0"/>
                        </a:rPr>
                        <a:t>penelitian</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Judul</a:t>
                      </a:r>
                      <a:r>
                        <a:rPr lang="en-ID" sz="1800" dirty="0">
                          <a:latin typeface="Arial Rounded MT Bold" panose="020F0704030504030204" pitchFamily="34" charset="0"/>
                        </a:rPr>
                        <a:t> </a:t>
                      </a:r>
                      <a:r>
                        <a:rPr lang="en-ID" sz="1800" dirty="0" err="1">
                          <a:latin typeface="Arial Rounded MT Bold" panose="020F0704030504030204" pitchFamily="34" charset="0"/>
                        </a:rPr>
                        <a:t>sudah</a:t>
                      </a:r>
                      <a:r>
                        <a:rPr lang="en-ID" sz="1800" dirty="0">
                          <a:latin typeface="Arial Rounded MT Bold" panose="020F0704030504030204" pitchFamily="34" charset="0"/>
                        </a:rPr>
                        <a:t> </a:t>
                      </a:r>
                      <a:r>
                        <a:rPr lang="en-ID" sz="1800" dirty="0" err="1">
                          <a:latin typeface="Arial Rounded MT Bold" panose="020F0704030504030204" pitchFamily="34" charset="0"/>
                        </a:rPr>
                        <a:t>pasti</a:t>
                      </a:r>
                      <a:r>
                        <a:rPr lang="en-ID" sz="1800" dirty="0">
                          <a:latin typeface="Arial Rounded MT Bold" panose="020F0704030504030204" pitchFamily="34" charset="0"/>
                        </a:rPr>
                        <a:t> </a:t>
                      </a:r>
                      <a:r>
                        <a:rPr lang="en-ID" sz="1800" dirty="0" err="1">
                          <a:latin typeface="Arial Rounded MT Bold" panose="020F0704030504030204" pitchFamily="34" charset="0"/>
                        </a:rPr>
                        <a:t>sejak</a:t>
                      </a:r>
                      <a:r>
                        <a:rPr lang="en-ID" sz="1800" dirty="0">
                          <a:latin typeface="Arial Rounded MT Bold" panose="020F0704030504030204" pitchFamily="34" charset="0"/>
                        </a:rPr>
                        <a:t> </a:t>
                      </a:r>
                      <a:r>
                        <a:rPr lang="en-ID" sz="1800" dirty="0" err="1">
                          <a:latin typeface="Arial Rounded MT Bold" panose="020F0704030504030204" pitchFamily="34" charset="0"/>
                        </a:rPr>
                        <a:t>awal</a:t>
                      </a:r>
                      <a:r>
                        <a:rPr lang="en-ID" sz="1800" dirty="0">
                          <a:latin typeface="Arial Rounded MT Bold" panose="020F0704030504030204" pitchFamily="34" charset="0"/>
                        </a:rPr>
                        <a:t> </a:t>
                      </a:r>
                    </a:p>
                  </a:txBody>
                  <a:tcPr/>
                </a:tc>
                <a:tc>
                  <a:txBody>
                    <a:bodyPr/>
                    <a:lstStyle/>
                    <a:p>
                      <a:r>
                        <a:rPr lang="en-ID" sz="1800" dirty="0" err="1">
                          <a:latin typeface="Arial Rounded MT Bold" panose="020F0704030504030204" pitchFamily="34" charset="0"/>
                        </a:rPr>
                        <a:t>Judul</a:t>
                      </a:r>
                      <a:r>
                        <a:rPr lang="en-ID" sz="1800" dirty="0">
                          <a:latin typeface="Arial Rounded MT Bold" panose="020F0704030504030204" pitchFamily="34" charset="0"/>
                        </a:rPr>
                        <a:t> </a:t>
                      </a:r>
                      <a:r>
                        <a:rPr lang="en-ID" sz="1800" dirty="0" err="1">
                          <a:latin typeface="Arial Rounded MT Bold" panose="020F0704030504030204" pitchFamily="34" charset="0"/>
                        </a:rPr>
                        <a:t>dibuat</a:t>
                      </a:r>
                      <a:r>
                        <a:rPr lang="en-ID" sz="1800" dirty="0">
                          <a:latin typeface="Arial Rounded MT Bold" panose="020F0704030504030204" pitchFamily="34" charset="0"/>
                        </a:rPr>
                        <a:t> </a:t>
                      </a:r>
                      <a:r>
                        <a:rPr lang="en-ID" sz="1800" dirty="0" err="1">
                          <a:latin typeface="Arial Rounded MT Bold" panose="020F0704030504030204" pitchFamily="34" charset="0"/>
                        </a:rPr>
                        <a:t>setelah</a:t>
                      </a:r>
                      <a:r>
                        <a:rPr lang="en-ID" sz="1800" dirty="0">
                          <a:latin typeface="Arial Rounded MT Bold" panose="020F0704030504030204" pitchFamily="34" charset="0"/>
                        </a:rPr>
                        <a:t> </a:t>
                      </a:r>
                      <a:r>
                        <a:rPr lang="en-ID" sz="1800" dirty="0" err="1">
                          <a:latin typeface="Arial Rounded MT Bold" panose="020F0704030504030204" pitchFamily="34" charset="0"/>
                        </a:rPr>
                        <a:t>penelitian</a:t>
                      </a:r>
                      <a:r>
                        <a:rPr lang="en-ID" sz="1800" dirty="0">
                          <a:latin typeface="Arial Rounded MT Bold" panose="020F0704030504030204" pitchFamily="34" charset="0"/>
                        </a:rPr>
                        <a:t> </a:t>
                      </a:r>
                      <a:r>
                        <a:rPr lang="en-ID" sz="1800" dirty="0" err="1">
                          <a:latin typeface="Arial Rounded MT Bold" panose="020F0704030504030204" pitchFamily="34" charset="0"/>
                        </a:rPr>
                        <a:t>selesai</a:t>
                      </a:r>
                      <a:endParaRPr lang="en-ID" sz="1800" dirty="0">
                        <a:latin typeface="Arial Rounded MT Bold" panose="020F0704030504030204" pitchFamily="34" charset="0"/>
                      </a:endParaRPr>
                    </a:p>
                  </a:txBody>
                  <a:tcPr/>
                </a:tc>
                <a:extLst>
                  <a:ext uri="{0D108BD9-81ED-4DB2-BD59-A6C34878D82A}">
                    <a16:rowId xmlns:a16="http://schemas.microsoft.com/office/drawing/2014/main" val="1692010452"/>
                  </a:ext>
                </a:extLst>
              </a:tr>
              <a:tr h="473674">
                <a:tc>
                  <a:txBody>
                    <a:bodyPr/>
                    <a:lstStyle/>
                    <a:p>
                      <a:r>
                        <a:rPr lang="en-ID" sz="1800" dirty="0" err="1">
                          <a:latin typeface="Arial Rounded MT Bold" panose="020F0704030504030204" pitchFamily="34" charset="0"/>
                        </a:rPr>
                        <a:t>Tujuan</a:t>
                      </a:r>
                      <a:r>
                        <a:rPr lang="en-ID" sz="1800" dirty="0">
                          <a:latin typeface="Arial Rounded MT Bold" panose="020F0704030504030204" pitchFamily="34" charset="0"/>
                        </a:rPr>
                        <a:t> </a:t>
                      </a:r>
                    </a:p>
                  </a:txBody>
                  <a:tcPr/>
                </a:tc>
                <a:tc>
                  <a:txBody>
                    <a:bodyPr/>
                    <a:lstStyle/>
                    <a:p>
                      <a:r>
                        <a:rPr lang="en-ID" sz="1800" dirty="0" err="1">
                          <a:latin typeface="Arial Rounded MT Bold" panose="020F0704030504030204" pitchFamily="34" charset="0"/>
                        </a:rPr>
                        <a:t>Membuktikan</a:t>
                      </a:r>
                      <a:r>
                        <a:rPr lang="en-ID" sz="1800" dirty="0">
                          <a:latin typeface="Arial Rounded MT Bold" panose="020F0704030504030204" pitchFamily="34" charset="0"/>
                        </a:rPr>
                        <a:t> </a:t>
                      </a:r>
                      <a:r>
                        <a:rPr lang="en-ID" sz="1800" dirty="0" err="1">
                          <a:latin typeface="Arial Rounded MT Bold" panose="020F0704030504030204" pitchFamily="34" charset="0"/>
                        </a:rPr>
                        <a:t>teori</a:t>
                      </a:r>
                      <a:r>
                        <a:rPr lang="en-ID" sz="1800" dirty="0">
                          <a:latin typeface="Arial Rounded MT Bold" panose="020F0704030504030204" pitchFamily="34" charset="0"/>
                        </a:rPr>
                        <a:t> dan </a:t>
                      </a:r>
                      <a:r>
                        <a:rPr lang="en-ID" sz="1800" dirty="0" err="1">
                          <a:latin typeface="Arial Rounded MT Bold" panose="020F0704030504030204" pitchFamily="34" charset="0"/>
                        </a:rPr>
                        <a:t>pemikiran</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Menemukan</a:t>
                      </a:r>
                      <a:r>
                        <a:rPr lang="en-ID" sz="1800" dirty="0">
                          <a:latin typeface="Arial Rounded MT Bold" panose="020F0704030504030204" pitchFamily="34" charset="0"/>
                        </a:rPr>
                        <a:t> </a:t>
                      </a:r>
                      <a:r>
                        <a:rPr lang="en-ID" sz="1800" dirty="0" err="1">
                          <a:latin typeface="Arial Rounded MT Bold" panose="020F0704030504030204" pitchFamily="34" charset="0"/>
                        </a:rPr>
                        <a:t>keunikan</a:t>
                      </a:r>
                      <a:r>
                        <a:rPr lang="en-ID" sz="1800" dirty="0">
                          <a:latin typeface="Arial Rounded MT Bold" panose="020F0704030504030204" pitchFamily="34" charset="0"/>
                        </a:rPr>
                        <a:t>,  </a:t>
                      </a:r>
                      <a:r>
                        <a:rPr lang="en-ID" sz="1800" dirty="0" err="1">
                          <a:latin typeface="Arial Rounded MT Bold" panose="020F0704030504030204" pitchFamily="34" charset="0"/>
                        </a:rPr>
                        <a:t>hipotesis</a:t>
                      </a:r>
                      <a:r>
                        <a:rPr lang="en-ID" sz="1800" dirty="0">
                          <a:latin typeface="Arial Rounded MT Bold" panose="020F0704030504030204" pitchFamily="34" charset="0"/>
                        </a:rPr>
                        <a:t>, </a:t>
                      </a:r>
                      <a:r>
                        <a:rPr lang="en-ID" sz="1800" dirty="0" err="1">
                          <a:latin typeface="Arial Rounded MT Bold" panose="020F0704030504030204" pitchFamily="34" charset="0"/>
                        </a:rPr>
                        <a:t>teori</a:t>
                      </a:r>
                      <a:endParaRPr lang="en-ID" sz="1800" dirty="0">
                        <a:latin typeface="Arial Rounded MT Bold" panose="020F0704030504030204" pitchFamily="34" charset="0"/>
                      </a:endParaRPr>
                    </a:p>
                  </a:txBody>
                  <a:tcPr/>
                </a:tc>
                <a:extLst>
                  <a:ext uri="{0D108BD9-81ED-4DB2-BD59-A6C34878D82A}">
                    <a16:rowId xmlns:a16="http://schemas.microsoft.com/office/drawing/2014/main" val="2761338163"/>
                  </a:ext>
                </a:extLst>
              </a:tr>
              <a:tr h="473674">
                <a:tc>
                  <a:txBody>
                    <a:bodyPr/>
                    <a:lstStyle/>
                    <a:p>
                      <a:r>
                        <a:rPr lang="en-ID" sz="1800" dirty="0" err="1">
                          <a:latin typeface="Arial Rounded MT Bold" panose="020F0704030504030204" pitchFamily="34" charset="0"/>
                        </a:rPr>
                        <a:t>Masalah</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Sudah</a:t>
                      </a:r>
                      <a:r>
                        <a:rPr lang="en-ID" sz="1800" dirty="0">
                          <a:latin typeface="Arial Rounded MT Bold" panose="020F0704030504030204" pitchFamily="34" charset="0"/>
                        </a:rPr>
                        <a:t> </a:t>
                      </a:r>
                      <a:r>
                        <a:rPr lang="en-ID" sz="1800" dirty="0" err="1">
                          <a:latin typeface="Arial Rounded MT Bold" panose="020F0704030504030204" pitchFamily="34" charset="0"/>
                        </a:rPr>
                        <a:t>jelas</a:t>
                      </a:r>
                      <a:r>
                        <a:rPr lang="en-ID" sz="1800" dirty="0">
                          <a:latin typeface="Arial Rounded MT Bold" panose="020F0704030504030204" pitchFamily="34" charset="0"/>
                        </a:rPr>
                        <a:t> </a:t>
                      </a:r>
                      <a:r>
                        <a:rPr lang="en-ID" sz="1800" dirty="0" err="1">
                          <a:latin typeface="Arial Rounded MT Bold" panose="020F0704030504030204" pitchFamily="34" charset="0"/>
                        </a:rPr>
                        <a:t>sejak</a:t>
                      </a:r>
                      <a:r>
                        <a:rPr lang="en-ID" sz="1800" dirty="0">
                          <a:latin typeface="Arial Rounded MT Bold" panose="020F0704030504030204" pitchFamily="34" charset="0"/>
                        </a:rPr>
                        <a:t> </a:t>
                      </a:r>
                      <a:r>
                        <a:rPr lang="en-ID" sz="1800" dirty="0" err="1">
                          <a:latin typeface="Arial Rounded MT Bold" panose="020F0704030504030204" pitchFamily="34" charset="0"/>
                        </a:rPr>
                        <a:t>awal</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Bersifat</a:t>
                      </a:r>
                      <a:r>
                        <a:rPr lang="en-ID" sz="1800" dirty="0">
                          <a:latin typeface="Arial Rounded MT Bold" panose="020F0704030504030204" pitchFamily="34" charset="0"/>
                        </a:rPr>
                        <a:t> </a:t>
                      </a:r>
                      <a:r>
                        <a:rPr lang="en-ID" sz="1800" dirty="0" err="1">
                          <a:latin typeface="Arial Rounded MT Bold" panose="020F0704030504030204" pitchFamily="34" charset="0"/>
                        </a:rPr>
                        <a:t>sementara</a:t>
                      </a:r>
                      <a:endParaRPr lang="en-ID" sz="1800" dirty="0">
                        <a:latin typeface="Arial Rounded MT Bold" panose="020F0704030504030204" pitchFamily="34" charset="0"/>
                      </a:endParaRPr>
                    </a:p>
                  </a:txBody>
                  <a:tcPr/>
                </a:tc>
                <a:extLst>
                  <a:ext uri="{0D108BD9-81ED-4DB2-BD59-A6C34878D82A}">
                    <a16:rowId xmlns:a16="http://schemas.microsoft.com/office/drawing/2014/main" val="3840425267"/>
                  </a:ext>
                </a:extLst>
              </a:tr>
              <a:tr h="473674">
                <a:tc>
                  <a:txBody>
                    <a:bodyPr/>
                    <a:lstStyle/>
                    <a:p>
                      <a:r>
                        <a:rPr lang="en-ID" sz="1800" dirty="0" err="1">
                          <a:latin typeface="Arial Rounded MT Bold" panose="020F0704030504030204" pitchFamily="34" charset="0"/>
                        </a:rPr>
                        <a:t>Teori</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Untuk</a:t>
                      </a:r>
                      <a:r>
                        <a:rPr lang="en-ID" sz="1800" dirty="0">
                          <a:latin typeface="Arial Rounded MT Bold" panose="020F0704030504030204" pitchFamily="34" charset="0"/>
                        </a:rPr>
                        <a:t> </a:t>
                      </a:r>
                      <a:r>
                        <a:rPr lang="en-ID" sz="1800" dirty="0" err="1">
                          <a:latin typeface="Arial Rounded MT Bold" panose="020F0704030504030204" pitchFamily="34" charset="0"/>
                        </a:rPr>
                        <a:t>merumuskan</a:t>
                      </a:r>
                      <a:r>
                        <a:rPr lang="en-ID" sz="1800" dirty="0">
                          <a:latin typeface="Arial Rounded MT Bold" panose="020F0704030504030204" pitchFamily="34" charset="0"/>
                        </a:rPr>
                        <a:t> </a:t>
                      </a:r>
                      <a:r>
                        <a:rPr lang="en-ID" sz="1800" dirty="0" err="1">
                          <a:latin typeface="Arial Rounded MT Bold" panose="020F0704030504030204" pitchFamily="34" charset="0"/>
                        </a:rPr>
                        <a:t>hipotesis</a:t>
                      </a:r>
                      <a:r>
                        <a:rPr lang="en-ID" sz="1800" dirty="0">
                          <a:latin typeface="Arial Rounded MT Bold" panose="020F0704030504030204" pitchFamily="34" charset="0"/>
                        </a:rPr>
                        <a:t> dan </a:t>
                      </a:r>
                      <a:r>
                        <a:rPr lang="en-ID" sz="1800" dirty="0" err="1">
                          <a:latin typeface="Arial Rounded MT Bold" panose="020F0704030504030204" pitchFamily="34" charset="0"/>
                        </a:rPr>
                        <a:t>membuat</a:t>
                      </a:r>
                      <a:r>
                        <a:rPr lang="en-ID" sz="1800" dirty="0">
                          <a:latin typeface="Arial Rounded MT Bold" panose="020F0704030504030204" pitchFamily="34" charset="0"/>
                        </a:rPr>
                        <a:t> </a:t>
                      </a:r>
                      <a:r>
                        <a:rPr lang="en-ID" sz="1800" dirty="0" err="1">
                          <a:latin typeface="Arial Rounded MT Bold" panose="020F0704030504030204" pitchFamily="34" charset="0"/>
                        </a:rPr>
                        <a:t>instrumen</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Membantu</a:t>
                      </a:r>
                      <a:r>
                        <a:rPr lang="en-ID" sz="1800" dirty="0">
                          <a:latin typeface="Arial Rounded MT Bold" panose="020F0704030504030204" pitchFamily="34" charset="0"/>
                        </a:rPr>
                        <a:t> </a:t>
                      </a:r>
                      <a:r>
                        <a:rPr lang="en-ID" sz="1800" dirty="0" err="1">
                          <a:latin typeface="Arial Rounded MT Bold" panose="020F0704030504030204" pitchFamily="34" charset="0"/>
                        </a:rPr>
                        <a:t>peneliti</a:t>
                      </a:r>
                      <a:r>
                        <a:rPr lang="en-ID" sz="1800" dirty="0">
                          <a:latin typeface="Arial Rounded MT Bold" panose="020F0704030504030204" pitchFamily="34" charset="0"/>
                        </a:rPr>
                        <a:t> </a:t>
                      </a:r>
                      <a:r>
                        <a:rPr lang="en-ID" sz="1800" dirty="0" err="1">
                          <a:latin typeface="Arial Rounded MT Bold" panose="020F0704030504030204" pitchFamily="34" charset="0"/>
                        </a:rPr>
                        <a:t>mengenali</a:t>
                      </a:r>
                      <a:r>
                        <a:rPr lang="en-ID" sz="1800" dirty="0">
                          <a:latin typeface="Arial Rounded MT Bold" panose="020F0704030504030204" pitchFamily="34" charset="0"/>
                        </a:rPr>
                        <a:t> </a:t>
                      </a:r>
                      <a:r>
                        <a:rPr lang="en-ID" sz="1800" dirty="0" err="1">
                          <a:latin typeface="Arial Rounded MT Bold" panose="020F0704030504030204" pitchFamily="34" charset="0"/>
                        </a:rPr>
                        <a:t>obyek</a:t>
                      </a:r>
                      <a:r>
                        <a:rPr lang="en-ID" sz="1800" dirty="0">
                          <a:latin typeface="Arial Rounded MT Bold" panose="020F0704030504030204" pitchFamily="34" charset="0"/>
                        </a:rPr>
                        <a:t> yang </a:t>
                      </a:r>
                      <a:r>
                        <a:rPr lang="en-ID" sz="1800" dirty="0" err="1">
                          <a:latin typeface="Arial Rounded MT Bold" panose="020F0704030504030204" pitchFamily="34" charset="0"/>
                        </a:rPr>
                        <a:t>diteliti</a:t>
                      </a:r>
                      <a:r>
                        <a:rPr lang="en-ID" sz="1800" dirty="0">
                          <a:latin typeface="Arial Rounded MT Bold" panose="020F0704030504030204" pitchFamily="34" charset="0"/>
                        </a:rPr>
                        <a:t> dan </a:t>
                      </a:r>
                      <a:r>
                        <a:rPr lang="en-ID" sz="1800" dirty="0" err="1">
                          <a:latin typeface="Arial Rounded MT Bold" panose="020F0704030504030204" pitchFamily="34" charset="0"/>
                        </a:rPr>
                        <a:t>analisis</a:t>
                      </a:r>
                      <a:r>
                        <a:rPr lang="en-ID" sz="1800" dirty="0">
                          <a:latin typeface="Arial Rounded MT Bold" panose="020F0704030504030204" pitchFamily="34" charset="0"/>
                        </a:rPr>
                        <a:t> data</a:t>
                      </a:r>
                    </a:p>
                  </a:txBody>
                  <a:tcPr/>
                </a:tc>
                <a:extLst>
                  <a:ext uri="{0D108BD9-81ED-4DB2-BD59-A6C34878D82A}">
                    <a16:rowId xmlns:a16="http://schemas.microsoft.com/office/drawing/2014/main" val="67091879"/>
                  </a:ext>
                </a:extLst>
              </a:tr>
              <a:tr h="576064">
                <a:tc>
                  <a:txBody>
                    <a:bodyPr/>
                    <a:lstStyle/>
                    <a:p>
                      <a:r>
                        <a:rPr lang="en-ID" sz="1800" dirty="0">
                          <a:latin typeface="Arial Rounded MT Bold" panose="020F0704030504030204" pitchFamily="34" charset="0"/>
                        </a:rPr>
                        <a:t>Desain </a:t>
                      </a:r>
                      <a:r>
                        <a:rPr lang="en-ID" sz="1800" dirty="0" err="1">
                          <a:latin typeface="Arial Rounded MT Bold" panose="020F0704030504030204" pitchFamily="34" charset="0"/>
                        </a:rPr>
                        <a:t>penelitian</a:t>
                      </a:r>
                      <a:r>
                        <a:rPr lang="en-ID" sz="1800" dirty="0">
                          <a:latin typeface="Arial Rounded MT Bold" panose="020F0704030504030204" pitchFamily="34" charset="0"/>
                        </a:rPr>
                        <a:t> </a:t>
                      </a:r>
                    </a:p>
                  </a:txBody>
                  <a:tcPr anchor="ctr"/>
                </a:tc>
                <a:tc>
                  <a:txBody>
                    <a:bodyPr/>
                    <a:lstStyle/>
                    <a:p>
                      <a:r>
                        <a:rPr lang="en-ID" sz="1800" dirty="0" err="1">
                          <a:latin typeface="Arial Rounded MT Bold" panose="020F0704030504030204" pitchFamily="34" charset="0"/>
                        </a:rPr>
                        <a:t>Eksperimen</a:t>
                      </a:r>
                      <a:r>
                        <a:rPr lang="en-ID" sz="1800" dirty="0">
                          <a:latin typeface="Arial Rounded MT Bold" panose="020F0704030504030204" pitchFamily="34" charset="0"/>
                        </a:rPr>
                        <a:t>, </a:t>
                      </a:r>
                      <a:r>
                        <a:rPr lang="en-ID" sz="1800" dirty="0" err="1">
                          <a:latin typeface="Arial Rounded MT Bold" panose="020F0704030504030204" pitchFamily="34" charset="0"/>
                        </a:rPr>
                        <a:t>survei</a:t>
                      </a:r>
                      <a:endParaRPr lang="en-ID" sz="1800" dirty="0">
                        <a:latin typeface="Arial Rounded MT Bold" panose="020F0704030504030204" pitchFamily="34" charset="0"/>
                      </a:endParaRPr>
                    </a:p>
                  </a:txBody>
                  <a:tcPr anchor="ctr"/>
                </a:tc>
                <a:tc>
                  <a:txBody>
                    <a:bodyPr/>
                    <a:lstStyle/>
                    <a:p>
                      <a:r>
                        <a:rPr lang="en-ID" sz="1800" dirty="0" err="1">
                          <a:latin typeface="Arial Rounded MT Bold" panose="020F0704030504030204" pitchFamily="34" charset="0"/>
                        </a:rPr>
                        <a:t>Etnografi</a:t>
                      </a:r>
                      <a:r>
                        <a:rPr lang="en-ID" sz="1800" dirty="0">
                          <a:latin typeface="Arial Rounded MT Bold" panose="020F0704030504030204" pitchFamily="34" charset="0"/>
                        </a:rPr>
                        <a:t>, Grounded Theory, </a:t>
                      </a:r>
                      <a:r>
                        <a:rPr lang="en-ID" sz="1800" dirty="0" err="1">
                          <a:latin typeface="Arial Rounded MT Bold" panose="020F0704030504030204" pitchFamily="34" charset="0"/>
                        </a:rPr>
                        <a:t>Fenomenologi</a:t>
                      </a:r>
                      <a:r>
                        <a:rPr lang="en-ID" sz="1800" dirty="0">
                          <a:latin typeface="Arial Rounded MT Bold" panose="020F0704030504030204" pitchFamily="34" charset="0"/>
                        </a:rPr>
                        <a:t>, Case </a:t>
                      </a:r>
                      <a:r>
                        <a:rPr lang="en-ID" sz="1800" dirty="0" err="1">
                          <a:latin typeface="Arial Rounded MT Bold" panose="020F0704030504030204" pitchFamily="34" charset="0"/>
                        </a:rPr>
                        <a:t>Studi</a:t>
                      </a:r>
                      <a:endParaRPr lang="en-ID" sz="1800" dirty="0">
                        <a:latin typeface="Arial Rounded MT Bold" panose="020F0704030504030204" pitchFamily="34" charset="0"/>
                      </a:endParaRPr>
                    </a:p>
                  </a:txBody>
                  <a:tcPr anchor="ctr"/>
                </a:tc>
                <a:extLst>
                  <a:ext uri="{0D108BD9-81ED-4DB2-BD59-A6C34878D82A}">
                    <a16:rowId xmlns:a16="http://schemas.microsoft.com/office/drawing/2014/main" val="2342439794"/>
                  </a:ext>
                </a:extLst>
              </a:tr>
              <a:tr h="360040">
                <a:tc>
                  <a:txBody>
                    <a:bodyPr/>
                    <a:lstStyle/>
                    <a:p>
                      <a:r>
                        <a:rPr lang="en-ID" sz="1800" dirty="0" err="1">
                          <a:latin typeface="Arial Rounded MT Bold" panose="020F0704030504030204" pitchFamily="34" charset="0"/>
                        </a:rPr>
                        <a:t>Instrumen</a:t>
                      </a:r>
                      <a:r>
                        <a:rPr lang="en-ID" sz="1800" dirty="0">
                          <a:latin typeface="Arial Rounded MT Bold" panose="020F0704030504030204" pitchFamily="34" charset="0"/>
                        </a:rPr>
                        <a:t> </a:t>
                      </a:r>
                    </a:p>
                  </a:txBody>
                  <a:tcPr/>
                </a:tc>
                <a:tc>
                  <a:txBody>
                    <a:bodyPr/>
                    <a:lstStyle/>
                    <a:p>
                      <a:r>
                        <a:rPr lang="en-ID" sz="1800" dirty="0" err="1">
                          <a:latin typeface="Arial Rounded MT Bold" panose="020F0704030504030204" pitchFamily="34" charset="0"/>
                        </a:rPr>
                        <a:t>Tes</a:t>
                      </a:r>
                      <a:r>
                        <a:rPr lang="en-ID" sz="1800" dirty="0">
                          <a:latin typeface="Arial Rounded MT Bold" panose="020F0704030504030204" pitchFamily="34" charset="0"/>
                        </a:rPr>
                        <a:t> </a:t>
                      </a:r>
                      <a:r>
                        <a:rPr lang="en-ID" sz="1800" dirty="0" err="1">
                          <a:latin typeface="Arial Rounded MT Bold" panose="020F0704030504030204" pitchFamily="34" charset="0"/>
                        </a:rPr>
                        <a:t>atau</a:t>
                      </a:r>
                      <a:r>
                        <a:rPr lang="en-ID" sz="1800" dirty="0">
                          <a:latin typeface="Arial Rounded MT Bold" panose="020F0704030504030204" pitchFamily="34" charset="0"/>
                        </a:rPr>
                        <a:t> </a:t>
                      </a:r>
                      <a:r>
                        <a:rPr lang="en-ID" sz="1800" dirty="0" err="1">
                          <a:latin typeface="Arial Rounded MT Bold" panose="020F0704030504030204" pitchFamily="34" charset="0"/>
                        </a:rPr>
                        <a:t>kuesioner</a:t>
                      </a:r>
                      <a:r>
                        <a:rPr lang="en-ID" sz="1800" dirty="0">
                          <a:latin typeface="Arial Rounded MT Bold" panose="020F0704030504030204" pitchFamily="34" charset="0"/>
                        </a:rPr>
                        <a:t> yang </a:t>
                      </a:r>
                      <a:r>
                        <a:rPr lang="en-ID" sz="1800" dirty="0" err="1">
                          <a:latin typeface="Arial Rounded MT Bold" panose="020F0704030504030204" pitchFamily="34" charset="0"/>
                        </a:rPr>
                        <a:t>telah</a:t>
                      </a:r>
                      <a:r>
                        <a:rPr lang="en-ID" sz="1800" dirty="0">
                          <a:latin typeface="Arial Rounded MT Bold" panose="020F0704030504030204" pitchFamily="34" charset="0"/>
                        </a:rPr>
                        <a:t> </a:t>
                      </a:r>
                      <a:r>
                        <a:rPr lang="en-ID" sz="1800" dirty="0" err="1">
                          <a:latin typeface="Arial Rounded MT Bold" panose="020F0704030504030204" pitchFamily="34" charset="0"/>
                        </a:rPr>
                        <a:t>teruji</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Peneliti</a:t>
                      </a:r>
                      <a:r>
                        <a:rPr lang="en-ID" sz="1800" dirty="0">
                          <a:latin typeface="Arial Rounded MT Bold" panose="020F0704030504030204" pitchFamily="34" charset="0"/>
                        </a:rPr>
                        <a:t> </a:t>
                      </a:r>
                      <a:r>
                        <a:rPr lang="en-ID" sz="1800" dirty="0" err="1">
                          <a:latin typeface="Arial Rounded MT Bold" panose="020F0704030504030204" pitchFamily="34" charset="0"/>
                        </a:rPr>
                        <a:t>sbg</a:t>
                      </a:r>
                      <a:r>
                        <a:rPr lang="en-ID" sz="1800" dirty="0">
                          <a:latin typeface="Arial Rounded MT Bold" panose="020F0704030504030204" pitchFamily="34" charset="0"/>
                        </a:rPr>
                        <a:t> instrument, Camera, tape </a:t>
                      </a:r>
                      <a:r>
                        <a:rPr lang="en-ID" sz="1800" dirty="0" err="1">
                          <a:latin typeface="Arial Rounded MT Bold" panose="020F0704030504030204" pitchFamily="34" charset="0"/>
                        </a:rPr>
                        <a:t>recoder</a:t>
                      </a:r>
                      <a:r>
                        <a:rPr lang="en-ID" sz="1800" dirty="0">
                          <a:latin typeface="Arial Rounded MT Bold" panose="020F0704030504030204" pitchFamily="34" charset="0"/>
                        </a:rPr>
                        <a:t>, video, </a:t>
                      </a:r>
                      <a:r>
                        <a:rPr lang="en-ID" sz="1800" dirty="0" err="1">
                          <a:latin typeface="Arial Rounded MT Bold" panose="020F0704030504030204" pitchFamily="34" charset="0"/>
                        </a:rPr>
                        <a:t>buku</a:t>
                      </a:r>
                      <a:r>
                        <a:rPr lang="en-ID" sz="1800" dirty="0">
                          <a:latin typeface="Arial Rounded MT Bold" panose="020F0704030504030204" pitchFamily="34" charset="0"/>
                        </a:rPr>
                        <a:t> </a:t>
                      </a:r>
                      <a:r>
                        <a:rPr lang="en-ID" sz="1800" dirty="0" err="1">
                          <a:latin typeface="Arial Rounded MT Bold" panose="020F0704030504030204" pitchFamily="34" charset="0"/>
                        </a:rPr>
                        <a:t>catatan</a:t>
                      </a:r>
                      <a:endParaRPr lang="en-ID" sz="1800" dirty="0">
                        <a:latin typeface="Arial Rounded MT Bold" panose="020F0704030504030204" pitchFamily="34" charset="0"/>
                      </a:endParaRPr>
                    </a:p>
                  </a:txBody>
                  <a:tcPr/>
                </a:tc>
                <a:extLst>
                  <a:ext uri="{0D108BD9-81ED-4DB2-BD59-A6C34878D82A}">
                    <a16:rowId xmlns:a16="http://schemas.microsoft.com/office/drawing/2014/main" val="820929176"/>
                  </a:ext>
                </a:extLst>
              </a:tr>
              <a:tr h="360040">
                <a:tc>
                  <a:txBody>
                    <a:bodyPr/>
                    <a:lstStyle/>
                    <a:p>
                      <a:r>
                        <a:rPr lang="en-ID" sz="1800" dirty="0" err="1">
                          <a:latin typeface="Arial Rounded MT Bold" panose="020F0704030504030204" pitchFamily="34" charset="0"/>
                        </a:rPr>
                        <a:t>Pengumpulan</a:t>
                      </a:r>
                      <a:r>
                        <a:rPr lang="en-ID" sz="1800" dirty="0">
                          <a:latin typeface="Arial Rounded MT Bold" panose="020F0704030504030204" pitchFamily="34" charset="0"/>
                        </a:rPr>
                        <a:t> data</a:t>
                      </a:r>
                    </a:p>
                  </a:txBody>
                  <a:tcPr/>
                </a:tc>
                <a:tc>
                  <a:txBody>
                    <a:bodyPr/>
                    <a:lstStyle/>
                    <a:p>
                      <a:r>
                        <a:rPr lang="en-ID" sz="1800" dirty="0">
                          <a:latin typeface="Arial Rounded MT Bold" panose="020F0704030504030204" pitchFamily="34" charset="0"/>
                        </a:rPr>
                        <a:t>Test, </a:t>
                      </a:r>
                      <a:r>
                        <a:rPr lang="en-ID" sz="1800" dirty="0" err="1">
                          <a:latin typeface="Arial Rounded MT Bold" panose="020F0704030504030204" pitchFamily="34" charset="0"/>
                        </a:rPr>
                        <a:t>kuesioner</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Observasi</a:t>
                      </a:r>
                      <a:r>
                        <a:rPr lang="en-ID" sz="1800" dirty="0">
                          <a:latin typeface="Arial Rounded MT Bold" panose="020F0704030504030204" pitchFamily="34" charset="0"/>
                        </a:rPr>
                        <a:t>, </a:t>
                      </a:r>
                      <a:r>
                        <a:rPr lang="en-ID" sz="1800" dirty="0" err="1">
                          <a:latin typeface="Arial Rounded MT Bold" panose="020F0704030504030204" pitchFamily="34" charset="0"/>
                        </a:rPr>
                        <a:t>wawancara</a:t>
                      </a:r>
                      <a:r>
                        <a:rPr lang="en-ID" sz="1800" dirty="0">
                          <a:latin typeface="Arial Rounded MT Bold" panose="020F0704030504030204" pitchFamily="34" charset="0"/>
                        </a:rPr>
                        <a:t>, </a:t>
                      </a:r>
                      <a:r>
                        <a:rPr lang="en-ID" sz="1800" dirty="0" err="1">
                          <a:latin typeface="Arial Rounded MT Bold" panose="020F0704030504030204" pitchFamily="34" charset="0"/>
                        </a:rPr>
                        <a:t>dokumentasi</a:t>
                      </a:r>
                      <a:endParaRPr lang="en-ID" sz="1800" dirty="0">
                        <a:latin typeface="Arial Rounded MT Bold" panose="020F0704030504030204" pitchFamily="34" charset="0"/>
                      </a:endParaRPr>
                    </a:p>
                  </a:txBody>
                  <a:tcPr/>
                </a:tc>
                <a:extLst>
                  <a:ext uri="{0D108BD9-81ED-4DB2-BD59-A6C34878D82A}">
                    <a16:rowId xmlns:a16="http://schemas.microsoft.com/office/drawing/2014/main" val="4012246972"/>
                  </a:ext>
                </a:extLst>
              </a:tr>
            </a:tbl>
          </a:graphicData>
        </a:graphic>
      </p:graphicFrame>
      <p:sp>
        <p:nvSpPr>
          <p:cNvPr id="29" name="TextBox 28">
            <a:extLst>
              <a:ext uri="{FF2B5EF4-FFF2-40B4-BE49-F238E27FC236}">
                <a16:creationId xmlns:a16="http://schemas.microsoft.com/office/drawing/2014/main" id="{6498A34A-3E15-4018-B83A-FBA5B8DD4B2E}"/>
              </a:ext>
            </a:extLst>
          </p:cNvPr>
          <p:cNvSpPr txBox="1"/>
          <p:nvPr/>
        </p:nvSpPr>
        <p:spPr>
          <a:xfrm>
            <a:off x="899592" y="332656"/>
            <a:ext cx="727280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KARAKTERISTIK KOMPONEN METODE PENELITIAN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13929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6265997" y="214290"/>
            <a:ext cx="938213" cy="6643710"/>
            <a:chOff x="3562340" y="714356"/>
            <a:chExt cx="938222" cy="5760739"/>
          </a:xfrm>
          <a:solidFill>
            <a:srgbClr val="FF0000"/>
          </a:solidFill>
        </p:grpSpPr>
        <p:sp>
          <p:nvSpPr>
            <p:cNvPr id="34" name="Flowchart: Magnetic Disk 33"/>
            <p:cNvSpPr/>
            <p:nvPr/>
          </p:nvSpPr>
          <p:spPr bwMode="auto">
            <a:xfrm>
              <a:off x="3571876" y="6081767"/>
              <a:ext cx="928686"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Flowchart: Magnetic Disk 34"/>
            <p:cNvSpPr/>
            <p:nvPr/>
          </p:nvSpPr>
          <p:spPr bwMode="auto">
            <a:xfrm>
              <a:off x="3786188" y="857250"/>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Flowchart: Magnetic Disk 35"/>
            <p:cNvSpPr/>
            <p:nvPr/>
          </p:nvSpPr>
          <p:spPr bwMode="auto">
            <a:xfrm>
              <a:off x="3786188" y="1119469"/>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Flowchart: Magnetic Disk 36"/>
            <p:cNvSpPr/>
            <p:nvPr/>
          </p:nvSpPr>
          <p:spPr bwMode="auto">
            <a:xfrm>
              <a:off x="3786188" y="1381687"/>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Flowchart: Magnetic Disk 37"/>
            <p:cNvSpPr/>
            <p:nvPr/>
          </p:nvSpPr>
          <p:spPr bwMode="auto">
            <a:xfrm>
              <a:off x="3786188" y="1643906"/>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Flowchart: Magnetic Disk 38"/>
            <p:cNvSpPr/>
            <p:nvPr/>
          </p:nvSpPr>
          <p:spPr bwMode="auto">
            <a:xfrm>
              <a:off x="3786188" y="1840570"/>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Flowchart: Magnetic Disk 39"/>
            <p:cNvSpPr/>
            <p:nvPr/>
          </p:nvSpPr>
          <p:spPr bwMode="auto">
            <a:xfrm>
              <a:off x="3786188" y="2102789"/>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Flowchart: Magnetic Disk 40"/>
            <p:cNvSpPr/>
            <p:nvPr/>
          </p:nvSpPr>
          <p:spPr bwMode="auto">
            <a:xfrm>
              <a:off x="3786188" y="2365007"/>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Flowchart: Magnetic Disk 41"/>
            <p:cNvSpPr/>
            <p:nvPr/>
          </p:nvSpPr>
          <p:spPr bwMode="auto">
            <a:xfrm>
              <a:off x="3786188" y="2627226"/>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Flowchart: Magnetic Disk 42"/>
            <p:cNvSpPr/>
            <p:nvPr/>
          </p:nvSpPr>
          <p:spPr bwMode="auto">
            <a:xfrm>
              <a:off x="3786188" y="2889445"/>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Flowchart: Magnetic Disk 43"/>
            <p:cNvSpPr/>
            <p:nvPr/>
          </p:nvSpPr>
          <p:spPr bwMode="auto">
            <a:xfrm>
              <a:off x="3786188" y="3151663"/>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Flowchart: Magnetic Disk 44"/>
            <p:cNvSpPr/>
            <p:nvPr/>
          </p:nvSpPr>
          <p:spPr bwMode="auto">
            <a:xfrm>
              <a:off x="3786188" y="3413882"/>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Flowchart: Magnetic Disk 45"/>
            <p:cNvSpPr/>
            <p:nvPr/>
          </p:nvSpPr>
          <p:spPr bwMode="auto">
            <a:xfrm>
              <a:off x="3786188" y="3676101"/>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Flowchart: Magnetic Disk 46"/>
            <p:cNvSpPr/>
            <p:nvPr/>
          </p:nvSpPr>
          <p:spPr bwMode="auto">
            <a:xfrm>
              <a:off x="3786188" y="3872765"/>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Flowchart: Magnetic Disk 47"/>
            <p:cNvSpPr/>
            <p:nvPr/>
          </p:nvSpPr>
          <p:spPr bwMode="auto">
            <a:xfrm>
              <a:off x="3786188" y="4134984"/>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Flowchart: Magnetic Disk 48"/>
            <p:cNvSpPr/>
            <p:nvPr/>
          </p:nvSpPr>
          <p:spPr bwMode="auto">
            <a:xfrm>
              <a:off x="3786188" y="4397202"/>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Flowchart: Magnetic Disk 49"/>
            <p:cNvSpPr/>
            <p:nvPr/>
          </p:nvSpPr>
          <p:spPr bwMode="auto">
            <a:xfrm>
              <a:off x="3786188" y="4659421"/>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Flowchart: Magnetic Disk 50"/>
            <p:cNvSpPr/>
            <p:nvPr/>
          </p:nvSpPr>
          <p:spPr bwMode="auto">
            <a:xfrm>
              <a:off x="3786188" y="4790508"/>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Flowchart: Magnetic Disk 51"/>
            <p:cNvSpPr/>
            <p:nvPr/>
          </p:nvSpPr>
          <p:spPr bwMode="auto">
            <a:xfrm>
              <a:off x="3786188" y="5052727"/>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Flowchart: Magnetic Disk 52"/>
            <p:cNvSpPr/>
            <p:nvPr/>
          </p:nvSpPr>
          <p:spPr bwMode="auto">
            <a:xfrm>
              <a:off x="3786188" y="5249391"/>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Flowchart: Magnetic Disk 53"/>
            <p:cNvSpPr/>
            <p:nvPr/>
          </p:nvSpPr>
          <p:spPr bwMode="auto">
            <a:xfrm>
              <a:off x="3786188" y="5511610"/>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Flowchart: Magnetic Disk 54"/>
            <p:cNvSpPr/>
            <p:nvPr/>
          </p:nvSpPr>
          <p:spPr bwMode="auto">
            <a:xfrm>
              <a:off x="3786188" y="5773828"/>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Flowchart: Magnetic Disk 55"/>
            <p:cNvSpPr/>
            <p:nvPr/>
          </p:nvSpPr>
          <p:spPr bwMode="auto">
            <a:xfrm>
              <a:off x="3562340" y="714356"/>
              <a:ext cx="938222" cy="250452"/>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 name="Group 30"/>
          <p:cNvGrpSpPr>
            <a:grpSpLocks/>
          </p:cNvGrpSpPr>
          <p:nvPr/>
        </p:nvGrpSpPr>
        <p:grpSpPr bwMode="auto">
          <a:xfrm>
            <a:off x="1425855" y="214290"/>
            <a:ext cx="938213" cy="6643710"/>
            <a:chOff x="3562340" y="714356"/>
            <a:chExt cx="938222" cy="5760739"/>
          </a:xfrm>
          <a:solidFill>
            <a:srgbClr val="FF0000"/>
          </a:solidFill>
        </p:grpSpPr>
        <p:sp>
          <p:nvSpPr>
            <p:cNvPr id="10" name="Flowchart: Magnetic Disk 9"/>
            <p:cNvSpPr/>
            <p:nvPr/>
          </p:nvSpPr>
          <p:spPr bwMode="auto">
            <a:xfrm>
              <a:off x="3571876" y="6081767"/>
              <a:ext cx="928686"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owchart: Magnetic Disk 10"/>
            <p:cNvSpPr/>
            <p:nvPr/>
          </p:nvSpPr>
          <p:spPr bwMode="auto">
            <a:xfrm>
              <a:off x="3786188" y="857250"/>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owchart: Magnetic Disk 11"/>
            <p:cNvSpPr/>
            <p:nvPr/>
          </p:nvSpPr>
          <p:spPr bwMode="auto">
            <a:xfrm>
              <a:off x="3786188" y="1119469"/>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owchart: Magnetic Disk 12"/>
            <p:cNvSpPr/>
            <p:nvPr/>
          </p:nvSpPr>
          <p:spPr bwMode="auto">
            <a:xfrm>
              <a:off x="3786188" y="1381687"/>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owchart: Magnetic Disk 13"/>
            <p:cNvSpPr/>
            <p:nvPr/>
          </p:nvSpPr>
          <p:spPr bwMode="auto">
            <a:xfrm>
              <a:off x="3786188" y="1643906"/>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owchart: Magnetic Disk 14"/>
            <p:cNvSpPr/>
            <p:nvPr/>
          </p:nvSpPr>
          <p:spPr bwMode="auto">
            <a:xfrm>
              <a:off x="3786188" y="1840570"/>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owchart: Magnetic Disk 15"/>
            <p:cNvSpPr/>
            <p:nvPr/>
          </p:nvSpPr>
          <p:spPr bwMode="auto">
            <a:xfrm>
              <a:off x="3786188" y="2102789"/>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owchart: Magnetic Disk 16"/>
            <p:cNvSpPr/>
            <p:nvPr/>
          </p:nvSpPr>
          <p:spPr bwMode="auto">
            <a:xfrm>
              <a:off x="3786188" y="2365007"/>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lowchart: Magnetic Disk 17"/>
            <p:cNvSpPr/>
            <p:nvPr/>
          </p:nvSpPr>
          <p:spPr bwMode="auto">
            <a:xfrm>
              <a:off x="3786188" y="2627226"/>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lowchart: Magnetic Disk 18"/>
            <p:cNvSpPr/>
            <p:nvPr/>
          </p:nvSpPr>
          <p:spPr bwMode="auto">
            <a:xfrm>
              <a:off x="3786188" y="2889445"/>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lowchart: Magnetic Disk 19"/>
            <p:cNvSpPr/>
            <p:nvPr/>
          </p:nvSpPr>
          <p:spPr bwMode="auto">
            <a:xfrm>
              <a:off x="3786188" y="3151663"/>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lowchart: Magnetic Disk 20"/>
            <p:cNvSpPr/>
            <p:nvPr/>
          </p:nvSpPr>
          <p:spPr bwMode="auto">
            <a:xfrm>
              <a:off x="3786188" y="3413882"/>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lowchart: Magnetic Disk 21"/>
            <p:cNvSpPr/>
            <p:nvPr/>
          </p:nvSpPr>
          <p:spPr bwMode="auto">
            <a:xfrm>
              <a:off x="3786188" y="3676101"/>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Flowchart: Magnetic Disk 22"/>
            <p:cNvSpPr/>
            <p:nvPr/>
          </p:nvSpPr>
          <p:spPr bwMode="auto">
            <a:xfrm>
              <a:off x="3786188" y="3872765"/>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Flowchart: Magnetic Disk 23"/>
            <p:cNvSpPr/>
            <p:nvPr/>
          </p:nvSpPr>
          <p:spPr bwMode="auto">
            <a:xfrm>
              <a:off x="3786188" y="4134984"/>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Flowchart: Magnetic Disk 24"/>
            <p:cNvSpPr/>
            <p:nvPr/>
          </p:nvSpPr>
          <p:spPr bwMode="auto">
            <a:xfrm>
              <a:off x="3786188" y="4397202"/>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lowchart: Magnetic Disk 25"/>
            <p:cNvSpPr/>
            <p:nvPr/>
          </p:nvSpPr>
          <p:spPr bwMode="auto">
            <a:xfrm>
              <a:off x="3786188" y="4659421"/>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lowchart: Magnetic Disk 26"/>
            <p:cNvSpPr/>
            <p:nvPr/>
          </p:nvSpPr>
          <p:spPr bwMode="auto">
            <a:xfrm>
              <a:off x="3786188" y="4790508"/>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lowchart: Magnetic Disk 27"/>
            <p:cNvSpPr/>
            <p:nvPr/>
          </p:nvSpPr>
          <p:spPr bwMode="auto">
            <a:xfrm>
              <a:off x="3786188" y="5052727"/>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lowchart: Magnetic Disk 28"/>
            <p:cNvSpPr/>
            <p:nvPr/>
          </p:nvSpPr>
          <p:spPr bwMode="auto">
            <a:xfrm>
              <a:off x="3786188" y="5249391"/>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lowchart: Magnetic Disk 29"/>
            <p:cNvSpPr/>
            <p:nvPr/>
          </p:nvSpPr>
          <p:spPr bwMode="auto">
            <a:xfrm>
              <a:off x="3786188" y="5511610"/>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Flowchart: Magnetic Disk 30"/>
            <p:cNvSpPr/>
            <p:nvPr/>
          </p:nvSpPr>
          <p:spPr bwMode="auto">
            <a:xfrm>
              <a:off x="3786188" y="5773828"/>
              <a:ext cx="500062" cy="39332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Flowchart: Magnetic Disk 31"/>
            <p:cNvSpPr/>
            <p:nvPr/>
          </p:nvSpPr>
          <p:spPr bwMode="auto">
            <a:xfrm>
              <a:off x="3562340" y="714356"/>
              <a:ext cx="938222" cy="250452"/>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 name="Rounded Rectangle 4"/>
          <p:cNvSpPr/>
          <p:nvPr/>
        </p:nvSpPr>
        <p:spPr>
          <a:xfrm>
            <a:off x="971600" y="642919"/>
            <a:ext cx="6984776" cy="1143008"/>
          </a:xfrm>
          <a:prstGeom prst="roundRect">
            <a:avLst>
              <a:gd name="adj" fmla="val 7524"/>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Rounded MT Bold" pitchFamily="34" charset="0"/>
                <a:ea typeface="+mn-ea"/>
                <a:cs typeface="+mn-cs"/>
              </a:rPr>
              <a:t> </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mn-cs"/>
              </a:rPr>
              <a:t>PENGERTIAN METODE PENELITIAAN</a:t>
            </a:r>
            <a:endParaRPr kumimoji="0" lang="id-ID" sz="24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p:txBody>
      </p:sp>
      <p:sp>
        <p:nvSpPr>
          <p:cNvPr id="6" name="Rounded Rectangle 5"/>
          <p:cNvSpPr/>
          <p:nvPr/>
        </p:nvSpPr>
        <p:spPr>
          <a:xfrm>
            <a:off x="971600" y="2000240"/>
            <a:ext cx="6984776" cy="3214710"/>
          </a:xfrm>
          <a:prstGeom prst="roundRect">
            <a:avLst>
              <a:gd name="adj" fmla="val 4964"/>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431925" marR="0" lvl="0" indent="-1431925"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Rounded MT Bold" pitchFamily="34" charset="0"/>
                <a:ea typeface="+mn-ea"/>
                <a:cs typeface="+mn-cs"/>
              </a:rPr>
              <a:t>	</a:t>
            </a:r>
            <a:r>
              <a:rPr kumimoji="0" lang="en-GB" sz="3200" b="0" i="0" u="none" strike="noStrike" kern="1200" cap="none" spc="0" normalizeH="0" baseline="0" noProof="0" dirty="0">
                <a:ln>
                  <a:noFill/>
                </a:ln>
                <a:solidFill>
                  <a:prstClr val="white"/>
                </a:solidFill>
                <a:effectLst/>
                <a:uLnTx/>
                <a:uFillTx/>
                <a:latin typeface="Arial Rounded MT Bold" pitchFamily="34" charset="0"/>
                <a:ea typeface="+mn-ea"/>
                <a:cs typeface="+mn-cs"/>
              </a:rPr>
              <a:t>CARA ILMIAH UNTUK MENDAPATKAN DATA </a:t>
            </a:r>
          </a:p>
          <a:p>
            <a:pPr marL="1431925" marR="0" lvl="0" indent="-1431925"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Rounded MT Bold" pitchFamily="34" charset="0"/>
                <a:ea typeface="+mn-ea"/>
                <a:cs typeface="+mn-cs"/>
              </a:rPr>
              <a:t>	DENGAN TUJUAN DAN KEGUNAAN TERENTU</a:t>
            </a:r>
          </a:p>
        </p:txBody>
      </p:sp>
    </p:spTree>
    <p:extLst>
      <p:ext uri="{BB962C8B-B14F-4D97-AF65-F5344CB8AC3E}">
        <p14:creationId xmlns:p14="http://schemas.microsoft.com/office/powerpoint/2010/main" val="222370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3EDB9F-4DA0-4960-A168-AC7FAD689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smtClean="0">
                <a:ln>
                  <a:noFill/>
                </a:ln>
                <a:solidFill>
                  <a:srgbClr val="FFFFFF"/>
                </a:solidFill>
                <a:effectLst/>
                <a:uLnTx/>
                <a:uFillTx/>
                <a:latin typeface="Arial"/>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rgbClr val="FFFFFF"/>
              </a:solidFill>
              <a:effectLst/>
              <a:uLnTx/>
              <a:uFillTx/>
              <a:latin typeface="Arial"/>
              <a:ea typeface="+mn-ea"/>
              <a:cs typeface="Arial" pitchFamily="34" charset="0"/>
            </a:endParaRPr>
          </a:p>
        </p:txBody>
      </p:sp>
      <p:graphicFrame>
        <p:nvGraphicFramePr>
          <p:cNvPr id="6" name="Table 6">
            <a:extLst>
              <a:ext uri="{FF2B5EF4-FFF2-40B4-BE49-F238E27FC236}">
                <a16:creationId xmlns:a16="http://schemas.microsoft.com/office/drawing/2014/main" id="{2297FF8B-38F6-420B-9051-AD58450606E6}"/>
              </a:ext>
            </a:extLst>
          </p:cNvPr>
          <p:cNvGraphicFramePr>
            <a:graphicFrameLocks noGrp="1"/>
          </p:cNvGraphicFramePr>
          <p:nvPr/>
        </p:nvGraphicFramePr>
        <p:xfrm>
          <a:off x="179512" y="984534"/>
          <a:ext cx="8784975" cy="5748536"/>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1232978636"/>
                    </a:ext>
                  </a:extLst>
                </a:gridCol>
                <a:gridCol w="3024336">
                  <a:extLst>
                    <a:ext uri="{9D8B030D-6E8A-4147-A177-3AD203B41FA5}">
                      <a16:colId xmlns:a16="http://schemas.microsoft.com/office/drawing/2014/main" val="859520857"/>
                    </a:ext>
                  </a:extLst>
                </a:gridCol>
                <a:gridCol w="3528391">
                  <a:extLst>
                    <a:ext uri="{9D8B030D-6E8A-4147-A177-3AD203B41FA5}">
                      <a16:colId xmlns:a16="http://schemas.microsoft.com/office/drawing/2014/main" val="743408980"/>
                    </a:ext>
                  </a:extLst>
                </a:gridCol>
              </a:tblGrid>
              <a:tr h="591840">
                <a:tc>
                  <a:txBody>
                    <a:bodyPr/>
                    <a:lstStyle/>
                    <a:p>
                      <a:r>
                        <a:rPr lang="en-ID" sz="1800" dirty="0">
                          <a:latin typeface="Arial Rounded MT Bold" panose="020F0704030504030204" pitchFamily="34" charset="0"/>
                        </a:rPr>
                        <a:t>KOMPONAN</a:t>
                      </a:r>
                    </a:p>
                  </a:txBody>
                  <a:tcPr anchor="ctr"/>
                </a:tc>
                <a:tc>
                  <a:txBody>
                    <a:bodyPr/>
                    <a:lstStyle/>
                    <a:p>
                      <a:r>
                        <a:rPr lang="en-ID" sz="1800" dirty="0">
                          <a:latin typeface="Arial Rounded MT Bold" panose="020F0704030504030204" pitchFamily="34" charset="0"/>
                        </a:rPr>
                        <a:t>METODE KUANTITATIF</a:t>
                      </a:r>
                    </a:p>
                  </a:txBody>
                  <a:tcPr anchor="ctr"/>
                </a:tc>
                <a:tc>
                  <a:txBody>
                    <a:bodyPr/>
                    <a:lstStyle/>
                    <a:p>
                      <a:r>
                        <a:rPr lang="en-ID" sz="1800" dirty="0">
                          <a:latin typeface="Arial Rounded MT Bold" panose="020F0704030504030204" pitchFamily="34" charset="0"/>
                        </a:rPr>
                        <a:t>METODE KUALITATIF</a:t>
                      </a:r>
                    </a:p>
                  </a:txBody>
                  <a:tcPr anchor="ctr"/>
                </a:tc>
                <a:extLst>
                  <a:ext uri="{0D108BD9-81ED-4DB2-BD59-A6C34878D82A}">
                    <a16:rowId xmlns:a16="http://schemas.microsoft.com/office/drawing/2014/main" val="16951289"/>
                  </a:ext>
                </a:extLst>
              </a:tr>
              <a:tr h="370840">
                <a:tc>
                  <a:txBody>
                    <a:bodyPr/>
                    <a:lstStyle/>
                    <a:p>
                      <a:r>
                        <a:rPr lang="en-ID" sz="1800" dirty="0">
                          <a:latin typeface="Arial Rounded MT Bold" panose="020F0704030504030204" pitchFamily="34" charset="0"/>
                        </a:rPr>
                        <a:t>Data </a:t>
                      </a:r>
                    </a:p>
                  </a:txBody>
                  <a:tcPr/>
                </a:tc>
                <a:tc>
                  <a:txBody>
                    <a:bodyPr/>
                    <a:lstStyle/>
                    <a:p>
                      <a:r>
                        <a:rPr lang="en-ID" sz="1800" dirty="0" err="1">
                          <a:latin typeface="Arial Rounded MT Bold" panose="020F0704030504030204" pitchFamily="34" charset="0"/>
                        </a:rPr>
                        <a:t>Kuantitatif</a:t>
                      </a:r>
                      <a:r>
                        <a:rPr lang="en-ID" sz="1800" dirty="0">
                          <a:latin typeface="Arial Rounded MT Bold" panose="020F0704030504030204" pitchFamily="34" charset="0"/>
                        </a:rPr>
                        <a:t>: nominal, ordinal, interval, ratio</a:t>
                      </a:r>
                    </a:p>
                  </a:txBody>
                  <a:tcPr/>
                </a:tc>
                <a:tc>
                  <a:txBody>
                    <a:bodyPr/>
                    <a:lstStyle/>
                    <a:p>
                      <a:r>
                        <a:rPr lang="en-ID" sz="1800" dirty="0" err="1">
                          <a:latin typeface="Arial Rounded MT Bold" panose="020F0704030504030204" pitchFamily="34" charset="0"/>
                        </a:rPr>
                        <a:t>Kualitatif</a:t>
                      </a:r>
                      <a:r>
                        <a:rPr lang="en-ID" sz="1800" dirty="0">
                          <a:latin typeface="Arial Rounded MT Bold" panose="020F0704030504030204" pitchFamily="34" charset="0"/>
                        </a:rPr>
                        <a:t> </a:t>
                      </a:r>
                      <a:r>
                        <a:rPr lang="en-ID" sz="1800" dirty="0" err="1">
                          <a:latin typeface="Arial Rounded MT Bold" panose="020F0704030504030204" pitchFamily="34" charset="0"/>
                        </a:rPr>
                        <a:t>empiris</a:t>
                      </a:r>
                      <a:r>
                        <a:rPr lang="en-ID" sz="1800" dirty="0">
                          <a:latin typeface="Arial Rounded MT Bold" panose="020F0704030504030204" pitchFamily="34" charset="0"/>
                        </a:rPr>
                        <a:t> dan </a:t>
                      </a:r>
                      <a:r>
                        <a:rPr lang="en-ID" sz="1800" dirty="0" err="1">
                          <a:latin typeface="Arial Rounded MT Bold" panose="020F0704030504030204" pitchFamily="34" charset="0"/>
                        </a:rPr>
                        <a:t>enterpretif</a:t>
                      </a:r>
                      <a:endParaRPr lang="en-ID" sz="1800" dirty="0">
                        <a:latin typeface="Arial Rounded MT Bold" panose="020F0704030504030204" pitchFamily="34" charset="0"/>
                      </a:endParaRPr>
                    </a:p>
                  </a:txBody>
                  <a:tcPr/>
                </a:tc>
                <a:extLst>
                  <a:ext uri="{0D108BD9-81ED-4DB2-BD59-A6C34878D82A}">
                    <a16:rowId xmlns:a16="http://schemas.microsoft.com/office/drawing/2014/main" val="1692010452"/>
                  </a:ext>
                </a:extLst>
              </a:tr>
              <a:tr h="473674">
                <a:tc>
                  <a:txBody>
                    <a:bodyPr/>
                    <a:lstStyle/>
                    <a:p>
                      <a:r>
                        <a:rPr lang="en-ID" sz="1800" dirty="0" err="1">
                          <a:latin typeface="Arial Rounded MT Bold" panose="020F0704030504030204" pitchFamily="34" charset="0"/>
                        </a:rPr>
                        <a:t>Sampel</a:t>
                      </a:r>
                      <a:endParaRPr lang="en-ID" sz="1800" dirty="0">
                        <a:latin typeface="Arial Rounded MT Bold" panose="020F0704030504030204" pitchFamily="34" charset="0"/>
                      </a:endParaRPr>
                    </a:p>
                  </a:txBody>
                  <a:tcPr/>
                </a:tc>
                <a:tc>
                  <a:txBody>
                    <a:bodyPr/>
                    <a:lstStyle/>
                    <a:p>
                      <a:r>
                        <a:rPr lang="en-ID" sz="1800" dirty="0">
                          <a:latin typeface="Arial Rounded MT Bold" panose="020F0704030504030204" pitchFamily="34" charset="0"/>
                        </a:rPr>
                        <a:t>Random, </a:t>
                      </a:r>
                      <a:r>
                        <a:rPr lang="en-ID" sz="1800" dirty="0" err="1">
                          <a:latin typeface="Arial Rounded MT Bold" panose="020F0704030504030204" pitchFamily="34" charset="0"/>
                        </a:rPr>
                        <a:t>jumlah</a:t>
                      </a:r>
                      <a:r>
                        <a:rPr lang="en-ID" sz="1800" dirty="0">
                          <a:latin typeface="Arial Rounded MT Bold" panose="020F0704030504030204" pitchFamily="34" charset="0"/>
                        </a:rPr>
                        <a:t> </a:t>
                      </a:r>
                      <a:r>
                        <a:rPr lang="en-ID" sz="1800" dirty="0" err="1">
                          <a:latin typeface="Arial Rounded MT Bold" panose="020F0704030504030204" pitchFamily="34" charset="0"/>
                        </a:rPr>
                        <a:t>ditentukan</a:t>
                      </a:r>
                      <a:r>
                        <a:rPr lang="en-ID" sz="1800" dirty="0">
                          <a:latin typeface="Arial Rounded MT Bold" panose="020F0704030504030204" pitchFamily="34" charset="0"/>
                        </a:rPr>
                        <a:t> </a:t>
                      </a:r>
                      <a:r>
                        <a:rPr lang="en-ID" sz="1800" dirty="0" err="1">
                          <a:latin typeface="Arial Rounded MT Bold" panose="020F0704030504030204" pitchFamily="34" charset="0"/>
                        </a:rPr>
                        <a:t>sejak</a:t>
                      </a:r>
                      <a:r>
                        <a:rPr lang="en-ID" sz="1800" dirty="0">
                          <a:latin typeface="Arial Rounded MT Bold" panose="020F0704030504030204" pitchFamily="34" charset="0"/>
                        </a:rPr>
                        <a:t> </a:t>
                      </a:r>
                      <a:r>
                        <a:rPr lang="en-ID" sz="1800" dirty="0" err="1">
                          <a:latin typeface="Arial Rounded MT Bold" panose="020F0704030504030204" pitchFamily="34" charset="0"/>
                        </a:rPr>
                        <a:t>awal</a:t>
                      </a:r>
                      <a:endParaRPr lang="en-ID" sz="1800" dirty="0">
                        <a:latin typeface="Arial Rounded MT Bold" panose="020F0704030504030204" pitchFamily="34" charset="0"/>
                      </a:endParaRPr>
                    </a:p>
                  </a:txBody>
                  <a:tcPr/>
                </a:tc>
                <a:tc>
                  <a:txBody>
                    <a:bodyPr/>
                    <a:lstStyle/>
                    <a:p>
                      <a:r>
                        <a:rPr lang="en-ID" sz="1800" dirty="0">
                          <a:latin typeface="Arial Rounded MT Bold" panose="020F0704030504030204" pitchFamily="34" charset="0"/>
                        </a:rPr>
                        <a:t>Purposive dan snow ball, </a:t>
                      </a:r>
                      <a:r>
                        <a:rPr lang="en-ID" sz="1800" dirty="0" err="1">
                          <a:latin typeface="Arial Rounded MT Bold" panose="020F0704030504030204" pitchFamily="34" charset="0"/>
                        </a:rPr>
                        <a:t>jmlh</a:t>
                      </a:r>
                      <a:r>
                        <a:rPr lang="en-ID" sz="1800" dirty="0">
                          <a:latin typeface="Arial Rounded MT Bold" panose="020F0704030504030204" pitchFamily="34" charset="0"/>
                        </a:rPr>
                        <a:t> </a:t>
                      </a:r>
                      <a:r>
                        <a:rPr lang="en-ID" sz="1800" dirty="0" err="1">
                          <a:latin typeface="Arial Rounded MT Bold" panose="020F0704030504030204" pitchFamily="34" charset="0"/>
                        </a:rPr>
                        <a:t>diketahu</a:t>
                      </a:r>
                      <a:r>
                        <a:rPr lang="en-ID" sz="1800" dirty="0">
                          <a:latin typeface="Arial Rounded MT Bold" panose="020F0704030504030204" pitchFamily="34" charset="0"/>
                        </a:rPr>
                        <a:t> </a:t>
                      </a:r>
                      <a:r>
                        <a:rPr lang="en-ID" sz="1800" dirty="0" err="1">
                          <a:latin typeface="Arial Rounded MT Bold" panose="020F0704030504030204" pitchFamily="34" charset="0"/>
                        </a:rPr>
                        <a:t>setelah</a:t>
                      </a:r>
                      <a:r>
                        <a:rPr lang="en-ID" sz="1800" dirty="0">
                          <a:latin typeface="Arial Rounded MT Bold" panose="020F0704030504030204" pitchFamily="34" charset="0"/>
                        </a:rPr>
                        <a:t> </a:t>
                      </a:r>
                      <a:r>
                        <a:rPr lang="en-ID" sz="1800" dirty="0" err="1">
                          <a:latin typeface="Arial Rounded MT Bold" panose="020F0704030504030204" pitchFamily="34" charset="0"/>
                        </a:rPr>
                        <a:t>selesai</a:t>
                      </a:r>
                      <a:endParaRPr lang="en-ID" sz="1800" dirty="0">
                        <a:latin typeface="Arial Rounded MT Bold" panose="020F0704030504030204" pitchFamily="34" charset="0"/>
                      </a:endParaRPr>
                    </a:p>
                  </a:txBody>
                  <a:tcPr/>
                </a:tc>
                <a:extLst>
                  <a:ext uri="{0D108BD9-81ED-4DB2-BD59-A6C34878D82A}">
                    <a16:rowId xmlns:a16="http://schemas.microsoft.com/office/drawing/2014/main" val="2761338163"/>
                  </a:ext>
                </a:extLst>
              </a:tr>
              <a:tr h="576064">
                <a:tc>
                  <a:txBody>
                    <a:bodyPr/>
                    <a:lstStyle/>
                    <a:p>
                      <a:r>
                        <a:rPr lang="en-ID" sz="1800" dirty="0" err="1">
                          <a:latin typeface="Arial Rounded MT Bold" panose="020F0704030504030204" pitchFamily="34" charset="0"/>
                        </a:rPr>
                        <a:t>Analisis</a:t>
                      </a:r>
                      <a:endParaRPr lang="en-ID" sz="1800" dirty="0">
                        <a:latin typeface="Arial Rounded MT Bold" panose="020F0704030504030204" pitchFamily="34" charset="0"/>
                      </a:endParaRPr>
                    </a:p>
                  </a:txBody>
                  <a:tcPr anchor="ctr"/>
                </a:tc>
                <a:tc>
                  <a:txBody>
                    <a:bodyPr/>
                    <a:lstStyle/>
                    <a:p>
                      <a:r>
                        <a:rPr lang="en-ID" sz="1800" dirty="0" err="1">
                          <a:latin typeface="Arial Rounded MT Bold" panose="020F0704030504030204" pitchFamily="34" charset="0"/>
                        </a:rPr>
                        <a:t>Statistik</a:t>
                      </a:r>
                      <a:r>
                        <a:rPr lang="en-ID" sz="1800" dirty="0">
                          <a:latin typeface="Arial Rounded MT Bold" panose="020F0704030504030204" pitchFamily="34" charset="0"/>
                        </a:rPr>
                        <a:t> </a:t>
                      </a:r>
                      <a:r>
                        <a:rPr lang="en-ID" sz="1800" dirty="0" err="1">
                          <a:latin typeface="Arial Rounded MT Bold" panose="020F0704030504030204" pitchFamily="34" charset="0"/>
                        </a:rPr>
                        <a:t>deskriptif</a:t>
                      </a:r>
                      <a:r>
                        <a:rPr lang="en-ID" sz="1800" dirty="0">
                          <a:latin typeface="Arial Rounded MT Bold" panose="020F0704030504030204" pitchFamily="34" charset="0"/>
                        </a:rPr>
                        <a:t> dan </a:t>
                      </a:r>
                      <a:r>
                        <a:rPr lang="en-ID" sz="1800" dirty="0" err="1">
                          <a:latin typeface="Arial Rounded MT Bold" panose="020F0704030504030204" pitchFamily="34" charset="0"/>
                        </a:rPr>
                        <a:t>inferensial</a:t>
                      </a:r>
                      <a:endParaRPr lang="en-ID" sz="1800" dirty="0">
                        <a:latin typeface="Arial Rounded MT Bold" panose="020F0704030504030204" pitchFamily="34" charset="0"/>
                      </a:endParaRPr>
                    </a:p>
                  </a:txBody>
                  <a:tcPr/>
                </a:tc>
                <a:tc>
                  <a:txBody>
                    <a:bodyPr/>
                    <a:lstStyle/>
                    <a:p>
                      <a:r>
                        <a:rPr lang="en-ID" sz="1800" dirty="0">
                          <a:latin typeface="Arial Rounded MT Bold" panose="020F0704030504030204" pitchFamily="34" charset="0"/>
                        </a:rPr>
                        <a:t>Data collection, reduction, classification, dan connection</a:t>
                      </a:r>
                    </a:p>
                  </a:txBody>
                  <a:tcPr/>
                </a:tc>
                <a:extLst>
                  <a:ext uri="{0D108BD9-81ED-4DB2-BD59-A6C34878D82A}">
                    <a16:rowId xmlns:a16="http://schemas.microsoft.com/office/drawing/2014/main" val="2342439794"/>
                  </a:ext>
                </a:extLst>
              </a:tr>
              <a:tr h="360040">
                <a:tc>
                  <a:txBody>
                    <a:bodyPr/>
                    <a:lstStyle/>
                    <a:p>
                      <a:r>
                        <a:rPr lang="en-ID" sz="1800" dirty="0" err="1">
                          <a:latin typeface="Arial Rounded MT Bold" panose="020F0704030504030204" pitchFamily="34" charset="0"/>
                        </a:rPr>
                        <a:t>Kepercayaan</a:t>
                      </a:r>
                      <a:r>
                        <a:rPr lang="en-ID" sz="1800" dirty="0">
                          <a:latin typeface="Arial Rounded MT Bold" panose="020F0704030504030204" pitchFamily="34" charset="0"/>
                        </a:rPr>
                        <a:t> </a:t>
                      </a:r>
                      <a:r>
                        <a:rPr lang="en-ID" sz="1800" dirty="0" err="1">
                          <a:latin typeface="Arial Rounded MT Bold" panose="020F0704030504030204" pitchFamily="34" charset="0"/>
                        </a:rPr>
                        <a:t>hasil</a:t>
                      </a:r>
                      <a:r>
                        <a:rPr lang="en-ID" sz="1800" dirty="0">
                          <a:latin typeface="Arial Rounded MT Bold" panose="020F0704030504030204" pitchFamily="34" charset="0"/>
                        </a:rPr>
                        <a:t> </a:t>
                      </a:r>
                      <a:r>
                        <a:rPr lang="en-ID" sz="1800" dirty="0" err="1">
                          <a:latin typeface="Arial Rounded MT Bold" panose="020F0704030504030204" pitchFamily="34" charset="0"/>
                        </a:rPr>
                        <a:t>penelitian</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Pengujian</a:t>
                      </a:r>
                      <a:r>
                        <a:rPr lang="en-ID" sz="1800" dirty="0">
                          <a:latin typeface="Arial Rounded MT Bold" panose="020F0704030504030204" pitchFamily="34" charset="0"/>
                        </a:rPr>
                        <a:t> </a:t>
                      </a:r>
                      <a:r>
                        <a:rPr lang="en-ID" sz="1800" dirty="0" err="1">
                          <a:latin typeface="Arial Rounded MT Bold" panose="020F0704030504030204" pitchFamily="34" charset="0"/>
                        </a:rPr>
                        <a:t>validitas</a:t>
                      </a:r>
                      <a:r>
                        <a:rPr lang="en-ID" sz="1800" dirty="0">
                          <a:latin typeface="Arial Rounded MT Bold" panose="020F0704030504030204" pitchFamily="34" charset="0"/>
                        </a:rPr>
                        <a:t> dan </a:t>
                      </a:r>
                      <a:r>
                        <a:rPr lang="en-ID" sz="1800" dirty="0" err="1">
                          <a:latin typeface="Arial Rounded MT Bold" panose="020F0704030504030204" pitchFamily="34" charset="0"/>
                        </a:rPr>
                        <a:t>reliabilitas</a:t>
                      </a:r>
                      <a:r>
                        <a:rPr lang="en-ID" sz="1800" dirty="0">
                          <a:latin typeface="Arial Rounded MT Bold" panose="020F0704030504030204" pitchFamily="34" charset="0"/>
                        </a:rPr>
                        <a:t> </a:t>
                      </a:r>
                      <a:r>
                        <a:rPr lang="en-ID" sz="1800" dirty="0" err="1">
                          <a:latin typeface="Arial Rounded MT Bold" panose="020F0704030504030204" pitchFamily="34" charset="0"/>
                        </a:rPr>
                        <a:t>instrumen</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Pengujian</a:t>
                      </a:r>
                      <a:r>
                        <a:rPr lang="en-ID" sz="1800" dirty="0">
                          <a:latin typeface="Arial Rounded MT Bold" panose="020F0704030504030204" pitchFamily="34" charset="0"/>
                        </a:rPr>
                        <a:t> </a:t>
                      </a:r>
                      <a:r>
                        <a:rPr lang="en-ID" sz="1800" dirty="0" err="1">
                          <a:latin typeface="Arial Rounded MT Bold" panose="020F0704030504030204" pitchFamily="34" charset="0"/>
                        </a:rPr>
                        <a:t>keabsahan</a:t>
                      </a:r>
                      <a:r>
                        <a:rPr lang="en-ID" sz="1800" dirty="0">
                          <a:latin typeface="Arial Rounded MT Bold" panose="020F0704030504030204" pitchFamily="34" charset="0"/>
                        </a:rPr>
                        <a:t> data: uji </a:t>
                      </a:r>
                      <a:r>
                        <a:rPr lang="en-ID" sz="1800" dirty="0" err="1">
                          <a:latin typeface="Arial Rounded MT Bold" panose="020F0704030504030204" pitchFamily="34" charset="0"/>
                        </a:rPr>
                        <a:t>kredibilitas</a:t>
                      </a:r>
                      <a:r>
                        <a:rPr lang="en-ID" sz="1800" dirty="0">
                          <a:latin typeface="Arial Rounded MT Bold" panose="020F0704030504030204" pitchFamily="34" charset="0"/>
                        </a:rPr>
                        <a:t>, </a:t>
                      </a:r>
                      <a:r>
                        <a:rPr lang="en-ID" sz="1800" dirty="0" err="1">
                          <a:latin typeface="Arial Rounded MT Bold" panose="020F0704030504030204" pitchFamily="34" charset="0"/>
                        </a:rPr>
                        <a:t>depenabilitas</a:t>
                      </a:r>
                      <a:r>
                        <a:rPr lang="en-ID" sz="1800" dirty="0">
                          <a:latin typeface="Arial Rounded MT Bold" panose="020F0704030504030204" pitchFamily="34" charset="0"/>
                        </a:rPr>
                        <a:t>, </a:t>
                      </a:r>
                      <a:r>
                        <a:rPr lang="en-ID" sz="1800" dirty="0" err="1">
                          <a:latin typeface="Arial Rounded MT Bold" panose="020F0704030504030204" pitchFamily="34" charset="0"/>
                        </a:rPr>
                        <a:t>confirmabilitas</a:t>
                      </a:r>
                      <a:r>
                        <a:rPr lang="en-ID" sz="1800" dirty="0">
                          <a:latin typeface="Arial Rounded MT Bold" panose="020F0704030504030204" pitchFamily="34" charset="0"/>
                        </a:rPr>
                        <a:t>, </a:t>
                      </a:r>
                      <a:r>
                        <a:rPr lang="en-ID" sz="1800" dirty="0" err="1">
                          <a:latin typeface="Arial Rounded MT Bold" panose="020F0704030504030204" pitchFamily="34" charset="0"/>
                        </a:rPr>
                        <a:t>transferabilitas</a:t>
                      </a:r>
                      <a:endParaRPr lang="en-ID" sz="1800" dirty="0">
                        <a:latin typeface="Arial Rounded MT Bold" panose="020F0704030504030204" pitchFamily="34" charset="0"/>
                      </a:endParaRPr>
                    </a:p>
                  </a:txBody>
                  <a:tcPr/>
                </a:tc>
                <a:extLst>
                  <a:ext uri="{0D108BD9-81ED-4DB2-BD59-A6C34878D82A}">
                    <a16:rowId xmlns:a16="http://schemas.microsoft.com/office/drawing/2014/main" val="820929176"/>
                  </a:ext>
                </a:extLst>
              </a:tr>
              <a:tr h="360040">
                <a:tc>
                  <a:txBody>
                    <a:bodyPr/>
                    <a:lstStyle/>
                    <a:p>
                      <a:r>
                        <a:rPr lang="en-ID" sz="1800" dirty="0">
                          <a:latin typeface="Arial Rounded MT Bold" panose="020F0704030504030204" pitchFamily="34" charset="0"/>
                        </a:rPr>
                        <a:t>Hasil </a:t>
                      </a:r>
                      <a:r>
                        <a:rPr lang="en-ID" sz="1800" dirty="0" err="1">
                          <a:latin typeface="Arial Rounded MT Bold" panose="020F0704030504030204" pitchFamily="34" charset="0"/>
                        </a:rPr>
                        <a:t>Penelitian</a:t>
                      </a:r>
                      <a:endParaRPr lang="en-ID" sz="1800" dirty="0">
                        <a:latin typeface="Arial Rounded MT Bold" panose="020F0704030504030204" pitchFamily="34" charset="0"/>
                      </a:endParaRPr>
                    </a:p>
                  </a:txBody>
                  <a:tcPr/>
                </a:tc>
                <a:tc>
                  <a:txBody>
                    <a:bodyPr/>
                    <a:lstStyle/>
                    <a:p>
                      <a:r>
                        <a:rPr lang="en-ID" sz="1800" dirty="0" err="1">
                          <a:latin typeface="Arial Rounded MT Bold" panose="020F0704030504030204" pitchFamily="34" charset="0"/>
                        </a:rPr>
                        <a:t>Pembuktian</a:t>
                      </a:r>
                      <a:r>
                        <a:rPr lang="en-ID" sz="1800" dirty="0">
                          <a:latin typeface="Arial Rounded MT Bold" panose="020F0704030504030204" pitchFamily="34" charset="0"/>
                        </a:rPr>
                        <a:t>, </a:t>
                      </a:r>
                      <a:r>
                        <a:rPr lang="en-ID" sz="1800" dirty="0" err="1">
                          <a:latin typeface="Arial Rounded MT Bold" panose="020F0704030504030204" pitchFamily="34" charset="0"/>
                        </a:rPr>
                        <a:t>pengembangan</a:t>
                      </a:r>
                      <a:r>
                        <a:rPr lang="en-ID" sz="1800" dirty="0">
                          <a:latin typeface="Arial Rounded MT Bold" panose="020F0704030504030204" pitchFamily="34" charset="0"/>
                        </a:rPr>
                        <a:t> dan </a:t>
                      </a:r>
                      <a:r>
                        <a:rPr lang="en-ID" sz="1800" dirty="0" err="1">
                          <a:latin typeface="Arial Rounded MT Bold" panose="020F0704030504030204" pitchFamily="34" charset="0"/>
                        </a:rPr>
                        <a:t>penciptaan</a:t>
                      </a:r>
                      <a:r>
                        <a:rPr lang="en-ID" sz="1800" dirty="0">
                          <a:latin typeface="Arial Rounded MT Bold" panose="020F0704030504030204" pitchFamily="34" charset="0"/>
                        </a:rPr>
                        <a:t> </a:t>
                      </a:r>
                      <a:r>
                        <a:rPr lang="en-ID" sz="1800" dirty="0" err="1">
                          <a:latin typeface="Arial Rounded MT Bold" panose="020F0704030504030204" pitchFamily="34" charset="0"/>
                        </a:rPr>
                        <a:t>teori</a:t>
                      </a:r>
                      <a:r>
                        <a:rPr lang="en-ID" sz="1800" dirty="0">
                          <a:latin typeface="Arial Rounded MT Bold" panose="020F0704030504030204" pitchFamily="34" charset="0"/>
                        </a:rPr>
                        <a:t> </a:t>
                      </a:r>
                    </a:p>
                  </a:txBody>
                  <a:tcPr/>
                </a:tc>
                <a:tc>
                  <a:txBody>
                    <a:bodyPr/>
                    <a:lstStyle/>
                    <a:p>
                      <a:r>
                        <a:rPr lang="en-ID" sz="1800" dirty="0" err="1">
                          <a:latin typeface="Arial Rounded MT Bold" panose="020F0704030504030204" pitchFamily="34" charset="0"/>
                        </a:rPr>
                        <a:t>Menemukan</a:t>
                      </a:r>
                      <a:r>
                        <a:rPr lang="en-ID" sz="1800" dirty="0">
                          <a:latin typeface="Arial Rounded MT Bold" panose="020F0704030504030204" pitchFamily="34" charset="0"/>
                        </a:rPr>
                        <a:t> </a:t>
                      </a:r>
                      <a:r>
                        <a:rPr lang="en-ID" sz="1800" dirty="0" err="1">
                          <a:latin typeface="Arial Rounded MT Bold" panose="020F0704030504030204" pitchFamily="34" charset="0"/>
                        </a:rPr>
                        <a:t>keunikan</a:t>
                      </a:r>
                      <a:r>
                        <a:rPr lang="en-ID" sz="1800" dirty="0">
                          <a:latin typeface="Arial Rounded MT Bold" panose="020F0704030504030204" pitchFamily="34" charset="0"/>
                        </a:rPr>
                        <a:t>, </a:t>
                      </a:r>
                      <a:r>
                        <a:rPr lang="en-ID" sz="1800" dirty="0" err="1">
                          <a:latin typeface="Arial Rounded MT Bold" panose="020F0704030504030204" pitchFamily="34" charset="0"/>
                        </a:rPr>
                        <a:t>konstruksi</a:t>
                      </a:r>
                      <a:r>
                        <a:rPr lang="en-ID" sz="1800" dirty="0">
                          <a:latin typeface="Arial Rounded MT Bold" panose="020F0704030504030204" pitchFamily="34" charset="0"/>
                        </a:rPr>
                        <a:t> </a:t>
                      </a:r>
                      <a:r>
                        <a:rPr lang="en-ID" sz="1800" dirty="0" err="1">
                          <a:latin typeface="Arial Rounded MT Bold" panose="020F0704030504030204" pitchFamily="34" charset="0"/>
                        </a:rPr>
                        <a:t>fenomena</a:t>
                      </a:r>
                      <a:r>
                        <a:rPr lang="en-ID" sz="1800" dirty="0">
                          <a:latin typeface="Arial Rounded MT Bold" panose="020F0704030504030204" pitchFamily="34" charset="0"/>
                        </a:rPr>
                        <a:t> dan </a:t>
                      </a:r>
                      <a:r>
                        <a:rPr lang="en-ID" sz="1800" dirty="0" err="1">
                          <a:latin typeface="Arial Rounded MT Bold" panose="020F0704030504030204" pitchFamily="34" charset="0"/>
                        </a:rPr>
                        <a:t>hipotesis</a:t>
                      </a:r>
                      <a:endParaRPr lang="en-ID" sz="1800" dirty="0">
                        <a:latin typeface="Arial Rounded MT Bold" panose="020F0704030504030204" pitchFamily="34" charset="0"/>
                      </a:endParaRPr>
                    </a:p>
                  </a:txBody>
                  <a:tcPr/>
                </a:tc>
                <a:extLst>
                  <a:ext uri="{0D108BD9-81ED-4DB2-BD59-A6C34878D82A}">
                    <a16:rowId xmlns:a16="http://schemas.microsoft.com/office/drawing/2014/main" val="4012246972"/>
                  </a:ext>
                </a:extLst>
              </a:tr>
              <a:tr h="493256">
                <a:tc>
                  <a:txBody>
                    <a:bodyPr/>
                    <a:lstStyle/>
                    <a:p>
                      <a:r>
                        <a:rPr lang="en-ID" sz="1800" dirty="0">
                          <a:latin typeface="Arial Rounded MT Bold" panose="020F0704030504030204" pitchFamily="34" charset="0"/>
                        </a:rPr>
                        <a:t>Kapan </a:t>
                      </a:r>
                      <a:r>
                        <a:rPr lang="en-ID" sz="1800" dirty="0" err="1">
                          <a:latin typeface="Arial Rounded MT Bold" panose="020F0704030504030204" pitchFamily="34" charset="0"/>
                        </a:rPr>
                        <a:t>Penelitian</a:t>
                      </a:r>
                      <a:r>
                        <a:rPr lang="en-ID" sz="1800" dirty="0">
                          <a:latin typeface="Arial Rounded MT Bold" panose="020F0704030504030204" pitchFamily="34" charset="0"/>
                        </a:rPr>
                        <a:t> </a:t>
                      </a:r>
                      <a:r>
                        <a:rPr lang="en-ID" sz="1800" dirty="0" err="1">
                          <a:latin typeface="Arial Rounded MT Bold" panose="020F0704030504030204" pitchFamily="34" charset="0"/>
                        </a:rPr>
                        <a:t>selesai</a:t>
                      </a:r>
                      <a:endParaRPr lang="en-ID" sz="1800" dirty="0">
                        <a:latin typeface="Arial Rounded MT Bold" panose="020F0704030504030204" pitchFamily="34" charset="0"/>
                      </a:endParaRPr>
                    </a:p>
                  </a:txBody>
                  <a:tcPr/>
                </a:tc>
                <a:tc>
                  <a:txBody>
                    <a:bodyPr/>
                    <a:lstStyle/>
                    <a:p>
                      <a:r>
                        <a:rPr lang="en-ID" sz="1800" dirty="0">
                          <a:latin typeface="Arial Rounded MT Bold" panose="020F0704030504030204" pitchFamily="34" charset="0"/>
                        </a:rPr>
                        <a:t>Setelah data yang </a:t>
                      </a:r>
                      <a:r>
                        <a:rPr lang="en-ID" sz="1800" dirty="0" err="1">
                          <a:latin typeface="Arial Rounded MT Bold" panose="020F0704030504030204" pitchFamily="34" charset="0"/>
                        </a:rPr>
                        <a:t>direncanakan</a:t>
                      </a:r>
                      <a:r>
                        <a:rPr lang="en-ID" sz="1800" dirty="0">
                          <a:latin typeface="Arial Rounded MT Bold" panose="020F0704030504030204" pitchFamily="34" charset="0"/>
                        </a:rPr>
                        <a:t> </a:t>
                      </a:r>
                      <a:r>
                        <a:rPr lang="en-ID" sz="1800" dirty="0" err="1">
                          <a:latin typeface="Arial Rounded MT Bold" panose="020F0704030504030204" pitchFamily="34" charset="0"/>
                        </a:rPr>
                        <a:t>terkumpul</a:t>
                      </a:r>
                      <a:endParaRPr lang="en-ID" sz="1800" dirty="0">
                        <a:latin typeface="Arial Rounded MT Bold" panose="020F0704030504030204" pitchFamily="34" charset="0"/>
                      </a:endParaRPr>
                    </a:p>
                  </a:txBody>
                  <a:tcPr/>
                </a:tc>
                <a:tc>
                  <a:txBody>
                    <a:bodyPr/>
                    <a:lstStyle/>
                    <a:p>
                      <a:r>
                        <a:rPr lang="en-ID" sz="1800" dirty="0">
                          <a:latin typeface="Arial Rounded MT Bold" panose="020F0704030504030204" pitchFamily="34" charset="0"/>
                        </a:rPr>
                        <a:t>Setelah </a:t>
                      </a:r>
                      <a:r>
                        <a:rPr lang="en-ID" sz="1800" dirty="0" err="1">
                          <a:latin typeface="Arial Rounded MT Bold" panose="020F0704030504030204" pitchFamily="34" charset="0"/>
                        </a:rPr>
                        <a:t>datanya</a:t>
                      </a:r>
                      <a:r>
                        <a:rPr lang="en-ID" sz="1800" dirty="0">
                          <a:latin typeface="Arial Rounded MT Bold" panose="020F0704030504030204" pitchFamily="34" charset="0"/>
                        </a:rPr>
                        <a:t> </a:t>
                      </a:r>
                      <a:r>
                        <a:rPr lang="en-ID" sz="1800" dirty="0" err="1">
                          <a:latin typeface="Arial Rounded MT Bold" panose="020F0704030504030204" pitchFamily="34" charset="0"/>
                        </a:rPr>
                        <a:t>jenuh</a:t>
                      </a:r>
                      <a:endParaRPr lang="en-ID" sz="1800" dirty="0">
                        <a:latin typeface="Arial Rounded MT Bold" panose="020F0704030504030204" pitchFamily="34" charset="0"/>
                      </a:endParaRPr>
                    </a:p>
                  </a:txBody>
                  <a:tcPr/>
                </a:tc>
                <a:extLst>
                  <a:ext uri="{0D108BD9-81ED-4DB2-BD59-A6C34878D82A}">
                    <a16:rowId xmlns:a16="http://schemas.microsoft.com/office/drawing/2014/main" val="3987002193"/>
                  </a:ext>
                </a:extLst>
              </a:tr>
              <a:tr h="493256">
                <a:tc>
                  <a:txBody>
                    <a:bodyPr/>
                    <a:lstStyle/>
                    <a:p>
                      <a:endParaRPr lang="en-ID" sz="1800" dirty="0">
                        <a:latin typeface="Arial Rounded MT Bold" panose="020F0704030504030204" pitchFamily="34" charset="0"/>
                      </a:endParaRPr>
                    </a:p>
                  </a:txBody>
                  <a:tcPr/>
                </a:tc>
                <a:tc>
                  <a:txBody>
                    <a:bodyPr/>
                    <a:lstStyle/>
                    <a:p>
                      <a:endParaRPr lang="en-ID" sz="1800" dirty="0">
                        <a:latin typeface="Arial Rounded MT Bold" panose="020F0704030504030204" pitchFamily="34" charset="0"/>
                      </a:endParaRPr>
                    </a:p>
                  </a:txBody>
                  <a:tcPr/>
                </a:tc>
                <a:tc>
                  <a:txBody>
                    <a:bodyPr/>
                    <a:lstStyle/>
                    <a:p>
                      <a:endParaRPr lang="en-ID" sz="1800" dirty="0">
                        <a:latin typeface="Arial Rounded MT Bold" panose="020F0704030504030204" pitchFamily="34" charset="0"/>
                      </a:endParaRPr>
                    </a:p>
                  </a:txBody>
                  <a:tcPr/>
                </a:tc>
                <a:extLst>
                  <a:ext uri="{0D108BD9-81ED-4DB2-BD59-A6C34878D82A}">
                    <a16:rowId xmlns:a16="http://schemas.microsoft.com/office/drawing/2014/main" val="2492045715"/>
                  </a:ext>
                </a:extLst>
              </a:tr>
            </a:tbl>
          </a:graphicData>
        </a:graphic>
      </p:graphicFrame>
      <p:sp>
        <p:nvSpPr>
          <p:cNvPr id="29" name="TextBox 28">
            <a:extLst>
              <a:ext uri="{FF2B5EF4-FFF2-40B4-BE49-F238E27FC236}">
                <a16:creationId xmlns:a16="http://schemas.microsoft.com/office/drawing/2014/main" id="{6498A34A-3E15-4018-B83A-FBA5B8DD4B2E}"/>
              </a:ext>
            </a:extLst>
          </p:cNvPr>
          <p:cNvSpPr txBox="1"/>
          <p:nvPr/>
        </p:nvSpPr>
        <p:spPr>
          <a:xfrm>
            <a:off x="899592" y="332656"/>
            <a:ext cx="727280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KARAKTERISTIK KOMPONEN METODE PENELITIAN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28307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357296" y="2285993"/>
            <a:ext cx="2071703" cy="1214446"/>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KUALITATIF</a:t>
            </a:r>
          </a:p>
        </p:txBody>
      </p:sp>
      <p:sp>
        <p:nvSpPr>
          <p:cNvPr id="6" name="Pentagon 5"/>
          <p:cNvSpPr/>
          <p:nvPr/>
        </p:nvSpPr>
        <p:spPr>
          <a:xfrm>
            <a:off x="1428765" y="214290"/>
            <a:ext cx="2071703" cy="1214446"/>
          </a:xfrm>
          <a:prstGeom prst="homePlate">
            <a:avLst>
              <a:gd name="adj" fmla="val 21440"/>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KUANTITTAIF</a:t>
            </a:r>
          </a:p>
        </p:txBody>
      </p:sp>
      <p:sp>
        <p:nvSpPr>
          <p:cNvPr id="7" name="Pentagon 6"/>
          <p:cNvSpPr/>
          <p:nvPr/>
        </p:nvSpPr>
        <p:spPr>
          <a:xfrm>
            <a:off x="1428765" y="4786323"/>
            <a:ext cx="2071703" cy="1214446"/>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MIXED METHODS</a:t>
            </a:r>
          </a:p>
        </p:txBody>
      </p:sp>
      <p:sp>
        <p:nvSpPr>
          <p:cNvPr id="8" name="Pentagon 7"/>
          <p:cNvSpPr/>
          <p:nvPr/>
        </p:nvSpPr>
        <p:spPr>
          <a:xfrm>
            <a:off x="3857621" y="1571612"/>
            <a:ext cx="2643207" cy="428628"/>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Ethnography</a:t>
            </a:r>
          </a:p>
        </p:txBody>
      </p:sp>
      <p:sp>
        <p:nvSpPr>
          <p:cNvPr id="12" name="Pentagon 11"/>
          <p:cNvSpPr/>
          <p:nvPr/>
        </p:nvSpPr>
        <p:spPr>
          <a:xfrm>
            <a:off x="3857656" y="214291"/>
            <a:ext cx="2500331" cy="500066"/>
          </a:xfrm>
          <a:prstGeom prst="homePlate">
            <a:avLst>
              <a:gd name="adj" fmla="val 21440"/>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a:rPr>
              <a:t>SURVEI</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Pentagon 12"/>
          <p:cNvSpPr/>
          <p:nvPr/>
        </p:nvSpPr>
        <p:spPr>
          <a:xfrm>
            <a:off x="3857656" y="928671"/>
            <a:ext cx="2500331" cy="500066"/>
          </a:xfrm>
          <a:prstGeom prst="homePlate">
            <a:avLst>
              <a:gd name="adj" fmla="val 21440"/>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a:rPr>
              <a:t>EKSPERIMEN</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Pentagon 13"/>
          <p:cNvSpPr/>
          <p:nvPr/>
        </p:nvSpPr>
        <p:spPr>
          <a:xfrm>
            <a:off x="3857620" y="4357718"/>
            <a:ext cx="2000264" cy="857256"/>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SEQUENTIAL</a:t>
            </a:r>
          </a:p>
        </p:txBody>
      </p:sp>
      <p:sp>
        <p:nvSpPr>
          <p:cNvPr id="15" name="Pentagon 14"/>
          <p:cNvSpPr/>
          <p:nvPr/>
        </p:nvSpPr>
        <p:spPr>
          <a:xfrm>
            <a:off x="3857620" y="5786478"/>
            <a:ext cx="2000264" cy="857256"/>
          </a:xfrm>
          <a:prstGeom prst="homePlate">
            <a:avLst>
              <a:gd name="adj" fmla="val 21440"/>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CONCURRENT</a:t>
            </a:r>
          </a:p>
        </p:txBody>
      </p:sp>
      <p:sp>
        <p:nvSpPr>
          <p:cNvPr id="16" name="Pentagon 15"/>
          <p:cNvSpPr/>
          <p:nvPr/>
        </p:nvSpPr>
        <p:spPr>
          <a:xfrm>
            <a:off x="6286485" y="4071966"/>
            <a:ext cx="2357519" cy="571504"/>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EXPLANATORY</a:t>
            </a:r>
          </a:p>
        </p:txBody>
      </p:sp>
      <p:sp>
        <p:nvSpPr>
          <p:cNvPr id="17" name="Pentagon 16"/>
          <p:cNvSpPr/>
          <p:nvPr/>
        </p:nvSpPr>
        <p:spPr>
          <a:xfrm>
            <a:off x="6286481" y="4714908"/>
            <a:ext cx="2357487" cy="571504"/>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EXPLORATORY</a:t>
            </a:r>
          </a:p>
        </p:txBody>
      </p:sp>
      <p:sp>
        <p:nvSpPr>
          <p:cNvPr id="18" name="Pentagon 17"/>
          <p:cNvSpPr/>
          <p:nvPr/>
        </p:nvSpPr>
        <p:spPr>
          <a:xfrm>
            <a:off x="3857621" y="2071679"/>
            <a:ext cx="2643207" cy="357190"/>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Grounded theory</a:t>
            </a:r>
          </a:p>
        </p:txBody>
      </p:sp>
      <p:sp>
        <p:nvSpPr>
          <p:cNvPr id="19" name="Pentagon 18"/>
          <p:cNvSpPr/>
          <p:nvPr/>
        </p:nvSpPr>
        <p:spPr>
          <a:xfrm>
            <a:off x="3857621" y="2500306"/>
            <a:ext cx="2643207" cy="428628"/>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Cased studies</a:t>
            </a:r>
          </a:p>
        </p:txBody>
      </p:sp>
      <p:sp>
        <p:nvSpPr>
          <p:cNvPr id="20" name="Pentagon 19"/>
          <p:cNvSpPr/>
          <p:nvPr/>
        </p:nvSpPr>
        <p:spPr>
          <a:xfrm>
            <a:off x="3857621" y="3000373"/>
            <a:ext cx="2643207" cy="500066"/>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Phenomenological</a:t>
            </a:r>
          </a:p>
        </p:txBody>
      </p:sp>
      <p:sp>
        <p:nvSpPr>
          <p:cNvPr id="21" name="Pentagon 20"/>
          <p:cNvSpPr/>
          <p:nvPr/>
        </p:nvSpPr>
        <p:spPr>
          <a:xfrm>
            <a:off x="6286448" y="5643579"/>
            <a:ext cx="2500395" cy="571504"/>
          </a:xfrm>
          <a:prstGeom prst="homePlate">
            <a:avLst>
              <a:gd name="adj" fmla="val 21440"/>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TRINGULALATION</a:t>
            </a:r>
          </a:p>
        </p:txBody>
      </p:sp>
      <p:sp>
        <p:nvSpPr>
          <p:cNvPr id="22" name="Pentagon 21"/>
          <p:cNvSpPr/>
          <p:nvPr/>
        </p:nvSpPr>
        <p:spPr>
          <a:xfrm>
            <a:off x="6286516" y="6286521"/>
            <a:ext cx="2500363" cy="571504"/>
          </a:xfrm>
          <a:prstGeom prst="homePlate">
            <a:avLst>
              <a:gd name="adj" fmla="val 21440"/>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EMBEDDED</a:t>
            </a:r>
          </a:p>
        </p:txBody>
      </p:sp>
      <p:sp>
        <p:nvSpPr>
          <p:cNvPr id="23" name="Rectangle 22"/>
          <p:cNvSpPr/>
          <p:nvPr/>
        </p:nvSpPr>
        <p:spPr>
          <a:xfrm>
            <a:off x="285729" y="1357299"/>
            <a:ext cx="785819" cy="4000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METODE PENELITIAN </a:t>
            </a:r>
          </a:p>
        </p:txBody>
      </p:sp>
      <p:sp>
        <p:nvSpPr>
          <p:cNvPr id="25" name="Isosceles Triangle 24"/>
          <p:cNvSpPr/>
          <p:nvPr/>
        </p:nvSpPr>
        <p:spPr>
          <a:xfrm rot="16200000">
            <a:off x="2571737" y="2714656"/>
            <a:ext cx="2143140" cy="285752"/>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Isosceles Triangle 25"/>
          <p:cNvSpPr/>
          <p:nvPr/>
        </p:nvSpPr>
        <p:spPr>
          <a:xfrm rot="16200000">
            <a:off x="2464580" y="5393605"/>
            <a:ext cx="2357454" cy="285752"/>
          </a:xfrm>
          <a:prstGeom prst="triangle">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Isosceles Triangle 26"/>
          <p:cNvSpPr/>
          <p:nvPr/>
        </p:nvSpPr>
        <p:spPr>
          <a:xfrm rot="16200000">
            <a:off x="3000366" y="714374"/>
            <a:ext cx="1285884" cy="285753"/>
          </a:xfrm>
          <a:prstGeom prst="triangl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Isosceles Triangle 27"/>
          <p:cNvSpPr/>
          <p:nvPr/>
        </p:nvSpPr>
        <p:spPr>
          <a:xfrm rot="16200000">
            <a:off x="5429257" y="4572070"/>
            <a:ext cx="1285884" cy="285753"/>
          </a:xfrm>
          <a:prstGeom prst="triangle">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Isosceles Triangle 28"/>
          <p:cNvSpPr/>
          <p:nvPr/>
        </p:nvSpPr>
        <p:spPr>
          <a:xfrm rot="16200000">
            <a:off x="5429257" y="6143680"/>
            <a:ext cx="1285884" cy="285753"/>
          </a:xfrm>
          <a:prstGeom prst="triangle">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Pentagon 29"/>
          <p:cNvSpPr/>
          <p:nvPr/>
        </p:nvSpPr>
        <p:spPr>
          <a:xfrm>
            <a:off x="3857621" y="3571900"/>
            <a:ext cx="2643207" cy="500066"/>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Narrative research</a:t>
            </a:r>
          </a:p>
        </p:txBody>
      </p:sp>
      <p:cxnSp>
        <p:nvCxnSpPr>
          <p:cNvPr id="31" name="Straight Arrow Connector 30"/>
          <p:cNvCxnSpPr/>
          <p:nvPr/>
        </p:nvCxnSpPr>
        <p:spPr>
          <a:xfrm rot="5400000" flipH="1" flipV="1">
            <a:off x="285759" y="1785938"/>
            <a:ext cx="1928813" cy="3571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18255" y="3947324"/>
            <a:ext cx="2465387" cy="42862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00127" y="3000375"/>
            <a:ext cx="428625"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60569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from="(-#ppt_w/2)" to="(#ppt_x)" calcmode="lin" valueType="num">
                                      <p:cBhvr>
                                        <p:cTn id="7" dur="600" fill="hold">
                                          <p:stCondLst>
                                            <p:cond delay="0"/>
                                          </p:stCondLst>
                                        </p:cTn>
                                        <p:tgtEl>
                                          <p:spTgt spid="23"/>
                                        </p:tgtEl>
                                        <p:attrNameLst>
                                          <p:attrName>ppt_x</p:attrName>
                                        </p:attrNameLst>
                                      </p:cBhvr>
                                    </p:anim>
                                    <p:anim from="0" to="-1.0" calcmode="lin" valueType="num">
                                      <p:cBhvr>
                                        <p:cTn id="8" dur="200" decel="50000" autoRev="1" fill="hold">
                                          <p:stCondLst>
                                            <p:cond delay="600"/>
                                          </p:stCondLst>
                                        </p:cTn>
                                        <p:tgtEl>
                                          <p:spTgt spid="23"/>
                                        </p:tgtEl>
                                        <p:attrNameLst>
                                          <p:attrName>xshear</p:attrName>
                                        </p:attrNameLst>
                                      </p:cBhvr>
                                    </p:anim>
                                    <p:animScale>
                                      <p:cBhvr>
                                        <p:cTn id="9" dur="200" decel="100000" autoRev="1" fill="hold">
                                          <p:stCondLst>
                                            <p:cond delay="600"/>
                                          </p:stCondLst>
                                        </p:cTn>
                                        <p:tgtEl>
                                          <p:spTgt spid="23"/>
                                        </p:tgtEl>
                                      </p:cBhvr>
                                      <p:from x="100000" y="100000"/>
                                      <p:to x="80000" y="100000"/>
                                    </p:animScale>
                                    <p:anim by="(#ppt_h/3+#ppt_w*0.1)" calcmode="lin" valueType="num">
                                      <p:cBhvr additive="sum">
                                        <p:cTn id="10" dur="200" decel="100000" autoRev="1" fill="hold">
                                          <p:stCondLst>
                                            <p:cond delay="600"/>
                                          </p:stCondLst>
                                        </p:cTn>
                                        <p:tgtEl>
                                          <p:spTgt spid="23"/>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 from="(-#ppt_w/2)" to="(#ppt_x)" calcmode="lin" valueType="num">
                                      <p:cBhvr>
                                        <p:cTn id="15" dur="600" fill="hold">
                                          <p:stCondLst>
                                            <p:cond delay="0"/>
                                          </p:stCondLst>
                                        </p:cTn>
                                        <p:tgtEl>
                                          <p:spTgt spid="31"/>
                                        </p:tgtEl>
                                        <p:attrNameLst>
                                          <p:attrName>ppt_x</p:attrName>
                                        </p:attrNameLst>
                                      </p:cBhvr>
                                    </p:anim>
                                    <p:anim from="0" to="-1.0" calcmode="lin" valueType="num">
                                      <p:cBhvr>
                                        <p:cTn id="16" dur="200" decel="50000" autoRev="1" fill="hold">
                                          <p:stCondLst>
                                            <p:cond delay="600"/>
                                          </p:stCondLst>
                                        </p:cTn>
                                        <p:tgtEl>
                                          <p:spTgt spid="31"/>
                                        </p:tgtEl>
                                        <p:attrNameLst>
                                          <p:attrName>xshear</p:attrName>
                                        </p:attrNameLst>
                                      </p:cBhvr>
                                    </p:anim>
                                    <p:animScale>
                                      <p:cBhvr>
                                        <p:cTn id="17" dur="200" decel="100000" autoRev="1" fill="hold">
                                          <p:stCondLst>
                                            <p:cond delay="600"/>
                                          </p:stCondLst>
                                        </p:cTn>
                                        <p:tgtEl>
                                          <p:spTgt spid="31"/>
                                        </p:tgtEl>
                                      </p:cBhvr>
                                      <p:from x="100000" y="100000"/>
                                      <p:to x="80000" y="100000"/>
                                    </p:animScale>
                                    <p:anim by="(#ppt_h/3+#ppt_w*0.1)" calcmode="lin" valueType="num">
                                      <p:cBhvr additive="sum">
                                        <p:cTn id="18" dur="200" decel="100000" autoRev="1" fill="hold">
                                          <p:stCondLst>
                                            <p:cond delay="600"/>
                                          </p:stCondLst>
                                        </p:cTn>
                                        <p:tgtEl>
                                          <p:spTgt spid="31"/>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from="(-#ppt_w/2)" to="(#ppt_x)" calcmode="lin" valueType="num">
                                      <p:cBhvr>
                                        <p:cTn id="29" dur="600" fill="hold">
                                          <p:stCondLst>
                                            <p:cond delay="0"/>
                                          </p:stCondLst>
                                        </p:cTn>
                                        <p:tgtEl>
                                          <p:spTgt spid="27"/>
                                        </p:tgtEl>
                                        <p:attrNameLst>
                                          <p:attrName>ppt_x</p:attrName>
                                        </p:attrNameLst>
                                      </p:cBhvr>
                                    </p:anim>
                                    <p:anim from="0" to="-1.0" calcmode="lin" valueType="num">
                                      <p:cBhvr>
                                        <p:cTn id="30" dur="200" decel="50000" autoRev="1" fill="hold">
                                          <p:stCondLst>
                                            <p:cond delay="600"/>
                                          </p:stCondLst>
                                        </p:cTn>
                                        <p:tgtEl>
                                          <p:spTgt spid="27"/>
                                        </p:tgtEl>
                                        <p:attrNameLst>
                                          <p:attrName>xshear</p:attrName>
                                        </p:attrNameLst>
                                      </p:cBhvr>
                                    </p:anim>
                                    <p:animScale>
                                      <p:cBhvr>
                                        <p:cTn id="31" dur="200" decel="100000" autoRev="1" fill="hold">
                                          <p:stCondLst>
                                            <p:cond delay="600"/>
                                          </p:stCondLst>
                                        </p:cTn>
                                        <p:tgtEl>
                                          <p:spTgt spid="27"/>
                                        </p:tgtEl>
                                      </p:cBhvr>
                                      <p:from x="100000" y="100000"/>
                                      <p:to x="80000" y="100000"/>
                                    </p:animScale>
                                    <p:anim by="(#ppt_h/3+#ppt_w*0.1)" calcmode="lin" valueType="num">
                                      <p:cBhvr additive="sum">
                                        <p:cTn id="32" dur="200" decel="100000" autoRev="1" fill="hold">
                                          <p:stCondLst>
                                            <p:cond delay="600"/>
                                          </p:stCondLst>
                                        </p:cTn>
                                        <p:tgtEl>
                                          <p:spTgt spid="27"/>
                                        </p:tgtEl>
                                        <p:attrNameLst>
                                          <p:attrName>ppt_x</p:attrName>
                                        </p:attrNameLst>
                                      </p:cBhvr>
                                    </p:anim>
                                  </p:childTnLst>
                                </p:cTn>
                              </p:par>
                              <p:par>
                                <p:cTn id="33" presetID="34"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from="(-#ppt_w/2)" to="(#ppt_x)" calcmode="lin" valueType="num">
                                      <p:cBhvr>
                                        <p:cTn id="35" dur="600" fill="hold">
                                          <p:stCondLst>
                                            <p:cond delay="0"/>
                                          </p:stCondLst>
                                        </p:cTn>
                                        <p:tgtEl>
                                          <p:spTgt spid="12"/>
                                        </p:tgtEl>
                                        <p:attrNameLst>
                                          <p:attrName>ppt_x</p:attrName>
                                        </p:attrNameLst>
                                      </p:cBhvr>
                                    </p:anim>
                                    <p:anim from="0" to="-1.0" calcmode="lin" valueType="num">
                                      <p:cBhvr>
                                        <p:cTn id="36" dur="200" decel="50000" autoRev="1" fill="hold">
                                          <p:stCondLst>
                                            <p:cond delay="600"/>
                                          </p:stCondLst>
                                        </p:cTn>
                                        <p:tgtEl>
                                          <p:spTgt spid="12"/>
                                        </p:tgtEl>
                                        <p:attrNameLst>
                                          <p:attrName>xshear</p:attrName>
                                        </p:attrNameLst>
                                      </p:cBhvr>
                                    </p:anim>
                                    <p:animScale>
                                      <p:cBhvr>
                                        <p:cTn id="37" dur="200" decel="100000" autoRev="1" fill="hold">
                                          <p:stCondLst>
                                            <p:cond delay="600"/>
                                          </p:stCondLst>
                                        </p:cTn>
                                        <p:tgtEl>
                                          <p:spTgt spid="12"/>
                                        </p:tgtEl>
                                      </p:cBhvr>
                                      <p:from x="100000" y="100000"/>
                                      <p:to x="80000" y="100000"/>
                                    </p:animScale>
                                    <p:anim by="(#ppt_h/3+#ppt_w*0.1)" calcmode="lin" valueType="num">
                                      <p:cBhvr additive="sum">
                                        <p:cTn id="38" dur="200" decel="100000" autoRev="1" fill="hold">
                                          <p:stCondLst>
                                            <p:cond delay="600"/>
                                          </p:stCondLst>
                                        </p:cTn>
                                        <p:tgtEl>
                                          <p:spTgt spid="12"/>
                                        </p:tgtEl>
                                        <p:attrNameLst>
                                          <p:attrName>ppt_x</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from="(-#ppt_w/2)" to="(#ppt_x)" calcmode="lin" valueType="num">
                                      <p:cBhvr>
                                        <p:cTn id="43" dur="600" fill="hold">
                                          <p:stCondLst>
                                            <p:cond delay="0"/>
                                          </p:stCondLst>
                                        </p:cTn>
                                        <p:tgtEl>
                                          <p:spTgt spid="13"/>
                                        </p:tgtEl>
                                        <p:attrNameLst>
                                          <p:attrName>ppt_x</p:attrName>
                                        </p:attrNameLst>
                                      </p:cBhvr>
                                    </p:anim>
                                    <p:anim from="0" to="-1.0" calcmode="lin" valueType="num">
                                      <p:cBhvr>
                                        <p:cTn id="44" dur="200" decel="50000" autoRev="1" fill="hold">
                                          <p:stCondLst>
                                            <p:cond delay="600"/>
                                          </p:stCondLst>
                                        </p:cTn>
                                        <p:tgtEl>
                                          <p:spTgt spid="13"/>
                                        </p:tgtEl>
                                        <p:attrNameLst>
                                          <p:attrName>xshear</p:attrName>
                                        </p:attrNameLst>
                                      </p:cBhvr>
                                    </p:anim>
                                    <p:animScale>
                                      <p:cBhvr>
                                        <p:cTn id="45" dur="200" decel="100000" autoRev="1" fill="hold">
                                          <p:stCondLst>
                                            <p:cond delay="600"/>
                                          </p:stCondLst>
                                        </p:cTn>
                                        <p:tgtEl>
                                          <p:spTgt spid="13"/>
                                        </p:tgtEl>
                                      </p:cBhvr>
                                      <p:from x="100000" y="100000"/>
                                      <p:to x="80000" y="100000"/>
                                    </p:animScale>
                                    <p:anim by="(#ppt_h/3+#ppt_w*0.1)" calcmode="lin" valueType="num">
                                      <p:cBhvr additive="sum">
                                        <p:cTn id="46" dur="200" decel="100000" autoRev="1" fill="hold">
                                          <p:stCondLst>
                                            <p:cond delay="600"/>
                                          </p:stCondLst>
                                        </p:cTn>
                                        <p:tgtEl>
                                          <p:spTgt spid="13"/>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0"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800" decel="100000"/>
                                        <p:tgtEl>
                                          <p:spTgt spid="8"/>
                                        </p:tgtEl>
                                      </p:cBhvr>
                                    </p:animEffect>
                                    <p:anim calcmode="lin" valueType="num">
                                      <p:cBhvr>
                                        <p:cTn id="62" dur="800" decel="100000" fill="hold"/>
                                        <p:tgtEl>
                                          <p:spTgt spid="8"/>
                                        </p:tgtEl>
                                        <p:attrNameLst>
                                          <p:attrName>style.rotation</p:attrName>
                                        </p:attrNameLst>
                                      </p:cBhvr>
                                      <p:tavLst>
                                        <p:tav tm="0">
                                          <p:val>
                                            <p:fltVal val="-90"/>
                                          </p:val>
                                        </p:tav>
                                        <p:tav tm="100000">
                                          <p:val>
                                            <p:fltVal val="0"/>
                                          </p:val>
                                        </p:tav>
                                      </p:tavLst>
                                    </p:anim>
                                    <p:anim calcmode="lin" valueType="num">
                                      <p:cBhvr>
                                        <p:cTn id="63" dur="800" decel="100000" fill="hold"/>
                                        <p:tgtEl>
                                          <p:spTgt spid="8"/>
                                        </p:tgtEl>
                                        <p:attrNameLst>
                                          <p:attrName>ppt_x</p:attrName>
                                        </p:attrNameLst>
                                      </p:cBhvr>
                                      <p:tavLst>
                                        <p:tav tm="0">
                                          <p:val>
                                            <p:strVal val="#ppt_x+0.4"/>
                                          </p:val>
                                        </p:tav>
                                        <p:tav tm="100000">
                                          <p:val>
                                            <p:strVal val="#ppt_x-0.05"/>
                                          </p:val>
                                        </p:tav>
                                      </p:tavLst>
                                    </p:anim>
                                    <p:anim calcmode="lin" valueType="num">
                                      <p:cBhvr>
                                        <p:cTn id="64" dur="800" decel="100000" fill="hold"/>
                                        <p:tgtEl>
                                          <p:spTgt spid="8"/>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0"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800" decel="100000"/>
                                        <p:tgtEl>
                                          <p:spTgt spid="18"/>
                                        </p:tgtEl>
                                      </p:cBhvr>
                                    </p:animEffect>
                                    <p:anim calcmode="lin" valueType="num">
                                      <p:cBhvr>
                                        <p:cTn id="72" dur="800" decel="100000" fill="hold"/>
                                        <p:tgtEl>
                                          <p:spTgt spid="18"/>
                                        </p:tgtEl>
                                        <p:attrNameLst>
                                          <p:attrName>style.rotation</p:attrName>
                                        </p:attrNameLst>
                                      </p:cBhvr>
                                      <p:tavLst>
                                        <p:tav tm="0">
                                          <p:val>
                                            <p:fltVal val="-90"/>
                                          </p:val>
                                        </p:tav>
                                        <p:tav tm="100000">
                                          <p:val>
                                            <p:fltVal val="0"/>
                                          </p:val>
                                        </p:tav>
                                      </p:tavLst>
                                    </p:anim>
                                    <p:anim calcmode="lin" valueType="num">
                                      <p:cBhvr>
                                        <p:cTn id="73" dur="800" decel="100000" fill="hold"/>
                                        <p:tgtEl>
                                          <p:spTgt spid="18"/>
                                        </p:tgtEl>
                                        <p:attrNameLst>
                                          <p:attrName>ppt_x</p:attrName>
                                        </p:attrNameLst>
                                      </p:cBhvr>
                                      <p:tavLst>
                                        <p:tav tm="0">
                                          <p:val>
                                            <p:strVal val="#ppt_x+0.4"/>
                                          </p:val>
                                        </p:tav>
                                        <p:tav tm="100000">
                                          <p:val>
                                            <p:strVal val="#ppt_x-0.05"/>
                                          </p:val>
                                        </p:tav>
                                      </p:tavLst>
                                    </p:anim>
                                    <p:anim calcmode="lin" valueType="num">
                                      <p:cBhvr>
                                        <p:cTn id="74" dur="800" decel="100000" fill="hold"/>
                                        <p:tgtEl>
                                          <p:spTgt spid="18"/>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0" presetClass="entr" presetSubtype="0"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800" decel="100000"/>
                                        <p:tgtEl>
                                          <p:spTgt spid="19"/>
                                        </p:tgtEl>
                                      </p:cBhvr>
                                    </p:animEffect>
                                    <p:anim calcmode="lin" valueType="num">
                                      <p:cBhvr>
                                        <p:cTn id="82" dur="800" decel="100000" fill="hold"/>
                                        <p:tgtEl>
                                          <p:spTgt spid="19"/>
                                        </p:tgtEl>
                                        <p:attrNameLst>
                                          <p:attrName>style.rotation</p:attrName>
                                        </p:attrNameLst>
                                      </p:cBhvr>
                                      <p:tavLst>
                                        <p:tav tm="0">
                                          <p:val>
                                            <p:fltVal val="-90"/>
                                          </p:val>
                                        </p:tav>
                                        <p:tav tm="100000">
                                          <p:val>
                                            <p:fltVal val="0"/>
                                          </p:val>
                                        </p:tav>
                                      </p:tavLst>
                                    </p:anim>
                                    <p:anim calcmode="lin" valueType="num">
                                      <p:cBhvr>
                                        <p:cTn id="83" dur="800" decel="100000" fill="hold"/>
                                        <p:tgtEl>
                                          <p:spTgt spid="19"/>
                                        </p:tgtEl>
                                        <p:attrNameLst>
                                          <p:attrName>ppt_x</p:attrName>
                                        </p:attrNameLst>
                                      </p:cBhvr>
                                      <p:tavLst>
                                        <p:tav tm="0">
                                          <p:val>
                                            <p:strVal val="#ppt_x+0.4"/>
                                          </p:val>
                                        </p:tav>
                                        <p:tav tm="100000">
                                          <p:val>
                                            <p:strVal val="#ppt_x-0.05"/>
                                          </p:val>
                                        </p:tav>
                                      </p:tavLst>
                                    </p:anim>
                                    <p:anim calcmode="lin" valueType="num">
                                      <p:cBhvr>
                                        <p:cTn id="84" dur="800" decel="100000" fill="hold"/>
                                        <p:tgtEl>
                                          <p:spTgt spid="19"/>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30"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800" decel="100000"/>
                                        <p:tgtEl>
                                          <p:spTgt spid="20"/>
                                        </p:tgtEl>
                                      </p:cBhvr>
                                    </p:animEffect>
                                    <p:anim calcmode="lin" valueType="num">
                                      <p:cBhvr>
                                        <p:cTn id="92" dur="800" decel="100000" fill="hold"/>
                                        <p:tgtEl>
                                          <p:spTgt spid="20"/>
                                        </p:tgtEl>
                                        <p:attrNameLst>
                                          <p:attrName>style.rotation</p:attrName>
                                        </p:attrNameLst>
                                      </p:cBhvr>
                                      <p:tavLst>
                                        <p:tav tm="0">
                                          <p:val>
                                            <p:fltVal val="-90"/>
                                          </p:val>
                                        </p:tav>
                                        <p:tav tm="100000">
                                          <p:val>
                                            <p:fltVal val="0"/>
                                          </p:val>
                                        </p:tav>
                                      </p:tavLst>
                                    </p:anim>
                                    <p:anim calcmode="lin" valueType="num">
                                      <p:cBhvr>
                                        <p:cTn id="93" dur="800" decel="100000" fill="hold"/>
                                        <p:tgtEl>
                                          <p:spTgt spid="20"/>
                                        </p:tgtEl>
                                        <p:attrNameLst>
                                          <p:attrName>ppt_x</p:attrName>
                                        </p:attrNameLst>
                                      </p:cBhvr>
                                      <p:tavLst>
                                        <p:tav tm="0">
                                          <p:val>
                                            <p:strVal val="#ppt_x+0.4"/>
                                          </p:val>
                                        </p:tav>
                                        <p:tav tm="100000">
                                          <p:val>
                                            <p:strVal val="#ppt_x-0.05"/>
                                          </p:val>
                                        </p:tav>
                                      </p:tavLst>
                                    </p:anim>
                                    <p:anim calcmode="lin" valueType="num">
                                      <p:cBhvr>
                                        <p:cTn id="94" dur="800" decel="100000" fill="hold"/>
                                        <p:tgtEl>
                                          <p:spTgt spid="20"/>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34" presetClass="entr" presetSubtype="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 from="(-#ppt_w/2)" to="(#ppt_x)" calcmode="lin" valueType="num">
                                      <p:cBhvr>
                                        <p:cTn id="101" dur="600" fill="hold">
                                          <p:stCondLst>
                                            <p:cond delay="0"/>
                                          </p:stCondLst>
                                        </p:cTn>
                                        <p:tgtEl>
                                          <p:spTgt spid="30"/>
                                        </p:tgtEl>
                                        <p:attrNameLst>
                                          <p:attrName>ppt_x</p:attrName>
                                        </p:attrNameLst>
                                      </p:cBhvr>
                                    </p:anim>
                                    <p:anim from="0" to="-1.0" calcmode="lin" valueType="num">
                                      <p:cBhvr>
                                        <p:cTn id="102" dur="200" decel="50000" autoRev="1" fill="hold">
                                          <p:stCondLst>
                                            <p:cond delay="600"/>
                                          </p:stCondLst>
                                        </p:cTn>
                                        <p:tgtEl>
                                          <p:spTgt spid="30"/>
                                        </p:tgtEl>
                                        <p:attrNameLst>
                                          <p:attrName>xshear</p:attrName>
                                        </p:attrNameLst>
                                      </p:cBhvr>
                                    </p:anim>
                                    <p:animScale>
                                      <p:cBhvr>
                                        <p:cTn id="103" dur="200" decel="100000" autoRev="1" fill="hold">
                                          <p:stCondLst>
                                            <p:cond delay="600"/>
                                          </p:stCondLst>
                                        </p:cTn>
                                        <p:tgtEl>
                                          <p:spTgt spid="30"/>
                                        </p:tgtEl>
                                      </p:cBhvr>
                                      <p:from x="100000" y="100000"/>
                                      <p:to x="80000" y="100000"/>
                                    </p:animScale>
                                    <p:anim by="(#ppt_h/3+#ppt_w*0.1)" calcmode="lin" valueType="num">
                                      <p:cBhvr additive="sum">
                                        <p:cTn id="104" dur="200" decel="100000" autoRev="1" fill="hold">
                                          <p:stCondLst>
                                            <p:cond delay="600"/>
                                          </p:stCondLst>
                                        </p:cTn>
                                        <p:tgtEl>
                                          <p:spTgt spid="30"/>
                                        </p:tgtEl>
                                        <p:attrNameLst>
                                          <p:attrName>ppt_x</p:attrName>
                                        </p:attrNameLst>
                                      </p:cBhvr>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4" presetClass="entr" presetSubtype="0"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 from="(-#ppt_w/2)" to="(#ppt_x)" calcmode="lin" valueType="num">
                                      <p:cBhvr>
                                        <p:cTn id="109" dur="600" fill="hold">
                                          <p:stCondLst>
                                            <p:cond delay="0"/>
                                          </p:stCondLst>
                                        </p:cTn>
                                        <p:tgtEl>
                                          <p:spTgt spid="33"/>
                                        </p:tgtEl>
                                        <p:attrNameLst>
                                          <p:attrName>ppt_x</p:attrName>
                                        </p:attrNameLst>
                                      </p:cBhvr>
                                    </p:anim>
                                    <p:anim from="0" to="-1.0" calcmode="lin" valueType="num">
                                      <p:cBhvr>
                                        <p:cTn id="110" dur="200" decel="50000" autoRev="1" fill="hold">
                                          <p:stCondLst>
                                            <p:cond delay="600"/>
                                          </p:stCondLst>
                                        </p:cTn>
                                        <p:tgtEl>
                                          <p:spTgt spid="33"/>
                                        </p:tgtEl>
                                        <p:attrNameLst>
                                          <p:attrName>xshear</p:attrName>
                                        </p:attrNameLst>
                                      </p:cBhvr>
                                    </p:anim>
                                    <p:animScale>
                                      <p:cBhvr>
                                        <p:cTn id="111" dur="200" decel="100000" autoRev="1" fill="hold">
                                          <p:stCondLst>
                                            <p:cond delay="600"/>
                                          </p:stCondLst>
                                        </p:cTn>
                                        <p:tgtEl>
                                          <p:spTgt spid="33"/>
                                        </p:tgtEl>
                                      </p:cBhvr>
                                      <p:from x="100000" y="100000"/>
                                      <p:to x="80000" y="100000"/>
                                    </p:animScale>
                                    <p:anim by="(#ppt_h/3+#ppt_w*0.1)" calcmode="lin" valueType="num">
                                      <p:cBhvr additive="sum">
                                        <p:cTn id="112" dur="200" decel="100000" autoRev="1" fill="hold">
                                          <p:stCondLst>
                                            <p:cond delay="600"/>
                                          </p:stCondLst>
                                        </p:cTn>
                                        <p:tgtEl>
                                          <p:spTgt spid="33"/>
                                        </p:tgtEl>
                                        <p:attrNameLst>
                                          <p:attrName>ppt_x</p:attrName>
                                        </p:attrNameLst>
                                      </p:cBhvr>
                                    </p:anim>
                                  </p:childTnLst>
                                </p:cTn>
                              </p:par>
                              <p:par>
                                <p:cTn id="113" presetID="34" presetClass="entr" presetSubtype="0"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anim from="(-#ppt_w/2)" to="(#ppt_x)" calcmode="lin" valueType="num">
                                      <p:cBhvr>
                                        <p:cTn id="115" dur="600" fill="hold">
                                          <p:stCondLst>
                                            <p:cond delay="0"/>
                                          </p:stCondLst>
                                        </p:cTn>
                                        <p:tgtEl>
                                          <p:spTgt spid="35"/>
                                        </p:tgtEl>
                                        <p:attrNameLst>
                                          <p:attrName>ppt_x</p:attrName>
                                        </p:attrNameLst>
                                      </p:cBhvr>
                                    </p:anim>
                                    <p:anim from="0" to="-1.0" calcmode="lin" valueType="num">
                                      <p:cBhvr>
                                        <p:cTn id="116" dur="200" decel="50000" autoRev="1" fill="hold">
                                          <p:stCondLst>
                                            <p:cond delay="600"/>
                                          </p:stCondLst>
                                        </p:cTn>
                                        <p:tgtEl>
                                          <p:spTgt spid="35"/>
                                        </p:tgtEl>
                                        <p:attrNameLst>
                                          <p:attrName>xshear</p:attrName>
                                        </p:attrNameLst>
                                      </p:cBhvr>
                                    </p:anim>
                                    <p:animScale>
                                      <p:cBhvr>
                                        <p:cTn id="117" dur="200" decel="100000" autoRev="1" fill="hold">
                                          <p:stCondLst>
                                            <p:cond delay="600"/>
                                          </p:stCondLst>
                                        </p:cTn>
                                        <p:tgtEl>
                                          <p:spTgt spid="35"/>
                                        </p:tgtEl>
                                      </p:cBhvr>
                                      <p:from x="100000" y="100000"/>
                                      <p:to x="80000" y="100000"/>
                                    </p:animScale>
                                    <p:anim by="(#ppt_h/3+#ppt_w*0.1)" calcmode="lin" valueType="num">
                                      <p:cBhvr additive="sum">
                                        <p:cTn id="118" dur="200" decel="100000" autoRev="1" fill="hold">
                                          <p:stCondLst>
                                            <p:cond delay="600"/>
                                          </p:stCondLst>
                                        </p:cTn>
                                        <p:tgtEl>
                                          <p:spTgt spid="35"/>
                                        </p:tgtEl>
                                        <p:attrNameLst>
                                          <p:attrName>ppt_x</p:attrName>
                                        </p:attrNameLst>
                                      </p:cBhvr>
                                    </p:anim>
                                  </p:childTnLst>
                                </p:cTn>
                              </p:par>
                              <p:par>
                                <p:cTn id="119" presetID="34" presetClass="entr" presetSubtype="0" fill="hold" nodeType="withEffect">
                                  <p:stCondLst>
                                    <p:cond delay="0"/>
                                  </p:stCondLst>
                                  <p:childTnLst>
                                    <p:set>
                                      <p:cBhvr>
                                        <p:cTn id="120" dur="1" fill="hold">
                                          <p:stCondLst>
                                            <p:cond delay="0"/>
                                          </p:stCondLst>
                                        </p:cTn>
                                        <p:tgtEl>
                                          <p:spTgt spid="7"/>
                                        </p:tgtEl>
                                        <p:attrNameLst>
                                          <p:attrName>style.visibility</p:attrName>
                                        </p:attrNameLst>
                                      </p:cBhvr>
                                      <p:to>
                                        <p:strVal val="visible"/>
                                      </p:to>
                                    </p:set>
                                    <p:anim from="(-#ppt_w/2)" to="(#ppt_x)" calcmode="lin" valueType="num">
                                      <p:cBhvr>
                                        <p:cTn id="121" dur="600" fill="hold">
                                          <p:stCondLst>
                                            <p:cond delay="0"/>
                                          </p:stCondLst>
                                        </p:cTn>
                                        <p:tgtEl>
                                          <p:spTgt spid="7"/>
                                        </p:tgtEl>
                                        <p:attrNameLst>
                                          <p:attrName>ppt_x</p:attrName>
                                        </p:attrNameLst>
                                      </p:cBhvr>
                                    </p:anim>
                                    <p:anim from="0" to="-1.0" calcmode="lin" valueType="num">
                                      <p:cBhvr>
                                        <p:cTn id="122" dur="200" decel="50000" autoRev="1" fill="hold">
                                          <p:stCondLst>
                                            <p:cond delay="600"/>
                                          </p:stCondLst>
                                        </p:cTn>
                                        <p:tgtEl>
                                          <p:spTgt spid="7"/>
                                        </p:tgtEl>
                                        <p:attrNameLst>
                                          <p:attrName>xshear</p:attrName>
                                        </p:attrNameLst>
                                      </p:cBhvr>
                                    </p:anim>
                                    <p:animScale>
                                      <p:cBhvr>
                                        <p:cTn id="123" dur="200" decel="100000" autoRev="1" fill="hold">
                                          <p:stCondLst>
                                            <p:cond delay="600"/>
                                          </p:stCondLst>
                                        </p:cTn>
                                        <p:tgtEl>
                                          <p:spTgt spid="7"/>
                                        </p:tgtEl>
                                      </p:cBhvr>
                                      <p:from x="100000" y="100000"/>
                                      <p:to x="80000" y="100000"/>
                                    </p:animScale>
                                    <p:anim by="(#ppt_h/3+#ppt_w*0.1)" calcmode="lin" valueType="num">
                                      <p:cBhvr additive="sum">
                                        <p:cTn id="124" dur="200" decel="100000" autoRev="1" fill="hold">
                                          <p:stCondLst>
                                            <p:cond delay="600"/>
                                          </p:stCondLst>
                                        </p:cTn>
                                        <p:tgtEl>
                                          <p:spTgt spid="7"/>
                                        </p:tgtEl>
                                        <p:attrNameLst>
                                          <p:attrName>ppt_x</p:attrName>
                                        </p:attrNameLst>
                                      </p:cBhvr>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nodeType="click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ppt_x"/>
                                          </p:val>
                                        </p:tav>
                                        <p:tav tm="100000">
                                          <p:val>
                                            <p:strVal val="#ppt_x"/>
                                          </p:val>
                                        </p:tav>
                                      </p:tavLst>
                                    </p:anim>
                                    <p:anim calcmode="lin" valueType="num">
                                      <p:cBhvr additive="base">
                                        <p:cTn id="1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4" presetClass="entr" presetSubtype="0" fill="hold" nodeType="clickEffect">
                                  <p:stCondLst>
                                    <p:cond delay="0"/>
                                  </p:stCondLst>
                                  <p:childTnLst>
                                    <p:set>
                                      <p:cBhvr>
                                        <p:cTn id="134" dur="1" fill="hold">
                                          <p:stCondLst>
                                            <p:cond delay="0"/>
                                          </p:stCondLst>
                                        </p:cTn>
                                        <p:tgtEl>
                                          <p:spTgt spid="14"/>
                                        </p:tgtEl>
                                        <p:attrNameLst>
                                          <p:attrName>style.visibility</p:attrName>
                                        </p:attrNameLst>
                                      </p:cBhvr>
                                      <p:to>
                                        <p:strVal val="visible"/>
                                      </p:to>
                                    </p:set>
                                    <p:anim from="(-#ppt_w/2)" to="(#ppt_x)" calcmode="lin" valueType="num">
                                      <p:cBhvr>
                                        <p:cTn id="135" dur="600" fill="hold">
                                          <p:stCondLst>
                                            <p:cond delay="0"/>
                                          </p:stCondLst>
                                        </p:cTn>
                                        <p:tgtEl>
                                          <p:spTgt spid="14"/>
                                        </p:tgtEl>
                                        <p:attrNameLst>
                                          <p:attrName>ppt_x</p:attrName>
                                        </p:attrNameLst>
                                      </p:cBhvr>
                                    </p:anim>
                                    <p:anim from="0" to="-1.0" calcmode="lin" valueType="num">
                                      <p:cBhvr>
                                        <p:cTn id="136" dur="200" decel="50000" autoRev="1" fill="hold">
                                          <p:stCondLst>
                                            <p:cond delay="600"/>
                                          </p:stCondLst>
                                        </p:cTn>
                                        <p:tgtEl>
                                          <p:spTgt spid="14"/>
                                        </p:tgtEl>
                                        <p:attrNameLst>
                                          <p:attrName>xshear</p:attrName>
                                        </p:attrNameLst>
                                      </p:cBhvr>
                                    </p:anim>
                                    <p:animScale>
                                      <p:cBhvr>
                                        <p:cTn id="137" dur="200" decel="100000" autoRev="1" fill="hold">
                                          <p:stCondLst>
                                            <p:cond delay="600"/>
                                          </p:stCondLst>
                                        </p:cTn>
                                        <p:tgtEl>
                                          <p:spTgt spid="14"/>
                                        </p:tgtEl>
                                      </p:cBhvr>
                                      <p:from x="100000" y="100000"/>
                                      <p:to x="80000" y="100000"/>
                                    </p:animScale>
                                    <p:anim by="(#ppt_h/3+#ppt_w*0.1)" calcmode="lin" valueType="num">
                                      <p:cBhvr additive="sum">
                                        <p:cTn id="138" dur="200" decel="100000" autoRev="1" fill="hold">
                                          <p:stCondLst>
                                            <p:cond delay="600"/>
                                          </p:stCondLst>
                                        </p:cTn>
                                        <p:tgtEl>
                                          <p:spTgt spid="14"/>
                                        </p:tgtEl>
                                        <p:attrNameLst>
                                          <p:attrName>ppt_x</p:attrName>
                                        </p:attrNameLst>
                                      </p:cBhvr>
                                    </p:anim>
                                  </p:childTnLst>
                                </p:cTn>
                              </p:par>
                              <p:par>
                                <p:cTn id="139" presetID="34" presetClass="entr" presetSubtype="0" fill="hold" nodeType="withEffect">
                                  <p:stCondLst>
                                    <p:cond delay="0"/>
                                  </p:stCondLst>
                                  <p:childTnLst>
                                    <p:set>
                                      <p:cBhvr>
                                        <p:cTn id="140" dur="1" fill="hold">
                                          <p:stCondLst>
                                            <p:cond delay="0"/>
                                          </p:stCondLst>
                                        </p:cTn>
                                        <p:tgtEl>
                                          <p:spTgt spid="28"/>
                                        </p:tgtEl>
                                        <p:attrNameLst>
                                          <p:attrName>style.visibility</p:attrName>
                                        </p:attrNameLst>
                                      </p:cBhvr>
                                      <p:to>
                                        <p:strVal val="visible"/>
                                      </p:to>
                                    </p:set>
                                    <p:anim from="(-#ppt_w/2)" to="(#ppt_x)" calcmode="lin" valueType="num">
                                      <p:cBhvr>
                                        <p:cTn id="141" dur="600" fill="hold">
                                          <p:stCondLst>
                                            <p:cond delay="0"/>
                                          </p:stCondLst>
                                        </p:cTn>
                                        <p:tgtEl>
                                          <p:spTgt spid="28"/>
                                        </p:tgtEl>
                                        <p:attrNameLst>
                                          <p:attrName>ppt_x</p:attrName>
                                        </p:attrNameLst>
                                      </p:cBhvr>
                                    </p:anim>
                                    <p:anim from="0" to="-1.0" calcmode="lin" valueType="num">
                                      <p:cBhvr>
                                        <p:cTn id="142" dur="200" decel="50000" autoRev="1" fill="hold">
                                          <p:stCondLst>
                                            <p:cond delay="600"/>
                                          </p:stCondLst>
                                        </p:cTn>
                                        <p:tgtEl>
                                          <p:spTgt spid="28"/>
                                        </p:tgtEl>
                                        <p:attrNameLst>
                                          <p:attrName>xshear</p:attrName>
                                        </p:attrNameLst>
                                      </p:cBhvr>
                                    </p:anim>
                                    <p:animScale>
                                      <p:cBhvr>
                                        <p:cTn id="143" dur="200" decel="100000" autoRev="1" fill="hold">
                                          <p:stCondLst>
                                            <p:cond delay="600"/>
                                          </p:stCondLst>
                                        </p:cTn>
                                        <p:tgtEl>
                                          <p:spTgt spid="28"/>
                                        </p:tgtEl>
                                      </p:cBhvr>
                                      <p:from x="100000" y="100000"/>
                                      <p:to x="80000" y="100000"/>
                                    </p:animScale>
                                    <p:anim by="(#ppt_h/3+#ppt_w*0.1)" calcmode="lin" valueType="num">
                                      <p:cBhvr additive="sum">
                                        <p:cTn id="144" dur="200" decel="100000" autoRev="1" fill="hold">
                                          <p:stCondLst>
                                            <p:cond delay="600"/>
                                          </p:stCondLst>
                                        </p:cTn>
                                        <p:tgtEl>
                                          <p:spTgt spid="28"/>
                                        </p:tgtEl>
                                        <p:attrNameLst>
                                          <p:attrName>ppt_x</p:attrName>
                                        </p:attrNameLst>
                                      </p:cBhvr>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0" presetClass="entr" presetSubtype="0" fill="hold" nodeType="click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fade">
                                      <p:cBhvr>
                                        <p:cTn id="149" dur="800" decel="100000"/>
                                        <p:tgtEl>
                                          <p:spTgt spid="16"/>
                                        </p:tgtEl>
                                      </p:cBhvr>
                                    </p:animEffect>
                                    <p:anim calcmode="lin" valueType="num">
                                      <p:cBhvr>
                                        <p:cTn id="150" dur="800" decel="100000" fill="hold"/>
                                        <p:tgtEl>
                                          <p:spTgt spid="16"/>
                                        </p:tgtEl>
                                        <p:attrNameLst>
                                          <p:attrName>style.rotation</p:attrName>
                                        </p:attrNameLst>
                                      </p:cBhvr>
                                      <p:tavLst>
                                        <p:tav tm="0">
                                          <p:val>
                                            <p:fltVal val="-90"/>
                                          </p:val>
                                        </p:tav>
                                        <p:tav tm="100000">
                                          <p:val>
                                            <p:fltVal val="0"/>
                                          </p:val>
                                        </p:tav>
                                      </p:tavLst>
                                    </p:anim>
                                    <p:anim calcmode="lin" valueType="num">
                                      <p:cBhvr>
                                        <p:cTn id="151" dur="800" decel="100000" fill="hold"/>
                                        <p:tgtEl>
                                          <p:spTgt spid="16"/>
                                        </p:tgtEl>
                                        <p:attrNameLst>
                                          <p:attrName>ppt_x</p:attrName>
                                        </p:attrNameLst>
                                      </p:cBhvr>
                                      <p:tavLst>
                                        <p:tav tm="0">
                                          <p:val>
                                            <p:strVal val="#ppt_x+0.4"/>
                                          </p:val>
                                        </p:tav>
                                        <p:tav tm="100000">
                                          <p:val>
                                            <p:strVal val="#ppt_x-0.05"/>
                                          </p:val>
                                        </p:tav>
                                      </p:tavLst>
                                    </p:anim>
                                    <p:anim calcmode="lin" valueType="num">
                                      <p:cBhvr>
                                        <p:cTn id="152" dur="800" decel="100000" fill="hold"/>
                                        <p:tgtEl>
                                          <p:spTgt spid="16"/>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0" presetClass="entr" presetSubtype="0" fill="hold" nodeType="clickEffect">
                                  <p:stCondLst>
                                    <p:cond delay="0"/>
                                  </p:stCondLst>
                                  <p:childTnLst>
                                    <p:set>
                                      <p:cBhvr>
                                        <p:cTn id="158" dur="1" fill="hold">
                                          <p:stCondLst>
                                            <p:cond delay="0"/>
                                          </p:stCondLst>
                                        </p:cTn>
                                        <p:tgtEl>
                                          <p:spTgt spid="17"/>
                                        </p:tgtEl>
                                        <p:attrNameLst>
                                          <p:attrName>style.visibility</p:attrName>
                                        </p:attrNameLst>
                                      </p:cBhvr>
                                      <p:to>
                                        <p:strVal val="visible"/>
                                      </p:to>
                                    </p:set>
                                    <p:animEffect transition="in" filter="fade">
                                      <p:cBhvr>
                                        <p:cTn id="159" dur="800" decel="100000"/>
                                        <p:tgtEl>
                                          <p:spTgt spid="17"/>
                                        </p:tgtEl>
                                      </p:cBhvr>
                                    </p:animEffect>
                                    <p:anim calcmode="lin" valueType="num">
                                      <p:cBhvr>
                                        <p:cTn id="160" dur="800" decel="100000" fill="hold"/>
                                        <p:tgtEl>
                                          <p:spTgt spid="17"/>
                                        </p:tgtEl>
                                        <p:attrNameLst>
                                          <p:attrName>style.rotation</p:attrName>
                                        </p:attrNameLst>
                                      </p:cBhvr>
                                      <p:tavLst>
                                        <p:tav tm="0">
                                          <p:val>
                                            <p:fltVal val="-90"/>
                                          </p:val>
                                        </p:tav>
                                        <p:tav tm="100000">
                                          <p:val>
                                            <p:fltVal val="0"/>
                                          </p:val>
                                        </p:tav>
                                      </p:tavLst>
                                    </p:anim>
                                    <p:anim calcmode="lin" valueType="num">
                                      <p:cBhvr>
                                        <p:cTn id="161" dur="800" decel="100000" fill="hold"/>
                                        <p:tgtEl>
                                          <p:spTgt spid="17"/>
                                        </p:tgtEl>
                                        <p:attrNameLst>
                                          <p:attrName>ppt_x</p:attrName>
                                        </p:attrNameLst>
                                      </p:cBhvr>
                                      <p:tavLst>
                                        <p:tav tm="0">
                                          <p:val>
                                            <p:strVal val="#ppt_x+0.4"/>
                                          </p:val>
                                        </p:tav>
                                        <p:tav tm="100000">
                                          <p:val>
                                            <p:strVal val="#ppt_x-0.05"/>
                                          </p:val>
                                        </p:tav>
                                      </p:tavLst>
                                    </p:anim>
                                    <p:anim calcmode="lin" valueType="num">
                                      <p:cBhvr>
                                        <p:cTn id="162" dur="800" decel="100000" fill="hold"/>
                                        <p:tgtEl>
                                          <p:spTgt spid="17"/>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0" presetClass="entr" presetSubtype="0" fill="hold" nodeType="click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fade">
                                      <p:cBhvr>
                                        <p:cTn id="169" dur="800" decel="100000"/>
                                        <p:tgtEl>
                                          <p:spTgt spid="15"/>
                                        </p:tgtEl>
                                      </p:cBhvr>
                                    </p:animEffect>
                                    <p:anim calcmode="lin" valueType="num">
                                      <p:cBhvr>
                                        <p:cTn id="170" dur="800" decel="100000" fill="hold"/>
                                        <p:tgtEl>
                                          <p:spTgt spid="15"/>
                                        </p:tgtEl>
                                        <p:attrNameLst>
                                          <p:attrName>style.rotation</p:attrName>
                                        </p:attrNameLst>
                                      </p:cBhvr>
                                      <p:tavLst>
                                        <p:tav tm="0">
                                          <p:val>
                                            <p:fltVal val="-90"/>
                                          </p:val>
                                        </p:tav>
                                        <p:tav tm="100000">
                                          <p:val>
                                            <p:fltVal val="0"/>
                                          </p:val>
                                        </p:tav>
                                      </p:tavLst>
                                    </p:anim>
                                    <p:anim calcmode="lin" valueType="num">
                                      <p:cBhvr>
                                        <p:cTn id="171" dur="800" decel="100000" fill="hold"/>
                                        <p:tgtEl>
                                          <p:spTgt spid="15"/>
                                        </p:tgtEl>
                                        <p:attrNameLst>
                                          <p:attrName>ppt_x</p:attrName>
                                        </p:attrNameLst>
                                      </p:cBhvr>
                                      <p:tavLst>
                                        <p:tav tm="0">
                                          <p:val>
                                            <p:strVal val="#ppt_x+0.4"/>
                                          </p:val>
                                        </p:tav>
                                        <p:tav tm="100000">
                                          <p:val>
                                            <p:strVal val="#ppt_x-0.05"/>
                                          </p:val>
                                        </p:tav>
                                      </p:tavLst>
                                    </p:anim>
                                    <p:anim calcmode="lin" valueType="num">
                                      <p:cBhvr>
                                        <p:cTn id="172" dur="800" decel="100000" fill="hold"/>
                                        <p:tgtEl>
                                          <p:spTgt spid="15"/>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75" presetID="30" presetClass="entr" presetSubtype="0" fill="hold" nodeType="withEffect">
                                  <p:stCondLst>
                                    <p:cond delay="0"/>
                                  </p:stCondLst>
                                  <p:childTnLst>
                                    <p:set>
                                      <p:cBhvr>
                                        <p:cTn id="176" dur="1" fill="hold">
                                          <p:stCondLst>
                                            <p:cond delay="0"/>
                                          </p:stCondLst>
                                        </p:cTn>
                                        <p:tgtEl>
                                          <p:spTgt spid="29"/>
                                        </p:tgtEl>
                                        <p:attrNameLst>
                                          <p:attrName>style.visibility</p:attrName>
                                        </p:attrNameLst>
                                      </p:cBhvr>
                                      <p:to>
                                        <p:strVal val="visible"/>
                                      </p:to>
                                    </p:set>
                                    <p:animEffect transition="in" filter="fade">
                                      <p:cBhvr>
                                        <p:cTn id="177" dur="800" decel="100000"/>
                                        <p:tgtEl>
                                          <p:spTgt spid="29"/>
                                        </p:tgtEl>
                                      </p:cBhvr>
                                    </p:animEffect>
                                    <p:anim calcmode="lin" valueType="num">
                                      <p:cBhvr>
                                        <p:cTn id="178" dur="800" decel="100000" fill="hold"/>
                                        <p:tgtEl>
                                          <p:spTgt spid="29"/>
                                        </p:tgtEl>
                                        <p:attrNameLst>
                                          <p:attrName>style.rotation</p:attrName>
                                        </p:attrNameLst>
                                      </p:cBhvr>
                                      <p:tavLst>
                                        <p:tav tm="0">
                                          <p:val>
                                            <p:fltVal val="-90"/>
                                          </p:val>
                                        </p:tav>
                                        <p:tav tm="100000">
                                          <p:val>
                                            <p:fltVal val="0"/>
                                          </p:val>
                                        </p:tav>
                                      </p:tavLst>
                                    </p:anim>
                                    <p:anim calcmode="lin" valueType="num">
                                      <p:cBhvr>
                                        <p:cTn id="179" dur="800" decel="100000" fill="hold"/>
                                        <p:tgtEl>
                                          <p:spTgt spid="29"/>
                                        </p:tgtEl>
                                        <p:attrNameLst>
                                          <p:attrName>ppt_x</p:attrName>
                                        </p:attrNameLst>
                                      </p:cBhvr>
                                      <p:tavLst>
                                        <p:tav tm="0">
                                          <p:val>
                                            <p:strVal val="#ppt_x+0.4"/>
                                          </p:val>
                                        </p:tav>
                                        <p:tav tm="100000">
                                          <p:val>
                                            <p:strVal val="#ppt_x-0.05"/>
                                          </p:val>
                                        </p:tav>
                                      </p:tavLst>
                                    </p:anim>
                                    <p:anim calcmode="lin" valueType="num">
                                      <p:cBhvr>
                                        <p:cTn id="180" dur="800" decel="100000" fill="hold"/>
                                        <p:tgtEl>
                                          <p:spTgt spid="29"/>
                                        </p:tgtEl>
                                        <p:attrNameLst>
                                          <p:attrName>ppt_y</p:attrName>
                                        </p:attrNameLst>
                                      </p:cBhvr>
                                      <p:tavLst>
                                        <p:tav tm="0">
                                          <p:val>
                                            <p:strVal val="#ppt_y-0.4"/>
                                          </p:val>
                                        </p:tav>
                                        <p:tav tm="100000">
                                          <p:val>
                                            <p:strVal val="#ppt_y+0.1"/>
                                          </p:val>
                                        </p:tav>
                                      </p:tavLst>
                                    </p:anim>
                                    <p:anim calcmode="lin" valueType="num">
                                      <p:cBhvr>
                                        <p:cTn id="18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8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30" presetClass="entr" presetSubtype="0" fill="hold" nodeType="clickEffect">
                                  <p:stCondLst>
                                    <p:cond delay="0"/>
                                  </p:stCondLst>
                                  <p:childTnLst>
                                    <p:set>
                                      <p:cBhvr>
                                        <p:cTn id="186" dur="1" fill="hold">
                                          <p:stCondLst>
                                            <p:cond delay="0"/>
                                          </p:stCondLst>
                                        </p:cTn>
                                        <p:tgtEl>
                                          <p:spTgt spid="21"/>
                                        </p:tgtEl>
                                        <p:attrNameLst>
                                          <p:attrName>style.visibility</p:attrName>
                                        </p:attrNameLst>
                                      </p:cBhvr>
                                      <p:to>
                                        <p:strVal val="visible"/>
                                      </p:to>
                                    </p:set>
                                    <p:animEffect transition="in" filter="fade">
                                      <p:cBhvr>
                                        <p:cTn id="187" dur="800" decel="100000"/>
                                        <p:tgtEl>
                                          <p:spTgt spid="21"/>
                                        </p:tgtEl>
                                      </p:cBhvr>
                                    </p:animEffect>
                                    <p:anim calcmode="lin" valueType="num">
                                      <p:cBhvr>
                                        <p:cTn id="188" dur="800" decel="100000" fill="hold"/>
                                        <p:tgtEl>
                                          <p:spTgt spid="21"/>
                                        </p:tgtEl>
                                        <p:attrNameLst>
                                          <p:attrName>style.rotation</p:attrName>
                                        </p:attrNameLst>
                                      </p:cBhvr>
                                      <p:tavLst>
                                        <p:tav tm="0">
                                          <p:val>
                                            <p:fltVal val="-90"/>
                                          </p:val>
                                        </p:tav>
                                        <p:tav tm="100000">
                                          <p:val>
                                            <p:fltVal val="0"/>
                                          </p:val>
                                        </p:tav>
                                      </p:tavLst>
                                    </p:anim>
                                    <p:anim calcmode="lin" valueType="num">
                                      <p:cBhvr>
                                        <p:cTn id="189" dur="800" decel="100000" fill="hold"/>
                                        <p:tgtEl>
                                          <p:spTgt spid="21"/>
                                        </p:tgtEl>
                                        <p:attrNameLst>
                                          <p:attrName>ppt_x</p:attrName>
                                        </p:attrNameLst>
                                      </p:cBhvr>
                                      <p:tavLst>
                                        <p:tav tm="0">
                                          <p:val>
                                            <p:strVal val="#ppt_x+0.4"/>
                                          </p:val>
                                        </p:tav>
                                        <p:tav tm="100000">
                                          <p:val>
                                            <p:strVal val="#ppt_x-0.05"/>
                                          </p:val>
                                        </p:tav>
                                      </p:tavLst>
                                    </p:anim>
                                    <p:anim calcmode="lin" valueType="num">
                                      <p:cBhvr>
                                        <p:cTn id="190" dur="800" decel="100000" fill="hold"/>
                                        <p:tgtEl>
                                          <p:spTgt spid="21"/>
                                        </p:tgtEl>
                                        <p:attrNameLst>
                                          <p:attrName>ppt_y</p:attrName>
                                        </p:attrNameLst>
                                      </p:cBhvr>
                                      <p:tavLst>
                                        <p:tav tm="0">
                                          <p:val>
                                            <p:strVal val="#ppt_y-0.4"/>
                                          </p:val>
                                        </p:tav>
                                        <p:tav tm="100000">
                                          <p:val>
                                            <p:strVal val="#ppt_y+0.1"/>
                                          </p:val>
                                        </p:tav>
                                      </p:tavLst>
                                    </p:anim>
                                    <p:anim calcmode="lin" valueType="num">
                                      <p:cBhvr>
                                        <p:cTn id="19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9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30" presetClass="entr" presetSubtype="0" fill="hold" nodeType="clickEffect">
                                  <p:stCondLst>
                                    <p:cond delay="0"/>
                                  </p:stCondLst>
                                  <p:childTnLst>
                                    <p:set>
                                      <p:cBhvr>
                                        <p:cTn id="196" dur="1" fill="hold">
                                          <p:stCondLst>
                                            <p:cond delay="0"/>
                                          </p:stCondLst>
                                        </p:cTn>
                                        <p:tgtEl>
                                          <p:spTgt spid="22"/>
                                        </p:tgtEl>
                                        <p:attrNameLst>
                                          <p:attrName>style.visibility</p:attrName>
                                        </p:attrNameLst>
                                      </p:cBhvr>
                                      <p:to>
                                        <p:strVal val="visible"/>
                                      </p:to>
                                    </p:set>
                                    <p:animEffect transition="in" filter="fade">
                                      <p:cBhvr>
                                        <p:cTn id="197" dur="800" decel="100000"/>
                                        <p:tgtEl>
                                          <p:spTgt spid="22"/>
                                        </p:tgtEl>
                                      </p:cBhvr>
                                    </p:animEffect>
                                    <p:anim calcmode="lin" valueType="num">
                                      <p:cBhvr>
                                        <p:cTn id="198" dur="800" decel="100000" fill="hold"/>
                                        <p:tgtEl>
                                          <p:spTgt spid="22"/>
                                        </p:tgtEl>
                                        <p:attrNameLst>
                                          <p:attrName>style.rotation</p:attrName>
                                        </p:attrNameLst>
                                      </p:cBhvr>
                                      <p:tavLst>
                                        <p:tav tm="0">
                                          <p:val>
                                            <p:fltVal val="-90"/>
                                          </p:val>
                                        </p:tav>
                                        <p:tav tm="100000">
                                          <p:val>
                                            <p:fltVal val="0"/>
                                          </p:val>
                                        </p:tav>
                                      </p:tavLst>
                                    </p:anim>
                                    <p:anim calcmode="lin" valueType="num">
                                      <p:cBhvr>
                                        <p:cTn id="199" dur="800" decel="100000" fill="hold"/>
                                        <p:tgtEl>
                                          <p:spTgt spid="22"/>
                                        </p:tgtEl>
                                        <p:attrNameLst>
                                          <p:attrName>ppt_x</p:attrName>
                                        </p:attrNameLst>
                                      </p:cBhvr>
                                      <p:tavLst>
                                        <p:tav tm="0">
                                          <p:val>
                                            <p:strVal val="#ppt_x+0.4"/>
                                          </p:val>
                                        </p:tav>
                                        <p:tav tm="100000">
                                          <p:val>
                                            <p:strVal val="#ppt_x-0.05"/>
                                          </p:val>
                                        </p:tav>
                                      </p:tavLst>
                                    </p:anim>
                                    <p:anim calcmode="lin" valueType="num">
                                      <p:cBhvr>
                                        <p:cTn id="200" dur="800" decel="100000" fill="hold"/>
                                        <p:tgtEl>
                                          <p:spTgt spid="22"/>
                                        </p:tgtEl>
                                        <p:attrNameLst>
                                          <p:attrName>ppt_y</p:attrName>
                                        </p:attrNameLst>
                                      </p:cBhvr>
                                      <p:tavLst>
                                        <p:tav tm="0">
                                          <p:val>
                                            <p:strVal val="#ppt_y-0.4"/>
                                          </p:val>
                                        </p:tav>
                                        <p:tav tm="100000">
                                          <p:val>
                                            <p:strVal val="#ppt_y+0.1"/>
                                          </p:val>
                                        </p:tav>
                                      </p:tavLst>
                                    </p:anim>
                                    <p:anim calcmode="lin" valueType="num">
                                      <p:cBhvr>
                                        <p:cTn id="20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0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828800" y="1447800"/>
            <a:ext cx="3048000" cy="1600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mn-cs"/>
              </a:rPr>
              <a: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mn-cs"/>
              </a:rPr>
              <a:t>QUAL + QUAN</a:t>
            </a:r>
          </a:p>
        </p:txBody>
      </p:sp>
      <p:sp>
        <p:nvSpPr>
          <p:cNvPr id="7" name="Rectangle 6"/>
          <p:cNvSpPr/>
          <p:nvPr/>
        </p:nvSpPr>
        <p:spPr>
          <a:xfrm>
            <a:off x="1828800" y="3124200"/>
            <a:ext cx="3048000" cy="29718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mn-cs"/>
              </a:rPr>
              <a:t>IV</a:t>
            </a:r>
          </a:p>
        </p:txBody>
      </p:sp>
      <p:sp>
        <p:nvSpPr>
          <p:cNvPr id="9" name="Rectangle 8"/>
          <p:cNvSpPr/>
          <p:nvPr/>
        </p:nvSpPr>
        <p:spPr>
          <a:xfrm>
            <a:off x="5029200" y="1447800"/>
            <a:ext cx="3048000" cy="1600200"/>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mn-cs"/>
              </a:rPr>
              <a:t>II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mn-cs"/>
              </a:rPr>
              <a:t>QUAN         QUAL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mn-cs"/>
              </a:rPr>
              <a:t>QUAL          QUAN</a:t>
            </a:r>
          </a:p>
        </p:txBody>
      </p:sp>
      <p:cxnSp>
        <p:nvCxnSpPr>
          <p:cNvPr id="11" name="Straight Arrow Connector 10"/>
          <p:cNvCxnSpPr/>
          <p:nvPr/>
        </p:nvCxnSpPr>
        <p:spPr>
          <a:xfrm>
            <a:off x="6248400" y="2349500"/>
            <a:ext cx="609600" cy="1588"/>
          </a:xfrm>
          <a:prstGeom prst="straightConnector1">
            <a:avLst/>
          </a:prstGeom>
          <a:ln w="28575">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29200" y="3124200"/>
            <a:ext cx="3048000" cy="2971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mn-cs"/>
              </a:rPr>
              <a:t>III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mn-cs"/>
              </a:rPr>
              <a:t>	</a:t>
            </a:r>
          </a:p>
        </p:txBody>
      </p:sp>
      <p:sp>
        <p:nvSpPr>
          <p:cNvPr id="17" name="Rectangle 16"/>
          <p:cNvSpPr/>
          <p:nvPr/>
        </p:nvSpPr>
        <p:spPr>
          <a:xfrm>
            <a:off x="5029200" y="3581400"/>
            <a:ext cx="3048000" cy="5334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a:ea typeface="+mn-ea"/>
                <a:cs typeface="+mn-cs"/>
              </a:rPr>
              <a:t>QUAN           qual</a:t>
            </a:r>
          </a:p>
        </p:txBody>
      </p:sp>
      <p:sp>
        <p:nvSpPr>
          <p:cNvPr id="19" name="Rectangle 18"/>
          <p:cNvSpPr/>
          <p:nvPr/>
        </p:nvSpPr>
        <p:spPr>
          <a:xfrm>
            <a:off x="5029200" y="4114800"/>
            <a:ext cx="3048000" cy="5334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a:ea typeface="+mn-ea"/>
                <a:cs typeface="+mn-cs"/>
              </a:rPr>
              <a:t>Quan           QUAL</a:t>
            </a:r>
          </a:p>
        </p:txBody>
      </p:sp>
      <p:sp>
        <p:nvSpPr>
          <p:cNvPr id="20" name="Rectangle 19"/>
          <p:cNvSpPr/>
          <p:nvPr/>
        </p:nvSpPr>
        <p:spPr>
          <a:xfrm>
            <a:off x="5029200" y="4800600"/>
            <a:ext cx="3048000" cy="533400"/>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a:ea typeface="+mn-ea"/>
                <a:cs typeface="+mn-cs"/>
              </a:rPr>
              <a:t>QUAL          </a:t>
            </a:r>
            <a:r>
              <a:rPr kumimoji="0" lang="en-US" sz="2000" b="0" i="0" u="none" strike="noStrike" kern="1200" cap="none" spc="0" normalizeH="0" baseline="0" noProof="0" dirty="0" err="1">
                <a:ln>
                  <a:noFill/>
                </a:ln>
                <a:solidFill>
                  <a:prstClr val="white"/>
                </a:solidFill>
                <a:effectLst/>
                <a:uLnTx/>
                <a:uFillTx/>
                <a:latin typeface="Tahoma"/>
                <a:ea typeface="+mn-ea"/>
                <a:cs typeface="+mn-cs"/>
              </a:rPr>
              <a:t>qunl</a:t>
            </a:r>
            <a:endParaRPr kumimoji="0" lang="en-US" sz="2000" b="0" i="0" u="none" strike="noStrike" kern="1200" cap="none" spc="0" normalizeH="0" baseline="0" noProof="0" dirty="0">
              <a:ln>
                <a:noFill/>
              </a:ln>
              <a:solidFill>
                <a:prstClr val="white"/>
              </a:solidFill>
              <a:effectLst/>
              <a:uLnTx/>
              <a:uFillTx/>
              <a:latin typeface="Tahoma"/>
              <a:ea typeface="+mn-ea"/>
              <a:cs typeface="+mn-cs"/>
            </a:endParaRPr>
          </a:p>
        </p:txBody>
      </p:sp>
      <p:sp>
        <p:nvSpPr>
          <p:cNvPr id="21" name="Rectangle 20"/>
          <p:cNvSpPr/>
          <p:nvPr/>
        </p:nvSpPr>
        <p:spPr>
          <a:xfrm>
            <a:off x="5029200" y="5334000"/>
            <a:ext cx="3048000" cy="533400"/>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a:ea typeface="+mn-ea"/>
                <a:cs typeface="+mn-cs"/>
              </a:rPr>
              <a:t>Qual          QUAN</a:t>
            </a:r>
          </a:p>
        </p:txBody>
      </p:sp>
      <p:cxnSp>
        <p:nvCxnSpPr>
          <p:cNvPr id="23" name="Straight Arrow Connector 22"/>
          <p:cNvCxnSpPr/>
          <p:nvPr/>
        </p:nvCxnSpPr>
        <p:spPr>
          <a:xfrm>
            <a:off x="6248400" y="3886200"/>
            <a:ext cx="533400" cy="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72200" y="4419600"/>
            <a:ext cx="533400" cy="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400800" y="5105400"/>
            <a:ext cx="533400" cy="0"/>
          </a:xfrm>
          <a:prstGeom prst="straightConnector1">
            <a:avLst/>
          </a:prstGeom>
          <a:ln w="28575">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324600" y="5638800"/>
            <a:ext cx="533400" cy="0"/>
          </a:xfrm>
          <a:prstGeom prst="straightConnector1">
            <a:avLst/>
          </a:prstGeom>
          <a:ln w="28575">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828800" y="3886200"/>
            <a:ext cx="3048000" cy="762000"/>
          </a:xfrm>
          <a:prstGeom prst="rect">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a:ea typeface="+mn-ea"/>
                <a:cs typeface="+mn-cs"/>
              </a:rPr>
              <a:t>QUAN   +     qual</a:t>
            </a:r>
          </a:p>
        </p:txBody>
      </p:sp>
      <p:sp>
        <p:nvSpPr>
          <p:cNvPr id="28" name="Rectangle 27"/>
          <p:cNvSpPr/>
          <p:nvPr/>
        </p:nvSpPr>
        <p:spPr>
          <a:xfrm>
            <a:off x="1828800" y="4800600"/>
            <a:ext cx="3048000" cy="762000"/>
          </a:xfrm>
          <a:prstGeom prst="rect">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a:ea typeface="+mn-ea"/>
                <a:cs typeface="+mn-cs"/>
              </a:rPr>
              <a:t>QUAL    +     Quan</a:t>
            </a:r>
          </a:p>
        </p:txBody>
      </p:sp>
      <p:sp>
        <p:nvSpPr>
          <p:cNvPr id="31" name="Rectangle 30"/>
          <p:cNvSpPr/>
          <p:nvPr/>
        </p:nvSpPr>
        <p:spPr>
          <a:xfrm>
            <a:off x="1828800" y="762000"/>
            <a:ext cx="3048000" cy="533400"/>
          </a:xfrm>
          <a:prstGeom prst="rec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prstClr val="white"/>
                </a:solidFill>
                <a:latin typeface="Tahoma"/>
              </a:rPr>
              <a:t>DICAMPUR</a:t>
            </a:r>
            <a:endParaRPr kumimoji="0" lang="en-US" sz="2000" b="0" i="0" u="none" strike="noStrike" kern="1200" cap="none" spc="0" normalizeH="0" baseline="0" noProof="0" dirty="0">
              <a:ln>
                <a:noFill/>
              </a:ln>
              <a:solidFill>
                <a:prstClr val="white"/>
              </a:solidFill>
              <a:effectLst/>
              <a:uLnTx/>
              <a:uFillTx/>
              <a:latin typeface="Tahoma"/>
              <a:ea typeface="+mn-ea"/>
              <a:cs typeface="+mn-cs"/>
            </a:endParaRPr>
          </a:p>
        </p:txBody>
      </p:sp>
      <p:sp>
        <p:nvSpPr>
          <p:cNvPr id="32" name="Rectangle 31"/>
          <p:cNvSpPr/>
          <p:nvPr/>
        </p:nvSpPr>
        <p:spPr>
          <a:xfrm>
            <a:off x="5029200" y="762000"/>
            <a:ext cx="3048000" cy="533400"/>
          </a:xfrm>
          <a:prstGeom prst="rec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prstClr val="white"/>
                </a:solidFill>
                <a:latin typeface="Tahoma"/>
              </a:rPr>
              <a:t>BERURUTAN</a:t>
            </a:r>
            <a:endParaRPr kumimoji="0" lang="en-US" sz="2000" b="0" i="0" u="none" strike="noStrike" kern="1200" cap="none" spc="0" normalizeH="0" baseline="0" noProof="0" dirty="0">
              <a:ln>
                <a:noFill/>
              </a:ln>
              <a:solidFill>
                <a:prstClr val="white"/>
              </a:solidFill>
              <a:effectLst/>
              <a:uLnTx/>
              <a:uFillTx/>
              <a:latin typeface="Tahoma"/>
              <a:ea typeface="+mn-ea"/>
              <a:cs typeface="+mn-cs"/>
            </a:endParaRPr>
          </a:p>
        </p:txBody>
      </p:sp>
      <p:sp>
        <p:nvSpPr>
          <p:cNvPr id="33" name="Rectangle 32"/>
          <p:cNvSpPr/>
          <p:nvPr/>
        </p:nvSpPr>
        <p:spPr>
          <a:xfrm>
            <a:off x="1143000" y="3124200"/>
            <a:ext cx="457200" cy="2895600"/>
          </a:xfrm>
          <a:prstGeom prst="rec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noProof="0" dirty="0">
                <a:solidFill>
                  <a:prstClr val="white"/>
                </a:solidFill>
                <a:latin typeface="Tahoma"/>
              </a:rPr>
              <a:t>BERBEDA</a:t>
            </a: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34" name="Rectangle 33"/>
          <p:cNvSpPr/>
          <p:nvPr/>
        </p:nvSpPr>
        <p:spPr>
          <a:xfrm>
            <a:off x="1143000" y="1447800"/>
            <a:ext cx="457200" cy="1524000"/>
          </a:xfrm>
          <a:prstGeom prst="rec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Tahoma"/>
              </a:rPr>
              <a:t>SAMA</a:t>
            </a: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35" name="TextBox 34"/>
          <p:cNvSpPr txBox="1">
            <a:spLocks noChangeArrowheads="1"/>
          </p:cNvSpPr>
          <p:nvPr/>
        </p:nvSpPr>
        <p:spPr bwMode="auto">
          <a:xfrm>
            <a:off x="3200400" y="304800"/>
            <a:ext cx="358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WAKTU</a:t>
            </a:r>
          </a:p>
        </p:txBody>
      </p:sp>
      <p:sp>
        <p:nvSpPr>
          <p:cNvPr id="36" name="TextBox 35"/>
          <p:cNvSpPr txBox="1"/>
          <p:nvPr/>
        </p:nvSpPr>
        <p:spPr>
          <a:xfrm>
            <a:off x="490027" y="1772816"/>
            <a:ext cx="461665" cy="3688202"/>
          </a:xfrm>
          <a:prstGeom prst="rect">
            <a:avLst/>
          </a:prstGeom>
          <a:noFill/>
        </p:spPr>
        <p:txBody>
          <a:bodyPr vert="vert270"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Arial" charset="0"/>
              </a:rPr>
              <a:t>BOBOT CAMPURAN </a:t>
            </a:r>
            <a:endParaRPr kumimoji="0" lang="en-US" sz="1800" b="0" i="0" u="none" strike="noStrike" kern="1200" cap="none" spc="0" normalizeH="0" baseline="0" noProof="0" dirty="0">
              <a:ln>
                <a:noFill/>
              </a:ln>
              <a:solidFill>
                <a:prstClr val="white"/>
              </a:solidFill>
              <a:effectLst/>
              <a:uLnTx/>
              <a:uFillTx/>
              <a:latin typeface="Arial" charset="0"/>
              <a:ea typeface="+mn-ea"/>
              <a:cs typeface="Arial" pitchFamily="34" charset="0"/>
            </a:endParaRPr>
          </a:p>
        </p:txBody>
      </p:sp>
      <p:sp>
        <p:nvSpPr>
          <p:cNvPr id="38" name="TextBox 37"/>
          <p:cNvSpPr txBox="1">
            <a:spLocks noChangeArrowheads="1"/>
          </p:cNvSpPr>
          <p:nvPr/>
        </p:nvSpPr>
        <p:spPr bwMode="auto">
          <a:xfrm>
            <a:off x="0" y="6273835"/>
            <a:ext cx="7740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VARIAN METODE KOMBINASI </a:t>
            </a:r>
            <a:r>
              <a:rPr kumimoji="0" lang="en-US" sz="24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KOMBINASI</a:t>
            </a:r>
            <a:endPar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29" name="Straight Arrow Connector 28"/>
          <p:cNvCxnSpPr/>
          <p:nvPr/>
        </p:nvCxnSpPr>
        <p:spPr>
          <a:xfrm>
            <a:off x="6210300" y="2708275"/>
            <a:ext cx="609600" cy="1588"/>
          </a:xfrm>
          <a:prstGeom prst="straightConnector1">
            <a:avLst/>
          </a:prstGeom>
          <a:ln w="28575">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4986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800" decel="100000"/>
                                        <p:tgtEl>
                                          <p:spTgt spid="38"/>
                                        </p:tgtEl>
                                      </p:cBhvr>
                                    </p:animEffect>
                                    <p:anim calcmode="lin" valueType="num">
                                      <p:cBhvr>
                                        <p:cTn id="8" dur="800" decel="100000" fill="hold"/>
                                        <p:tgtEl>
                                          <p:spTgt spid="38"/>
                                        </p:tgtEl>
                                        <p:attrNameLst>
                                          <p:attrName>style.rotation</p:attrName>
                                        </p:attrNameLst>
                                      </p:cBhvr>
                                      <p:tavLst>
                                        <p:tav tm="0">
                                          <p:val>
                                            <p:fltVal val="-90"/>
                                          </p:val>
                                        </p:tav>
                                        <p:tav tm="100000">
                                          <p:val>
                                            <p:fltVal val="0"/>
                                          </p:val>
                                        </p:tav>
                                      </p:tavLst>
                                    </p:anim>
                                    <p:anim calcmode="lin" valueType="num">
                                      <p:cBhvr>
                                        <p:cTn id="9" dur="800" decel="100000" fill="hold"/>
                                        <p:tgtEl>
                                          <p:spTgt spid="38"/>
                                        </p:tgtEl>
                                        <p:attrNameLst>
                                          <p:attrName>ppt_x</p:attrName>
                                        </p:attrNameLst>
                                      </p:cBhvr>
                                      <p:tavLst>
                                        <p:tav tm="0">
                                          <p:val>
                                            <p:strVal val="#ppt_x+0.4"/>
                                          </p:val>
                                        </p:tav>
                                        <p:tav tm="100000">
                                          <p:val>
                                            <p:strVal val="#ppt_x-0.05"/>
                                          </p:val>
                                        </p:tav>
                                      </p:tavLst>
                                    </p:anim>
                                    <p:anim calcmode="lin" valueType="num">
                                      <p:cBhvr>
                                        <p:cTn id="10" dur="800" decel="100000" fill="hold"/>
                                        <p:tgtEl>
                                          <p:spTgt spid="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80">
                                          <p:stCondLst>
                                            <p:cond delay="0"/>
                                          </p:stCondLst>
                                        </p:cTn>
                                        <p:tgtEl>
                                          <p:spTgt spid="35"/>
                                        </p:tgtEl>
                                      </p:cBhvr>
                                    </p:animEffect>
                                    <p:anim calcmode="lin" valueType="num">
                                      <p:cBhvr>
                                        <p:cTn id="1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3" dur="26">
                                          <p:stCondLst>
                                            <p:cond delay="650"/>
                                          </p:stCondLst>
                                        </p:cTn>
                                        <p:tgtEl>
                                          <p:spTgt spid="35"/>
                                        </p:tgtEl>
                                      </p:cBhvr>
                                      <p:to x="100000" y="60000"/>
                                    </p:animScale>
                                    <p:animScale>
                                      <p:cBhvr>
                                        <p:cTn id="24" dur="166" decel="50000">
                                          <p:stCondLst>
                                            <p:cond delay="676"/>
                                          </p:stCondLst>
                                        </p:cTn>
                                        <p:tgtEl>
                                          <p:spTgt spid="35"/>
                                        </p:tgtEl>
                                      </p:cBhvr>
                                      <p:to x="100000" y="100000"/>
                                    </p:animScale>
                                    <p:animScale>
                                      <p:cBhvr>
                                        <p:cTn id="25" dur="26">
                                          <p:stCondLst>
                                            <p:cond delay="1312"/>
                                          </p:stCondLst>
                                        </p:cTn>
                                        <p:tgtEl>
                                          <p:spTgt spid="35"/>
                                        </p:tgtEl>
                                      </p:cBhvr>
                                      <p:to x="100000" y="80000"/>
                                    </p:animScale>
                                    <p:animScale>
                                      <p:cBhvr>
                                        <p:cTn id="26" dur="166" decel="50000">
                                          <p:stCondLst>
                                            <p:cond delay="1338"/>
                                          </p:stCondLst>
                                        </p:cTn>
                                        <p:tgtEl>
                                          <p:spTgt spid="35"/>
                                        </p:tgtEl>
                                      </p:cBhvr>
                                      <p:to x="100000" y="100000"/>
                                    </p:animScale>
                                    <p:animScale>
                                      <p:cBhvr>
                                        <p:cTn id="27" dur="26">
                                          <p:stCondLst>
                                            <p:cond delay="1642"/>
                                          </p:stCondLst>
                                        </p:cTn>
                                        <p:tgtEl>
                                          <p:spTgt spid="35"/>
                                        </p:tgtEl>
                                      </p:cBhvr>
                                      <p:to x="100000" y="90000"/>
                                    </p:animScale>
                                    <p:animScale>
                                      <p:cBhvr>
                                        <p:cTn id="28" dur="166" decel="50000">
                                          <p:stCondLst>
                                            <p:cond delay="1668"/>
                                          </p:stCondLst>
                                        </p:cTn>
                                        <p:tgtEl>
                                          <p:spTgt spid="35"/>
                                        </p:tgtEl>
                                      </p:cBhvr>
                                      <p:to x="100000" y="100000"/>
                                    </p:animScale>
                                    <p:animScale>
                                      <p:cBhvr>
                                        <p:cTn id="29" dur="26">
                                          <p:stCondLst>
                                            <p:cond delay="1808"/>
                                          </p:stCondLst>
                                        </p:cTn>
                                        <p:tgtEl>
                                          <p:spTgt spid="35"/>
                                        </p:tgtEl>
                                      </p:cBhvr>
                                      <p:to x="100000" y="95000"/>
                                    </p:animScale>
                                    <p:animScale>
                                      <p:cBhvr>
                                        <p:cTn id="30" dur="166" decel="50000">
                                          <p:stCondLst>
                                            <p:cond delay="1834"/>
                                          </p:stCondLst>
                                        </p:cTn>
                                        <p:tgtEl>
                                          <p:spTgt spid="35"/>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800" decel="100000"/>
                                        <p:tgtEl>
                                          <p:spTgt spid="31"/>
                                        </p:tgtEl>
                                      </p:cBhvr>
                                    </p:animEffect>
                                    <p:anim calcmode="lin" valueType="num">
                                      <p:cBhvr>
                                        <p:cTn id="36" dur="800" decel="100000" fill="hold"/>
                                        <p:tgtEl>
                                          <p:spTgt spid="31"/>
                                        </p:tgtEl>
                                        <p:attrNameLst>
                                          <p:attrName>style.rotation</p:attrName>
                                        </p:attrNameLst>
                                      </p:cBhvr>
                                      <p:tavLst>
                                        <p:tav tm="0">
                                          <p:val>
                                            <p:fltVal val="-90"/>
                                          </p:val>
                                        </p:tav>
                                        <p:tav tm="100000">
                                          <p:val>
                                            <p:fltVal val="0"/>
                                          </p:val>
                                        </p:tav>
                                      </p:tavLst>
                                    </p:anim>
                                    <p:anim calcmode="lin" valueType="num">
                                      <p:cBhvr>
                                        <p:cTn id="37" dur="800" decel="100000" fill="hold"/>
                                        <p:tgtEl>
                                          <p:spTgt spid="31"/>
                                        </p:tgtEl>
                                        <p:attrNameLst>
                                          <p:attrName>ppt_x</p:attrName>
                                        </p:attrNameLst>
                                      </p:cBhvr>
                                      <p:tavLst>
                                        <p:tav tm="0">
                                          <p:val>
                                            <p:strVal val="#ppt_x+0.4"/>
                                          </p:val>
                                        </p:tav>
                                        <p:tav tm="100000">
                                          <p:val>
                                            <p:strVal val="#ppt_x-0.05"/>
                                          </p:val>
                                        </p:tav>
                                      </p:tavLst>
                                    </p:anim>
                                    <p:anim calcmode="lin" valueType="num">
                                      <p:cBhvr>
                                        <p:cTn id="38" dur="800" decel="100000" fill="hold"/>
                                        <p:tgtEl>
                                          <p:spTgt spid="31"/>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800" decel="100000"/>
                                        <p:tgtEl>
                                          <p:spTgt spid="32"/>
                                        </p:tgtEl>
                                      </p:cBhvr>
                                    </p:animEffect>
                                    <p:anim calcmode="lin" valueType="num">
                                      <p:cBhvr>
                                        <p:cTn id="46" dur="800" decel="100000" fill="hold"/>
                                        <p:tgtEl>
                                          <p:spTgt spid="32"/>
                                        </p:tgtEl>
                                        <p:attrNameLst>
                                          <p:attrName>style.rotation</p:attrName>
                                        </p:attrNameLst>
                                      </p:cBhvr>
                                      <p:tavLst>
                                        <p:tav tm="0">
                                          <p:val>
                                            <p:fltVal val="-90"/>
                                          </p:val>
                                        </p:tav>
                                        <p:tav tm="100000">
                                          <p:val>
                                            <p:fltVal val="0"/>
                                          </p:val>
                                        </p:tav>
                                      </p:tavLst>
                                    </p:anim>
                                    <p:anim calcmode="lin" valueType="num">
                                      <p:cBhvr>
                                        <p:cTn id="47" dur="800" decel="100000" fill="hold"/>
                                        <p:tgtEl>
                                          <p:spTgt spid="32"/>
                                        </p:tgtEl>
                                        <p:attrNameLst>
                                          <p:attrName>ppt_x</p:attrName>
                                        </p:attrNameLst>
                                      </p:cBhvr>
                                      <p:tavLst>
                                        <p:tav tm="0">
                                          <p:val>
                                            <p:strVal val="#ppt_x+0.4"/>
                                          </p:val>
                                        </p:tav>
                                        <p:tav tm="100000">
                                          <p:val>
                                            <p:strVal val="#ppt_x-0.05"/>
                                          </p:val>
                                        </p:tav>
                                      </p:tavLst>
                                    </p:anim>
                                    <p:anim calcmode="lin" valueType="num">
                                      <p:cBhvr>
                                        <p:cTn id="48" dur="800" decel="100000" fill="hold"/>
                                        <p:tgtEl>
                                          <p:spTgt spid="32"/>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800" decel="100000"/>
                                        <p:tgtEl>
                                          <p:spTgt spid="36"/>
                                        </p:tgtEl>
                                      </p:cBhvr>
                                    </p:animEffect>
                                    <p:anim calcmode="lin" valueType="num">
                                      <p:cBhvr>
                                        <p:cTn id="56" dur="800" decel="100000" fill="hold"/>
                                        <p:tgtEl>
                                          <p:spTgt spid="36"/>
                                        </p:tgtEl>
                                        <p:attrNameLst>
                                          <p:attrName>style.rotation</p:attrName>
                                        </p:attrNameLst>
                                      </p:cBhvr>
                                      <p:tavLst>
                                        <p:tav tm="0">
                                          <p:val>
                                            <p:fltVal val="-90"/>
                                          </p:val>
                                        </p:tav>
                                        <p:tav tm="100000">
                                          <p:val>
                                            <p:fltVal val="0"/>
                                          </p:val>
                                        </p:tav>
                                      </p:tavLst>
                                    </p:anim>
                                    <p:anim calcmode="lin" valueType="num">
                                      <p:cBhvr>
                                        <p:cTn id="57" dur="800" decel="100000" fill="hold"/>
                                        <p:tgtEl>
                                          <p:spTgt spid="36"/>
                                        </p:tgtEl>
                                        <p:attrNameLst>
                                          <p:attrName>ppt_x</p:attrName>
                                        </p:attrNameLst>
                                      </p:cBhvr>
                                      <p:tavLst>
                                        <p:tav tm="0">
                                          <p:val>
                                            <p:strVal val="#ppt_x+0.4"/>
                                          </p:val>
                                        </p:tav>
                                        <p:tav tm="100000">
                                          <p:val>
                                            <p:strVal val="#ppt_x-0.05"/>
                                          </p:val>
                                        </p:tav>
                                      </p:tavLst>
                                    </p:anim>
                                    <p:anim calcmode="lin" valueType="num">
                                      <p:cBhvr>
                                        <p:cTn id="58" dur="800" decel="100000" fill="hold"/>
                                        <p:tgtEl>
                                          <p:spTgt spid="36"/>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800" decel="100000"/>
                                        <p:tgtEl>
                                          <p:spTgt spid="4"/>
                                        </p:tgtEl>
                                      </p:cBhvr>
                                    </p:animEffect>
                                    <p:anim calcmode="lin" valueType="num">
                                      <p:cBhvr>
                                        <p:cTn id="78" dur="800" decel="100000" fill="hold"/>
                                        <p:tgtEl>
                                          <p:spTgt spid="4"/>
                                        </p:tgtEl>
                                        <p:attrNameLst>
                                          <p:attrName>style.rotation</p:attrName>
                                        </p:attrNameLst>
                                      </p:cBhvr>
                                      <p:tavLst>
                                        <p:tav tm="0">
                                          <p:val>
                                            <p:fltVal val="-90"/>
                                          </p:val>
                                        </p:tav>
                                        <p:tav tm="100000">
                                          <p:val>
                                            <p:fltVal val="0"/>
                                          </p:val>
                                        </p:tav>
                                      </p:tavLst>
                                    </p:anim>
                                    <p:anim calcmode="lin" valueType="num">
                                      <p:cBhvr>
                                        <p:cTn id="79" dur="800" decel="100000" fill="hold"/>
                                        <p:tgtEl>
                                          <p:spTgt spid="4"/>
                                        </p:tgtEl>
                                        <p:attrNameLst>
                                          <p:attrName>ppt_x</p:attrName>
                                        </p:attrNameLst>
                                      </p:cBhvr>
                                      <p:tavLst>
                                        <p:tav tm="0">
                                          <p:val>
                                            <p:strVal val="#ppt_x+0.4"/>
                                          </p:val>
                                        </p:tav>
                                        <p:tav tm="100000">
                                          <p:val>
                                            <p:strVal val="#ppt_x-0.05"/>
                                          </p:val>
                                        </p:tav>
                                      </p:tavLst>
                                    </p:anim>
                                    <p:anim calcmode="lin" valueType="num">
                                      <p:cBhvr>
                                        <p:cTn id="80" dur="800" decel="100000" fill="hold"/>
                                        <p:tgtEl>
                                          <p:spTgt spid="4"/>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0" presetClass="entr" presetSubtype="0" fill="hold"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800" decel="100000"/>
                                        <p:tgtEl>
                                          <p:spTgt spid="12"/>
                                        </p:tgtEl>
                                      </p:cBhvr>
                                    </p:animEffect>
                                    <p:anim calcmode="lin" valueType="num">
                                      <p:cBhvr>
                                        <p:cTn id="106" dur="800" decel="100000" fill="hold"/>
                                        <p:tgtEl>
                                          <p:spTgt spid="12"/>
                                        </p:tgtEl>
                                        <p:attrNameLst>
                                          <p:attrName>style.rotation</p:attrName>
                                        </p:attrNameLst>
                                      </p:cBhvr>
                                      <p:tavLst>
                                        <p:tav tm="0">
                                          <p:val>
                                            <p:fltVal val="-90"/>
                                          </p:val>
                                        </p:tav>
                                        <p:tav tm="100000">
                                          <p:val>
                                            <p:fltVal val="0"/>
                                          </p:val>
                                        </p:tav>
                                      </p:tavLst>
                                    </p:anim>
                                    <p:anim calcmode="lin" valueType="num">
                                      <p:cBhvr>
                                        <p:cTn id="107" dur="800" decel="100000" fill="hold"/>
                                        <p:tgtEl>
                                          <p:spTgt spid="12"/>
                                        </p:tgtEl>
                                        <p:attrNameLst>
                                          <p:attrName>ppt_x</p:attrName>
                                        </p:attrNameLst>
                                      </p:cBhvr>
                                      <p:tavLst>
                                        <p:tav tm="0">
                                          <p:val>
                                            <p:strVal val="#ppt_x+0.4"/>
                                          </p:val>
                                        </p:tav>
                                        <p:tav tm="100000">
                                          <p:val>
                                            <p:strVal val="#ppt_x-0.05"/>
                                          </p:val>
                                        </p:tav>
                                      </p:tavLst>
                                    </p:anim>
                                    <p:anim calcmode="lin" valueType="num">
                                      <p:cBhvr>
                                        <p:cTn id="108" dur="800" decel="100000" fill="hold"/>
                                        <p:tgtEl>
                                          <p:spTgt spid="12"/>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0" presetClass="entr" presetSubtype="0"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800" decel="100000"/>
                                        <p:tgtEl>
                                          <p:spTgt spid="17"/>
                                        </p:tgtEl>
                                      </p:cBhvr>
                                    </p:animEffect>
                                    <p:anim calcmode="lin" valueType="num">
                                      <p:cBhvr>
                                        <p:cTn id="116" dur="800" decel="100000" fill="hold"/>
                                        <p:tgtEl>
                                          <p:spTgt spid="17"/>
                                        </p:tgtEl>
                                        <p:attrNameLst>
                                          <p:attrName>style.rotation</p:attrName>
                                        </p:attrNameLst>
                                      </p:cBhvr>
                                      <p:tavLst>
                                        <p:tav tm="0">
                                          <p:val>
                                            <p:fltVal val="-90"/>
                                          </p:val>
                                        </p:tav>
                                        <p:tav tm="100000">
                                          <p:val>
                                            <p:fltVal val="0"/>
                                          </p:val>
                                        </p:tav>
                                      </p:tavLst>
                                    </p:anim>
                                    <p:anim calcmode="lin" valueType="num">
                                      <p:cBhvr>
                                        <p:cTn id="117" dur="800" decel="100000" fill="hold"/>
                                        <p:tgtEl>
                                          <p:spTgt spid="17"/>
                                        </p:tgtEl>
                                        <p:attrNameLst>
                                          <p:attrName>ppt_x</p:attrName>
                                        </p:attrNameLst>
                                      </p:cBhvr>
                                      <p:tavLst>
                                        <p:tav tm="0">
                                          <p:val>
                                            <p:strVal val="#ppt_x+0.4"/>
                                          </p:val>
                                        </p:tav>
                                        <p:tav tm="100000">
                                          <p:val>
                                            <p:strVal val="#ppt_x-0.05"/>
                                          </p:val>
                                        </p:tav>
                                      </p:tavLst>
                                    </p:anim>
                                    <p:anim calcmode="lin" valueType="num">
                                      <p:cBhvr>
                                        <p:cTn id="118" dur="800" decel="100000" fill="hold"/>
                                        <p:tgtEl>
                                          <p:spTgt spid="17"/>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0" presetClass="entr" presetSubtype="0" fill="hold"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800" decel="100000"/>
                                        <p:tgtEl>
                                          <p:spTgt spid="19"/>
                                        </p:tgtEl>
                                      </p:cBhvr>
                                    </p:animEffect>
                                    <p:anim calcmode="lin" valueType="num">
                                      <p:cBhvr>
                                        <p:cTn id="126" dur="800" decel="100000" fill="hold"/>
                                        <p:tgtEl>
                                          <p:spTgt spid="19"/>
                                        </p:tgtEl>
                                        <p:attrNameLst>
                                          <p:attrName>style.rotation</p:attrName>
                                        </p:attrNameLst>
                                      </p:cBhvr>
                                      <p:tavLst>
                                        <p:tav tm="0">
                                          <p:val>
                                            <p:fltVal val="-90"/>
                                          </p:val>
                                        </p:tav>
                                        <p:tav tm="100000">
                                          <p:val>
                                            <p:fltVal val="0"/>
                                          </p:val>
                                        </p:tav>
                                      </p:tavLst>
                                    </p:anim>
                                    <p:anim calcmode="lin" valueType="num">
                                      <p:cBhvr>
                                        <p:cTn id="127" dur="800" decel="100000" fill="hold"/>
                                        <p:tgtEl>
                                          <p:spTgt spid="19"/>
                                        </p:tgtEl>
                                        <p:attrNameLst>
                                          <p:attrName>ppt_x</p:attrName>
                                        </p:attrNameLst>
                                      </p:cBhvr>
                                      <p:tavLst>
                                        <p:tav tm="0">
                                          <p:val>
                                            <p:strVal val="#ppt_x+0.4"/>
                                          </p:val>
                                        </p:tav>
                                        <p:tav tm="100000">
                                          <p:val>
                                            <p:strVal val="#ppt_x-0.05"/>
                                          </p:val>
                                        </p:tav>
                                      </p:tavLst>
                                    </p:anim>
                                    <p:anim calcmode="lin" valueType="num">
                                      <p:cBhvr>
                                        <p:cTn id="128" dur="800" decel="100000" fill="hold"/>
                                        <p:tgtEl>
                                          <p:spTgt spid="19"/>
                                        </p:tgtEl>
                                        <p:attrNameLst>
                                          <p:attrName>ppt_y</p:attrName>
                                        </p:attrNameLst>
                                      </p:cBhvr>
                                      <p:tavLst>
                                        <p:tav tm="0">
                                          <p:val>
                                            <p:strVal val="#ppt_y-0.4"/>
                                          </p:val>
                                        </p:tav>
                                        <p:tav tm="100000">
                                          <p:val>
                                            <p:strVal val="#ppt_y+0.1"/>
                                          </p:val>
                                        </p:tav>
                                      </p:tavLst>
                                    </p:anim>
                                    <p:anim calcmode="lin" valueType="num">
                                      <p:cBhvr>
                                        <p:cTn id="12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3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0" presetClass="entr" presetSubtype="0" fill="hold"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800" decel="100000"/>
                                        <p:tgtEl>
                                          <p:spTgt spid="20"/>
                                        </p:tgtEl>
                                      </p:cBhvr>
                                    </p:animEffect>
                                    <p:anim calcmode="lin" valueType="num">
                                      <p:cBhvr>
                                        <p:cTn id="136" dur="800" decel="100000" fill="hold"/>
                                        <p:tgtEl>
                                          <p:spTgt spid="20"/>
                                        </p:tgtEl>
                                        <p:attrNameLst>
                                          <p:attrName>style.rotation</p:attrName>
                                        </p:attrNameLst>
                                      </p:cBhvr>
                                      <p:tavLst>
                                        <p:tav tm="0">
                                          <p:val>
                                            <p:fltVal val="-90"/>
                                          </p:val>
                                        </p:tav>
                                        <p:tav tm="100000">
                                          <p:val>
                                            <p:fltVal val="0"/>
                                          </p:val>
                                        </p:tav>
                                      </p:tavLst>
                                    </p:anim>
                                    <p:anim calcmode="lin" valueType="num">
                                      <p:cBhvr>
                                        <p:cTn id="137" dur="800" decel="100000" fill="hold"/>
                                        <p:tgtEl>
                                          <p:spTgt spid="20"/>
                                        </p:tgtEl>
                                        <p:attrNameLst>
                                          <p:attrName>ppt_x</p:attrName>
                                        </p:attrNameLst>
                                      </p:cBhvr>
                                      <p:tavLst>
                                        <p:tav tm="0">
                                          <p:val>
                                            <p:strVal val="#ppt_x+0.4"/>
                                          </p:val>
                                        </p:tav>
                                        <p:tav tm="100000">
                                          <p:val>
                                            <p:strVal val="#ppt_x-0.05"/>
                                          </p:val>
                                        </p:tav>
                                      </p:tavLst>
                                    </p:anim>
                                    <p:anim calcmode="lin" valueType="num">
                                      <p:cBhvr>
                                        <p:cTn id="138" dur="800" decel="100000" fill="hold"/>
                                        <p:tgtEl>
                                          <p:spTgt spid="20"/>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0" presetClass="entr" presetSubtype="0" fill="hold" nodeType="click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fade">
                                      <p:cBhvr>
                                        <p:cTn id="145" dur="800" decel="100000"/>
                                        <p:tgtEl>
                                          <p:spTgt spid="21"/>
                                        </p:tgtEl>
                                      </p:cBhvr>
                                    </p:animEffect>
                                    <p:anim calcmode="lin" valueType="num">
                                      <p:cBhvr>
                                        <p:cTn id="146" dur="800" decel="100000" fill="hold"/>
                                        <p:tgtEl>
                                          <p:spTgt spid="21"/>
                                        </p:tgtEl>
                                        <p:attrNameLst>
                                          <p:attrName>style.rotation</p:attrName>
                                        </p:attrNameLst>
                                      </p:cBhvr>
                                      <p:tavLst>
                                        <p:tav tm="0">
                                          <p:val>
                                            <p:fltVal val="-90"/>
                                          </p:val>
                                        </p:tav>
                                        <p:tav tm="100000">
                                          <p:val>
                                            <p:fltVal val="0"/>
                                          </p:val>
                                        </p:tav>
                                      </p:tavLst>
                                    </p:anim>
                                    <p:anim calcmode="lin" valueType="num">
                                      <p:cBhvr>
                                        <p:cTn id="147" dur="800" decel="100000" fill="hold"/>
                                        <p:tgtEl>
                                          <p:spTgt spid="21"/>
                                        </p:tgtEl>
                                        <p:attrNameLst>
                                          <p:attrName>ppt_x</p:attrName>
                                        </p:attrNameLst>
                                      </p:cBhvr>
                                      <p:tavLst>
                                        <p:tav tm="0">
                                          <p:val>
                                            <p:strVal val="#ppt_x+0.4"/>
                                          </p:val>
                                        </p:tav>
                                        <p:tav tm="100000">
                                          <p:val>
                                            <p:strVal val="#ppt_x-0.05"/>
                                          </p:val>
                                        </p:tav>
                                      </p:tavLst>
                                    </p:anim>
                                    <p:anim calcmode="lin" valueType="num">
                                      <p:cBhvr>
                                        <p:cTn id="148" dur="800" decel="100000" fill="hold"/>
                                        <p:tgtEl>
                                          <p:spTgt spid="21"/>
                                        </p:tgtEl>
                                        <p:attrNameLst>
                                          <p:attrName>ppt_y</p:attrName>
                                        </p:attrNameLst>
                                      </p:cBhvr>
                                      <p:tavLst>
                                        <p:tav tm="0">
                                          <p:val>
                                            <p:strVal val="#ppt_y-0.4"/>
                                          </p:val>
                                        </p:tav>
                                        <p:tav tm="100000">
                                          <p:val>
                                            <p:strVal val="#ppt_y+0.1"/>
                                          </p:val>
                                        </p:tav>
                                      </p:tavLst>
                                    </p:anim>
                                    <p:anim calcmode="lin" valueType="num">
                                      <p:cBhvr>
                                        <p:cTn id="14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5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151" presetID="30" presetClass="entr" presetSubtype="0" fill="hold" nodeType="with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fade">
                                      <p:cBhvr>
                                        <p:cTn id="153" dur="800" decel="100000"/>
                                        <p:tgtEl>
                                          <p:spTgt spid="26"/>
                                        </p:tgtEl>
                                      </p:cBhvr>
                                    </p:animEffect>
                                    <p:anim calcmode="lin" valueType="num">
                                      <p:cBhvr>
                                        <p:cTn id="154" dur="800" decel="100000" fill="hold"/>
                                        <p:tgtEl>
                                          <p:spTgt spid="26"/>
                                        </p:tgtEl>
                                        <p:attrNameLst>
                                          <p:attrName>style.rotation</p:attrName>
                                        </p:attrNameLst>
                                      </p:cBhvr>
                                      <p:tavLst>
                                        <p:tav tm="0">
                                          <p:val>
                                            <p:fltVal val="-90"/>
                                          </p:val>
                                        </p:tav>
                                        <p:tav tm="100000">
                                          <p:val>
                                            <p:fltVal val="0"/>
                                          </p:val>
                                        </p:tav>
                                      </p:tavLst>
                                    </p:anim>
                                    <p:anim calcmode="lin" valueType="num">
                                      <p:cBhvr>
                                        <p:cTn id="155" dur="800" decel="100000" fill="hold"/>
                                        <p:tgtEl>
                                          <p:spTgt spid="26"/>
                                        </p:tgtEl>
                                        <p:attrNameLst>
                                          <p:attrName>ppt_x</p:attrName>
                                        </p:attrNameLst>
                                      </p:cBhvr>
                                      <p:tavLst>
                                        <p:tav tm="0">
                                          <p:val>
                                            <p:strVal val="#ppt_x+0.4"/>
                                          </p:val>
                                        </p:tav>
                                        <p:tav tm="100000">
                                          <p:val>
                                            <p:strVal val="#ppt_x-0.05"/>
                                          </p:val>
                                        </p:tav>
                                      </p:tavLst>
                                    </p:anim>
                                    <p:anim calcmode="lin" valueType="num">
                                      <p:cBhvr>
                                        <p:cTn id="156" dur="800" decel="100000" fill="hold"/>
                                        <p:tgtEl>
                                          <p:spTgt spid="26"/>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nodeType="clickEffect">
                                  <p:stCondLst>
                                    <p:cond delay="0"/>
                                  </p:stCondLst>
                                  <p:childTnLst>
                                    <p:set>
                                      <p:cBhvr>
                                        <p:cTn id="162" dur="1" fill="hold">
                                          <p:stCondLst>
                                            <p:cond delay="0"/>
                                          </p:stCondLst>
                                        </p:cTn>
                                        <p:tgtEl>
                                          <p:spTgt spid="7"/>
                                        </p:tgtEl>
                                        <p:attrNameLst>
                                          <p:attrName>style.visibility</p:attrName>
                                        </p:attrNameLst>
                                      </p:cBhvr>
                                      <p:to>
                                        <p:strVal val="visible"/>
                                      </p:to>
                                    </p:set>
                                    <p:anim calcmode="lin" valueType="num">
                                      <p:cBhvr additive="base">
                                        <p:cTn id="163" dur="500" fill="hold"/>
                                        <p:tgtEl>
                                          <p:spTgt spid="7"/>
                                        </p:tgtEl>
                                        <p:attrNameLst>
                                          <p:attrName>ppt_x</p:attrName>
                                        </p:attrNameLst>
                                      </p:cBhvr>
                                      <p:tavLst>
                                        <p:tav tm="0">
                                          <p:val>
                                            <p:strVal val="#ppt_x"/>
                                          </p:val>
                                        </p:tav>
                                        <p:tav tm="100000">
                                          <p:val>
                                            <p:strVal val="#ppt_x"/>
                                          </p:val>
                                        </p:tav>
                                      </p:tavLst>
                                    </p:anim>
                                    <p:anim calcmode="lin" valueType="num">
                                      <p:cBhvr additive="base">
                                        <p:cTn id="1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0" presetClass="entr" presetSubtype="0" fill="hold" nodeType="clickEffect">
                                  <p:stCondLst>
                                    <p:cond delay="0"/>
                                  </p:stCondLst>
                                  <p:childTnLst>
                                    <p:set>
                                      <p:cBhvr>
                                        <p:cTn id="168" dur="1" fill="hold">
                                          <p:stCondLst>
                                            <p:cond delay="0"/>
                                          </p:stCondLst>
                                        </p:cTn>
                                        <p:tgtEl>
                                          <p:spTgt spid="27"/>
                                        </p:tgtEl>
                                        <p:attrNameLst>
                                          <p:attrName>style.visibility</p:attrName>
                                        </p:attrNameLst>
                                      </p:cBhvr>
                                      <p:to>
                                        <p:strVal val="visible"/>
                                      </p:to>
                                    </p:set>
                                    <p:animEffect transition="in" filter="fade">
                                      <p:cBhvr>
                                        <p:cTn id="169" dur="800" decel="100000"/>
                                        <p:tgtEl>
                                          <p:spTgt spid="27"/>
                                        </p:tgtEl>
                                      </p:cBhvr>
                                    </p:animEffect>
                                    <p:anim calcmode="lin" valueType="num">
                                      <p:cBhvr>
                                        <p:cTn id="170" dur="800" decel="100000" fill="hold"/>
                                        <p:tgtEl>
                                          <p:spTgt spid="27"/>
                                        </p:tgtEl>
                                        <p:attrNameLst>
                                          <p:attrName>style.rotation</p:attrName>
                                        </p:attrNameLst>
                                      </p:cBhvr>
                                      <p:tavLst>
                                        <p:tav tm="0">
                                          <p:val>
                                            <p:fltVal val="-90"/>
                                          </p:val>
                                        </p:tav>
                                        <p:tav tm="100000">
                                          <p:val>
                                            <p:fltVal val="0"/>
                                          </p:val>
                                        </p:tav>
                                      </p:tavLst>
                                    </p:anim>
                                    <p:anim calcmode="lin" valueType="num">
                                      <p:cBhvr>
                                        <p:cTn id="171" dur="800" decel="100000" fill="hold"/>
                                        <p:tgtEl>
                                          <p:spTgt spid="27"/>
                                        </p:tgtEl>
                                        <p:attrNameLst>
                                          <p:attrName>ppt_x</p:attrName>
                                        </p:attrNameLst>
                                      </p:cBhvr>
                                      <p:tavLst>
                                        <p:tav tm="0">
                                          <p:val>
                                            <p:strVal val="#ppt_x+0.4"/>
                                          </p:val>
                                        </p:tav>
                                        <p:tav tm="100000">
                                          <p:val>
                                            <p:strVal val="#ppt_x-0.05"/>
                                          </p:val>
                                        </p:tav>
                                      </p:tavLst>
                                    </p:anim>
                                    <p:anim calcmode="lin" valueType="num">
                                      <p:cBhvr>
                                        <p:cTn id="172" dur="800" decel="100000" fill="hold"/>
                                        <p:tgtEl>
                                          <p:spTgt spid="27"/>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30" presetClass="entr" presetSubtype="0" fill="hold" nodeType="click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800" decel="100000"/>
                                        <p:tgtEl>
                                          <p:spTgt spid="28"/>
                                        </p:tgtEl>
                                      </p:cBhvr>
                                    </p:animEffect>
                                    <p:anim calcmode="lin" valueType="num">
                                      <p:cBhvr>
                                        <p:cTn id="180" dur="800" decel="100000" fill="hold"/>
                                        <p:tgtEl>
                                          <p:spTgt spid="28"/>
                                        </p:tgtEl>
                                        <p:attrNameLst>
                                          <p:attrName>style.rotation</p:attrName>
                                        </p:attrNameLst>
                                      </p:cBhvr>
                                      <p:tavLst>
                                        <p:tav tm="0">
                                          <p:val>
                                            <p:fltVal val="-90"/>
                                          </p:val>
                                        </p:tav>
                                        <p:tav tm="100000">
                                          <p:val>
                                            <p:fltVal val="0"/>
                                          </p:val>
                                        </p:tav>
                                      </p:tavLst>
                                    </p:anim>
                                    <p:anim calcmode="lin" valueType="num">
                                      <p:cBhvr>
                                        <p:cTn id="181" dur="800" decel="100000" fill="hold"/>
                                        <p:tgtEl>
                                          <p:spTgt spid="28"/>
                                        </p:tgtEl>
                                        <p:attrNameLst>
                                          <p:attrName>ppt_x</p:attrName>
                                        </p:attrNameLst>
                                      </p:cBhvr>
                                      <p:tavLst>
                                        <p:tav tm="0">
                                          <p:val>
                                            <p:strVal val="#ppt_x+0.4"/>
                                          </p:val>
                                        </p:tav>
                                        <p:tav tm="100000">
                                          <p:val>
                                            <p:strVal val="#ppt_x-0.05"/>
                                          </p:val>
                                        </p:tav>
                                      </p:tavLst>
                                    </p:anim>
                                    <p:anim calcmode="lin" valueType="num">
                                      <p:cBhvr>
                                        <p:cTn id="182" dur="800" decel="100000" fill="hold"/>
                                        <p:tgtEl>
                                          <p:spTgt spid="28"/>
                                        </p:tgtEl>
                                        <p:attrNameLst>
                                          <p:attrName>ppt_y</p:attrName>
                                        </p:attrNameLst>
                                      </p:cBhvr>
                                      <p:tavLst>
                                        <p:tav tm="0">
                                          <p:val>
                                            <p:strVal val="#ppt_y-0.4"/>
                                          </p:val>
                                        </p:tav>
                                        <p:tav tm="100000">
                                          <p:val>
                                            <p:strVal val="#ppt_y+0.1"/>
                                          </p:val>
                                        </p:tav>
                                      </p:tavLst>
                                    </p:anim>
                                    <p:anim calcmode="lin" valueType="num">
                                      <p:cBhvr>
                                        <p:cTn id="183"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184"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19101-2857-4A6F-8A80-1074812D6468}"/>
              </a:ext>
            </a:extLst>
          </p:cNvPr>
          <p:cNvPicPr>
            <a:picLocks noChangeAspect="1"/>
          </p:cNvPicPr>
          <p:nvPr/>
        </p:nvPicPr>
        <p:blipFill>
          <a:blip r:embed="rId2"/>
          <a:stretch>
            <a:fillRect/>
          </a:stretch>
        </p:blipFill>
        <p:spPr>
          <a:xfrm>
            <a:off x="0" y="0"/>
            <a:ext cx="9264800" cy="6858000"/>
          </a:xfrm>
          <a:prstGeom prst="rect">
            <a:avLst/>
          </a:prstGeom>
        </p:spPr>
      </p:pic>
      <p:sp>
        <p:nvSpPr>
          <p:cNvPr id="5" name="Rectangle 4">
            <a:extLst>
              <a:ext uri="{FF2B5EF4-FFF2-40B4-BE49-F238E27FC236}">
                <a16:creationId xmlns:a16="http://schemas.microsoft.com/office/drawing/2014/main" id="{B8E5A2B9-E371-4638-ABD2-8A2178AC566E}"/>
              </a:ext>
            </a:extLst>
          </p:cNvPr>
          <p:cNvSpPr/>
          <p:nvPr/>
        </p:nvSpPr>
        <p:spPr>
          <a:xfrm>
            <a:off x="1187626" y="620688"/>
            <a:ext cx="6768752" cy="3744416"/>
          </a:xfrm>
          <a:prstGeom prst="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ectangle 5">
            <a:extLst>
              <a:ext uri="{FF2B5EF4-FFF2-40B4-BE49-F238E27FC236}">
                <a16:creationId xmlns:a16="http://schemas.microsoft.com/office/drawing/2014/main" id="{8DE957D8-E537-4CCC-B566-19AEAB7EEC50}"/>
              </a:ext>
            </a:extLst>
          </p:cNvPr>
          <p:cNvSpPr/>
          <p:nvPr/>
        </p:nvSpPr>
        <p:spPr>
          <a:xfrm>
            <a:off x="4179894" y="106687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nvGrpSpPr>
          <p:cNvPr id="7" name="Group 51">
            <a:extLst>
              <a:ext uri="{FF2B5EF4-FFF2-40B4-BE49-F238E27FC236}">
                <a16:creationId xmlns:a16="http://schemas.microsoft.com/office/drawing/2014/main" id="{C61AFB63-B4B7-450D-8F18-955980AB90C7}"/>
              </a:ext>
            </a:extLst>
          </p:cNvPr>
          <p:cNvGrpSpPr/>
          <p:nvPr/>
        </p:nvGrpSpPr>
        <p:grpSpPr>
          <a:xfrm>
            <a:off x="1752639" y="486724"/>
            <a:ext cx="936875" cy="6066476"/>
            <a:chOff x="1752600" y="486724"/>
            <a:chExt cx="936875" cy="6066476"/>
          </a:xfrm>
        </p:grpSpPr>
        <p:sp>
          <p:nvSpPr>
            <p:cNvPr id="8" name="Rectangle 7">
              <a:extLst>
                <a:ext uri="{FF2B5EF4-FFF2-40B4-BE49-F238E27FC236}">
                  <a16:creationId xmlns:a16="http://schemas.microsoft.com/office/drawing/2014/main" id="{D57FEBAE-689E-4C82-95D9-42D986A672DC}"/>
                </a:ext>
              </a:extLst>
            </p:cNvPr>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Rectangle 8">
              <a:extLst>
                <a:ext uri="{FF2B5EF4-FFF2-40B4-BE49-F238E27FC236}">
                  <a16:creationId xmlns:a16="http://schemas.microsoft.com/office/drawing/2014/main" id="{3361E08C-1665-4352-B342-27308E62A2F0}"/>
                </a:ext>
              </a:extLst>
            </p:cNvPr>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grpSp>
        <p:nvGrpSpPr>
          <p:cNvPr id="10" name="Group 52">
            <a:extLst>
              <a:ext uri="{FF2B5EF4-FFF2-40B4-BE49-F238E27FC236}">
                <a16:creationId xmlns:a16="http://schemas.microsoft.com/office/drawing/2014/main" id="{F0018D9B-1DDF-4C35-875D-59A68117C841}"/>
              </a:ext>
            </a:extLst>
          </p:cNvPr>
          <p:cNvGrpSpPr/>
          <p:nvPr/>
        </p:nvGrpSpPr>
        <p:grpSpPr>
          <a:xfrm>
            <a:off x="6342786" y="508415"/>
            <a:ext cx="896214" cy="6044793"/>
            <a:chOff x="6342786" y="508407"/>
            <a:chExt cx="896214" cy="6044793"/>
          </a:xfrm>
        </p:grpSpPr>
        <p:sp>
          <p:nvSpPr>
            <p:cNvPr id="11" name="Rectangle 10">
              <a:extLst>
                <a:ext uri="{FF2B5EF4-FFF2-40B4-BE49-F238E27FC236}">
                  <a16:creationId xmlns:a16="http://schemas.microsoft.com/office/drawing/2014/main" id="{0E0223CA-3127-4349-B136-48E816B0E3FB}"/>
                </a:ext>
              </a:extLst>
            </p:cNvPr>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2" name="Rectangle 11">
              <a:extLst>
                <a:ext uri="{FF2B5EF4-FFF2-40B4-BE49-F238E27FC236}">
                  <a16:creationId xmlns:a16="http://schemas.microsoft.com/office/drawing/2014/main" id="{BFC9A444-C7BE-48A5-93D9-9AD5D942C1CC}"/>
                </a:ext>
              </a:extLst>
            </p:cNvPr>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3" name="Rectangle 12">
            <a:extLst>
              <a:ext uri="{FF2B5EF4-FFF2-40B4-BE49-F238E27FC236}">
                <a16:creationId xmlns:a16="http://schemas.microsoft.com/office/drawing/2014/main" id="{0BCCF0CB-FBC6-47DE-AFFD-EA629285904B}"/>
              </a:ext>
            </a:extLst>
          </p:cNvPr>
          <p:cNvSpPr/>
          <p:nvPr/>
        </p:nvSpPr>
        <p:spPr>
          <a:xfrm>
            <a:off x="1295400" y="764704"/>
            <a:ext cx="6553200" cy="3456384"/>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Rounded MT Bold" pitchFamily="34" charset="0"/>
                <a:ea typeface="+mn-ea"/>
                <a:cs typeface="+mn-cs"/>
              </a:rPr>
              <a:t>KAPAN METODE PENELITIAN KUANTITATIF DIGUNAKAN </a:t>
            </a:r>
            <a:endParaRPr kumimoji="0" lang="id-ID" sz="28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p:txBody>
      </p:sp>
      <p:grpSp>
        <p:nvGrpSpPr>
          <p:cNvPr id="14" name="Group 14">
            <a:extLst>
              <a:ext uri="{FF2B5EF4-FFF2-40B4-BE49-F238E27FC236}">
                <a16:creationId xmlns:a16="http://schemas.microsoft.com/office/drawing/2014/main" id="{4421EBE0-6400-4947-AD59-A2E90235C846}"/>
              </a:ext>
            </a:extLst>
          </p:cNvPr>
          <p:cNvGrpSpPr>
            <a:grpSpLocks/>
          </p:cNvGrpSpPr>
          <p:nvPr/>
        </p:nvGrpSpPr>
        <p:grpSpPr bwMode="auto">
          <a:xfrm>
            <a:off x="6876256" y="5301280"/>
            <a:ext cx="585788" cy="1095375"/>
            <a:chOff x="4659" y="345"/>
            <a:chExt cx="369" cy="690"/>
          </a:xfrm>
        </p:grpSpPr>
        <p:sp>
          <p:nvSpPr>
            <p:cNvPr id="15" name="Freeform 15">
              <a:extLst>
                <a:ext uri="{FF2B5EF4-FFF2-40B4-BE49-F238E27FC236}">
                  <a16:creationId xmlns:a16="http://schemas.microsoft.com/office/drawing/2014/main" id="{1D35C392-B06E-420B-96B6-9C49695B8FE2}"/>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6" name="Freeform 16">
              <a:extLst>
                <a:ext uri="{FF2B5EF4-FFF2-40B4-BE49-F238E27FC236}">
                  <a16:creationId xmlns:a16="http://schemas.microsoft.com/office/drawing/2014/main" id="{62B23DCA-7384-409D-A6E0-16FD17390EF9}"/>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7" name="Freeform 17">
              <a:extLst>
                <a:ext uri="{FF2B5EF4-FFF2-40B4-BE49-F238E27FC236}">
                  <a16:creationId xmlns:a16="http://schemas.microsoft.com/office/drawing/2014/main" id="{D6E311A9-3406-4B36-BB4B-DFFCA9AF8532}"/>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8" name="Rectangle 18">
              <a:extLst>
                <a:ext uri="{FF2B5EF4-FFF2-40B4-BE49-F238E27FC236}">
                  <a16:creationId xmlns:a16="http://schemas.microsoft.com/office/drawing/2014/main" id="{CFB216BD-93CA-45DA-BE02-52DB295AC1C2}"/>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9" name="Freeform 19">
              <a:extLst>
                <a:ext uri="{FF2B5EF4-FFF2-40B4-BE49-F238E27FC236}">
                  <a16:creationId xmlns:a16="http://schemas.microsoft.com/office/drawing/2014/main" id="{3087861A-DF8F-45C5-8691-21A853697696}"/>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0" name="Freeform 20">
              <a:extLst>
                <a:ext uri="{FF2B5EF4-FFF2-40B4-BE49-F238E27FC236}">
                  <a16:creationId xmlns:a16="http://schemas.microsoft.com/office/drawing/2014/main" id="{8D2B8F4B-0E98-4591-9314-3AADC32B5918}"/>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1" name="Freeform 21">
              <a:extLst>
                <a:ext uri="{FF2B5EF4-FFF2-40B4-BE49-F238E27FC236}">
                  <a16:creationId xmlns:a16="http://schemas.microsoft.com/office/drawing/2014/main" id="{E7FEC6E8-08DA-4D87-A0BF-021DCD1B1CB3}"/>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2" name="Freeform 22">
              <a:extLst>
                <a:ext uri="{FF2B5EF4-FFF2-40B4-BE49-F238E27FC236}">
                  <a16:creationId xmlns:a16="http://schemas.microsoft.com/office/drawing/2014/main" id="{01C41860-12A8-4FA2-9704-0319D9FA7921}"/>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3" name="Freeform 23">
              <a:extLst>
                <a:ext uri="{FF2B5EF4-FFF2-40B4-BE49-F238E27FC236}">
                  <a16:creationId xmlns:a16="http://schemas.microsoft.com/office/drawing/2014/main" id="{112FD2AD-F0ED-46B2-AE67-3CA7CFE12820}"/>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4" name="Freeform 24">
              <a:extLst>
                <a:ext uri="{FF2B5EF4-FFF2-40B4-BE49-F238E27FC236}">
                  <a16:creationId xmlns:a16="http://schemas.microsoft.com/office/drawing/2014/main" id="{39D734B0-48F7-4CF1-B516-034DAF3D486B}"/>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5" name="Freeform 25">
              <a:extLst>
                <a:ext uri="{FF2B5EF4-FFF2-40B4-BE49-F238E27FC236}">
                  <a16:creationId xmlns:a16="http://schemas.microsoft.com/office/drawing/2014/main" id="{78683EFA-2888-4BF8-83A8-3214185EA0CA}"/>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6" name="Freeform 26">
              <a:extLst>
                <a:ext uri="{FF2B5EF4-FFF2-40B4-BE49-F238E27FC236}">
                  <a16:creationId xmlns:a16="http://schemas.microsoft.com/office/drawing/2014/main" id="{5B183734-D76E-4C1C-9495-EE48E19B18F1}"/>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7" name="Freeform 27">
              <a:extLst>
                <a:ext uri="{FF2B5EF4-FFF2-40B4-BE49-F238E27FC236}">
                  <a16:creationId xmlns:a16="http://schemas.microsoft.com/office/drawing/2014/main" id="{4BFAFCB1-E883-4A87-9CB4-7A9B9A7844B8}"/>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8" name="Freeform 28">
              <a:extLst>
                <a:ext uri="{FF2B5EF4-FFF2-40B4-BE49-F238E27FC236}">
                  <a16:creationId xmlns:a16="http://schemas.microsoft.com/office/drawing/2014/main" id="{48634A07-73A6-4B91-85B0-96E24835695D}"/>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29" name="Group 29">
            <a:extLst>
              <a:ext uri="{FF2B5EF4-FFF2-40B4-BE49-F238E27FC236}">
                <a16:creationId xmlns:a16="http://schemas.microsoft.com/office/drawing/2014/main" id="{B69CAB19-9E3E-4D96-A6F1-38EF4A49AAD2}"/>
              </a:ext>
            </a:extLst>
          </p:cNvPr>
          <p:cNvGrpSpPr>
            <a:grpSpLocks/>
          </p:cNvGrpSpPr>
          <p:nvPr/>
        </p:nvGrpSpPr>
        <p:grpSpPr bwMode="auto">
          <a:xfrm>
            <a:off x="7380348" y="4725144"/>
            <a:ext cx="1109663" cy="1219200"/>
            <a:chOff x="4896" y="0"/>
            <a:chExt cx="699" cy="768"/>
          </a:xfrm>
        </p:grpSpPr>
        <p:sp>
          <p:nvSpPr>
            <p:cNvPr id="30" name="Freeform 30">
              <a:extLst>
                <a:ext uri="{FF2B5EF4-FFF2-40B4-BE49-F238E27FC236}">
                  <a16:creationId xmlns:a16="http://schemas.microsoft.com/office/drawing/2014/main" id="{FC53DE55-3767-44B0-A9AC-FF92362A08F8}"/>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31" name="Group 31">
              <a:extLst>
                <a:ext uri="{FF2B5EF4-FFF2-40B4-BE49-F238E27FC236}">
                  <a16:creationId xmlns:a16="http://schemas.microsoft.com/office/drawing/2014/main" id="{EC7C5888-1DFD-4F7D-A89B-19C856AC04E2}"/>
                </a:ext>
              </a:extLst>
            </p:cNvPr>
            <p:cNvGrpSpPr>
              <a:grpSpLocks/>
            </p:cNvGrpSpPr>
            <p:nvPr/>
          </p:nvGrpSpPr>
          <p:grpSpPr bwMode="auto">
            <a:xfrm>
              <a:off x="4992" y="0"/>
              <a:ext cx="603" cy="718"/>
              <a:chOff x="5011" y="188"/>
              <a:chExt cx="603" cy="718"/>
            </a:xfrm>
          </p:grpSpPr>
          <p:sp>
            <p:nvSpPr>
              <p:cNvPr id="32" name="Freeform 32">
                <a:extLst>
                  <a:ext uri="{FF2B5EF4-FFF2-40B4-BE49-F238E27FC236}">
                    <a16:creationId xmlns:a16="http://schemas.microsoft.com/office/drawing/2014/main" id="{037E042E-4960-4929-9470-1C651E515DF7}"/>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3" name="Freeform 33">
                <a:extLst>
                  <a:ext uri="{FF2B5EF4-FFF2-40B4-BE49-F238E27FC236}">
                    <a16:creationId xmlns:a16="http://schemas.microsoft.com/office/drawing/2014/main" id="{A5DAE137-FAEF-46E4-9E2F-4728FDEAE5B4}"/>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4" name="Freeform 34">
                <a:extLst>
                  <a:ext uri="{FF2B5EF4-FFF2-40B4-BE49-F238E27FC236}">
                    <a16:creationId xmlns:a16="http://schemas.microsoft.com/office/drawing/2014/main" id="{CD6E1E32-0129-4CEF-B656-E3C9E80B90EB}"/>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5" name="Freeform 35">
                <a:extLst>
                  <a:ext uri="{FF2B5EF4-FFF2-40B4-BE49-F238E27FC236}">
                    <a16:creationId xmlns:a16="http://schemas.microsoft.com/office/drawing/2014/main" id="{FDDEED76-D385-48CC-9403-D3C530782493}"/>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6" name="Freeform 36">
                <a:extLst>
                  <a:ext uri="{FF2B5EF4-FFF2-40B4-BE49-F238E27FC236}">
                    <a16:creationId xmlns:a16="http://schemas.microsoft.com/office/drawing/2014/main" id="{0144AADD-E795-459F-B0A7-1A0ECC47D008}"/>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7" name="Freeform 37">
                <a:extLst>
                  <a:ext uri="{FF2B5EF4-FFF2-40B4-BE49-F238E27FC236}">
                    <a16:creationId xmlns:a16="http://schemas.microsoft.com/office/drawing/2014/main" id="{EBE58A98-58EF-45B8-98C6-2779D42C7560}"/>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8" name="Freeform 38">
                <a:extLst>
                  <a:ext uri="{FF2B5EF4-FFF2-40B4-BE49-F238E27FC236}">
                    <a16:creationId xmlns:a16="http://schemas.microsoft.com/office/drawing/2014/main" id="{FF7937F9-1EB5-415B-A838-373DE80F9C77}"/>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9" name="Freeform 39">
                <a:extLst>
                  <a:ext uri="{FF2B5EF4-FFF2-40B4-BE49-F238E27FC236}">
                    <a16:creationId xmlns:a16="http://schemas.microsoft.com/office/drawing/2014/main" id="{56631F20-263B-4099-B788-FCCBCCC4EB5F}"/>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0" name="Freeform 40">
                <a:extLst>
                  <a:ext uri="{FF2B5EF4-FFF2-40B4-BE49-F238E27FC236}">
                    <a16:creationId xmlns:a16="http://schemas.microsoft.com/office/drawing/2014/main" id="{49B0F386-FAF6-4E44-9F24-BA759AF12D3E}"/>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1" name="Freeform 41">
                <a:extLst>
                  <a:ext uri="{FF2B5EF4-FFF2-40B4-BE49-F238E27FC236}">
                    <a16:creationId xmlns:a16="http://schemas.microsoft.com/office/drawing/2014/main" id="{EB2723EA-8E2A-4E71-B770-D9A69437C585}"/>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2" name="Freeform 42">
                <a:extLst>
                  <a:ext uri="{FF2B5EF4-FFF2-40B4-BE49-F238E27FC236}">
                    <a16:creationId xmlns:a16="http://schemas.microsoft.com/office/drawing/2014/main" id="{F601D90E-24E6-4E49-88A3-48BF71A12DE6}"/>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3" name="Freeform 43">
                <a:extLst>
                  <a:ext uri="{FF2B5EF4-FFF2-40B4-BE49-F238E27FC236}">
                    <a16:creationId xmlns:a16="http://schemas.microsoft.com/office/drawing/2014/main" id="{1EDDEA35-746F-4DE6-A38A-3E4817CA7CB9}"/>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4" name="Freeform 44">
                <a:extLst>
                  <a:ext uri="{FF2B5EF4-FFF2-40B4-BE49-F238E27FC236}">
                    <a16:creationId xmlns:a16="http://schemas.microsoft.com/office/drawing/2014/main" id="{DEE62697-ECAD-427E-9090-A8CAA6550F79}"/>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5" name="Freeform 45">
                <a:extLst>
                  <a:ext uri="{FF2B5EF4-FFF2-40B4-BE49-F238E27FC236}">
                    <a16:creationId xmlns:a16="http://schemas.microsoft.com/office/drawing/2014/main" id="{89115EF3-89B7-4B1C-9584-FA8EAD255117}"/>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6" name="Freeform 46">
                <a:extLst>
                  <a:ext uri="{FF2B5EF4-FFF2-40B4-BE49-F238E27FC236}">
                    <a16:creationId xmlns:a16="http://schemas.microsoft.com/office/drawing/2014/main" id="{F63FC908-33F5-40E7-9FC7-5AC78A93C208}"/>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7" name="Rectangle 47">
                <a:extLst>
                  <a:ext uri="{FF2B5EF4-FFF2-40B4-BE49-F238E27FC236}">
                    <a16:creationId xmlns:a16="http://schemas.microsoft.com/office/drawing/2014/main" id="{C8FFE9C0-F74C-4054-AA38-278DE81D3163}"/>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8" name="Freeform 48">
                <a:extLst>
                  <a:ext uri="{FF2B5EF4-FFF2-40B4-BE49-F238E27FC236}">
                    <a16:creationId xmlns:a16="http://schemas.microsoft.com/office/drawing/2014/main" id="{94D2ED9F-2D25-470D-81CC-6EC8AFBC23FC}"/>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49" name="Rectangle 48">
            <a:extLst>
              <a:ext uri="{FF2B5EF4-FFF2-40B4-BE49-F238E27FC236}">
                <a16:creationId xmlns:a16="http://schemas.microsoft.com/office/drawing/2014/main" id="{1708B321-439C-4A36-93E2-185D3FABAD34}"/>
              </a:ext>
            </a:extLst>
          </p:cNvPr>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nvGrpSpPr>
          <p:cNvPr id="50" name="Group 14">
            <a:extLst>
              <a:ext uri="{FF2B5EF4-FFF2-40B4-BE49-F238E27FC236}">
                <a16:creationId xmlns:a16="http://schemas.microsoft.com/office/drawing/2014/main" id="{81CDB47A-C8CE-49B5-A1A6-AE6E96A0B872}"/>
              </a:ext>
            </a:extLst>
          </p:cNvPr>
          <p:cNvGrpSpPr>
            <a:grpSpLocks/>
          </p:cNvGrpSpPr>
          <p:nvPr/>
        </p:nvGrpSpPr>
        <p:grpSpPr bwMode="auto">
          <a:xfrm>
            <a:off x="4572001" y="4509192"/>
            <a:ext cx="585788" cy="1095375"/>
            <a:chOff x="4659" y="345"/>
            <a:chExt cx="369" cy="690"/>
          </a:xfrm>
        </p:grpSpPr>
        <p:sp>
          <p:nvSpPr>
            <p:cNvPr id="51" name="Freeform 15">
              <a:extLst>
                <a:ext uri="{FF2B5EF4-FFF2-40B4-BE49-F238E27FC236}">
                  <a16:creationId xmlns:a16="http://schemas.microsoft.com/office/drawing/2014/main" id="{31FBA074-87C8-4CB0-A15C-E4CA6E316C4A}"/>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2" name="Freeform 16">
              <a:extLst>
                <a:ext uri="{FF2B5EF4-FFF2-40B4-BE49-F238E27FC236}">
                  <a16:creationId xmlns:a16="http://schemas.microsoft.com/office/drawing/2014/main" id="{049B3F3A-9577-4B82-AA7C-ED2C92EE0098}"/>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3" name="Freeform 17">
              <a:extLst>
                <a:ext uri="{FF2B5EF4-FFF2-40B4-BE49-F238E27FC236}">
                  <a16:creationId xmlns:a16="http://schemas.microsoft.com/office/drawing/2014/main" id="{E9AA1D65-E833-40D9-B9D5-A05969784D9F}"/>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4" name="Rectangle 18">
              <a:extLst>
                <a:ext uri="{FF2B5EF4-FFF2-40B4-BE49-F238E27FC236}">
                  <a16:creationId xmlns:a16="http://schemas.microsoft.com/office/drawing/2014/main" id="{40D26AE9-CEC1-4D11-9B55-653305BF0207}"/>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5" name="Freeform 19">
              <a:extLst>
                <a:ext uri="{FF2B5EF4-FFF2-40B4-BE49-F238E27FC236}">
                  <a16:creationId xmlns:a16="http://schemas.microsoft.com/office/drawing/2014/main" id="{D549A48B-E304-44EF-81DF-E5D196E81412}"/>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6" name="Freeform 20">
              <a:extLst>
                <a:ext uri="{FF2B5EF4-FFF2-40B4-BE49-F238E27FC236}">
                  <a16:creationId xmlns:a16="http://schemas.microsoft.com/office/drawing/2014/main" id="{DC63615D-015B-4817-ACE1-DD19BF570357}"/>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7" name="Freeform 21">
              <a:extLst>
                <a:ext uri="{FF2B5EF4-FFF2-40B4-BE49-F238E27FC236}">
                  <a16:creationId xmlns:a16="http://schemas.microsoft.com/office/drawing/2014/main" id="{C67931B5-CB86-448D-BED3-C97830DB2F0A}"/>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8" name="Freeform 22">
              <a:extLst>
                <a:ext uri="{FF2B5EF4-FFF2-40B4-BE49-F238E27FC236}">
                  <a16:creationId xmlns:a16="http://schemas.microsoft.com/office/drawing/2014/main" id="{C6E9ED68-8FDD-4190-83F2-03EEF7EF668C}"/>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9" name="Freeform 23">
              <a:extLst>
                <a:ext uri="{FF2B5EF4-FFF2-40B4-BE49-F238E27FC236}">
                  <a16:creationId xmlns:a16="http://schemas.microsoft.com/office/drawing/2014/main" id="{7B60863D-E1FF-4B82-BE45-E4F39AF067EB}"/>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0" name="Freeform 24">
              <a:extLst>
                <a:ext uri="{FF2B5EF4-FFF2-40B4-BE49-F238E27FC236}">
                  <a16:creationId xmlns:a16="http://schemas.microsoft.com/office/drawing/2014/main" id="{94A549F5-5CB9-4831-87CA-1D94F33AB796}"/>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1" name="Freeform 25">
              <a:extLst>
                <a:ext uri="{FF2B5EF4-FFF2-40B4-BE49-F238E27FC236}">
                  <a16:creationId xmlns:a16="http://schemas.microsoft.com/office/drawing/2014/main" id="{7F547FD4-32F5-40BA-A94D-B02B12D8E27A}"/>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2" name="Freeform 26">
              <a:extLst>
                <a:ext uri="{FF2B5EF4-FFF2-40B4-BE49-F238E27FC236}">
                  <a16:creationId xmlns:a16="http://schemas.microsoft.com/office/drawing/2014/main" id="{A54E7139-4AE1-4F83-AC83-6D9CACC8580F}"/>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3" name="Freeform 27">
              <a:extLst>
                <a:ext uri="{FF2B5EF4-FFF2-40B4-BE49-F238E27FC236}">
                  <a16:creationId xmlns:a16="http://schemas.microsoft.com/office/drawing/2014/main" id="{21AE3C29-6B81-4297-A86A-440FCBC0D12B}"/>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4" name="Freeform 28">
              <a:extLst>
                <a:ext uri="{FF2B5EF4-FFF2-40B4-BE49-F238E27FC236}">
                  <a16:creationId xmlns:a16="http://schemas.microsoft.com/office/drawing/2014/main" id="{49A3321A-B4DE-426D-9D03-A084EB6BA55D}"/>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65" name="Group 29">
            <a:extLst>
              <a:ext uri="{FF2B5EF4-FFF2-40B4-BE49-F238E27FC236}">
                <a16:creationId xmlns:a16="http://schemas.microsoft.com/office/drawing/2014/main" id="{D4D63B77-8FC6-4FBF-A695-B4B02E871A88}"/>
              </a:ext>
            </a:extLst>
          </p:cNvPr>
          <p:cNvGrpSpPr>
            <a:grpSpLocks/>
          </p:cNvGrpSpPr>
          <p:nvPr/>
        </p:nvGrpSpPr>
        <p:grpSpPr bwMode="auto">
          <a:xfrm>
            <a:off x="4932076" y="4221088"/>
            <a:ext cx="1109663" cy="1219200"/>
            <a:chOff x="4896" y="0"/>
            <a:chExt cx="699" cy="768"/>
          </a:xfrm>
        </p:grpSpPr>
        <p:sp>
          <p:nvSpPr>
            <p:cNvPr id="66" name="Freeform 30">
              <a:extLst>
                <a:ext uri="{FF2B5EF4-FFF2-40B4-BE49-F238E27FC236}">
                  <a16:creationId xmlns:a16="http://schemas.microsoft.com/office/drawing/2014/main" id="{B881CCE7-51BC-4FA4-AE07-ACDC40DD2913}"/>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67" name="Group 31">
              <a:extLst>
                <a:ext uri="{FF2B5EF4-FFF2-40B4-BE49-F238E27FC236}">
                  <a16:creationId xmlns:a16="http://schemas.microsoft.com/office/drawing/2014/main" id="{83EF77FF-F244-4D19-B84A-D0A752C9F8AC}"/>
                </a:ext>
              </a:extLst>
            </p:cNvPr>
            <p:cNvGrpSpPr>
              <a:grpSpLocks/>
            </p:cNvGrpSpPr>
            <p:nvPr/>
          </p:nvGrpSpPr>
          <p:grpSpPr bwMode="auto">
            <a:xfrm>
              <a:off x="4992" y="0"/>
              <a:ext cx="603" cy="718"/>
              <a:chOff x="5011" y="188"/>
              <a:chExt cx="603" cy="718"/>
            </a:xfrm>
          </p:grpSpPr>
          <p:sp>
            <p:nvSpPr>
              <p:cNvPr id="68" name="Freeform 32">
                <a:extLst>
                  <a:ext uri="{FF2B5EF4-FFF2-40B4-BE49-F238E27FC236}">
                    <a16:creationId xmlns:a16="http://schemas.microsoft.com/office/drawing/2014/main" id="{BBDA0CA1-687E-4748-8B4E-04F01A4012E4}"/>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9" name="Freeform 33">
                <a:extLst>
                  <a:ext uri="{FF2B5EF4-FFF2-40B4-BE49-F238E27FC236}">
                    <a16:creationId xmlns:a16="http://schemas.microsoft.com/office/drawing/2014/main" id="{B00A3B77-6974-4ACE-ABC6-2902CD1A0A25}"/>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0" name="Freeform 34">
                <a:extLst>
                  <a:ext uri="{FF2B5EF4-FFF2-40B4-BE49-F238E27FC236}">
                    <a16:creationId xmlns:a16="http://schemas.microsoft.com/office/drawing/2014/main" id="{D81D445C-82AC-4254-9E98-EFC2E887246A}"/>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1" name="Freeform 35">
                <a:extLst>
                  <a:ext uri="{FF2B5EF4-FFF2-40B4-BE49-F238E27FC236}">
                    <a16:creationId xmlns:a16="http://schemas.microsoft.com/office/drawing/2014/main" id="{56575EB0-1DD8-4ADF-9365-7EFC034CCA55}"/>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2" name="Freeform 36">
                <a:extLst>
                  <a:ext uri="{FF2B5EF4-FFF2-40B4-BE49-F238E27FC236}">
                    <a16:creationId xmlns:a16="http://schemas.microsoft.com/office/drawing/2014/main" id="{173B23AE-4E32-43AB-A9E4-A63397C32643}"/>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3" name="Freeform 37">
                <a:extLst>
                  <a:ext uri="{FF2B5EF4-FFF2-40B4-BE49-F238E27FC236}">
                    <a16:creationId xmlns:a16="http://schemas.microsoft.com/office/drawing/2014/main" id="{D3E4C6CF-3CC7-482A-BDE8-438416E34CE2}"/>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4" name="Freeform 38">
                <a:extLst>
                  <a:ext uri="{FF2B5EF4-FFF2-40B4-BE49-F238E27FC236}">
                    <a16:creationId xmlns:a16="http://schemas.microsoft.com/office/drawing/2014/main" id="{6FC3F19D-DD62-4F03-9417-6CF25CF0E65A}"/>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5" name="Freeform 39">
                <a:extLst>
                  <a:ext uri="{FF2B5EF4-FFF2-40B4-BE49-F238E27FC236}">
                    <a16:creationId xmlns:a16="http://schemas.microsoft.com/office/drawing/2014/main" id="{6C42C3E6-4973-485D-A0DC-289CBB1CF72D}"/>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6" name="Freeform 40">
                <a:extLst>
                  <a:ext uri="{FF2B5EF4-FFF2-40B4-BE49-F238E27FC236}">
                    <a16:creationId xmlns:a16="http://schemas.microsoft.com/office/drawing/2014/main" id="{6F5E228F-4C36-4274-BB21-1E80328025F7}"/>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7" name="Freeform 41">
                <a:extLst>
                  <a:ext uri="{FF2B5EF4-FFF2-40B4-BE49-F238E27FC236}">
                    <a16:creationId xmlns:a16="http://schemas.microsoft.com/office/drawing/2014/main" id="{D31DE69E-2936-4980-9014-902DF76CA387}"/>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8" name="Freeform 42">
                <a:extLst>
                  <a:ext uri="{FF2B5EF4-FFF2-40B4-BE49-F238E27FC236}">
                    <a16:creationId xmlns:a16="http://schemas.microsoft.com/office/drawing/2014/main" id="{71085B70-C0FC-49A7-A34E-A4E02D50F314}"/>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9" name="Freeform 43">
                <a:extLst>
                  <a:ext uri="{FF2B5EF4-FFF2-40B4-BE49-F238E27FC236}">
                    <a16:creationId xmlns:a16="http://schemas.microsoft.com/office/drawing/2014/main" id="{1B17C8F0-08E0-4FCD-9511-31CC7196FBA4}"/>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0" name="Freeform 44">
                <a:extLst>
                  <a:ext uri="{FF2B5EF4-FFF2-40B4-BE49-F238E27FC236}">
                    <a16:creationId xmlns:a16="http://schemas.microsoft.com/office/drawing/2014/main" id="{465D495E-ECE7-4888-8B9E-6C73518A47C7}"/>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1" name="Freeform 45">
                <a:extLst>
                  <a:ext uri="{FF2B5EF4-FFF2-40B4-BE49-F238E27FC236}">
                    <a16:creationId xmlns:a16="http://schemas.microsoft.com/office/drawing/2014/main" id="{7150A4D4-A1E3-4EFB-AC69-9D045BCAFA10}"/>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2" name="Freeform 46">
                <a:extLst>
                  <a:ext uri="{FF2B5EF4-FFF2-40B4-BE49-F238E27FC236}">
                    <a16:creationId xmlns:a16="http://schemas.microsoft.com/office/drawing/2014/main" id="{64997AF7-8A35-42FB-AD8D-52AC8B85A3EE}"/>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3" name="Rectangle 47">
                <a:extLst>
                  <a:ext uri="{FF2B5EF4-FFF2-40B4-BE49-F238E27FC236}">
                    <a16:creationId xmlns:a16="http://schemas.microsoft.com/office/drawing/2014/main" id="{02EF98E7-ECDB-423E-841F-3F9B3AF2B65E}"/>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4" name="Freeform 48">
                <a:extLst>
                  <a:ext uri="{FF2B5EF4-FFF2-40B4-BE49-F238E27FC236}">
                    <a16:creationId xmlns:a16="http://schemas.microsoft.com/office/drawing/2014/main" id="{98FDD2D7-22EB-45BD-B0AD-BD24830F40E9}"/>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grpSp>
        <p:nvGrpSpPr>
          <p:cNvPr id="85" name="Group 14">
            <a:extLst>
              <a:ext uri="{FF2B5EF4-FFF2-40B4-BE49-F238E27FC236}">
                <a16:creationId xmlns:a16="http://schemas.microsoft.com/office/drawing/2014/main" id="{E697FCAE-51C1-474E-88FA-65C6C2F3A32D}"/>
              </a:ext>
            </a:extLst>
          </p:cNvPr>
          <p:cNvGrpSpPr>
            <a:grpSpLocks/>
          </p:cNvGrpSpPr>
          <p:nvPr/>
        </p:nvGrpSpPr>
        <p:grpSpPr bwMode="auto">
          <a:xfrm>
            <a:off x="2411761" y="5373288"/>
            <a:ext cx="585788" cy="1095375"/>
            <a:chOff x="4659" y="345"/>
            <a:chExt cx="369" cy="690"/>
          </a:xfrm>
        </p:grpSpPr>
        <p:sp>
          <p:nvSpPr>
            <p:cNvPr id="86" name="Freeform 15">
              <a:extLst>
                <a:ext uri="{FF2B5EF4-FFF2-40B4-BE49-F238E27FC236}">
                  <a16:creationId xmlns:a16="http://schemas.microsoft.com/office/drawing/2014/main" id="{9CA92E04-CDE0-478A-92D6-60F52EEE86EF}"/>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7" name="Freeform 16">
              <a:extLst>
                <a:ext uri="{FF2B5EF4-FFF2-40B4-BE49-F238E27FC236}">
                  <a16:creationId xmlns:a16="http://schemas.microsoft.com/office/drawing/2014/main" id="{B243DCF7-E8C2-4331-A8FE-3B43AAFE3C5C}"/>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8" name="Freeform 17">
              <a:extLst>
                <a:ext uri="{FF2B5EF4-FFF2-40B4-BE49-F238E27FC236}">
                  <a16:creationId xmlns:a16="http://schemas.microsoft.com/office/drawing/2014/main" id="{D85A060E-088E-4404-8B9A-FD5FB8BE7888}"/>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9" name="Rectangle 18">
              <a:extLst>
                <a:ext uri="{FF2B5EF4-FFF2-40B4-BE49-F238E27FC236}">
                  <a16:creationId xmlns:a16="http://schemas.microsoft.com/office/drawing/2014/main" id="{97B17566-E05A-4458-AF76-6038BDE39391}"/>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0" name="Freeform 19">
              <a:extLst>
                <a:ext uri="{FF2B5EF4-FFF2-40B4-BE49-F238E27FC236}">
                  <a16:creationId xmlns:a16="http://schemas.microsoft.com/office/drawing/2014/main" id="{61C5679A-90F1-43BE-9475-38A687522144}"/>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1" name="Freeform 20">
              <a:extLst>
                <a:ext uri="{FF2B5EF4-FFF2-40B4-BE49-F238E27FC236}">
                  <a16:creationId xmlns:a16="http://schemas.microsoft.com/office/drawing/2014/main" id="{3D7E30A7-6211-497E-92ED-71A86C0B8537}"/>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2" name="Freeform 21">
              <a:extLst>
                <a:ext uri="{FF2B5EF4-FFF2-40B4-BE49-F238E27FC236}">
                  <a16:creationId xmlns:a16="http://schemas.microsoft.com/office/drawing/2014/main" id="{2D172779-197C-41FF-93BA-AFB87AFC0A52}"/>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3" name="Freeform 22">
              <a:extLst>
                <a:ext uri="{FF2B5EF4-FFF2-40B4-BE49-F238E27FC236}">
                  <a16:creationId xmlns:a16="http://schemas.microsoft.com/office/drawing/2014/main" id="{9AB8ACF0-CA78-433E-8E2E-E06D9DEACC85}"/>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4" name="Freeform 23">
              <a:extLst>
                <a:ext uri="{FF2B5EF4-FFF2-40B4-BE49-F238E27FC236}">
                  <a16:creationId xmlns:a16="http://schemas.microsoft.com/office/drawing/2014/main" id="{7D1C05F5-8B89-4F5D-A7D0-33F815B195A9}"/>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5" name="Freeform 24">
              <a:extLst>
                <a:ext uri="{FF2B5EF4-FFF2-40B4-BE49-F238E27FC236}">
                  <a16:creationId xmlns:a16="http://schemas.microsoft.com/office/drawing/2014/main" id="{635B5CE2-380E-46F3-A071-A8179CF359B2}"/>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6" name="Freeform 25">
              <a:extLst>
                <a:ext uri="{FF2B5EF4-FFF2-40B4-BE49-F238E27FC236}">
                  <a16:creationId xmlns:a16="http://schemas.microsoft.com/office/drawing/2014/main" id="{1E9BF5C3-E5BA-4537-9F04-33C2A121352B}"/>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7" name="Freeform 26">
              <a:extLst>
                <a:ext uri="{FF2B5EF4-FFF2-40B4-BE49-F238E27FC236}">
                  <a16:creationId xmlns:a16="http://schemas.microsoft.com/office/drawing/2014/main" id="{C08735E0-D1D9-49E7-A994-FFB43A8586D4}"/>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8" name="Freeform 27">
              <a:extLst>
                <a:ext uri="{FF2B5EF4-FFF2-40B4-BE49-F238E27FC236}">
                  <a16:creationId xmlns:a16="http://schemas.microsoft.com/office/drawing/2014/main" id="{BAB27FF3-B87C-4079-9653-F3F2B361D703}"/>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9" name="Freeform 28">
              <a:extLst>
                <a:ext uri="{FF2B5EF4-FFF2-40B4-BE49-F238E27FC236}">
                  <a16:creationId xmlns:a16="http://schemas.microsoft.com/office/drawing/2014/main" id="{9A59A57B-84EF-47DC-B4D6-B7CC8602F81B}"/>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100" name="Group 29">
            <a:extLst>
              <a:ext uri="{FF2B5EF4-FFF2-40B4-BE49-F238E27FC236}">
                <a16:creationId xmlns:a16="http://schemas.microsoft.com/office/drawing/2014/main" id="{408D7426-E07B-4532-92B8-5FD6C37B5AB1}"/>
              </a:ext>
            </a:extLst>
          </p:cNvPr>
          <p:cNvGrpSpPr>
            <a:grpSpLocks/>
          </p:cNvGrpSpPr>
          <p:nvPr/>
        </p:nvGrpSpPr>
        <p:grpSpPr bwMode="auto">
          <a:xfrm>
            <a:off x="2792799" y="5068410"/>
            <a:ext cx="1109663" cy="1219200"/>
            <a:chOff x="4896" y="0"/>
            <a:chExt cx="699" cy="768"/>
          </a:xfrm>
        </p:grpSpPr>
        <p:sp>
          <p:nvSpPr>
            <p:cNvPr id="101" name="Freeform 30">
              <a:extLst>
                <a:ext uri="{FF2B5EF4-FFF2-40B4-BE49-F238E27FC236}">
                  <a16:creationId xmlns:a16="http://schemas.microsoft.com/office/drawing/2014/main" id="{91E2A09F-C731-42C7-9B94-ABAA3F93817E}"/>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102" name="Group 31">
              <a:extLst>
                <a:ext uri="{FF2B5EF4-FFF2-40B4-BE49-F238E27FC236}">
                  <a16:creationId xmlns:a16="http://schemas.microsoft.com/office/drawing/2014/main" id="{39E839DC-AE26-4D02-8B3C-74AB2458C109}"/>
                </a:ext>
              </a:extLst>
            </p:cNvPr>
            <p:cNvGrpSpPr>
              <a:grpSpLocks/>
            </p:cNvGrpSpPr>
            <p:nvPr/>
          </p:nvGrpSpPr>
          <p:grpSpPr bwMode="auto">
            <a:xfrm>
              <a:off x="4992" y="0"/>
              <a:ext cx="603" cy="718"/>
              <a:chOff x="5011" y="188"/>
              <a:chExt cx="603" cy="718"/>
            </a:xfrm>
          </p:grpSpPr>
          <p:sp>
            <p:nvSpPr>
              <p:cNvPr id="103" name="Freeform 32">
                <a:extLst>
                  <a:ext uri="{FF2B5EF4-FFF2-40B4-BE49-F238E27FC236}">
                    <a16:creationId xmlns:a16="http://schemas.microsoft.com/office/drawing/2014/main" id="{07F1D83B-3829-4908-ADCE-90534C9C53A7}"/>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4" name="Freeform 33">
                <a:extLst>
                  <a:ext uri="{FF2B5EF4-FFF2-40B4-BE49-F238E27FC236}">
                    <a16:creationId xmlns:a16="http://schemas.microsoft.com/office/drawing/2014/main" id="{AAC604B1-7C4F-496C-A71D-64FA9547A386}"/>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5" name="Freeform 34">
                <a:extLst>
                  <a:ext uri="{FF2B5EF4-FFF2-40B4-BE49-F238E27FC236}">
                    <a16:creationId xmlns:a16="http://schemas.microsoft.com/office/drawing/2014/main" id="{E316C4BB-F907-490A-919A-F4692869F742}"/>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6" name="Freeform 35">
                <a:extLst>
                  <a:ext uri="{FF2B5EF4-FFF2-40B4-BE49-F238E27FC236}">
                    <a16:creationId xmlns:a16="http://schemas.microsoft.com/office/drawing/2014/main" id="{888A5B66-6F01-474A-93B6-663A1CCB2946}"/>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7" name="Freeform 36">
                <a:extLst>
                  <a:ext uri="{FF2B5EF4-FFF2-40B4-BE49-F238E27FC236}">
                    <a16:creationId xmlns:a16="http://schemas.microsoft.com/office/drawing/2014/main" id="{899D503D-5548-4139-931A-6F144706A138}"/>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8" name="Freeform 37">
                <a:extLst>
                  <a:ext uri="{FF2B5EF4-FFF2-40B4-BE49-F238E27FC236}">
                    <a16:creationId xmlns:a16="http://schemas.microsoft.com/office/drawing/2014/main" id="{72547913-F5CB-486B-8794-4DC316618C08}"/>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9" name="Freeform 38">
                <a:extLst>
                  <a:ext uri="{FF2B5EF4-FFF2-40B4-BE49-F238E27FC236}">
                    <a16:creationId xmlns:a16="http://schemas.microsoft.com/office/drawing/2014/main" id="{78D7701D-3A5A-4CDB-9915-3DCB004AE817}"/>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0" name="Freeform 39">
                <a:extLst>
                  <a:ext uri="{FF2B5EF4-FFF2-40B4-BE49-F238E27FC236}">
                    <a16:creationId xmlns:a16="http://schemas.microsoft.com/office/drawing/2014/main" id="{ADC8E5E9-DFC2-4DD0-B715-0EAD166B5403}"/>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1" name="Freeform 40">
                <a:extLst>
                  <a:ext uri="{FF2B5EF4-FFF2-40B4-BE49-F238E27FC236}">
                    <a16:creationId xmlns:a16="http://schemas.microsoft.com/office/drawing/2014/main" id="{A2AD3D80-22B0-4059-A0DC-568B5E1FCA0C}"/>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2" name="Freeform 41">
                <a:extLst>
                  <a:ext uri="{FF2B5EF4-FFF2-40B4-BE49-F238E27FC236}">
                    <a16:creationId xmlns:a16="http://schemas.microsoft.com/office/drawing/2014/main" id="{78BE3CB1-E958-46BA-B299-0FB28883FDE7}"/>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3" name="Freeform 42">
                <a:extLst>
                  <a:ext uri="{FF2B5EF4-FFF2-40B4-BE49-F238E27FC236}">
                    <a16:creationId xmlns:a16="http://schemas.microsoft.com/office/drawing/2014/main" id="{744C1335-294F-4D8E-AE1D-AEBBEE61E8B4}"/>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4" name="Freeform 43">
                <a:extLst>
                  <a:ext uri="{FF2B5EF4-FFF2-40B4-BE49-F238E27FC236}">
                    <a16:creationId xmlns:a16="http://schemas.microsoft.com/office/drawing/2014/main" id="{959AB117-C719-4928-A1AD-E41EF491E121}"/>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5" name="Freeform 44">
                <a:extLst>
                  <a:ext uri="{FF2B5EF4-FFF2-40B4-BE49-F238E27FC236}">
                    <a16:creationId xmlns:a16="http://schemas.microsoft.com/office/drawing/2014/main" id="{8A4A9B72-9046-43C6-8123-5B9CFEAF0C22}"/>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6" name="Freeform 45">
                <a:extLst>
                  <a:ext uri="{FF2B5EF4-FFF2-40B4-BE49-F238E27FC236}">
                    <a16:creationId xmlns:a16="http://schemas.microsoft.com/office/drawing/2014/main" id="{ADC6708D-2B73-412A-AB8C-1B574FF4577B}"/>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7" name="Freeform 46">
                <a:extLst>
                  <a:ext uri="{FF2B5EF4-FFF2-40B4-BE49-F238E27FC236}">
                    <a16:creationId xmlns:a16="http://schemas.microsoft.com/office/drawing/2014/main" id="{E7BF7CB6-F105-438C-979D-DF95F39B3661}"/>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8" name="Rectangle 47">
                <a:extLst>
                  <a:ext uri="{FF2B5EF4-FFF2-40B4-BE49-F238E27FC236}">
                    <a16:creationId xmlns:a16="http://schemas.microsoft.com/office/drawing/2014/main" id="{F8D65617-7067-445F-81DD-3E579FEA078F}"/>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9" name="Freeform 48">
                <a:extLst>
                  <a:ext uri="{FF2B5EF4-FFF2-40B4-BE49-F238E27FC236}">
                    <a16:creationId xmlns:a16="http://schemas.microsoft.com/office/drawing/2014/main" id="{9F1F163E-4CC7-4C03-A2EA-1716C5772966}"/>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120" name="Rectangle 119">
            <a:extLst>
              <a:ext uri="{FF2B5EF4-FFF2-40B4-BE49-F238E27FC236}">
                <a16:creationId xmlns:a16="http://schemas.microsoft.com/office/drawing/2014/main" id="{8B4222F0-761D-4924-8D7E-D80914DA61AD}"/>
              </a:ext>
            </a:extLst>
          </p:cNvPr>
          <p:cNvSpPr/>
          <p:nvPr/>
        </p:nvSpPr>
        <p:spPr>
          <a:xfrm>
            <a:off x="4038600" y="980728"/>
            <a:ext cx="1111750" cy="8640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ID" sz="3600" dirty="0">
                <a:solidFill>
                  <a:prstClr val="white"/>
                </a:solidFill>
                <a:latin typeface="Arial Rounded MT Bold" panose="020F0704030504030204" pitchFamily="34" charset="0"/>
              </a:rPr>
              <a:t>4</a:t>
            </a:r>
            <a:endParaRPr kumimoji="0" lang="en-ID"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18620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800" decel="100000"/>
                                        <p:tgtEl>
                                          <p:spTgt spid="7"/>
                                        </p:tgtEl>
                                      </p:cBhvr>
                                    </p:animEffect>
                                    <p:anim calcmode="lin" valueType="num">
                                      <p:cBhvr>
                                        <p:cTn id="13" dur="800" decel="100000" fill="hold"/>
                                        <p:tgtEl>
                                          <p:spTgt spid="7"/>
                                        </p:tgtEl>
                                        <p:attrNameLst>
                                          <p:attrName>style.rotation</p:attrName>
                                        </p:attrNameLst>
                                      </p:cBhvr>
                                      <p:tavLst>
                                        <p:tav tm="0">
                                          <p:val>
                                            <p:fltVal val="-90"/>
                                          </p:val>
                                        </p:tav>
                                        <p:tav tm="100000">
                                          <p:val>
                                            <p:fltVal val="0"/>
                                          </p:val>
                                        </p:tav>
                                      </p:tavLst>
                                    </p:anim>
                                    <p:anim calcmode="lin" valueType="num">
                                      <p:cBhvr>
                                        <p:cTn id="14" dur="800" decel="100000" fill="hold"/>
                                        <p:tgtEl>
                                          <p:spTgt spid="7"/>
                                        </p:tgtEl>
                                        <p:attrNameLst>
                                          <p:attrName>ppt_x</p:attrName>
                                        </p:attrNameLst>
                                      </p:cBhvr>
                                      <p:tavLst>
                                        <p:tav tm="0">
                                          <p:val>
                                            <p:strVal val="#ppt_x+0.4"/>
                                          </p:val>
                                        </p:tav>
                                        <p:tav tm="100000">
                                          <p:val>
                                            <p:strVal val="#ppt_x-0.05"/>
                                          </p:val>
                                        </p:tav>
                                      </p:tavLst>
                                    </p:anim>
                                    <p:anim calcmode="lin" valueType="num">
                                      <p:cBhvr>
                                        <p:cTn id="15" dur="800" decel="100000" fill="hold"/>
                                        <p:tgtEl>
                                          <p:spTgt spid="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800" decel="100000"/>
                                        <p:tgtEl>
                                          <p:spTgt spid="10"/>
                                        </p:tgtEl>
                                      </p:cBhvr>
                                    </p:animEffect>
                                    <p:anim calcmode="lin" valueType="num">
                                      <p:cBhvr>
                                        <p:cTn id="21" dur="800" decel="100000" fill="hold"/>
                                        <p:tgtEl>
                                          <p:spTgt spid="10"/>
                                        </p:tgtEl>
                                        <p:attrNameLst>
                                          <p:attrName>style.rotation</p:attrName>
                                        </p:attrNameLst>
                                      </p:cBhvr>
                                      <p:tavLst>
                                        <p:tav tm="0">
                                          <p:val>
                                            <p:fltVal val="-90"/>
                                          </p:val>
                                        </p:tav>
                                        <p:tav tm="100000">
                                          <p:val>
                                            <p:fltVal val="0"/>
                                          </p:val>
                                        </p:tav>
                                      </p:tavLst>
                                    </p:anim>
                                    <p:anim calcmode="lin" valueType="num">
                                      <p:cBhvr>
                                        <p:cTn id="22" dur="800" decel="100000" fill="hold"/>
                                        <p:tgtEl>
                                          <p:spTgt spid="10"/>
                                        </p:tgtEl>
                                        <p:attrNameLst>
                                          <p:attrName>ppt_x</p:attrName>
                                        </p:attrNameLst>
                                      </p:cBhvr>
                                      <p:tavLst>
                                        <p:tav tm="0">
                                          <p:val>
                                            <p:strVal val="#ppt_x+0.4"/>
                                          </p:val>
                                        </p:tav>
                                        <p:tav tm="100000">
                                          <p:val>
                                            <p:strVal val="#ppt_x-0.05"/>
                                          </p:val>
                                        </p:tav>
                                      </p:tavLst>
                                    </p:anim>
                                    <p:anim calcmode="lin" valueType="num">
                                      <p:cBhvr>
                                        <p:cTn id="23" dur="800" decel="100000" fill="hold"/>
                                        <p:tgtEl>
                                          <p:spTgt spid="1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800" decel="100000"/>
                                        <p:tgtEl>
                                          <p:spTgt spid="49"/>
                                        </p:tgtEl>
                                      </p:cBhvr>
                                    </p:animEffect>
                                    <p:anim calcmode="lin" valueType="num">
                                      <p:cBhvr>
                                        <p:cTn id="29" dur="800" decel="100000" fill="hold"/>
                                        <p:tgtEl>
                                          <p:spTgt spid="49"/>
                                        </p:tgtEl>
                                        <p:attrNameLst>
                                          <p:attrName>style.rotation</p:attrName>
                                        </p:attrNameLst>
                                      </p:cBhvr>
                                      <p:tavLst>
                                        <p:tav tm="0">
                                          <p:val>
                                            <p:fltVal val="-90"/>
                                          </p:val>
                                        </p:tav>
                                        <p:tav tm="100000">
                                          <p:val>
                                            <p:fltVal val="0"/>
                                          </p:val>
                                        </p:tav>
                                      </p:tavLst>
                                    </p:anim>
                                    <p:anim calcmode="lin" valueType="num">
                                      <p:cBhvr>
                                        <p:cTn id="30" dur="800" decel="100000" fill="hold"/>
                                        <p:tgtEl>
                                          <p:spTgt spid="49"/>
                                        </p:tgtEl>
                                        <p:attrNameLst>
                                          <p:attrName>ppt_x</p:attrName>
                                        </p:attrNameLst>
                                      </p:cBhvr>
                                      <p:tavLst>
                                        <p:tav tm="0">
                                          <p:val>
                                            <p:strVal val="#ppt_x+0.4"/>
                                          </p:val>
                                        </p:tav>
                                        <p:tav tm="100000">
                                          <p:val>
                                            <p:strVal val="#ppt_x-0.05"/>
                                          </p:val>
                                        </p:tav>
                                      </p:tavLst>
                                    </p:anim>
                                    <p:anim calcmode="lin" valueType="num">
                                      <p:cBhvr>
                                        <p:cTn id="31" dur="800" decel="100000" fill="hold"/>
                                        <p:tgtEl>
                                          <p:spTgt spid="49"/>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800" decel="100000"/>
                                        <p:tgtEl>
                                          <p:spTgt spid="6"/>
                                        </p:tgtEl>
                                      </p:cBhvr>
                                    </p:animEffect>
                                    <p:anim calcmode="lin" valueType="num">
                                      <p:cBhvr>
                                        <p:cTn id="37" dur="800" decel="100000" fill="hold"/>
                                        <p:tgtEl>
                                          <p:spTgt spid="6"/>
                                        </p:tgtEl>
                                        <p:attrNameLst>
                                          <p:attrName>style.rotation</p:attrName>
                                        </p:attrNameLst>
                                      </p:cBhvr>
                                      <p:tavLst>
                                        <p:tav tm="0">
                                          <p:val>
                                            <p:fltVal val="-90"/>
                                          </p:val>
                                        </p:tav>
                                        <p:tav tm="100000">
                                          <p:val>
                                            <p:fltVal val="0"/>
                                          </p:val>
                                        </p:tav>
                                      </p:tavLst>
                                    </p:anim>
                                    <p:anim calcmode="lin" valueType="num">
                                      <p:cBhvr>
                                        <p:cTn id="38" dur="800" decel="100000" fill="hold"/>
                                        <p:tgtEl>
                                          <p:spTgt spid="6"/>
                                        </p:tgtEl>
                                        <p:attrNameLst>
                                          <p:attrName>ppt_x</p:attrName>
                                        </p:attrNameLst>
                                      </p:cBhvr>
                                      <p:tavLst>
                                        <p:tav tm="0">
                                          <p:val>
                                            <p:strVal val="#ppt_x+0.4"/>
                                          </p:val>
                                        </p:tav>
                                        <p:tav tm="100000">
                                          <p:val>
                                            <p:strVal val="#ppt_x-0.05"/>
                                          </p:val>
                                        </p:tav>
                                      </p:tavLst>
                                    </p:anim>
                                    <p:anim calcmode="lin" valueType="num">
                                      <p:cBhvr>
                                        <p:cTn id="39" dur="800" decel="100000" fill="hold"/>
                                        <p:tgtEl>
                                          <p:spTgt spid="6"/>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50"/>
                                        </p:tgtEl>
                                      </p:cBhvr>
                                    </p:animEffect>
                                    <p:animScale>
                                      <p:cBhvr>
                                        <p:cTn id="63" dur="250" autoRev="1" fill="hold"/>
                                        <p:tgtEl>
                                          <p:spTgt spid="50"/>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5"/>
                                        </p:tgtEl>
                                      </p:cBhvr>
                                    </p:animEffect>
                                    <p:animScale>
                                      <p:cBhvr>
                                        <p:cTn id="67" dur="250" autoRev="1" fill="hold"/>
                                        <p:tgtEl>
                                          <p:spTgt spid="85"/>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800" decel="100000"/>
                                        <p:tgtEl>
                                          <p:spTgt spid="85"/>
                                        </p:tgtEl>
                                      </p:cBhvr>
                                    </p:animEffect>
                                    <p:anim calcmode="lin" valueType="num">
                                      <p:cBhvr>
                                        <p:cTn id="73" dur="800" decel="100000" fill="hold"/>
                                        <p:tgtEl>
                                          <p:spTgt spid="85"/>
                                        </p:tgtEl>
                                        <p:attrNameLst>
                                          <p:attrName>style.rotation</p:attrName>
                                        </p:attrNameLst>
                                      </p:cBhvr>
                                      <p:tavLst>
                                        <p:tav tm="0">
                                          <p:val>
                                            <p:fltVal val="-90"/>
                                          </p:val>
                                        </p:tav>
                                        <p:tav tm="100000">
                                          <p:val>
                                            <p:fltVal val="0"/>
                                          </p:val>
                                        </p:tav>
                                      </p:tavLst>
                                    </p:anim>
                                    <p:anim calcmode="lin" valueType="num">
                                      <p:cBhvr>
                                        <p:cTn id="74" dur="800" decel="100000" fill="hold"/>
                                        <p:tgtEl>
                                          <p:spTgt spid="85"/>
                                        </p:tgtEl>
                                        <p:attrNameLst>
                                          <p:attrName>ppt_x</p:attrName>
                                        </p:attrNameLst>
                                      </p:cBhvr>
                                      <p:tavLst>
                                        <p:tav tm="0">
                                          <p:val>
                                            <p:strVal val="#ppt_x+0.4"/>
                                          </p:val>
                                        </p:tav>
                                        <p:tav tm="100000">
                                          <p:val>
                                            <p:strVal val="#ppt_x-0.05"/>
                                          </p:val>
                                        </p:tav>
                                      </p:tavLst>
                                    </p:anim>
                                    <p:anim calcmode="lin" valueType="num">
                                      <p:cBhvr>
                                        <p:cTn id="75" dur="800" decel="100000" fill="hold"/>
                                        <p:tgtEl>
                                          <p:spTgt spid="85"/>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5"/>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5"/>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fade">
                                      <p:cBhvr>
                                        <p:cTn id="80" dur="800" decel="100000"/>
                                        <p:tgtEl>
                                          <p:spTgt spid="100"/>
                                        </p:tgtEl>
                                      </p:cBhvr>
                                    </p:animEffect>
                                    <p:anim calcmode="lin" valueType="num">
                                      <p:cBhvr>
                                        <p:cTn id="81" dur="800" decel="100000" fill="hold"/>
                                        <p:tgtEl>
                                          <p:spTgt spid="100"/>
                                        </p:tgtEl>
                                        <p:attrNameLst>
                                          <p:attrName>style.rotation</p:attrName>
                                        </p:attrNameLst>
                                      </p:cBhvr>
                                      <p:tavLst>
                                        <p:tav tm="0">
                                          <p:val>
                                            <p:fltVal val="-90"/>
                                          </p:val>
                                        </p:tav>
                                        <p:tav tm="100000">
                                          <p:val>
                                            <p:fltVal val="0"/>
                                          </p:val>
                                        </p:tav>
                                      </p:tavLst>
                                    </p:anim>
                                    <p:anim calcmode="lin" valueType="num">
                                      <p:cBhvr>
                                        <p:cTn id="82" dur="800" decel="100000" fill="hold"/>
                                        <p:tgtEl>
                                          <p:spTgt spid="100"/>
                                        </p:tgtEl>
                                        <p:attrNameLst>
                                          <p:attrName>ppt_x</p:attrName>
                                        </p:attrNameLst>
                                      </p:cBhvr>
                                      <p:tavLst>
                                        <p:tav tm="0">
                                          <p:val>
                                            <p:strVal val="#ppt_x+0.4"/>
                                          </p:val>
                                        </p:tav>
                                        <p:tav tm="100000">
                                          <p:val>
                                            <p:strVal val="#ppt_x-0.05"/>
                                          </p:val>
                                        </p:tav>
                                      </p:tavLst>
                                    </p:anim>
                                    <p:anim calcmode="lin" valueType="num">
                                      <p:cBhvr>
                                        <p:cTn id="83" dur="800" decel="100000" fill="hold"/>
                                        <p:tgtEl>
                                          <p:spTgt spid="100"/>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0"/>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0"/>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800" decel="100000"/>
                                        <p:tgtEl>
                                          <p:spTgt spid="50"/>
                                        </p:tgtEl>
                                      </p:cBhvr>
                                    </p:animEffect>
                                    <p:anim calcmode="lin" valueType="num">
                                      <p:cBhvr>
                                        <p:cTn id="89" dur="800" decel="100000" fill="hold"/>
                                        <p:tgtEl>
                                          <p:spTgt spid="50"/>
                                        </p:tgtEl>
                                        <p:attrNameLst>
                                          <p:attrName>style.rotation</p:attrName>
                                        </p:attrNameLst>
                                      </p:cBhvr>
                                      <p:tavLst>
                                        <p:tav tm="0">
                                          <p:val>
                                            <p:fltVal val="-90"/>
                                          </p:val>
                                        </p:tav>
                                        <p:tav tm="100000">
                                          <p:val>
                                            <p:fltVal val="0"/>
                                          </p:val>
                                        </p:tav>
                                      </p:tavLst>
                                    </p:anim>
                                    <p:anim calcmode="lin" valueType="num">
                                      <p:cBhvr>
                                        <p:cTn id="90" dur="800" decel="100000" fill="hold"/>
                                        <p:tgtEl>
                                          <p:spTgt spid="50"/>
                                        </p:tgtEl>
                                        <p:attrNameLst>
                                          <p:attrName>ppt_x</p:attrName>
                                        </p:attrNameLst>
                                      </p:cBhvr>
                                      <p:tavLst>
                                        <p:tav tm="0">
                                          <p:val>
                                            <p:strVal val="#ppt_x+0.4"/>
                                          </p:val>
                                        </p:tav>
                                        <p:tav tm="100000">
                                          <p:val>
                                            <p:strVal val="#ppt_x-0.05"/>
                                          </p:val>
                                        </p:tav>
                                      </p:tavLst>
                                    </p:anim>
                                    <p:anim calcmode="lin" valueType="num">
                                      <p:cBhvr>
                                        <p:cTn id="91" dur="800" decel="100000" fill="hold"/>
                                        <p:tgtEl>
                                          <p:spTgt spid="50"/>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800" decel="100000"/>
                                        <p:tgtEl>
                                          <p:spTgt spid="65"/>
                                        </p:tgtEl>
                                      </p:cBhvr>
                                    </p:animEffect>
                                    <p:anim calcmode="lin" valueType="num">
                                      <p:cBhvr>
                                        <p:cTn id="97" dur="800" decel="100000" fill="hold"/>
                                        <p:tgtEl>
                                          <p:spTgt spid="65"/>
                                        </p:tgtEl>
                                        <p:attrNameLst>
                                          <p:attrName>style.rotation</p:attrName>
                                        </p:attrNameLst>
                                      </p:cBhvr>
                                      <p:tavLst>
                                        <p:tav tm="0">
                                          <p:val>
                                            <p:fltVal val="-90"/>
                                          </p:val>
                                        </p:tav>
                                        <p:tav tm="100000">
                                          <p:val>
                                            <p:fltVal val="0"/>
                                          </p:val>
                                        </p:tav>
                                      </p:tavLst>
                                    </p:anim>
                                    <p:anim calcmode="lin" valueType="num">
                                      <p:cBhvr>
                                        <p:cTn id="98" dur="800" decel="100000" fill="hold"/>
                                        <p:tgtEl>
                                          <p:spTgt spid="65"/>
                                        </p:tgtEl>
                                        <p:attrNameLst>
                                          <p:attrName>ppt_x</p:attrName>
                                        </p:attrNameLst>
                                      </p:cBhvr>
                                      <p:tavLst>
                                        <p:tav tm="0">
                                          <p:val>
                                            <p:strVal val="#ppt_x+0.4"/>
                                          </p:val>
                                        </p:tav>
                                        <p:tav tm="100000">
                                          <p:val>
                                            <p:strVal val="#ppt_x-0.05"/>
                                          </p:val>
                                        </p:tav>
                                      </p:tavLst>
                                    </p:anim>
                                    <p:anim calcmode="lin" valueType="num">
                                      <p:cBhvr>
                                        <p:cTn id="99" dur="800" decel="100000" fill="hold"/>
                                        <p:tgtEl>
                                          <p:spTgt spid="65"/>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800" decel="100000"/>
                                        <p:tgtEl>
                                          <p:spTgt spid="29"/>
                                        </p:tgtEl>
                                      </p:cBhvr>
                                    </p:animEffect>
                                    <p:anim calcmode="lin" valueType="num">
                                      <p:cBhvr>
                                        <p:cTn id="105" dur="800" decel="100000" fill="hold"/>
                                        <p:tgtEl>
                                          <p:spTgt spid="29"/>
                                        </p:tgtEl>
                                        <p:attrNameLst>
                                          <p:attrName>style.rotation</p:attrName>
                                        </p:attrNameLst>
                                      </p:cBhvr>
                                      <p:tavLst>
                                        <p:tav tm="0">
                                          <p:val>
                                            <p:fltVal val="-90"/>
                                          </p:val>
                                        </p:tav>
                                        <p:tav tm="100000">
                                          <p:val>
                                            <p:fltVal val="0"/>
                                          </p:val>
                                        </p:tav>
                                      </p:tavLst>
                                    </p:anim>
                                    <p:anim calcmode="lin" valueType="num">
                                      <p:cBhvr>
                                        <p:cTn id="106" dur="800" decel="100000" fill="hold"/>
                                        <p:tgtEl>
                                          <p:spTgt spid="29"/>
                                        </p:tgtEl>
                                        <p:attrNameLst>
                                          <p:attrName>ppt_x</p:attrName>
                                        </p:attrNameLst>
                                      </p:cBhvr>
                                      <p:tavLst>
                                        <p:tav tm="0">
                                          <p:val>
                                            <p:strVal val="#ppt_x+0.4"/>
                                          </p:val>
                                        </p:tav>
                                        <p:tav tm="100000">
                                          <p:val>
                                            <p:strVal val="#ppt_x-0.05"/>
                                          </p:val>
                                        </p:tav>
                                      </p:tavLst>
                                    </p:anim>
                                    <p:anim calcmode="lin" valueType="num">
                                      <p:cBhvr>
                                        <p:cTn id="107" dur="800" decel="100000" fill="hold"/>
                                        <p:tgtEl>
                                          <p:spTgt spid="29"/>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74638"/>
            <a:ext cx="8435280" cy="1143000"/>
          </a:xfr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defRPr/>
            </a:pPr>
            <a:r>
              <a:rPr lang="en-US" sz="3600" dirty="0">
                <a:solidFill>
                  <a:schemeClr val="bg1"/>
                </a:solidFill>
              </a:rPr>
              <a:t>KAPAN METODE KUANTITATIF DIGUNAKAN</a:t>
            </a:r>
            <a:endParaRPr lang="id-ID" sz="3600" dirty="0">
              <a:solidFill>
                <a:schemeClr val="bg1"/>
              </a:solidFill>
            </a:endParaRPr>
          </a:p>
        </p:txBody>
      </p:sp>
      <p:sp>
        <p:nvSpPr>
          <p:cNvPr id="50178" name="Content Placeholder 1"/>
          <p:cNvSpPr>
            <a:spLocks noGrp="1"/>
          </p:cNvSpPr>
          <p:nvPr>
            <p:ph idx="1"/>
          </p:nvPr>
        </p:nvSpPr>
        <p:spPr>
          <a:xfrm>
            <a:off x="251520" y="1600200"/>
            <a:ext cx="8435280" cy="5069160"/>
          </a:xfr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622300" indent="-514350">
              <a:buFont typeface="Wingdings 3" pitchFamily="18" charset="2"/>
              <a:buAutoNum type="arabicPeriod"/>
            </a:pPr>
            <a:r>
              <a:rPr lang="en-US" sz="2000" dirty="0" err="1">
                <a:solidFill>
                  <a:schemeClr val="bg1"/>
                </a:solidFill>
                <a:latin typeface="Arial Rounded MT Bold" pitchFamily="34" charset="0"/>
              </a:rPr>
              <a:t>Bila</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masalah</a:t>
            </a:r>
            <a:r>
              <a:rPr lang="en-US" sz="2000" dirty="0">
                <a:solidFill>
                  <a:schemeClr val="bg1"/>
                </a:solidFill>
                <a:latin typeface="Arial Rounded MT Bold" pitchFamily="34" charset="0"/>
              </a:rPr>
              <a:t> yang </a:t>
            </a:r>
            <a:r>
              <a:rPr lang="en-US" sz="2000" dirty="0" err="1">
                <a:solidFill>
                  <a:schemeClr val="bg1"/>
                </a:solidFill>
                <a:latin typeface="Arial Rounded MT Bold" pitchFamily="34" charset="0"/>
              </a:rPr>
              <a:t>merupakan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titik</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tolak</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penelitian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sudah</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jelas</a:t>
            </a:r>
            <a:endParaRPr lang="en-US" sz="2000" dirty="0">
              <a:solidFill>
                <a:schemeClr val="bg1"/>
              </a:solidFill>
              <a:latin typeface="Arial Rounded MT Bold" pitchFamily="34" charset="0"/>
            </a:endParaRPr>
          </a:p>
          <a:p>
            <a:pPr marL="622300" indent="-514350">
              <a:buFont typeface="Wingdings 3" pitchFamily="18" charset="2"/>
              <a:buAutoNum type="arabicPeriod"/>
            </a:pPr>
            <a:r>
              <a:rPr lang="en-US" sz="2000" dirty="0" err="1">
                <a:solidFill>
                  <a:schemeClr val="bg1"/>
                </a:solidFill>
                <a:latin typeface="Arial Rounded MT Bold" pitchFamily="34" charset="0"/>
              </a:rPr>
              <a:t>Bila</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peneliti</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ingin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mendapatkan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informasi</a:t>
            </a:r>
            <a:r>
              <a:rPr lang="en-US" sz="2000" dirty="0">
                <a:solidFill>
                  <a:schemeClr val="bg1"/>
                </a:solidFill>
                <a:latin typeface="Arial Rounded MT Bold" pitchFamily="34" charset="0"/>
              </a:rPr>
              <a:t> yang </a:t>
            </a:r>
            <a:r>
              <a:rPr lang="en-US" sz="2000" dirty="0" err="1">
                <a:solidFill>
                  <a:schemeClr val="bg1"/>
                </a:solidFill>
                <a:latin typeface="Arial Rounded MT Bold" pitchFamily="34" charset="0"/>
              </a:rPr>
              <a:t>luas</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dari</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suatu</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populasi</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Literasi</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matematis</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siswa</a:t>
            </a:r>
            <a:r>
              <a:rPr lang="en-US" sz="2000" dirty="0">
                <a:solidFill>
                  <a:schemeClr val="bg1"/>
                </a:solidFill>
                <a:latin typeface="Arial Rounded MT Bold" pitchFamily="34" charset="0"/>
              </a:rPr>
              <a:t> SMP se </a:t>
            </a:r>
            <a:r>
              <a:rPr lang="en-US" sz="2000" dirty="0" err="1">
                <a:solidFill>
                  <a:schemeClr val="bg1"/>
                </a:solidFill>
                <a:latin typeface="Arial Rounded MT Bold" pitchFamily="34" charset="0"/>
              </a:rPr>
              <a:t>Kabupaten</a:t>
            </a:r>
            <a:r>
              <a:rPr lang="en-US" sz="2000" dirty="0">
                <a:solidFill>
                  <a:schemeClr val="bg1"/>
                </a:solidFill>
                <a:latin typeface="Arial Rounded MT Bold" pitchFamily="34" charset="0"/>
              </a:rPr>
              <a:t> Bantul)</a:t>
            </a:r>
          </a:p>
          <a:p>
            <a:pPr marL="622300" indent="-514350">
              <a:buFont typeface="Wingdings 3" pitchFamily="18" charset="2"/>
              <a:buAutoNum type="arabicPeriod"/>
            </a:pPr>
            <a:r>
              <a:rPr lang="en-US" sz="2000" dirty="0" err="1">
                <a:solidFill>
                  <a:schemeClr val="bg1"/>
                </a:solidFill>
                <a:latin typeface="Arial Rounded MT Bold" pitchFamily="34" charset="0"/>
              </a:rPr>
              <a:t>Bila</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ingin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diketahui</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pengaruh</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perlakuan</a:t>
            </a:r>
            <a:r>
              <a:rPr lang="en-US" sz="2000" dirty="0">
                <a:solidFill>
                  <a:schemeClr val="bg1"/>
                </a:solidFill>
                <a:latin typeface="Arial Rounded MT Bold" pitchFamily="34" charset="0"/>
              </a:rPr>
              <a:t>/treatment  </a:t>
            </a:r>
            <a:r>
              <a:rPr lang="en-US" sz="2000" dirty="0" err="1">
                <a:solidFill>
                  <a:schemeClr val="bg1"/>
                </a:solidFill>
                <a:latin typeface="Arial Rounded MT Bold" pitchFamily="34" charset="0"/>
              </a:rPr>
              <a:t>tertentu</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terhadap</a:t>
            </a:r>
            <a:r>
              <a:rPr lang="en-US" sz="2000" dirty="0">
                <a:solidFill>
                  <a:schemeClr val="bg1"/>
                </a:solidFill>
                <a:latin typeface="Arial Rounded MT Bold" pitchFamily="34" charset="0"/>
              </a:rPr>
              <a:t> yang lain (</a:t>
            </a:r>
            <a:r>
              <a:rPr lang="en-US" sz="2000" dirty="0" err="1">
                <a:solidFill>
                  <a:schemeClr val="bg1"/>
                </a:solidFill>
                <a:latin typeface="Arial Rounded MT Bold" pitchFamily="34" charset="0"/>
              </a:rPr>
              <a:t>Keefektifan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Pendekatan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Saintifik</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ditinjau</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dari</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Kemampuan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berpikir</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kritis</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siswa</a:t>
            </a:r>
            <a:r>
              <a:rPr lang="en-US" sz="2000" dirty="0">
                <a:solidFill>
                  <a:schemeClr val="bg1"/>
                </a:solidFill>
                <a:latin typeface="Arial Rounded MT Bold" pitchFamily="34" charset="0"/>
              </a:rPr>
              <a:t>)</a:t>
            </a:r>
          </a:p>
          <a:p>
            <a:pPr marL="622300" indent="-514350">
              <a:buFont typeface="Wingdings 3" pitchFamily="18" charset="2"/>
              <a:buAutoNum type="arabicPeriod"/>
            </a:pPr>
            <a:r>
              <a:rPr lang="en-US" sz="2000" dirty="0" err="1">
                <a:solidFill>
                  <a:schemeClr val="bg1"/>
                </a:solidFill>
                <a:latin typeface="Arial Rounded MT Bold" pitchFamily="34" charset="0"/>
              </a:rPr>
              <a:t>Bila</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peneliti</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bermasud</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menguji</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hipotesis</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penelitian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Pengaruh</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penggunaan</a:t>
            </a:r>
            <a:r>
              <a:rPr lang="en-US" sz="2000" dirty="0">
                <a:solidFill>
                  <a:schemeClr val="bg1"/>
                </a:solidFill>
                <a:latin typeface="Arial Rounded MT Bold" pitchFamily="34" charset="0"/>
              </a:rPr>
              <a:t> Gadget </a:t>
            </a:r>
            <a:r>
              <a:rPr lang="en-US" sz="2000" dirty="0" err="1">
                <a:solidFill>
                  <a:schemeClr val="bg1"/>
                </a:solidFill>
                <a:latin typeface="Arial Rounded MT Bold" pitchFamily="34" charset="0"/>
              </a:rPr>
              <a:t>terhadap</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hasil</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belajar</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siswa</a:t>
            </a:r>
            <a:r>
              <a:rPr lang="en-US" sz="2000" dirty="0">
                <a:solidFill>
                  <a:schemeClr val="bg1"/>
                </a:solidFill>
                <a:latin typeface="Arial Rounded MT Bold" pitchFamily="34" charset="0"/>
              </a:rPr>
              <a:t>)</a:t>
            </a:r>
          </a:p>
          <a:p>
            <a:pPr marL="622300" indent="-514350">
              <a:buFont typeface="Wingdings 3" pitchFamily="18" charset="2"/>
              <a:buAutoNum type="arabicPeriod"/>
            </a:pPr>
            <a:r>
              <a:rPr lang="en-US" sz="2000" dirty="0" err="1">
                <a:solidFill>
                  <a:schemeClr val="bg1"/>
                </a:solidFill>
                <a:latin typeface="Arial Rounded MT Bold" pitchFamily="34" charset="0"/>
              </a:rPr>
              <a:t>Bila</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peneliti</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ingin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mendapatkan</a:t>
            </a:r>
            <a:r>
              <a:rPr lang="en-US" sz="2000" dirty="0">
                <a:solidFill>
                  <a:schemeClr val="bg1"/>
                </a:solidFill>
                <a:latin typeface="Arial Rounded MT Bold" pitchFamily="34" charset="0"/>
              </a:rPr>
              <a:t> data yang </a:t>
            </a:r>
            <a:r>
              <a:rPr lang="en-US" sz="2000" dirty="0" err="1">
                <a:solidFill>
                  <a:schemeClr val="bg1"/>
                </a:solidFill>
                <a:latin typeface="Arial Rounded MT Bold" pitchFamily="34" charset="0"/>
              </a:rPr>
              <a:t>akurat</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berdasarkan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fenomena</a:t>
            </a:r>
            <a:r>
              <a:rPr lang="en-US" sz="2000" dirty="0">
                <a:solidFill>
                  <a:schemeClr val="bg1"/>
                </a:solidFill>
                <a:latin typeface="Arial Rounded MT Bold" pitchFamily="34" charset="0"/>
              </a:rPr>
              <a:t> yang </a:t>
            </a:r>
            <a:r>
              <a:rPr lang="en-US" sz="2000" dirty="0" err="1">
                <a:solidFill>
                  <a:schemeClr val="bg1"/>
                </a:solidFill>
                <a:latin typeface="Arial Rounded MT Bold" pitchFamily="34" charset="0"/>
              </a:rPr>
              <a:t>empiris</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dan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dapat</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diukur</a:t>
            </a:r>
            <a:endParaRPr lang="en-US" sz="2000" dirty="0">
              <a:solidFill>
                <a:schemeClr val="bg1"/>
              </a:solidFill>
              <a:latin typeface="Arial Rounded MT Bold" pitchFamily="34" charset="0"/>
            </a:endParaRPr>
          </a:p>
          <a:p>
            <a:pPr marL="622300" indent="-514350">
              <a:buFont typeface="Wingdings 3" pitchFamily="18" charset="2"/>
              <a:buAutoNum type="arabicPeriod"/>
            </a:pPr>
            <a:r>
              <a:rPr lang="en-US" sz="2000" dirty="0" err="1">
                <a:solidFill>
                  <a:schemeClr val="bg1"/>
                </a:solidFill>
                <a:latin typeface="Arial Rounded MT Bold" pitchFamily="34" charset="0"/>
              </a:rPr>
              <a:t>Bila</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ingin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menguji</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terhadap</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adanya</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keragu-raguan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tentang</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validitas</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pengetahuan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teori</a:t>
            </a:r>
            <a:r>
              <a:rPr lang="en-US" sz="2000" dirty="0">
                <a:solidFill>
                  <a:schemeClr val="bg1"/>
                </a:solidFill>
                <a:latin typeface="Arial Rounded MT Bold" pitchFamily="34" charset="0"/>
              </a:rPr>
              <a:t> dan </a:t>
            </a:r>
            <a:r>
              <a:rPr lang="en-US" sz="2000" dirty="0" err="1">
                <a:solidFill>
                  <a:schemeClr val="bg1"/>
                </a:solidFill>
                <a:latin typeface="Arial Rounded MT Bold" pitchFamily="34" charset="0"/>
              </a:rPr>
              <a:t>produk</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tertentu</a:t>
            </a:r>
            <a:endParaRPr lang="en-US" sz="2000" dirty="0">
              <a:solidFill>
                <a:schemeClr val="bg1"/>
              </a:solidFill>
              <a:latin typeface="Arial Rounded MT Bold" pitchFamily="34" charset="0"/>
            </a:endParaRPr>
          </a:p>
          <a:p>
            <a:pPr marL="622300" indent="-514350">
              <a:buFont typeface="Wingdings 3" pitchFamily="18" charset="2"/>
              <a:buAutoNum type="arabicPeriod"/>
            </a:pPr>
            <a:endParaRPr lang="id-ID" sz="2000" dirty="0"/>
          </a:p>
        </p:txBody>
      </p:sp>
    </p:spTree>
    <p:extLst>
      <p:ext uri="{BB962C8B-B14F-4D97-AF65-F5344CB8AC3E}">
        <p14:creationId xmlns:p14="http://schemas.microsoft.com/office/powerpoint/2010/main" val="139947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E73662-7FB6-44C4-9486-29D72EE70D34}"/>
              </a:ext>
            </a:extLst>
          </p:cNvPr>
          <p:cNvPicPr>
            <a:picLocks noChangeAspect="1"/>
          </p:cNvPicPr>
          <p:nvPr/>
        </p:nvPicPr>
        <p:blipFill>
          <a:blip r:embed="rId2"/>
          <a:stretch>
            <a:fillRect/>
          </a:stretch>
        </p:blipFill>
        <p:spPr>
          <a:xfrm>
            <a:off x="5436097" y="574968"/>
            <a:ext cx="3107858" cy="4176464"/>
          </a:xfrm>
          <a:prstGeom prst="rect">
            <a:avLst/>
          </a:prstGeom>
        </p:spPr>
      </p:pic>
      <p:pic>
        <p:nvPicPr>
          <p:cNvPr id="6" name="Picture 5">
            <a:extLst>
              <a:ext uri="{FF2B5EF4-FFF2-40B4-BE49-F238E27FC236}">
                <a16:creationId xmlns:a16="http://schemas.microsoft.com/office/drawing/2014/main" id="{3D5943C9-EF66-4B2B-99AE-1708C5B1DFF5}"/>
              </a:ext>
            </a:extLst>
          </p:cNvPr>
          <p:cNvPicPr>
            <a:picLocks noChangeAspect="1"/>
          </p:cNvPicPr>
          <p:nvPr/>
        </p:nvPicPr>
        <p:blipFill>
          <a:blip r:embed="rId2"/>
          <a:stretch>
            <a:fillRect/>
          </a:stretch>
        </p:blipFill>
        <p:spPr>
          <a:xfrm>
            <a:off x="3419872" y="908720"/>
            <a:ext cx="3375777" cy="4536504"/>
          </a:xfrm>
          <a:prstGeom prst="rect">
            <a:avLst/>
          </a:prstGeom>
        </p:spPr>
      </p:pic>
      <p:pic>
        <p:nvPicPr>
          <p:cNvPr id="5" name="Picture 4">
            <a:extLst>
              <a:ext uri="{FF2B5EF4-FFF2-40B4-BE49-F238E27FC236}">
                <a16:creationId xmlns:a16="http://schemas.microsoft.com/office/drawing/2014/main" id="{044ADD53-4B95-4B4C-B3D7-E711E4037396}"/>
              </a:ext>
            </a:extLst>
          </p:cNvPr>
          <p:cNvPicPr>
            <a:picLocks noChangeAspect="1"/>
          </p:cNvPicPr>
          <p:nvPr/>
        </p:nvPicPr>
        <p:blipFill>
          <a:blip r:embed="rId2"/>
          <a:stretch>
            <a:fillRect/>
          </a:stretch>
        </p:blipFill>
        <p:spPr>
          <a:xfrm>
            <a:off x="610339" y="1556792"/>
            <a:ext cx="3475113" cy="4669996"/>
          </a:xfrm>
          <a:prstGeom prst="rect">
            <a:avLst/>
          </a:prstGeom>
        </p:spPr>
      </p:pic>
    </p:spTree>
    <p:extLst>
      <p:ext uri="{BB962C8B-B14F-4D97-AF65-F5344CB8AC3E}">
        <p14:creationId xmlns:p14="http://schemas.microsoft.com/office/powerpoint/2010/main" val="201093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6018" name="TextBox 29"/>
          <p:cNvSpPr txBox="1">
            <a:spLocks noChangeArrowheads="1"/>
          </p:cNvSpPr>
          <p:nvPr/>
        </p:nvSpPr>
        <p:spPr bwMode="auto">
          <a:xfrm>
            <a:off x="357188" y="4500634"/>
            <a:ext cx="3286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sz="2800" b="1" i="0" u="none" strike="noStrike" kern="1200" cap="none" spc="0" normalizeH="0" baseline="0" noProof="0">
                <a:ln>
                  <a:noFill/>
                </a:ln>
                <a:solidFill>
                  <a:srgbClr val="FFFFFF"/>
                </a:solidFill>
                <a:effectLst/>
                <a:uLnTx/>
                <a:uFillTx/>
                <a:latin typeface="Arial" pitchFamily="34" charset="0"/>
                <a:ea typeface="+mn-ea"/>
                <a:cs typeface="Arial"/>
              </a:rPr>
              <a:t>LANDASAN FILSAFAT MET PENELITIAN</a:t>
            </a:r>
            <a:r>
              <a:rPr kumimoji="0" lang="en-US" sz="2800" b="1" i="0" u="none" strike="noStrike" kern="1200" cap="none" spc="0" normalizeH="0" baseline="0" noProof="0">
                <a:ln>
                  <a:noFill/>
                </a:ln>
                <a:solidFill>
                  <a:srgbClr val="FFFFFF"/>
                </a:solidFill>
                <a:effectLst/>
                <a:uLnTx/>
                <a:uFillTx/>
                <a:latin typeface="Arial" pitchFamily="34" charset="0"/>
                <a:ea typeface="+mn-ea"/>
                <a:cs typeface="Arial"/>
              </a:rPr>
              <a:t> </a:t>
            </a:r>
            <a:endParaRPr kumimoji="0" lang="id-ID" sz="2800" b="1" i="0" u="none" strike="noStrike" kern="1200" cap="none" spc="0" normalizeH="0" baseline="0" noProof="0">
              <a:ln>
                <a:noFill/>
              </a:ln>
              <a:solidFill>
                <a:srgbClr val="FFFFFF"/>
              </a:solidFill>
              <a:effectLst/>
              <a:uLnTx/>
              <a:uFillTx/>
              <a:latin typeface="Arial" pitchFamily="34" charset="0"/>
              <a:ea typeface="+mn-ea"/>
              <a:cs typeface="Arial"/>
            </a:endParaRPr>
          </a:p>
        </p:txBody>
      </p:sp>
      <p:sp>
        <p:nvSpPr>
          <p:cNvPr id="3" name="Pentagon 2"/>
          <p:cNvSpPr/>
          <p:nvPr/>
        </p:nvSpPr>
        <p:spPr>
          <a:xfrm>
            <a:off x="4714912" y="357166"/>
            <a:ext cx="3028897" cy="1253208"/>
          </a:xfrm>
          <a:prstGeom prst="homePlate">
            <a:avLst>
              <a:gd name="adj" fmla="val 31450"/>
            </a:avLst>
          </a:prstGeom>
          <a:solidFill>
            <a:srgbClr val="C00000"/>
          </a:solidFill>
          <a:ln>
            <a:noFill/>
          </a:ln>
          <a:effectLst>
            <a:outerShdw blurRad="107950" dist="12700" dir="5400000" algn="ctr">
              <a:srgbClr val="000000"/>
            </a:outerShdw>
          </a:effectLst>
          <a:scene3d>
            <a:camera prst="isometricRightUp"/>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0" i="0" u="none" strike="noStrike" kern="1200" cap="none" spc="0" normalizeH="0" baseline="0" noProof="0" dirty="0">
                <a:ln>
                  <a:noFill/>
                </a:ln>
                <a:solidFill>
                  <a:srgbClr val="FFFFFF"/>
                </a:solidFill>
                <a:effectLst/>
                <a:uLnTx/>
                <a:uFillTx/>
                <a:latin typeface="Arial"/>
                <a:ea typeface="+mn-ea"/>
                <a:cs typeface="Arial"/>
              </a:rPr>
              <a:t>1. POSITIVISME</a:t>
            </a:r>
            <a:endParaRPr kumimoji="0" lang="en-US" sz="2400" b="0" i="0" u="none" strike="noStrike" kern="1200" cap="none" spc="0" normalizeH="0" baseline="0" noProof="0" dirty="0">
              <a:ln>
                <a:noFill/>
              </a:ln>
              <a:solidFill>
                <a:srgbClr val="FFFFFF"/>
              </a:solidFill>
              <a:effectLst/>
              <a:uLnTx/>
              <a:uFillTx/>
              <a:latin typeface="Arial"/>
              <a:ea typeface="+mn-ea"/>
              <a:cs typeface="Arial"/>
            </a:endParaRPr>
          </a:p>
        </p:txBody>
      </p:sp>
      <p:sp>
        <p:nvSpPr>
          <p:cNvPr id="35" name="Pentagon 34"/>
          <p:cNvSpPr/>
          <p:nvPr/>
        </p:nvSpPr>
        <p:spPr>
          <a:xfrm flipH="1">
            <a:off x="2114643" y="500042"/>
            <a:ext cx="3028897" cy="1000132"/>
          </a:xfrm>
          <a:prstGeom prst="homePlate">
            <a:avLst>
              <a:gd name="adj" fmla="val 31450"/>
            </a:avLst>
          </a:prstGeom>
          <a:solidFill>
            <a:srgbClr val="FFFF00"/>
          </a:solidFill>
          <a:ln>
            <a:noFill/>
          </a:ln>
          <a:effectLst>
            <a:outerShdw blurRad="107950" dist="12700" dir="5400000" algn="ctr">
              <a:srgbClr val="000000"/>
            </a:outerShdw>
          </a:effectLst>
          <a:scene3d>
            <a:camera prst="isometricLeftDown"/>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0" i="0" u="none" strike="noStrike" kern="1200" cap="none" spc="0" normalizeH="0" baseline="0" noProof="0" dirty="0">
                <a:ln>
                  <a:noFill/>
                </a:ln>
                <a:solidFill>
                  <a:srgbClr val="003399"/>
                </a:solidFill>
                <a:effectLst/>
                <a:uLnTx/>
                <a:uFillTx/>
                <a:latin typeface="Arial Rounded MT Bold" pitchFamily="34" charset="0"/>
                <a:ea typeface="+mn-ea"/>
                <a:cs typeface="Arial"/>
              </a:rPr>
              <a:t>4. CRITICAL SOCIAL SCIENCE</a:t>
            </a:r>
            <a:endParaRPr kumimoji="0" lang="en-US" sz="2400" b="0" i="0" u="none" strike="noStrike" kern="1200" cap="none" spc="0" normalizeH="0" baseline="0" noProof="0" dirty="0">
              <a:ln>
                <a:noFill/>
              </a:ln>
              <a:solidFill>
                <a:srgbClr val="003399"/>
              </a:solidFill>
              <a:effectLst/>
              <a:uLnTx/>
              <a:uFillTx/>
              <a:latin typeface="Arial Rounded MT Bold" pitchFamily="34" charset="0"/>
              <a:ea typeface="+mn-ea"/>
              <a:cs typeface="Arial"/>
            </a:endParaRPr>
          </a:p>
        </p:txBody>
      </p:sp>
      <p:grpSp>
        <p:nvGrpSpPr>
          <p:cNvPr id="2" name="Group 30"/>
          <p:cNvGrpSpPr>
            <a:grpSpLocks/>
          </p:cNvGrpSpPr>
          <p:nvPr/>
        </p:nvGrpSpPr>
        <p:grpSpPr bwMode="auto">
          <a:xfrm>
            <a:off x="4419636" y="357260"/>
            <a:ext cx="938213" cy="6118225"/>
            <a:chOff x="3562340" y="714356"/>
            <a:chExt cx="938222" cy="5760739"/>
          </a:xfrm>
        </p:grpSpPr>
        <p:sp>
          <p:nvSpPr>
            <p:cNvPr id="25" name="Flowchart: Magnetic Disk 24"/>
            <p:cNvSpPr/>
            <p:nvPr/>
          </p:nvSpPr>
          <p:spPr bwMode="auto">
            <a:xfrm>
              <a:off x="3571876" y="6081767"/>
              <a:ext cx="928686"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4" name="Flowchart: Magnetic Disk 3"/>
            <p:cNvSpPr/>
            <p:nvPr/>
          </p:nvSpPr>
          <p:spPr bwMode="auto">
            <a:xfrm>
              <a:off x="3786188" y="857250"/>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5" name="Flowchart: Magnetic Disk 4"/>
            <p:cNvSpPr/>
            <p:nvPr/>
          </p:nvSpPr>
          <p:spPr bwMode="auto">
            <a:xfrm>
              <a:off x="3786188" y="1119469"/>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6" name="Flowchart: Magnetic Disk 5"/>
            <p:cNvSpPr/>
            <p:nvPr/>
          </p:nvSpPr>
          <p:spPr bwMode="auto">
            <a:xfrm>
              <a:off x="3786188" y="1381687"/>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7" name="Flowchart: Magnetic Disk 6"/>
            <p:cNvSpPr/>
            <p:nvPr/>
          </p:nvSpPr>
          <p:spPr bwMode="auto">
            <a:xfrm>
              <a:off x="3786188" y="1643906"/>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8" name="Flowchart: Magnetic Disk 7"/>
            <p:cNvSpPr/>
            <p:nvPr/>
          </p:nvSpPr>
          <p:spPr bwMode="auto">
            <a:xfrm>
              <a:off x="3786188" y="1840570"/>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9" name="Flowchart: Magnetic Disk 8"/>
            <p:cNvSpPr/>
            <p:nvPr/>
          </p:nvSpPr>
          <p:spPr bwMode="auto">
            <a:xfrm>
              <a:off x="3786188" y="2102789"/>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0" name="Flowchart: Magnetic Disk 9"/>
            <p:cNvSpPr/>
            <p:nvPr/>
          </p:nvSpPr>
          <p:spPr bwMode="auto">
            <a:xfrm>
              <a:off x="3786188" y="2365007"/>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1" name="Flowchart: Magnetic Disk 10"/>
            <p:cNvSpPr/>
            <p:nvPr/>
          </p:nvSpPr>
          <p:spPr bwMode="auto">
            <a:xfrm>
              <a:off x="3786188" y="2627226"/>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2" name="Flowchart: Magnetic Disk 11"/>
            <p:cNvSpPr/>
            <p:nvPr/>
          </p:nvSpPr>
          <p:spPr bwMode="auto">
            <a:xfrm>
              <a:off x="3786188" y="2889445"/>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3" name="Flowchart: Magnetic Disk 12"/>
            <p:cNvSpPr/>
            <p:nvPr/>
          </p:nvSpPr>
          <p:spPr bwMode="auto">
            <a:xfrm>
              <a:off x="3786188" y="3151663"/>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4" name="Flowchart: Magnetic Disk 13"/>
            <p:cNvSpPr/>
            <p:nvPr/>
          </p:nvSpPr>
          <p:spPr bwMode="auto">
            <a:xfrm>
              <a:off x="3786188" y="3413882"/>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5" name="Flowchart: Magnetic Disk 14"/>
            <p:cNvSpPr/>
            <p:nvPr/>
          </p:nvSpPr>
          <p:spPr bwMode="auto">
            <a:xfrm>
              <a:off x="3786188" y="3676101"/>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6" name="Flowchart: Magnetic Disk 15"/>
            <p:cNvSpPr/>
            <p:nvPr/>
          </p:nvSpPr>
          <p:spPr bwMode="auto">
            <a:xfrm>
              <a:off x="3786188" y="3872765"/>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7" name="Flowchart: Magnetic Disk 16"/>
            <p:cNvSpPr/>
            <p:nvPr/>
          </p:nvSpPr>
          <p:spPr bwMode="auto">
            <a:xfrm>
              <a:off x="3786188" y="4134984"/>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8" name="Flowchart: Magnetic Disk 17"/>
            <p:cNvSpPr/>
            <p:nvPr/>
          </p:nvSpPr>
          <p:spPr bwMode="auto">
            <a:xfrm>
              <a:off x="3786188" y="4397202"/>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9" name="Flowchart: Magnetic Disk 18"/>
            <p:cNvSpPr/>
            <p:nvPr/>
          </p:nvSpPr>
          <p:spPr bwMode="auto">
            <a:xfrm>
              <a:off x="3786188" y="4659421"/>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20" name="Flowchart: Magnetic Disk 19"/>
            <p:cNvSpPr/>
            <p:nvPr/>
          </p:nvSpPr>
          <p:spPr bwMode="auto">
            <a:xfrm>
              <a:off x="3786188" y="4790508"/>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21" name="Flowchart: Magnetic Disk 20"/>
            <p:cNvSpPr/>
            <p:nvPr/>
          </p:nvSpPr>
          <p:spPr bwMode="auto">
            <a:xfrm>
              <a:off x="3786188" y="5052727"/>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22" name="Flowchart: Magnetic Disk 21"/>
            <p:cNvSpPr/>
            <p:nvPr/>
          </p:nvSpPr>
          <p:spPr bwMode="auto">
            <a:xfrm>
              <a:off x="3786188" y="5249391"/>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23" name="Flowchart: Magnetic Disk 22"/>
            <p:cNvSpPr/>
            <p:nvPr/>
          </p:nvSpPr>
          <p:spPr bwMode="auto">
            <a:xfrm>
              <a:off x="3786188" y="5511610"/>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24" name="Flowchart: Magnetic Disk 23"/>
            <p:cNvSpPr/>
            <p:nvPr/>
          </p:nvSpPr>
          <p:spPr bwMode="auto">
            <a:xfrm>
              <a:off x="3786188" y="5773828"/>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30" name="Flowchart: Magnetic Disk 29"/>
            <p:cNvSpPr/>
            <p:nvPr/>
          </p:nvSpPr>
          <p:spPr bwMode="auto">
            <a:xfrm>
              <a:off x="3562340" y="714356"/>
              <a:ext cx="938222" cy="250452"/>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grpSp>
      <p:sp>
        <p:nvSpPr>
          <p:cNvPr id="34" name="Pentagon 33"/>
          <p:cNvSpPr/>
          <p:nvPr/>
        </p:nvSpPr>
        <p:spPr>
          <a:xfrm>
            <a:off x="3929060" y="1675726"/>
            <a:ext cx="3528963" cy="1253208"/>
          </a:xfrm>
          <a:prstGeom prst="homePlate">
            <a:avLst>
              <a:gd name="adj" fmla="val 31450"/>
            </a:avLst>
          </a:prstGeom>
          <a:solidFill>
            <a:srgbClr val="7030A0"/>
          </a:solidFill>
          <a:ln>
            <a:noFill/>
          </a:ln>
          <a:effectLst>
            <a:outerShdw blurRad="44450" dist="27940" dir="5400000" algn="ctr">
              <a:srgbClr val="000000">
                <a:alpha val="32000"/>
              </a:srgbClr>
            </a:outerShdw>
          </a:effectLst>
          <a:scene3d>
            <a:camera prst="isometricOffAxis1Lef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0" i="0" u="none" strike="noStrike" kern="1200" cap="none" spc="0" normalizeH="0" baseline="0" noProof="0" dirty="0">
                <a:ln>
                  <a:noFill/>
                </a:ln>
                <a:solidFill>
                  <a:srgbClr val="FFFFFF"/>
                </a:solidFill>
                <a:effectLst/>
                <a:uLnTx/>
                <a:uFillTx/>
                <a:latin typeface="Arial"/>
                <a:ea typeface="+mn-ea"/>
                <a:cs typeface="Arial"/>
              </a:rPr>
              <a:t>3. PRAGMATISME</a:t>
            </a:r>
            <a:endParaRPr kumimoji="0" lang="en-US" sz="2400" b="0" i="0" u="none" strike="noStrike" kern="1200" cap="none" spc="0" normalizeH="0" baseline="0" noProof="0" dirty="0">
              <a:ln>
                <a:noFill/>
              </a:ln>
              <a:solidFill>
                <a:srgbClr val="FFFFFF"/>
              </a:solidFill>
              <a:effectLst/>
              <a:uLnTx/>
              <a:uFillTx/>
              <a:latin typeface="Arial"/>
              <a:ea typeface="+mn-ea"/>
              <a:cs typeface="Arial"/>
            </a:endParaRPr>
          </a:p>
        </p:txBody>
      </p:sp>
      <p:sp>
        <p:nvSpPr>
          <p:cNvPr id="33" name="Pentagon 32"/>
          <p:cNvSpPr/>
          <p:nvPr/>
        </p:nvSpPr>
        <p:spPr>
          <a:xfrm flipH="1">
            <a:off x="2186081" y="1714488"/>
            <a:ext cx="3028897" cy="1214446"/>
          </a:xfrm>
          <a:prstGeom prst="homePlate">
            <a:avLst>
              <a:gd name="adj" fmla="val 31450"/>
            </a:avLst>
          </a:prstGeom>
          <a:solidFill>
            <a:schemeClr val="accent6">
              <a:lumMod val="50000"/>
            </a:schemeClr>
          </a:solidFill>
          <a:ln>
            <a:noFill/>
          </a:ln>
          <a:effectLst>
            <a:outerShdw blurRad="107950" dist="12700" dir="5400000" algn="ctr">
              <a:srgbClr val="000000"/>
            </a:outerShdw>
          </a:effectLst>
          <a:scene3d>
            <a:camera prst="isometricRightUp"/>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0" i="0" u="none" strike="noStrike" kern="1200" cap="none" spc="0" normalizeH="0" baseline="0" noProof="0" dirty="0">
                <a:ln>
                  <a:noFill/>
                </a:ln>
                <a:solidFill>
                  <a:srgbClr val="FFFFFF"/>
                </a:solidFill>
                <a:effectLst/>
                <a:uLnTx/>
                <a:uFillTx/>
                <a:latin typeface="Arial Rounded MT Bold" pitchFamily="34" charset="0"/>
                <a:ea typeface="+mn-ea"/>
                <a:cs typeface="Arial"/>
              </a:rPr>
              <a:t>2. ENTERPRETIF</a:t>
            </a:r>
            <a:endPar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Arial"/>
            </a:endParaRPr>
          </a:p>
        </p:txBody>
      </p:sp>
    </p:spTree>
    <p:extLst>
      <p:ext uri="{BB962C8B-B14F-4D97-AF65-F5344CB8AC3E}">
        <p14:creationId xmlns:p14="http://schemas.microsoft.com/office/powerpoint/2010/main" val="18706056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from="(-#ppt_w/2)" to="(#ppt_x)" calcmode="lin" valueType="num">
                                      <p:cBhvr>
                                        <p:cTn id="23" dur="600" fill="hold">
                                          <p:stCondLst>
                                            <p:cond delay="0"/>
                                          </p:stCondLst>
                                        </p:cTn>
                                        <p:tgtEl>
                                          <p:spTgt spid="33"/>
                                        </p:tgtEl>
                                        <p:attrNameLst>
                                          <p:attrName>ppt_x</p:attrName>
                                        </p:attrNameLst>
                                      </p:cBhvr>
                                    </p:anim>
                                    <p:anim from="0" to="-1.0" calcmode="lin" valueType="num">
                                      <p:cBhvr>
                                        <p:cTn id="24" dur="200" decel="50000" autoRev="1" fill="hold">
                                          <p:stCondLst>
                                            <p:cond delay="600"/>
                                          </p:stCondLst>
                                        </p:cTn>
                                        <p:tgtEl>
                                          <p:spTgt spid="33"/>
                                        </p:tgtEl>
                                        <p:attrNameLst>
                                          <p:attrName>xshear</p:attrName>
                                        </p:attrNameLst>
                                      </p:cBhvr>
                                    </p:anim>
                                    <p:animScale>
                                      <p:cBhvr>
                                        <p:cTn id="25" dur="200" decel="100000" autoRev="1" fill="hold">
                                          <p:stCondLst>
                                            <p:cond delay="600"/>
                                          </p:stCondLst>
                                        </p:cTn>
                                        <p:tgtEl>
                                          <p:spTgt spid="33"/>
                                        </p:tgtEl>
                                      </p:cBhvr>
                                      <p:from x="100000" y="100000"/>
                                      <p:to x="80000" y="100000"/>
                                    </p:animScale>
                                    <p:anim by="(#ppt_h/3+#ppt_w*0.1)" calcmode="lin" valueType="num">
                                      <p:cBhvr additive="sum">
                                        <p:cTn id="26" dur="200" decel="100000" autoRev="1" fill="hold">
                                          <p:stCondLst>
                                            <p:cond delay="600"/>
                                          </p:stCondLst>
                                        </p:cTn>
                                        <p:tgtEl>
                                          <p:spTgt spid="33"/>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800" decel="100000"/>
                                        <p:tgtEl>
                                          <p:spTgt spid="34"/>
                                        </p:tgtEl>
                                      </p:cBhvr>
                                    </p:animEffect>
                                    <p:anim calcmode="lin" valueType="num">
                                      <p:cBhvr>
                                        <p:cTn id="32" dur="800" decel="100000" fill="hold"/>
                                        <p:tgtEl>
                                          <p:spTgt spid="34"/>
                                        </p:tgtEl>
                                        <p:attrNameLst>
                                          <p:attrName>style.rotation</p:attrName>
                                        </p:attrNameLst>
                                      </p:cBhvr>
                                      <p:tavLst>
                                        <p:tav tm="0">
                                          <p:val>
                                            <p:fltVal val="-90"/>
                                          </p:val>
                                        </p:tav>
                                        <p:tav tm="100000">
                                          <p:val>
                                            <p:fltVal val="0"/>
                                          </p:val>
                                        </p:tav>
                                      </p:tavLst>
                                    </p:anim>
                                    <p:anim calcmode="lin" valueType="num">
                                      <p:cBhvr>
                                        <p:cTn id="33" dur="800" decel="100000" fill="hold"/>
                                        <p:tgtEl>
                                          <p:spTgt spid="34"/>
                                        </p:tgtEl>
                                        <p:attrNameLst>
                                          <p:attrName>ppt_x</p:attrName>
                                        </p:attrNameLst>
                                      </p:cBhvr>
                                      <p:tavLst>
                                        <p:tav tm="0">
                                          <p:val>
                                            <p:strVal val="#ppt_x+0.4"/>
                                          </p:val>
                                        </p:tav>
                                        <p:tav tm="100000">
                                          <p:val>
                                            <p:strVal val="#ppt_x-0.05"/>
                                          </p:val>
                                        </p:tav>
                                      </p:tavLst>
                                    </p:anim>
                                    <p:anim calcmode="lin" valueType="num">
                                      <p:cBhvr>
                                        <p:cTn id="34" dur="800" decel="100000" fill="hold"/>
                                        <p:tgtEl>
                                          <p:spTgt spid="3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4"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 from="(-#ppt_w/2)" to="(#ppt_x)" calcmode="lin" valueType="num">
                                      <p:cBhvr>
                                        <p:cTn id="41" dur="600" fill="hold">
                                          <p:stCondLst>
                                            <p:cond delay="0"/>
                                          </p:stCondLst>
                                        </p:cTn>
                                        <p:tgtEl>
                                          <p:spTgt spid="35"/>
                                        </p:tgtEl>
                                        <p:attrNameLst>
                                          <p:attrName>ppt_x</p:attrName>
                                        </p:attrNameLst>
                                      </p:cBhvr>
                                    </p:anim>
                                    <p:anim from="0" to="-1.0" calcmode="lin" valueType="num">
                                      <p:cBhvr>
                                        <p:cTn id="42" dur="200" decel="50000" autoRev="1" fill="hold">
                                          <p:stCondLst>
                                            <p:cond delay="600"/>
                                          </p:stCondLst>
                                        </p:cTn>
                                        <p:tgtEl>
                                          <p:spTgt spid="35"/>
                                        </p:tgtEl>
                                        <p:attrNameLst>
                                          <p:attrName>xshear</p:attrName>
                                        </p:attrNameLst>
                                      </p:cBhvr>
                                    </p:anim>
                                    <p:animScale>
                                      <p:cBhvr>
                                        <p:cTn id="43" dur="200" decel="100000" autoRev="1" fill="hold">
                                          <p:stCondLst>
                                            <p:cond delay="600"/>
                                          </p:stCondLst>
                                        </p:cTn>
                                        <p:tgtEl>
                                          <p:spTgt spid="35"/>
                                        </p:tgtEl>
                                      </p:cBhvr>
                                      <p:from x="100000" y="100000"/>
                                      <p:to x="80000" y="100000"/>
                                    </p:animScale>
                                    <p:anim by="(#ppt_h/3+#ppt_w*0.1)" calcmode="lin" valueType="num">
                                      <p:cBhvr additive="sum">
                                        <p:cTn id="44" dur="200" decel="100000" autoRev="1" fill="hold">
                                          <p:stCondLst>
                                            <p:cond delay="600"/>
                                          </p:stCondLst>
                                        </p:cTn>
                                        <p:tgtEl>
                                          <p:spTgt spid="3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3C76C7A-4E6E-44C4-8E11-EFC096BB56D7}"/>
              </a:ext>
            </a:extLst>
          </p:cNvPr>
          <p:cNvSpPr>
            <a:spLocks noGrp="1"/>
          </p:cNvSpPr>
          <p:nvPr>
            <p:ph type="sldNum" sz="quarter" idx="12"/>
          </p:nvPr>
        </p:nvSpPr>
        <p:spPr>
          <a:xfrm>
            <a:off x="5595930" y="5237113"/>
            <a:ext cx="21336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smtClean="0">
                <a:ln>
                  <a:noFill/>
                </a:ln>
                <a:solidFill>
                  <a:srgbClr val="FFFFFF"/>
                </a:solidFill>
                <a:effectLst/>
                <a:uLnTx/>
                <a:uFillTx/>
                <a:latin typeface="Arial"/>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5" name="Flowchart: Document 4">
            <a:extLst>
              <a:ext uri="{FF2B5EF4-FFF2-40B4-BE49-F238E27FC236}">
                <a16:creationId xmlns:a16="http://schemas.microsoft.com/office/drawing/2014/main" id="{342E9012-2D9F-4CC6-A7F0-04601F829747}"/>
              </a:ext>
            </a:extLst>
          </p:cNvPr>
          <p:cNvSpPr/>
          <p:nvPr/>
        </p:nvSpPr>
        <p:spPr>
          <a:xfrm>
            <a:off x="772903" y="1135601"/>
            <a:ext cx="2684482" cy="1312439"/>
          </a:xfrm>
          <a:prstGeom prst="flowChartDocumen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FILSAFAT</a:t>
            </a:r>
            <a:r>
              <a:rPr kumimoji="0" lang="en-ID" sz="2000" b="0" i="0" u="none" strike="noStrike" kern="1200" cap="none" spc="0" normalizeH="0" noProof="0" dirty="0">
                <a:ln>
                  <a:noFill/>
                </a:ln>
                <a:solidFill>
                  <a:prstClr val="white"/>
                </a:solidFill>
                <a:effectLst/>
                <a:uLnTx/>
                <a:uFillTx/>
                <a:latin typeface="Arial Rounded MT Bold" panose="020F0704030504030204" pitchFamily="34" charset="0"/>
                <a:ea typeface="+mn-ea"/>
                <a:cs typeface="+mn-cs"/>
              </a:rPr>
              <a:t> METODE PEN KUANTITATIF</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6" name="Flowchart: Document 5">
            <a:extLst>
              <a:ext uri="{FF2B5EF4-FFF2-40B4-BE49-F238E27FC236}">
                <a16:creationId xmlns:a16="http://schemas.microsoft.com/office/drawing/2014/main" id="{E1E9A021-28B1-4D24-977B-6012EB47A53E}"/>
              </a:ext>
            </a:extLst>
          </p:cNvPr>
          <p:cNvSpPr/>
          <p:nvPr/>
        </p:nvSpPr>
        <p:spPr>
          <a:xfrm>
            <a:off x="4990514" y="458423"/>
            <a:ext cx="2554032" cy="1184387"/>
          </a:xfrm>
          <a:prstGeom prst="flowChartDocumen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1. TERAMATI</a:t>
            </a:r>
          </a:p>
        </p:txBody>
      </p:sp>
      <p:sp>
        <p:nvSpPr>
          <p:cNvPr id="7" name="Flowchart: Document 6">
            <a:extLst>
              <a:ext uri="{FF2B5EF4-FFF2-40B4-BE49-F238E27FC236}">
                <a16:creationId xmlns:a16="http://schemas.microsoft.com/office/drawing/2014/main" id="{2A400924-0D3E-4224-A9ED-8F96B26EA410}"/>
              </a:ext>
            </a:extLst>
          </p:cNvPr>
          <p:cNvSpPr/>
          <p:nvPr/>
        </p:nvSpPr>
        <p:spPr>
          <a:xfrm>
            <a:off x="5004230" y="1780519"/>
            <a:ext cx="2482024" cy="1072417"/>
          </a:xfrm>
          <a:prstGeom prst="flowChartDocumen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 </a:t>
            </a:r>
            <a:r>
              <a:rPr lang="en-ID" sz="2000" noProof="0" dirty="0">
                <a:solidFill>
                  <a:prstClr val="white"/>
                </a:solidFill>
                <a:latin typeface="Arial Rounded MT Bold" panose="020F0704030504030204" pitchFamily="34" charset="0"/>
              </a:rPr>
              <a:t>TERUKUR</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8" name="Flowchart: Document 7">
            <a:extLst>
              <a:ext uri="{FF2B5EF4-FFF2-40B4-BE49-F238E27FC236}">
                <a16:creationId xmlns:a16="http://schemas.microsoft.com/office/drawing/2014/main" id="{492D5CF3-FF4A-4582-A077-86A26C13EF9D}"/>
              </a:ext>
            </a:extLst>
          </p:cNvPr>
          <p:cNvSpPr/>
          <p:nvPr/>
        </p:nvSpPr>
        <p:spPr>
          <a:xfrm>
            <a:off x="4952662" y="4052140"/>
            <a:ext cx="2554032" cy="1072417"/>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4. </a:t>
            </a:r>
            <a:r>
              <a:rPr lang="en-ID" sz="2000" dirty="0">
                <a:solidFill>
                  <a:prstClr val="white"/>
                </a:solidFill>
                <a:latin typeface="Arial Rounded MT Bold" panose="020F0704030504030204" pitchFamily="34" charset="0"/>
              </a:rPr>
              <a:t>OBYEKTIF</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9" name="Isosceles Triangle 8">
            <a:extLst>
              <a:ext uri="{FF2B5EF4-FFF2-40B4-BE49-F238E27FC236}">
                <a16:creationId xmlns:a16="http://schemas.microsoft.com/office/drawing/2014/main" id="{1E0D15FC-03FA-449B-93A0-C66B3E2056BD}"/>
              </a:ext>
            </a:extLst>
          </p:cNvPr>
          <p:cNvSpPr/>
          <p:nvPr/>
        </p:nvSpPr>
        <p:spPr>
          <a:xfrm rot="16200000">
            <a:off x="1218281" y="3104964"/>
            <a:ext cx="5472608" cy="504056"/>
          </a:xfrm>
          <a:prstGeom prst="triangle">
            <a:avLst>
              <a:gd name="adj" fmla="val 39636"/>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23D53F2-10A9-40E5-B699-F5A1C043EE60}"/>
              </a:ext>
            </a:extLst>
          </p:cNvPr>
          <p:cNvSpPr/>
          <p:nvPr/>
        </p:nvSpPr>
        <p:spPr>
          <a:xfrm>
            <a:off x="4258434" y="404664"/>
            <a:ext cx="313566" cy="5769070"/>
          </a:xfrm>
          <a:prstGeom prst="rect">
            <a:avLst/>
          </a:prstGeom>
          <a:solidFill>
            <a:srgbClr val="00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Striped Right 10">
            <a:extLst>
              <a:ext uri="{FF2B5EF4-FFF2-40B4-BE49-F238E27FC236}">
                <a16:creationId xmlns:a16="http://schemas.microsoft.com/office/drawing/2014/main" id="{11FB2713-212B-4E6C-AF41-7EDB79663100}"/>
              </a:ext>
            </a:extLst>
          </p:cNvPr>
          <p:cNvSpPr/>
          <p:nvPr/>
        </p:nvSpPr>
        <p:spPr>
          <a:xfrm>
            <a:off x="4192898" y="847569"/>
            <a:ext cx="797616" cy="576064"/>
          </a:xfrm>
          <a:prstGeom prst="stripedRight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rrow: Striped Right 11">
            <a:extLst>
              <a:ext uri="{FF2B5EF4-FFF2-40B4-BE49-F238E27FC236}">
                <a16:creationId xmlns:a16="http://schemas.microsoft.com/office/drawing/2014/main" id="{94BD9F01-ED0A-4F58-82DE-DF2F44BFC4E5}"/>
              </a:ext>
            </a:extLst>
          </p:cNvPr>
          <p:cNvSpPr/>
          <p:nvPr/>
        </p:nvSpPr>
        <p:spPr>
          <a:xfrm>
            <a:off x="4165523" y="2003419"/>
            <a:ext cx="797616" cy="576064"/>
          </a:xfrm>
          <a:prstGeom prst="stripedRightArrow">
            <a:avLst/>
          </a:prstGeom>
          <a:solidFill>
            <a:srgbClr val="00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Striped Right 12">
            <a:extLst>
              <a:ext uri="{FF2B5EF4-FFF2-40B4-BE49-F238E27FC236}">
                <a16:creationId xmlns:a16="http://schemas.microsoft.com/office/drawing/2014/main" id="{050F9052-3953-4CCD-94D8-7F6C6C29E6B7}"/>
              </a:ext>
            </a:extLst>
          </p:cNvPr>
          <p:cNvSpPr/>
          <p:nvPr/>
        </p:nvSpPr>
        <p:spPr>
          <a:xfrm>
            <a:off x="4165523" y="4270840"/>
            <a:ext cx="797616" cy="576064"/>
          </a:xfrm>
          <a:prstGeom prst="stripedRightArrow">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owchart: Document 13">
            <a:extLst>
              <a:ext uri="{FF2B5EF4-FFF2-40B4-BE49-F238E27FC236}">
                <a16:creationId xmlns:a16="http://schemas.microsoft.com/office/drawing/2014/main" id="{CE5D50A4-562F-4875-A0C3-D30A246F8CFE}"/>
              </a:ext>
            </a:extLst>
          </p:cNvPr>
          <p:cNvSpPr/>
          <p:nvPr/>
        </p:nvSpPr>
        <p:spPr>
          <a:xfrm>
            <a:off x="4990183" y="2990645"/>
            <a:ext cx="2482024" cy="977389"/>
          </a:xfrm>
          <a:prstGeom prst="flowChartDocumen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 </a:t>
            </a:r>
            <a:r>
              <a:rPr lang="en-ID" sz="2000" dirty="0">
                <a:solidFill>
                  <a:prstClr val="white"/>
                </a:solidFill>
                <a:latin typeface="Arial Rounded MT Bold" panose="020F0704030504030204" pitchFamily="34" charset="0"/>
              </a:rPr>
              <a:t>KAUSAL </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15" name="Arrow: Striped Right 14">
            <a:extLst>
              <a:ext uri="{FF2B5EF4-FFF2-40B4-BE49-F238E27FC236}">
                <a16:creationId xmlns:a16="http://schemas.microsoft.com/office/drawing/2014/main" id="{3D190DE1-F3D4-4024-AC69-120E811D6A39}"/>
              </a:ext>
            </a:extLst>
          </p:cNvPr>
          <p:cNvSpPr/>
          <p:nvPr/>
        </p:nvSpPr>
        <p:spPr>
          <a:xfrm>
            <a:off x="4206614" y="3144591"/>
            <a:ext cx="797616" cy="576064"/>
          </a:xfrm>
          <a:prstGeom prst="stripedRightArrow">
            <a:avLst/>
          </a:prstGeom>
          <a:solidFill>
            <a:srgbClr val="33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owchart: Document 15">
            <a:extLst>
              <a:ext uri="{FF2B5EF4-FFF2-40B4-BE49-F238E27FC236}">
                <a16:creationId xmlns:a16="http://schemas.microsoft.com/office/drawing/2014/main" id="{DFE2B31F-816D-4452-B83E-522DB93D3769}"/>
              </a:ext>
            </a:extLst>
          </p:cNvPr>
          <p:cNvSpPr/>
          <p:nvPr/>
        </p:nvSpPr>
        <p:spPr>
          <a:xfrm>
            <a:off x="681286" y="3064435"/>
            <a:ext cx="2684482" cy="1312439"/>
          </a:xfrm>
          <a:prstGeom prst="flowChartDocumen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FILSAFAT</a:t>
            </a:r>
            <a:r>
              <a:rPr kumimoji="0" lang="en-ID" sz="2000" b="0" i="0" u="none" strike="noStrike" kern="1200" cap="none" spc="0" normalizeH="0" noProof="0" dirty="0">
                <a:ln>
                  <a:noFill/>
                </a:ln>
                <a:solidFill>
                  <a:prstClr val="white"/>
                </a:solidFill>
                <a:effectLst/>
                <a:uLnTx/>
                <a:uFillTx/>
                <a:latin typeface="Arial Rounded MT Bold" panose="020F0704030504030204" pitchFamily="34" charset="0"/>
                <a:ea typeface="+mn-ea"/>
                <a:cs typeface="+mn-cs"/>
              </a:rPr>
              <a:t> RASIONALISME- POSITIVISTIK</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17" name="Flowchart: Document 16">
            <a:extLst>
              <a:ext uri="{FF2B5EF4-FFF2-40B4-BE49-F238E27FC236}">
                <a16:creationId xmlns:a16="http://schemas.microsoft.com/office/drawing/2014/main" id="{F85F9D7C-52AB-4C06-8B6D-F92AE87556DE}"/>
              </a:ext>
            </a:extLst>
          </p:cNvPr>
          <p:cNvSpPr/>
          <p:nvPr/>
        </p:nvSpPr>
        <p:spPr>
          <a:xfrm>
            <a:off x="4953793" y="5215190"/>
            <a:ext cx="2554032" cy="1184387"/>
          </a:xfrm>
          <a:prstGeom prst="flowChartDocumen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ID" sz="2000" dirty="0">
                <a:solidFill>
                  <a:prstClr val="white"/>
                </a:solidFill>
                <a:latin typeface="Arial Rounded MT Bold" panose="020F0704030504030204" pitchFamily="34" charset="0"/>
              </a:rPr>
              <a:t>5. VARIABEL </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18" name="Arrow: Striped Right 17">
            <a:extLst>
              <a:ext uri="{FF2B5EF4-FFF2-40B4-BE49-F238E27FC236}">
                <a16:creationId xmlns:a16="http://schemas.microsoft.com/office/drawing/2014/main" id="{E912288A-114E-4620-83FD-D9C5333E5276}"/>
              </a:ext>
            </a:extLst>
          </p:cNvPr>
          <p:cNvSpPr/>
          <p:nvPr/>
        </p:nvSpPr>
        <p:spPr>
          <a:xfrm>
            <a:off x="4139772" y="5394943"/>
            <a:ext cx="797616" cy="576064"/>
          </a:xfrm>
          <a:prstGeom prst="stripedRightArrow">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Arrow: Striped Right 18">
            <a:extLst>
              <a:ext uri="{FF2B5EF4-FFF2-40B4-BE49-F238E27FC236}">
                <a16:creationId xmlns:a16="http://schemas.microsoft.com/office/drawing/2014/main" id="{3DA87F41-4105-4D27-B435-B7D2A2E070A5}"/>
              </a:ext>
            </a:extLst>
          </p:cNvPr>
          <p:cNvSpPr/>
          <p:nvPr/>
        </p:nvSpPr>
        <p:spPr>
          <a:xfrm rot="5400000">
            <a:off x="1546970" y="2303805"/>
            <a:ext cx="797616" cy="576064"/>
          </a:xfrm>
          <a:prstGeom prst="stripedRight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622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3C76C7A-4E6E-44C4-8E11-EFC096BB56D7}"/>
              </a:ext>
            </a:extLst>
          </p:cNvPr>
          <p:cNvSpPr>
            <a:spLocks noGrp="1"/>
          </p:cNvSpPr>
          <p:nvPr>
            <p:ph type="sldNum" sz="quarter" idx="12"/>
          </p:nvPr>
        </p:nvSpPr>
        <p:spPr>
          <a:xfrm>
            <a:off x="5595930" y="5237113"/>
            <a:ext cx="21336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smtClean="0">
                <a:ln>
                  <a:noFill/>
                </a:ln>
                <a:solidFill>
                  <a:srgbClr val="FFFFFF"/>
                </a:solidFill>
                <a:effectLst/>
                <a:uLnTx/>
                <a:uFillTx/>
                <a:latin typeface="Arial"/>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5" name="Flowchart: Document 4">
            <a:extLst>
              <a:ext uri="{FF2B5EF4-FFF2-40B4-BE49-F238E27FC236}">
                <a16:creationId xmlns:a16="http://schemas.microsoft.com/office/drawing/2014/main" id="{342E9012-2D9F-4CC6-A7F0-04601F829747}"/>
              </a:ext>
            </a:extLst>
          </p:cNvPr>
          <p:cNvSpPr/>
          <p:nvPr/>
        </p:nvSpPr>
        <p:spPr>
          <a:xfrm>
            <a:off x="655196" y="1772815"/>
            <a:ext cx="2772308" cy="1584176"/>
          </a:xfrm>
          <a:prstGeom prst="flowChartDocumen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MATERI METODE KUANTITATIF</a:t>
            </a:r>
            <a:r>
              <a:rPr kumimoji="0" lang="en-ID" sz="2000" b="0" i="0" u="none" strike="noStrike" kern="1200" cap="none" spc="0" normalizeH="0" noProof="0" dirty="0">
                <a:ln>
                  <a:noFill/>
                </a:ln>
                <a:solidFill>
                  <a:prstClr val="white"/>
                </a:solidFill>
                <a:effectLst/>
                <a:uLnTx/>
                <a:uFillTx/>
                <a:latin typeface="Arial Rounded MT Bold" panose="020F0704030504030204" pitchFamily="34" charset="0"/>
                <a:ea typeface="+mn-ea"/>
                <a:cs typeface="+mn-cs"/>
              </a:rPr>
              <a:t> </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6" name="Flowchart: Document 5">
            <a:extLst>
              <a:ext uri="{FF2B5EF4-FFF2-40B4-BE49-F238E27FC236}">
                <a16:creationId xmlns:a16="http://schemas.microsoft.com/office/drawing/2014/main" id="{E1E9A021-28B1-4D24-977B-6012EB47A53E}"/>
              </a:ext>
            </a:extLst>
          </p:cNvPr>
          <p:cNvSpPr/>
          <p:nvPr/>
        </p:nvSpPr>
        <p:spPr>
          <a:xfrm>
            <a:off x="4990514" y="458423"/>
            <a:ext cx="2554032" cy="1372278"/>
          </a:xfrm>
          <a:prstGeom prst="flowChartDocumen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noProof="0" dirty="0">
                <a:ln>
                  <a:noFill/>
                </a:ln>
                <a:solidFill>
                  <a:prstClr val="white"/>
                </a:solidFill>
                <a:effectLst/>
                <a:uLnTx/>
                <a:uFillTx/>
                <a:latin typeface="Arial Rounded MT Bold" panose="020F0704030504030204" pitchFamily="34" charset="0"/>
                <a:ea typeface="+mn-ea"/>
                <a:cs typeface="+mn-cs"/>
              </a:rPr>
              <a:t>DESAIN PENELITIAN</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7" name="Flowchart: Document 6">
            <a:extLst>
              <a:ext uri="{FF2B5EF4-FFF2-40B4-BE49-F238E27FC236}">
                <a16:creationId xmlns:a16="http://schemas.microsoft.com/office/drawing/2014/main" id="{2A400924-0D3E-4224-A9ED-8F96B26EA410}"/>
              </a:ext>
            </a:extLst>
          </p:cNvPr>
          <p:cNvSpPr/>
          <p:nvPr/>
        </p:nvSpPr>
        <p:spPr>
          <a:xfrm>
            <a:off x="5054890" y="2030088"/>
            <a:ext cx="2482024" cy="1313649"/>
          </a:xfrm>
          <a:prstGeom prst="flowChartDocumen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ID" sz="2000" dirty="0">
                <a:solidFill>
                  <a:prstClr val="white"/>
                </a:solidFill>
                <a:latin typeface="Arial Rounded MT Bold" panose="020F0704030504030204" pitchFamily="34" charset="0"/>
              </a:rPr>
              <a:t>INSTRUMEN PENELITIAN </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8" name="Flowchart: Document 7">
            <a:extLst>
              <a:ext uri="{FF2B5EF4-FFF2-40B4-BE49-F238E27FC236}">
                <a16:creationId xmlns:a16="http://schemas.microsoft.com/office/drawing/2014/main" id="{492D5CF3-FF4A-4582-A077-86A26C13EF9D}"/>
              </a:ext>
            </a:extLst>
          </p:cNvPr>
          <p:cNvSpPr/>
          <p:nvPr/>
        </p:nvSpPr>
        <p:spPr>
          <a:xfrm>
            <a:off x="5040052" y="4908350"/>
            <a:ext cx="2554032" cy="1265384"/>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TEKNIK</a:t>
            </a:r>
            <a:r>
              <a:rPr kumimoji="0" lang="en-ID" sz="2000" b="0" i="0" u="none" strike="noStrike" kern="1200" cap="none" spc="0" normalizeH="0" noProof="0" dirty="0">
                <a:ln>
                  <a:noFill/>
                </a:ln>
                <a:solidFill>
                  <a:prstClr val="white"/>
                </a:solidFill>
                <a:effectLst/>
                <a:uLnTx/>
                <a:uFillTx/>
                <a:latin typeface="Arial Rounded MT Bold" panose="020F0704030504030204" pitchFamily="34" charset="0"/>
                <a:ea typeface="+mn-ea"/>
                <a:cs typeface="+mn-cs"/>
              </a:rPr>
              <a:t> ANALISIS DATA</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9" name="Isosceles Triangle 8">
            <a:extLst>
              <a:ext uri="{FF2B5EF4-FFF2-40B4-BE49-F238E27FC236}">
                <a16:creationId xmlns:a16="http://schemas.microsoft.com/office/drawing/2014/main" id="{1E0D15FC-03FA-449B-93A0-C66B3E2056BD}"/>
              </a:ext>
            </a:extLst>
          </p:cNvPr>
          <p:cNvSpPr/>
          <p:nvPr/>
        </p:nvSpPr>
        <p:spPr>
          <a:xfrm rot="16200000">
            <a:off x="1112943" y="2999625"/>
            <a:ext cx="5472608" cy="714733"/>
          </a:xfrm>
          <a:prstGeom prst="triangle">
            <a:avLst>
              <a:gd name="adj" fmla="val 69458"/>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23D53F2-10A9-40E5-B699-F5A1C043EE60}"/>
              </a:ext>
            </a:extLst>
          </p:cNvPr>
          <p:cNvSpPr/>
          <p:nvPr/>
        </p:nvSpPr>
        <p:spPr>
          <a:xfrm>
            <a:off x="4258434" y="701124"/>
            <a:ext cx="252029" cy="5176148"/>
          </a:xfrm>
          <a:prstGeom prst="rect">
            <a:avLst/>
          </a:prstGeom>
          <a:solidFill>
            <a:srgbClr val="00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Striped Right 10">
            <a:extLst>
              <a:ext uri="{FF2B5EF4-FFF2-40B4-BE49-F238E27FC236}">
                <a16:creationId xmlns:a16="http://schemas.microsoft.com/office/drawing/2014/main" id="{11FB2713-212B-4E6C-AF41-7EDB79663100}"/>
              </a:ext>
            </a:extLst>
          </p:cNvPr>
          <p:cNvSpPr/>
          <p:nvPr/>
        </p:nvSpPr>
        <p:spPr>
          <a:xfrm>
            <a:off x="4192898" y="921098"/>
            <a:ext cx="797616" cy="576064"/>
          </a:xfrm>
          <a:prstGeom prst="stripedRight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rrow: Striped Right 11">
            <a:extLst>
              <a:ext uri="{FF2B5EF4-FFF2-40B4-BE49-F238E27FC236}">
                <a16:creationId xmlns:a16="http://schemas.microsoft.com/office/drawing/2014/main" id="{94BD9F01-ED0A-4F58-82DE-DF2F44BFC4E5}"/>
              </a:ext>
            </a:extLst>
          </p:cNvPr>
          <p:cNvSpPr/>
          <p:nvPr/>
        </p:nvSpPr>
        <p:spPr>
          <a:xfrm>
            <a:off x="4192898" y="2376842"/>
            <a:ext cx="797616" cy="576064"/>
          </a:xfrm>
          <a:prstGeom prst="stripedRightArrow">
            <a:avLst/>
          </a:prstGeom>
          <a:solidFill>
            <a:srgbClr val="00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Striped Right 12">
            <a:extLst>
              <a:ext uri="{FF2B5EF4-FFF2-40B4-BE49-F238E27FC236}">
                <a16:creationId xmlns:a16="http://schemas.microsoft.com/office/drawing/2014/main" id="{050F9052-3953-4CCD-94D8-7F6C6C29E6B7}"/>
              </a:ext>
            </a:extLst>
          </p:cNvPr>
          <p:cNvSpPr/>
          <p:nvPr/>
        </p:nvSpPr>
        <p:spPr>
          <a:xfrm>
            <a:off x="4206614" y="5137299"/>
            <a:ext cx="797616" cy="576064"/>
          </a:xfrm>
          <a:prstGeom prst="stripedRightArrow">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owchart: Document 13">
            <a:extLst>
              <a:ext uri="{FF2B5EF4-FFF2-40B4-BE49-F238E27FC236}">
                <a16:creationId xmlns:a16="http://schemas.microsoft.com/office/drawing/2014/main" id="{CE5D50A4-562F-4875-A0C3-D30A246F8CFE}"/>
              </a:ext>
            </a:extLst>
          </p:cNvPr>
          <p:cNvSpPr/>
          <p:nvPr/>
        </p:nvSpPr>
        <p:spPr>
          <a:xfrm>
            <a:off x="5040052" y="3470590"/>
            <a:ext cx="2482024" cy="1184387"/>
          </a:xfrm>
          <a:prstGeom prst="flowChartDocumen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POPULASI</a:t>
            </a:r>
            <a:r>
              <a:rPr kumimoji="0" lang="en-ID" sz="2000" b="0" i="0" u="none" strike="noStrike" kern="1200" cap="none" spc="0" normalizeH="0" noProof="0" dirty="0">
                <a:ln>
                  <a:noFill/>
                </a:ln>
                <a:solidFill>
                  <a:prstClr val="white"/>
                </a:solidFill>
                <a:effectLst/>
                <a:uLnTx/>
                <a:uFillTx/>
                <a:latin typeface="Arial Rounded MT Bold" panose="020F0704030504030204" pitchFamily="34" charset="0"/>
                <a:ea typeface="+mn-ea"/>
                <a:cs typeface="+mn-cs"/>
              </a:rPr>
              <a:t> DAN SAMPEL </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15" name="Arrow: Striped Right 14">
            <a:extLst>
              <a:ext uri="{FF2B5EF4-FFF2-40B4-BE49-F238E27FC236}">
                <a16:creationId xmlns:a16="http://schemas.microsoft.com/office/drawing/2014/main" id="{3D190DE1-F3D4-4024-AC69-120E811D6A39}"/>
              </a:ext>
            </a:extLst>
          </p:cNvPr>
          <p:cNvSpPr/>
          <p:nvPr/>
        </p:nvSpPr>
        <p:spPr>
          <a:xfrm>
            <a:off x="4192898" y="3711864"/>
            <a:ext cx="797616" cy="576064"/>
          </a:xfrm>
          <a:prstGeom prst="stripedRightArrow">
            <a:avLst/>
          </a:prstGeom>
          <a:solidFill>
            <a:srgbClr val="33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387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29"/>
          <p:cNvSpPr txBox="1">
            <a:spLocks noChangeArrowheads="1"/>
          </p:cNvSpPr>
          <p:nvPr/>
        </p:nvSpPr>
        <p:spPr bwMode="auto">
          <a:xfrm>
            <a:off x="258695" y="4924083"/>
            <a:ext cx="38547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800" b="1" i="0" u="none" strike="noStrike" kern="1200" cap="none" spc="0" normalizeH="0" baseline="0" noProof="0" dirty="0">
                <a:ln>
                  <a:noFill/>
                </a:ln>
                <a:solidFill>
                  <a:srgbClr val="FFFFFF"/>
                </a:solidFill>
                <a:effectLst/>
                <a:uLnTx/>
                <a:uFillTx/>
                <a:latin typeface="Arial" pitchFamily="34" charset="0"/>
                <a:ea typeface="+mn-ea"/>
                <a:cs typeface="Arial"/>
              </a:rPr>
              <a:t>METODE PENELITIAN KUANTITATIF</a:t>
            </a:r>
            <a:endParaRPr kumimoji="0" lang="id-ID" sz="2800" b="1" i="0" u="none" strike="noStrike" kern="1200" cap="none" spc="0" normalizeH="0" baseline="0" noProof="0" dirty="0">
              <a:ln>
                <a:noFill/>
              </a:ln>
              <a:solidFill>
                <a:srgbClr val="FFFFFF"/>
              </a:solidFill>
              <a:effectLst/>
              <a:uLnTx/>
              <a:uFillTx/>
              <a:latin typeface="Arial" pitchFamily="34" charset="0"/>
              <a:ea typeface="+mn-ea"/>
              <a:cs typeface="Arial"/>
            </a:endParaRPr>
          </a:p>
        </p:txBody>
      </p:sp>
      <p:sp>
        <p:nvSpPr>
          <p:cNvPr id="3" name="Pentagon 2"/>
          <p:cNvSpPr/>
          <p:nvPr/>
        </p:nvSpPr>
        <p:spPr>
          <a:xfrm>
            <a:off x="4714912" y="357166"/>
            <a:ext cx="3028897" cy="1253208"/>
          </a:xfrm>
          <a:prstGeom prst="homePlate">
            <a:avLst>
              <a:gd name="adj" fmla="val 31450"/>
            </a:avLst>
          </a:prstGeom>
          <a:solidFill>
            <a:srgbClr val="C00000"/>
          </a:solidFill>
          <a:ln>
            <a:noFill/>
          </a:ln>
          <a:effectLst>
            <a:outerShdw blurRad="107950" dist="12700" dir="5400000" algn="ctr">
              <a:srgbClr val="000000"/>
            </a:outerShdw>
          </a:effectLst>
          <a:scene3d>
            <a:camera prst="isometricRightUp"/>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0" i="0" u="none" strike="noStrike" kern="1200" cap="none" spc="0" normalizeH="0" baseline="0" noProof="0" dirty="0">
                <a:ln>
                  <a:noFill/>
                </a:ln>
                <a:solidFill>
                  <a:srgbClr val="FFFFFF"/>
                </a:solidFill>
                <a:effectLst/>
                <a:uLnTx/>
                <a:uFillTx/>
                <a:latin typeface="Arial"/>
                <a:ea typeface="+mn-ea"/>
                <a:cs typeface="Arial"/>
              </a:rPr>
              <a:t>1. </a:t>
            </a:r>
            <a:r>
              <a:rPr lang="en-ID" sz="2400" dirty="0">
                <a:solidFill>
                  <a:srgbClr val="FFFFFF"/>
                </a:solidFill>
                <a:latin typeface="Arial Rounded MT Bold" panose="020F0704030504030204" pitchFamily="34" charset="0"/>
                <a:cs typeface="Arial"/>
              </a:rPr>
              <a:t>EKSPERIMEN </a:t>
            </a:r>
            <a:endParaRPr kumimoji="0" lang="en-US" sz="2400" b="0" i="0" u="none" strike="noStrike" kern="1200" cap="none" spc="0" normalizeH="0" baseline="0" noProof="0" dirty="0">
              <a:ln>
                <a:noFill/>
              </a:ln>
              <a:solidFill>
                <a:srgbClr val="FFFFFF"/>
              </a:solidFill>
              <a:effectLst/>
              <a:uLnTx/>
              <a:uFillTx/>
              <a:latin typeface="Arial Rounded MT Bold" panose="020F0704030504030204" pitchFamily="34" charset="0"/>
              <a:cs typeface="Arial"/>
            </a:endParaRPr>
          </a:p>
        </p:txBody>
      </p:sp>
      <p:grpSp>
        <p:nvGrpSpPr>
          <p:cNvPr id="2" name="Group 30"/>
          <p:cNvGrpSpPr>
            <a:grpSpLocks/>
          </p:cNvGrpSpPr>
          <p:nvPr/>
        </p:nvGrpSpPr>
        <p:grpSpPr bwMode="auto">
          <a:xfrm>
            <a:off x="4419636" y="357260"/>
            <a:ext cx="938213" cy="6118225"/>
            <a:chOff x="3562340" y="714356"/>
            <a:chExt cx="938222" cy="5760739"/>
          </a:xfrm>
        </p:grpSpPr>
        <p:sp>
          <p:nvSpPr>
            <p:cNvPr id="25" name="Flowchart: Magnetic Disk 24"/>
            <p:cNvSpPr/>
            <p:nvPr/>
          </p:nvSpPr>
          <p:spPr bwMode="auto">
            <a:xfrm>
              <a:off x="3571876" y="6081767"/>
              <a:ext cx="928686"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4" name="Flowchart: Magnetic Disk 3"/>
            <p:cNvSpPr/>
            <p:nvPr/>
          </p:nvSpPr>
          <p:spPr bwMode="auto">
            <a:xfrm>
              <a:off x="3786188" y="857250"/>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5" name="Flowchart: Magnetic Disk 4"/>
            <p:cNvSpPr/>
            <p:nvPr/>
          </p:nvSpPr>
          <p:spPr bwMode="auto">
            <a:xfrm>
              <a:off x="3786188" y="1119469"/>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6" name="Flowchart: Magnetic Disk 5"/>
            <p:cNvSpPr/>
            <p:nvPr/>
          </p:nvSpPr>
          <p:spPr bwMode="auto">
            <a:xfrm>
              <a:off x="3786188" y="1381687"/>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7" name="Flowchart: Magnetic Disk 6"/>
            <p:cNvSpPr/>
            <p:nvPr/>
          </p:nvSpPr>
          <p:spPr bwMode="auto">
            <a:xfrm>
              <a:off x="3786188" y="1643906"/>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8" name="Flowchart: Magnetic Disk 7"/>
            <p:cNvSpPr/>
            <p:nvPr/>
          </p:nvSpPr>
          <p:spPr bwMode="auto">
            <a:xfrm>
              <a:off x="3786188" y="1840570"/>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9" name="Flowchart: Magnetic Disk 8"/>
            <p:cNvSpPr/>
            <p:nvPr/>
          </p:nvSpPr>
          <p:spPr bwMode="auto">
            <a:xfrm>
              <a:off x="3786188" y="2102789"/>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0" name="Flowchart: Magnetic Disk 9"/>
            <p:cNvSpPr/>
            <p:nvPr/>
          </p:nvSpPr>
          <p:spPr bwMode="auto">
            <a:xfrm>
              <a:off x="3786188" y="2365007"/>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1" name="Flowchart: Magnetic Disk 10"/>
            <p:cNvSpPr/>
            <p:nvPr/>
          </p:nvSpPr>
          <p:spPr bwMode="auto">
            <a:xfrm>
              <a:off x="3786188" y="2627226"/>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2" name="Flowchart: Magnetic Disk 11"/>
            <p:cNvSpPr/>
            <p:nvPr/>
          </p:nvSpPr>
          <p:spPr bwMode="auto">
            <a:xfrm>
              <a:off x="3786188" y="2889445"/>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3" name="Flowchart: Magnetic Disk 12"/>
            <p:cNvSpPr/>
            <p:nvPr/>
          </p:nvSpPr>
          <p:spPr bwMode="auto">
            <a:xfrm>
              <a:off x="3786188" y="3151663"/>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4" name="Flowchart: Magnetic Disk 13"/>
            <p:cNvSpPr/>
            <p:nvPr/>
          </p:nvSpPr>
          <p:spPr bwMode="auto">
            <a:xfrm>
              <a:off x="3786188" y="3413882"/>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5" name="Flowchart: Magnetic Disk 14"/>
            <p:cNvSpPr/>
            <p:nvPr/>
          </p:nvSpPr>
          <p:spPr bwMode="auto">
            <a:xfrm>
              <a:off x="3786188" y="3676101"/>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6" name="Flowchart: Magnetic Disk 15"/>
            <p:cNvSpPr/>
            <p:nvPr/>
          </p:nvSpPr>
          <p:spPr bwMode="auto">
            <a:xfrm>
              <a:off x="3786188" y="3872765"/>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7" name="Flowchart: Magnetic Disk 16"/>
            <p:cNvSpPr/>
            <p:nvPr/>
          </p:nvSpPr>
          <p:spPr bwMode="auto">
            <a:xfrm>
              <a:off x="3786188" y="4134984"/>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8" name="Flowchart: Magnetic Disk 17"/>
            <p:cNvSpPr/>
            <p:nvPr/>
          </p:nvSpPr>
          <p:spPr bwMode="auto">
            <a:xfrm>
              <a:off x="3786188" y="4397202"/>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19" name="Flowchart: Magnetic Disk 18"/>
            <p:cNvSpPr/>
            <p:nvPr/>
          </p:nvSpPr>
          <p:spPr bwMode="auto">
            <a:xfrm>
              <a:off x="3786188" y="4659421"/>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20" name="Flowchart: Magnetic Disk 19"/>
            <p:cNvSpPr/>
            <p:nvPr/>
          </p:nvSpPr>
          <p:spPr bwMode="auto">
            <a:xfrm>
              <a:off x="3786188" y="4790508"/>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21" name="Flowchart: Magnetic Disk 20"/>
            <p:cNvSpPr/>
            <p:nvPr/>
          </p:nvSpPr>
          <p:spPr bwMode="auto">
            <a:xfrm>
              <a:off x="3786188" y="5052727"/>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22" name="Flowchart: Magnetic Disk 21"/>
            <p:cNvSpPr/>
            <p:nvPr/>
          </p:nvSpPr>
          <p:spPr bwMode="auto">
            <a:xfrm>
              <a:off x="3786188" y="5249391"/>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23" name="Flowchart: Magnetic Disk 22"/>
            <p:cNvSpPr/>
            <p:nvPr/>
          </p:nvSpPr>
          <p:spPr bwMode="auto">
            <a:xfrm>
              <a:off x="3786188" y="5511610"/>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24" name="Flowchart: Magnetic Disk 23"/>
            <p:cNvSpPr/>
            <p:nvPr/>
          </p:nvSpPr>
          <p:spPr bwMode="auto">
            <a:xfrm>
              <a:off x="3786188" y="5773828"/>
              <a:ext cx="500062" cy="3933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sp>
          <p:nvSpPr>
            <p:cNvPr id="30" name="Flowchart: Magnetic Disk 29"/>
            <p:cNvSpPr/>
            <p:nvPr/>
          </p:nvSpPr>
          <p:spPr bwMode="auto">
            <a:xfrm>
              <a:off x="3562340" y="714356"/>
              <a:ext cx="938222" cy="250452"/>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a:endParaRPr>
            </a:p>
          </p:txBody>
        </p:sp>
      </p:grpSp>
      <p:sp>
        <p:nvSpPr>
          <p:cNvPr id="33" name="Pentagon 32"/>
          <p:cNvSpPr/>
          <p:nvPr/>
        </p:nvSpPr>
        <p:spPr>
          <a:xfrm flipH="1">
            <a:off x="2186081" y="1714488"/>
            <a:ext cx="3028897" cy="1214446"/>
          </a:xfrm>
          <a:prstGeom prst="homePlate">
            <a:avLst>
              <a:gd name="adj" fmla="val 31450"/>
            </a:avLst>
          </a:prstGeom>
          <a:solidFill>
            <a:schemeClr val="accent6">
              <a:lumMod val="50000"/>
            </a:schemeClr>
          </a:solidFill>
          <a:ln>
            <a:noFill/>
          </a:ln>
          <a:effectLst>
            <a:outerShdw blurRad="107950" dist="12700" dir="5400000" algn="ctr">
              <a:srgbClr val="000000"/>
            </a:outerShdw>
          </a:effectLst>
          <a:scene3d>
            <a:camera prst="isometricRightUp"/>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0" i="0" u="none" strike="noStrike" kern="1200" cap="none" spc="0" normalizeH="0" baseline="0" noProof="0" dirty="0">
                <a:ln>
                  <a:noFill/>
                </a:ln>
                <a:solidFill>
                  <a:srgbClr val="FFFFFF"/>
                </a:solidFill>
                <a:effectLst/>
                <a:uLnTx/>
                <a:uFillTx/>
                <a:latin typeface="Arial Rounded MT Bold" pitchFamily="34" charset="0"/>
                <a:ea typeface="+mn-ea"/>
                <a:cs typeface="Arial"/>
              </a:rPr>
              <a:t>2</a:t>
            </a:r>
            <a:r>
              <a:rPr kumimoji="0" lang="id-ID" sz="2400" b="0" i="0" u="none" strike="noStrike" kern="1200" cap="none" spc="0" normalizeH="0" baseline="0" noProof="0" dirty="0">
                <a:ln>
                  <a:noFill/>
                </a:ln>
                <a:solidFill>
                  <a:srgbClr val="FFFFFF"/>
                </a:solidFill>
                <a:effectLst/>
                <a:uLnTx/>
                <a:uFillTx/>
                <a:latin typeface="Arial Rounded MT Bold" pitchFamily="34" charset="0"/>
                <a:cs typeface="Arial"/>
              </a:rPr>
              <a:t>. </a:t>
            </a:r>
            <a:r>
              <a:rPr kumimoji="0" lang="en-ID" sz="2400" b="0" i="0" u="none" strike="noStrike" kern="1200" cap="none" spc="0" normalizeH="0" baseline="0" noProof="0" dirty="0">
                <a:ln>
                  <a:noFill/>
                </a:ln>
                <a:solidFill>
                  <a:srgbClr val="FFFFFF"/>
                </a:solidFill>
                <a:effectLst/>
                <a:uLnTx/>
                <a:uFillTx/>
                <a:latin typeface="Arial Rounded MT Bold" pitchFamily="34" charset="0"/>
                <a:cs typeface="Arial"/>
              </a:rPr>
              <a:t>SURVEI</a:t>
            </a:r>
            <a:endParaRPr kumimoji="0" lang="en-US" sz="2400" b="0" i="0" u="none" strike="noStrike" kern="1200" cap="none" spc="0" normalizeH="0" baseline="0" noProof="0" dirty="0">
              <a:ln>
                <a:noFill/>
              </a:ln>
              <a:solidFill>
                <a:srgbClr val="FFFFFF"/>
              </a:solidFill>
              <a:effectLst/>
              <a:uLnTx/>
              <a:uFillTx/>
              <a:latin typeface="Arial Rounded MT Bold" pitchFamily="34" charset="0"/>
              <a:cs typeface="Arial"/>
            </a:endParaRPr>
          </a:p>
        </p:txBody>
      </p:sp>
    </p:spTree>
    <p:extLst>
      <p:ext uri="{BB962C8B-B14F-4D97-AF65-F5344CB8AC3E}">
        <p14:creationId xmlns:p14="http://schemas.microsoft.com/office/powerpoint/2010/main" val="3564132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from="(-#ppt_w/2)" to="(#ppt_x)" calcmode="lin" valueType="num">
                                      <p:cBhvr>
                                        <p:cTn id="23" dur="600" fill="hold">
                                          <p:stCondLst>
                                            <p:cond delay="0"/>
                                          </p:stCondLst>
                                        </p:cTn>
                                        <p:tgtEl>
                                          <p:spTgt spid="33"/>
                                        </p:tgtEl>
                                        <p:attrNameLst>
                                          <p:attrName>ppt_x</p:attrName>
                                        </p:attrNameLst>
                                      </p:cBhvr>
                                    </p:anim>
                                    <p:anim from="0" to="-1.0" calcmode="lin" valueType="num">
                                      <p:cBhvr>
                                        <p:cTn id="24" dur="200" decel="50000" autoRev="1" fill="hold">
                                          <p:stCondLst>
                                            <p:cond delay="600"/>
                                          </p:stCondLst>
                                        </p:cTn>
                                        <p:tgtEl>
                                          <p:spTgt spid="33"/>
                                        </p:tgtEl>
                                        <p:attrNameLst>
                                          <p:attrName>xshear</p:attrName>
                                        </p:attrNameLst>
                                      </p:cBhvr>
                                    </p:anim>
                                    <p:animScale>
                                      <p:cBhvr>
                                        <p:cTn id="25" dur="200" decel="100000" autoRev="1" fill="hold">
                                          <p:stCondLst>
                                            <p:cond delay="600"/>
                                          </p:stCondLst>
                                        </p:cTn>
                                        <p:tgtEl>
                                          <p:spTgt spid="33"/>
                                        </p:tgtEl>
                                      </p:cBhvr>
                                      <p:from x="100000" y="100000"/>
                                      <p:to x="80000" y="100000"/>
                                    </p:animScale>
                                    <p:anim by="(#ppt_h/3+#ppt_w*0.1)" calcmode="lin" valueType="num">
                                      <p:cBhvr additive="sum">
                                        <p:cTn id="26" dur="200" decel="100000" autoRev="1" fill="hold">
                                          <p:stCondLst>
                                            <p:cond delay="600"/>
                                          </p:stCondLst>
                                        </p:cTn>
                                        <p:tgtEl>
                                          <p:spTgt spid="3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3C76C7A-4E6E-44C4-8E11-EFC096BB56D7}"/>
              </a:ext>
            </a:extLst>
          </p:cNvPr>
          <p:cNvSpPr>
            <a:spLocks noGrp="1"/>
          </p:cNvSpPr>
          <p:nvPr>
            <p:ph type="sldNum" sz="quarter" idx="12"/>
          </p:nvPr>
        </p:nvSpPr>
        <p:spPr>
          <a:xfrm>
            <a:off x="5595930" y="5237113"/>
            <a:ext cx="21336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smtClean="0">
                <a:ln>
                  <a:noFill/>
                </a:ln>
                <a:solidFill>
                  <a:srgbClr val="FFFFFF"/>
                </a:solidFill>
                <a:effectLst/>
                <a:uLnTx/>
                <a:uFillTx/>
                <a:latin typeface="Arial"/>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5" name="Flowchart: Document 4">
            <a:extLst>
              <a:ext uri="{FF2B5EF4-FFF2-40B4-BE49-F238E27FC236}">
                <a16:creationId xmlns:a16="http://schemas.microsoft.com/office/drawing/2014/main" id="{342E9012-2D9F-4CC6-A7F0-04601F829747}"/>
              </a:ext>
            </a:extLst>
          </p:cNvPr>
          <p:cNvSpPr/>
          <p:nvPr/>
        </p:nvSpPr>
        <p:spPr>
          <a:xfrm>
            <a:off x="755576" y="2589659"/>
            <a:ext cx="2772308" cy="1584176"/>
          </a:xfrm>
          <a:prstGeom prst="flowChartDocumen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KOMPONEN DALAM METODE PENELITIAN </a:t>
            </a:r>
          </a:p>
        </p:txBody>
      </p:sp>
      <p:sp>
        <p:nvSpPr>
          <p:cNvPr id="6" name="Flowchart: Document 5">
            <a:extLst>
              <a:ext uri="{FF2B5EF4-FFF2-40B4-BE49-F238E27FC236}">
                <a16:creationId xmlns:a16="http://schemas.microsoft.com/office/drawing/2014/main" id="{E1E9A021-28B1-4D24-977B-6012EB47A53E}"/>
              </a:ext>
            </a:extLst>
          </p:cNvPr>
          <p:cNvSpPr/>
          <p:nvPr/>
        </p:nvSpPr>
        <p:spPr>
          <a:xfrm>
            <a:off x="4990514" y="458423"/>
            <a:ext cx="2554032" cy="1372278"/>
          </a:xfrm>
          <a:prstGeom prst="flowChartDocumen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1. CARA ILMIAH</a:t>
            </a:r>
          </a:p>
        </p:txBody>
      </p:sp>
      <p:sp>
        <p:nvSpPr>
          <p:cNvPr id="7" name="Flowchart: Document 6">
            <a:extLst>
              <a:ext uri="{FF2B5EF4-FFF2-40B4-BE49-F238E27FC236}">
                <a16:creationId xmlns:a16="http://schemas.microsoft.com/office/drawing/2014/main" id="{2A400924-0D3E-4224-A9ED-8F96B26EA410}"/>
              </a:ext>
            </a:extLst>
          </p:cNvPr>
          <p:cNvSpPr/>
          <p:nvPr/>
        </p:nvSpPr>
        <p:spPr>
          <a:xfrm>
            <a:off x="5054890" y="2030088"/>
            <a:ext cx="2482024" cy="1313649"/>
          </a:xfrm>
          <a:prstGeom prst="flowChartDocumen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 DATA</a:t>
            </a:r>
          </a:p>
        </p:txBody>
      </p:sp>
      <p:sp>
        <p:nvSpPr>
          <p:cNvPr id="8" name="Flowchart: Document 7">
            <a:extLst>
              <a:ext uri="{FF2B5EF4-FFF2-40B4-BE49-F238E27FC236}">
                <a16:creationId xmlns:a16="http://schemas.microsoft.com/office/drawing/2014/main" id="{492D5CF3-FF4A-4582-A077-86A26C13EF9D}"/>
              </a:ext>
            </a:extLst>
          </p:cNvPr>
          <p:cNvSpPr/>
          <p:nvPr/>
        </p:nvSpPr>
        <p:spPr>
          <a:xfrm>
            <a:off x="5040052" y="4908350"/>
            <a:ext cx="2561664" cy="1265384"/>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4. KEGUNAAN</a:t>
            </a:r>
          </a:p>
        </p:txBody>
      </p:sp>
      <p:sp>
        <p:nvSpPr>
          <p:cNvPr id="9" name="Isosceles Triangle 8">
            <a:extLst>
              <a:ext uri="{FF2B5EF4-FFF2-40B4-BE49-F238E27FC236}">
                <a16:creationId xmlns:a16="http://schemas.microsoft.com/office/drawing/2014/main" id="{1E0D15FC-03FA-449B-93A0-C66B3E2056BD}"/>
              </a:ext>
            </a:extLst>
          </p:cNvPr>
          <p:cNvSpPr/>
          <p:nvPr/>
        </p:nvSpPr>
        <p:spPr>
          <a:xfrm rot="16200000">
            <a:off x="1218281" y="3104964"/>
            <a:ext cx="5472608" cy="504056"/>
          </a:xfrm>
          <a:prstGeom prst="triangl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23D53F2-10A9-40E5-B699-F5A1C043EE60}"/>
              </a:ext>
            </a:extLst>
          </p:cNvPr>
          <p:cNvSpPr/>
          <p:nvPr/>
        </p:nvSpPr>
        <p:spPr>
          <a:xfrm>
            <a:off x="4258434" y="404664"/>
            <a:ext cx="313566" cy="5769070"/>
          </a:xfrm>
          <a:prstGeom prst="rect">
            <a:avLst/>
          </a:prstGeom>
          <a:solidFill>
            <a:srgbClr val="00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Striped Right 10">
            <a:extLst>
              <a:ext uri="{FF2B5EF4-FFF2-40B4-BE49-F238E27FC236}">
                <a16:creationId xmlns:a16="http://schemas.microsoft.com/office/drawing/2014/main" id="{11FB2713-212B-4E6C-AF41-7EDB79663100}"/>
              </a:ext>
            </a:extLst>
          </p:cNvPr>
          <p:cNvSpPr/>
          <p:nvPr/>
        </p:nvSpPr>
        <p:spPr>
          <a:xfrm>
            <a:off x="4192898" y="921098"/>
            <a:ext cx="797616" cy="576064"/>
          </a:xfrm>
          <a:prstGeom prst="stripedRight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rrow: Striped Right 11">
            <a:extLst>
              <a:ext uri="{FF2B5EF4-FFF2-40B4-BE49-F238E27FC236}">
                <a16:creationId xmlns:a16="http://schemas.microsoft.com/office/drawing/2014/main" id="{94BD9F01-ED0A-4F58-82DE-DF2F44BFC4E5}"/>
              </a:ext>
            </a:extLst>
          </p:cNvPr>
          <p:cNvSpPr/>
          <p:nvPr/>
        </p:nvSpPr>
        <p:spPr>
          <a:xfrm>
            <a:off x="4192898" y="2376842"/>
            <a:ext cx="797616" cy="576064"/>
          </a:xfrm>
          <a:prstGeom prst="stripedRightArrow">
            <a:avLst/>
          </a:prstGeom>
          <a:solidFill>
            <a:srgbClr val="00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Striped Right 12">
            <a:extLst>
              <a:ext uri="{FF2B5EF4-FFF2-40B4-BE49-F238E27FC236}">
                <a16:creationId xmlns:a16="http://schemas.microsoft.com/office/drawing/2014/main" id="{050F9052-3953-4CCD-94D8-7F6C6C29E6B7}"/>
              </a:ext>
            </a:extLst>
          </p:cNvPr>
          <p:cNvSpPr/>
          <p:nvPr/>
        </p:nvSpPr>
        <p:spPr>
          <a:xfrm>
            <a:off x="4206614" y="5137299"/>
            <a:ext cx="797616" cy="576064"/>
          </a:xfrm>
          <a:prstGeom prst="stripedRightArrow">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owchart: Document 13">
            <a:extLst>
              <a:ext uri="{FF2B5EF4-FFF2-40B4-BE49-F238E27FC236}">
                <a16:creationId xmlns:a16="http://schemas.microsoft.com/office/drawing/2014/main" id="{CE5D50A4-562F-4875-A0C3-D30A246F8CFE}"/>
              </a:ext>
            </a:extLst>
          </p:cNvPr>
          <p:cNvSpPr/>
          <p:nvPr/>
        </p:nvSpPr>
        <p:spPr>
          <a:xfrm>
            <a:off x="5040052" y="3470590"/>
            <a:ext cx="2482024" cy="1184387"/>
          </a:xfrm>
          <a:prstGeom prst="flowChartDocumen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 TUJUAN</a:t>
            </a:r>
          </a:p>
        </p:txBody>
      </p:sp>
      <p:sp>
        <p:nvSpPr>
          <p:cNvPr id="15" name="Arrow: Striped Right 14">
            <a:extLst>
              <a:ext uri="{FF2B5EF4-FFF2-40B4-BE49-F238E27FC236}">
                <a16:creationId xmlns:a16="http://schemas.microsoft.com/office/drawing/2014/main" id="{3D190DE1-F3D4-4024-AC69-120E811D6A39}"/>
              </a:ext>
            </a:extLst>
          </p:cNvPr>
          <p:cNvSpPr/>
          <p:nvPr/>
        </p:nvSpPr>
        <p:spPr>
          <a:xfrm>
            <a:off x="4192898" y="3711864"/>
            <a:ext cx="797616" cy="576064"/>
          </a:xfrm>
          <a:prstGeom prst="stripedRightArrow">
            <a:avLst/>
          </a:prstGeom>
          <a:solidFill>
            <a:srgbClr val="33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24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19101-2857-4A6F-8A80-1074812D6468}"/>
              </a:ext>
            </a:extLst>
          </p:cNvPr>
          <p:cNvPicPr>
            <a:picLocks noChangeAspect="1"/>
          </p:cNvPicPr>
          <p:nvPr/>
        </p:nvPicPr>
        <p:blipFill>
          <a:blip r:embed="rId2"/>
          <a:stretch>
            <a:fillRect/>
          </a:stretch>
        </p:blipFill>
        <p:spPr>
          <a:xfrm>
            <a:off x="0" y="0"/>
            <a:ext cx="9264800" cy="6858000"/>
          </a:xfrm>
          <a:prstGeom prst="rect">
            <a:avLst/>
          </a:prstGeom>
        </p:spPr>
      </p:pic>
      <p:sp>
        <p:nvSpPr>
          <p:cNvPr id="5" name="Rectangle 4">
            <a:extLst>
              <a:ext uri="{FF2B5EF4-FFF2-40B4-BE49-F238E27FC236}">
                <a16:creationId xmlns:a16="http://schemas.microsoft.com/office/drawing/2014/main" id="{B8E5A2B9-E371-4638-ABD2-8A2178AC566E}"/>
              </a:ext>
            </a:extLst>
          </p:cNvPr>
          <p:cNvSpPr/>
          <p:nvPr/>
        </p:nvSpPr>
        <p:spPr>
          <a:xfrm>
            <a:off x="1187626" y="620688"/>
            <a:ext cx="6768752" cy="3744416"/>
          </a:xfrm>
          <a:prstGeom prst="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ectangle 5">
            <a:extLst>
              <a:ext uri="{FF2B5EF4-FFF2-40B4-BE49-F238E27FC236}">
                <a16:creationId xmlns:a16="http://schemas.microsoft.com/office/drawing/2014/main" id="{8DE957D8-E537-4CCC-B566-19AEAB7EEC50}"/>
              </a:ext>
            </a:extLst>
          </p:cNvPr>
          <p:cNvSpPr/>
          <p:nvPr/>
        </p:nvSpPr>
        <p:spPr>
          <a:xfrm>
            <a:off x="4179894" y="106687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nvGrpSpPr>
          <p:cNvPr id="7" name="Group 51">
            <a:extLst>
              <a:ext uri="{FF2B5EF4-FFF2-40B4-BE49-F238E27FC236}">
                <a16:creationId xmlns:a16="http://schemas.microsoft.com/office/drawing/2014/main" id="{C61AFB63-B4B7-450D-8F18-955980AB90C7}"/>
              </a:ext>
            </a:extLst>
          </p:cNvPr>
          <p:cNvGrpSpPr/>
          <p:nvPr/>
        </p:nvGrpSpPr>
        <p:grpSpPr>
          <a:xfrm>
            <a:off x="1752639" y="486724"/>
            <a:ext cx="936875" cy="6066476"/>
            <a:chOff x="1752600" y="486724"/>
            <a:chExt cx="936875" cy="6066476"/>
          </a:xfrm>
        </p:grpSpPr>
        <p:sp>
          <p:nvSpPr>
            <p:cNvPr id="8" name="Rectangle 7">
              <a:extLst>
                <a:ext uri="{FF2B5EF4-FFF2-40B4-BE49-F238E27FC236}">
                  <a16:creationId xmlns:a16="http://schemas.microsoft.com/office/drawing/2014/main" id="{D57FEBAE-689E-4C82-95D9-42D986A672DC}"/>
                </a:ext>
              </a:extLst>
            </p:cNvPr>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Rectangle 8">
              <a:extLst>
                <a:ext uri="{FF2B5EF4-FFF2-40B4-BE49-F238E27FC236}">
                  <a16:creationId xmlns:a16="http://schemas.microsoft.com/office/drawing/2014/main" id="{3361E08C-1665-4352-B342-27308E62A2F0}"/>
                </a:ext>
              </a:extLst>
            </p:cNvPr>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grpSp>
        <p:nvGrpSpPr>
          <p:cNvPr id="10" name="Group 52">
            <a:extLst>
              <a:ext uri="{FF2B5EF4-FFF2-40B4-BE49-F238E27FC236}">
                <a16:creationId xmlns:a16="http://schemas.microsoft.com/office/drawing/2014/main" id="{F0018D9B-1DDF-4C35-875D-59A68117C841}"/>
              </a:ext>
            </a:extLst>
          </p:cNvPr>
          <p:cNvGrpSpPr/>
          <p:nvPr/>
        </p:nvGrpSpPr>
        <p:grpSpPr>
          <a:xfrm>
            <a:off x="6342786" y="508415"/>
            <a:ext cx="896214" cy="6044793"/>
            <a:chOff x="6342786" y="508407"/>
            <a:chExt cx="896214" cy="6044793"/>
          </a:xfrm>
        </p:grpSpPr>
        <p:sp>
          <p:nvSpPr>
            <p:cNvPr id="11" name="Rectangle 10">
              <a:extLst>
                <a:ext uri="{FF2B5EF4-FFF2-40B4-BE49-F238E27FC236}">
                  <a16:creationId xmlns:a16="http://schemas.microsoft.com/office/drawing/2014/main" id="{0E0223CA-3127-4349-B136-48E816B0E3FB}"/>
                </a:ext>
              </a:extLst>
            </p:cNvPr>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2" name="Rectangle 11">
              <a:extLst>
                <a:ext uri="{FF2B5EF4-FFF2-40B4-BE49-F238E27FC236}">
                  <a16:creationId xmlns:a16="http://schemas.microsoft.com/office/drawing/2014/main" id="{BFC9A444-C7BE-48A5-93D9-9AD5D942C1CC}"/>
                </a:ext>
              </a:extLst>
            </p:cNvPr>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3" name="Rectangle 12">
            <a:extLst>
              <a:ext uri="{FF2B5EF4-FFF2-40B4-BE49-F238E27FC236}">
                <a16:creationId xmlns:a16="http://schemas.microsoft.com/office/drawing/2014/main" id="{0BCCF0CB-FBC6-47DE-AFFD-EA629285904B}"/>
              </a:ext>
            </a:extLst>
          </p:cNvPr>
          <p:cNvSpPr/>
          <p:nvPr/>
        </p:nvSpPr>
        <p:spPr>
          <a:xfrm>
            <a:off x="1295400" y="764704"/>
            <a:ext cx="6553200" cy="3456384"/>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800" b="0" i="0" u="none" strike="noStrike" kern="1200" cap="none" spc="0" normalizeH="0" baseline="0" noProof="0" dirty="0">
                <a:ln>
                  <a:noFill/>
                </a:ln>
                <a:solidFill>
                  <a:prstClr val="white"/>
                </a:solidFill>
                <a:effectLst/>
                <a:uLnTx/>
                <a:uFillTx/>
                <a:latin typeface="Arial Rounded MT Bold" pitchFamily="34" charset="0"/>
                <a:ea typeface="+mn-ea"/>
                <a:cs typeface="+mn-cs"/>
              </a:rPr>
              <a:t>METODE</a:t>
            </a:r>
            <a:r>
              <a:rPr kumimoji="0" lang="en-ID" sz="2800" b="0" i="0" u="none" strike="noStrike" kern="1200" cap="none" spc="0" normalizeH="0" noProof="0" dirty="0">
                <a:ln>
                  <a:noFill/>
                </a:ln>
                <a:solidFill>
                  <a:prstClr val="white"/>
                </a:solidFill>
                <a:effectLst/>
                <a:uLnTx/>
                <a:uFillTx/>
                <a:latin typeface="Arial Rounded MT Bold" pitchFamily="34" charset="0"/>
                <a:ea typeface="+mn-ea"/>
                <a:cs typeface="+mn-cs"/>
              </a:rPr>
              <a:t> KUANTITATIF EKSPERIMEN DAN SURVEI</a:t>
            </a:r>
            <a:endParaRPr kumimoji="0" lang="id-ID" sz="28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p:txBody>
      </p:sp>
      <p:grpSp>
        <p:nvGrpSpPr>
          <p:cNvPr id="14" name="Group 14">
            <a:extLst>
              <a:ext uri="{FF2B5EF4-FFF2-40B4-BE49-F238E27FC236}">
                <a16:creationId xmlns:a16="http://schemas.microsoft.com/office/drawing/2014/main" id="{4421EBE0-6400-4947-AD59-A2E90235C846}"/>
              </a:ext>
            </a:extLst>
          </p:cNvPr>
          <p:cNvGrpSpPr>
            <a:grpSpLocks/>
          </p:cNvGrpSpPr>
          <p:nvPr/>
        </p:nvGrpSpPr>
        <p:grpSpPr bwMode="auto">
          <a:xfrm>
            <a:off x="6876256" y="5301280"/>
            <a:ext cx="585788" cy="1095375"/>
            <a:chOff x="4659" y="345"/>
            <a:chExt cx="369" cy="690"/>
          </a:xfrm>
        </p:grpSpPr>
        <p:sp>
          <p:nvSpPr>
            <p:cNvPr id="15" name="Freeform 15">
              <a:extLst>
                <a:ext uri="{FF2B5EF4-FFF2-40B4-BE49-F238E27FC236}">
                  <a16:creationId xmlns:a16="http://schemas.microsoft.com/office/drawing/2014/main" id="{1D35C392-B06E-420B-96B6-9C49695B8FE2}"/>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6" name="Freeform 16">
              <a:extLst>
                <a:ext uri="{FF2B5EF4-FFF2-40B4-BE49-F238E27FC236}">
                  <a16:creationId xmlns:a16="http://schemas.microsoft.com/office/drawing/2014/main" id="{62B23DCA-7384-409D-A6E0-16FD17390EF9}"/>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7" name="Freeform 17">
              <a:extLst>
                <a:ext uri="{FF2B5EF4-FFF2-40B4-BE49-F238E27FC236}">
                  <a16:creationId xmlns:a16="http://schemas.microsoft.com/office/drawing/2014/main" id="{D6E311A9-3406-4B36-BB4B-DFFCA9AF8532}"/>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8" name="Rectangle 18">
              <a:extLst>
                <a:ext uri="{FF2B5EF4-FFF2-40B4-BE49-F238E27FC236}">
                  <a16:creationId xmlns:a16="http://schemas.microsoft.com/office/drawing/2014/main" id="{CFB216BD-93CA-45DA-BE02-52DB295AC1C2}"/>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9" name="Freeform 19">
              <a:extLst>
                <a:ext uri="{FF2B5EF4-FFF2-40B4-BE49-F238E27FC236}">
                  <a16:creationId xmlns:a16="http://schemas.microsoft.com/office/drawing/2014/main" id="{3087861A-DF8F-45C5-8691-21A853697696}"/>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0" name="Freeform 20">
              <a:extLst>
                <a:ext uri="{FF2B5EF4-FFF2-40B4-BE49-F238E27FC236}">
                  <a16:creationId xmlns:a16="http://schemas.microsoft.com/office/drawing/2014/main" id="{8D2B8F4B-0E98-4591-9314-3AADC32B5918}"/>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1" name="Freeform 21">
              <a:extLst>
                <a:ext uri="{FF2B5EF4-FFF2-40B4-BE49-F238E27FC236}">
                  <a16:creationId xmlns:a16="http://schemas.microsoft.com/office/drawing/2014/main" id="{E7FEC6E8-08DA-4D87-A0BF-021DCD1B1CB3}"/>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2" name="Freeform 22">
              <a:extLst>
                <a:ext uri="{FF2B5EF4-FFF2-40B4-BE49-F238E27FC236}">
                  <a16:creationId xmlns:a16="http://schemas.microsoft.com/office/drawing/2014/main" id="{01C41860-12A8-4FA2-9704-0319D9FA7921}"/>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3" name="Freeform 23">
              <a:extLst>
                <a:ext uri="{FF2B5EF4-FFF2-40B4-BE49-F238E27FC236}">
                  <a16:creationId xmlns:a16="http://schemas.microsoft.com/office/drawing/2014/main" id="{112FD2AD-F0ED-46B2-AE67-3CA7CFE12820}"/>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4" name="Freeform 24">
              <a:extLst>
                <a:ext uri="{FF2B5EF4-FFF2-40B4-BE49-F238E27FC236}">
                  <a16:creationId xmlns:a16="http://schemas.microsoft.com/office/drawing/2014/main" id="{39D734B0-48F7-4CF1-B516-034DAF3D486B}"/>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5" name="Freeform 25">
              <a:extLst>
                <a:ext uri="{FF2B5EF4-FFF2-40B4-BE49-F238E27FC236}">
                  <a16:creationId xmlns:a16="http://schemas.microsoft.com/office/drawing/2014/main" id="{78683EFA-2888-4BF8-83A8-3214185EA0CA}"/>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6" name="Freeform 26">
              <a:extLst>
                <a:ext uri="{FF2B5EF4-FFF2-40B4-BE49-F238E27FC236}">
                  <a16:creationId xmlns:a16="http://schemas.microsoft.com/office/drawing/2014/main" id="{5B183734-D76E-4C1C-9495-EE48E19B18F1}"/>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7" name="Freeform 27">
              <a:extLst>
                <a:ext uri="{FF2B5EF4-FFF2-40B4-BE49-F238E27FC236}">
                  <a16:creationId xmlns:a16="http://schemas.microsoft.com/office/drawing/2014/main" id="{4BFAFCB1-E883-4A87-9CB4-7A9B9A7844B8}"/>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8" name="Freeform 28">
              <a:extLst>
                <a:ext uri="{FF2B5EF4-FFF2-40B4-BE49-F238E27FC236}">
                  <a16:creationId xmlns:a16="http://schemas.microsoft.com/office/drawing/2014/main" id="{48634A07-73A6-4B91-85B0-96E24835695D}"/>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29" name="Group 29">
            <a:extLst>
              <a:ext uri="{FF2B5EF4-FFF2-40B4-BE49-F238E27FC236}">
                <a16:creationId xmlns:a16="http://schemas.microsoft.com/office/drawing/2014/main" id="{B69CAB19-9E3E-4D96-A6F1-38EF4A49AAD2}"/>
              </a:ext>
            </a:extLst>
          </p:cNvPr>
          <p:cNvGrpSpPr>
            <a:grpSpLocks/>
          </p:cNvGrpSpPr>
          <p:nvPr/>
        </p:nvGrpSpPr>
        <p:grpSpPr bwMode="auto">
          <a:xfrm>
            <a:off x="7380348" y="4725144"/>
            <a:ext cx="1109663" cy="1219200"/>
            <a:chOff x="4896" y="0"/>
            <a:chExt cx="699" cy="768"/>
          </a:xfrm>
        </p:grpSpPr>
        <p:sp>
          <p:nvSpPr>
            <p:cNvPr id="30" name="Freeform 30">
              <a:extLst>
                <a:ext uri="{FF2B5EF4-FFF2-40B4-BE49-F238E27FC236}">
                  <a16:creationId xmlns:a16="http://schemas.microsoft.com/office/drawing/2014/main" id="{FC53DE55-3767-44B0-A9AC-FF92362A08F8}"/>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31" name="Group 31">
              <a:extLst>
                <a:ext uri="{FF2B5EF4-FFF2-40B4-BE49-F238E27FC236}">
                  <a16:creationId xmlns:a16="http://schemas.microsoft.com/office/drawing/2014/main" id="{EC7C5888-1DFD-4F7D-A89B-19C856AC04E2}"/>
                </a:ext>
              </a:extLst>
            </p:cNvPr>
            <p:cNvGrpSpPr>
              <a:grpSpLocks/>
            </p:cNvGrpSpPr>
            <p:nvPr/>
          </p:nvGrpSpPr>
          <p:grpSpPr bwMode="auto">
            <a:xfrm>
              <a:off x="4992" y="0"/>
              <a:ext cx="603" cy="718"/>
              <a:chOff x="5011" y="188"/>
              <a:chExt cx="603" cy="718"/>
            </a:xfrm>
          </p:grpSpPr>
          <p:sp>
            <p:nvSpPr>
              <p:cNvPr id="32" name="Freeform 32">
                <a:extLst>
                  <a:ext uri="{FF2B5EF4-FFF2-40B4-BE49-F238E27FC236}">
                    <a16:creationId xmlns:a16="http://schemas.microsoft.com/office/drawing/2014/main" id="{037E042E-4960-4929-9470-1C651E515DF7}"/>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3" name="Freeform 33">
                <a:extLst>
                  <a:ext uri="{FF2B5EF4-FFF2-40B4-BE49-F238E27FC236}">
                    <a16:creationId xmlns:a16="http://schemas.microsoft.com/office/drawing/2014/main" id="{A5DAE137-FAEF-46E4-9E2F-4728FDEAE5B4}"/>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4" name="Freeform 34">
                <a:extLst>
                  <a:ext uri="{FF2B5EF4-FFF2-40B4-BE49-F238E27FC236}">
                    <a16:creationId xmlns:a16="http://schemas.microsoft.com/office/drawing/2014/main" id="{CD6E1E32-0129-4CEF-B656-E3C9E80B90EB}"/>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5" name="Freeform 35">
                <a:extLst>
                  <a:ext uri="{FF2B5EF4-FFF2-40B4-BE49-F238E27FC236}">
                    <a16:creationId xmlns:a16="http://schemas.microsoft.com/office/drawing/2014/main" id="{FDDEED76-D385-48CC-9403-D3C530782493}"/>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6" name="Freeform 36">
                <a:extLst>
                  <a:ext uri="{FF2B5EF4-FFF2-40B4-BE49-F238E27FC236}">
                    <a16:creationId xmlns:a16="http://schemas.microsoft.com/office/drawing/2014/main" id="{0144AADD-E795-459F-B0A7-1A0ECC47D008}"/>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7" name="Freeform 37">
                <a:extLst>
                  <a:ext uri="{FF2B5EF4-FFF2-40B4-BE49-F238E27FC236}">
                    <a16:creationId xmlns:a16="http://schemas.microsoft.com/office/drawing/2014/main" id="{EBE58A98-58EF-45B8-98C6-2779D42C7560}"/>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8" name="Freeform 38">
                <a:extLst>
                  <a:ext uri="{FF2B5EF4-FFF2-40B4-BE49-F238E27FC236}">
                    <a16:creationId xmlns:a16="http://schemas.microsoft.com/office/drawing/2014/main" id="{FF7937F9-1EB5-415B-A838-373DE80F9C77}"/>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9" name="Freeform 39">
                <a:extLst>
                  <a:ext uri="{FF2B5EF4-FFF2-40B4-BE49-F238E27FC236}">
                    <a16:creationId xmlns:a16="http://schemas.microsoft.com/office/drawing/2014/main" id="{56631F20-263B-4099-B788-FCCBCCC4EB5F}"/>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0" name="Freeform 40">
                <a:extLst>
                  <a:ext uri="{FF2B5EF4-FFF2-40B4-BE49-F238E27FC236}">
                    <a16:creationId xmlns:a16="http://schemas.microsoft.com/office/drawing/2014/main" id="{49B0F386-FAF6-4E44-9F24-BA759AF12D3E}"/>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1" name="Freeform 41">
                <a:extLst>
                  <a:ext uri="{FF2B5EF4-FFF2-40B4-BE49-F238E27FC236}">
                    <a16:creationId xmlns:a16="http://schemas.microsoft.com/office/drawing/2014/main" id="{EB2723EA-8E2A-4E71-B770-D9A69437C585}"/>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2" name="Freeform 42">
                <a:extLst>
                  <a:ext uri="{FF2B5EF4-FFF2-40B4-BE49-F238E27FC236}">
                    <a16:creationId xmlns:a16="http://schemas.microsoft.com/office/drawing/2014/main" id="{F601D90E-24E6-4E49-88A3-48BF71A12DE6}"/>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3" name="Freeform 43">
                <a:extLst>
                  <a:ext uri="{FF2B5EF4-FFF2-40B4-BE49-F238E27FC236}">
                    <a16:creationId xmlns:a16="http://schemas.microsoft.com/office/drawing/2014/main" id="{1EDDEA35-746F-4DE6-A38A-3E4817CA7CB9}"/>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4" name="Freeform 44">
                <a:extLst>
                  <a:ext uri="{FF2B5EF4-FFF2-40B4-BE49-F238E27FC236}">
                    <a16:creationId xmlns:a16="http://schemas.microsoft.com/office/drawing/2014/main" id="{DEE62697-ECAD-427E-9090-A8CAA6550F79}"/>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5" name="Freeform 45">
                <a:extLst>
                  <a:ext uri="{FF2B5EF4-FFF2-40B4-BE49-F238E27FC236}">
                    <a16:creationId xmlns:a16="http://schemas.microsoft.com/office/drawing/2014/main" id="{89115EF3-89B7-4B1C-9584-FA8EAD255117}"/>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6" name="Freeform 46">
                <a:extLst>
                  <a:ext uri="{FF2B5EF4-FFF2-40B4-BE49-F238E27FC236}">
                    <a16:creationId xmlns:a16="http://schemas.microsoft.com/office/drawing/2014/main" id="{F63FC908-33F5-40E7-9FC7-5AC78A93C208}"/>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7" name="Rectangle 47">
                <a:extLst>
                  <a:ext uri="{FF2B5EF4-FFF2-40B4-BE49-F238E27FC236}">
                    <a16:creationId xmlns:a16="http://schemas.microsoft.com/office/drawing/2014/main" id="{C8FFE9C0-F74C-4054-AA38-278DE81D3163}"/>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8" name="Freeform 48">
                <a:extLst>
                  <a:ext uri="{FF2B5EF4-FFF2-40B4-BE49-F238E27FC236}">
                    <a16:creationId xmlns:a16="http://schemas.microsoft.com/office/drawing/2014/main" id="{94D2ED9F-2D25-470D-81CC-6EC8AFBC23FC}"/>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49" name="Rectangle 48">
            <a:extLst>
              <a:ext uri="{FF2B5EF4-FFF2-40B4-BE49-F238E27FC236}">
                <a16:creationId xmlns:a16="http://schemas.microsoft.com/office/drawing/2014/main" id="{1708B321-439C-4A36-93E2-185D3FABAD34}"/>
              </a:ext>
            </a:extLst>
          </p:cNvPr>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nvGrpSpPr>
          <p:cNvPr id="50" name="Group 14">
            <a:extLst>
              <a:ext uri="{FF2B5EF4-FFF2-40B4-BE49-F238E27FC236}">
                <a16:creationId xmlns:a16="http://schemas.microsoft.com/office/drawing/2014/main" id="{81CDB47A-C8CE-49B5-A1A6-AE6E96A0B872}"/>
              </a:ext>
            </a:extLst>
          </p:cNvPr>
          <p:cNvGrpSpPr>
            <a:grpSpLocks/>
          </p:cNvGrpSpPr>
          <p:nvPr/>
        </p:nvGrpSpPr>
        <p:grpSpPr bwMode="auto">
          <a:xfrm>
            <a:off x="4572001" y="4509192"/>
            <a:ext cx="585788" cy="1095375"/>
            <a:chOff x="4659" y="345"/>
            <a:chExt cx="369" cy="690"/>
          </a:xfrm>
        </p:grpSpPr>
        <p:sp>
          <p:nvSpPr>
            <p:cNvPr id="51" name="Freeform 15">
              <a:extLst>
                <a:ext uri="{FF2B5EF4-FFF2-40B4-BE49-F238E27FC236}">
                  <a16:creationId xmlns:a16="http://schemas.microsoft.com/office/drawing/2014/main" id="{31FBA074-87C8-4CB0-A15C-E4CA6E316C4A}"/>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2" name="Freeform 16">
              <a:extLst>
                <a:ext uri="{FF2B5EF4-FFF2-40B4-BE49-F238E27FC236}">
                  <a16:creationId xmlns:a16="http://schemas.microsoft.com/office/drawing/2014/main" id="{049B3F3A-9577-4B82-AA7C-ED2C92EE0098}"/>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3" name="Freeform 17">
              <a:extLst>
                <a:ext uri="{FF2B5EF4-FFF2-40B4-BE49-F238E27FC236}">
                  <a16:creationId xmlns:a16="http://schemas.microsoft.com/office/drawing/2014/main" id="{E9AA1D65-E833-40D9-B9D5-A05969784D9F}"/>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4" name="Rectangle 18">
              <a:extLst>
                <a:ext uri="{FF2B5EF4-FFF2-40B4-BE49-F238E27FC236}">
                  <a16:creationId xmlns:a16="http://schemas.microsoft.com/office/drawing/2014/main" id="{40D26AE9-CEC1-4D11-9B55-653305BF0207}"/>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5" name="Freeform 19">
              <a:extLst>
                <a:ext uri="{FF2B5EF4-FFF2-40B4-BE49-F238E27FC236}">
                  <a16:creationId xmlns:a16="http://schemas.microsoft.com/office/drawing/2014/main" id="{D549A48B-E304-44EF-81DF-E5D196E81412}"/>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6" name="Freeform 20">
              <a:extLst>
                <a:ext uri="{FF2B5EF4-FFF2-40B4-BE49-F238E27FC236}">
                  <a16:creationId xmlns:a16="http://schemas.microsoft.com/office/drawing/2014/main" id="{DC63615D-015B-4817-ACE1-DD19BF570357}"/>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7" name="Freeform 21">
              <a:extLst>
                <a:ext uri="{FF2B5EF4-FFF2-40B4-BE49-F238E27FC236}">
                  <a16:creationId xmlns:a16="http://schemas.microsoft.com/office/drawing/2014/main" id="{C67931B5-CB86-448D-BED3-C97830DB2F0A}"/>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8" name="Freeform 22">
              <a:extLst>
                <a:ext uri="{FF2B5EF4-FFF2-40B4-BE49-F238E27FC236}">
                  <a16:creationId xmlns:a16="http://schemas.microsoft.com/office/drawing/2014/main" id="{C6E9ED68-8FDD-4190-83F2-03EEF7EF668C}"/>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9" name="Freeform 23">
              <a:extLst>
                <a:ext uri="{FF2B5EF4-FFF2-40B4-BE49-F238E27FC236}">
                  <a16:creationId xmlns:a16="http://schemas.microsoft.com/office/drawing/2014/main" id="{7B60863D-E1FF-4B82-BE45-E4F39AF067EB}"/>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0" name="Freeform 24">
              <a:extLst>
                <a:ext uri="{FF2B5EF4-FFF2-40B4-BE49-F238E27FC236}">
                  <a16:creationId xmlns:a16="http://schemas.microsoft.com/office/drawing/2014/main" id="{94A549F5-5CB9-4831-87CA-1D94F33AB796}"/>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1" name="Freeform 25">
              <a:extLst>
                <a:ext uri="{FF2B5EF4-FFF2-40B4-BE49-F238E27FC236}">
                  <a16:creationId xmlns:a16="http://schemas.microsoft.com/office/drawing/2014/main" id="{7F547FD4-32F5-40BA-A94D-B02B12D8E27A}"/>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2" name="Freeform 26">
              <a:extLst>
                <a:ext uri="{FF2B5EF4-FFF2-40B4-BE49-F238E27FC236}">
                  <a16:creationId xmlns:a16="http://schemas.microsoft.com/office/drawing/2014/main" id="{A54E7139-4AE1-4F83-AC83-6D9CACC8580F}"/>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3" name="Freeform 27">
              <a:extLst>
                <a:ext uri="{FF2B5EF4-FFF2-40B4-BE49-F238E27FC236}">
                  <a16:creationId xmlns:a16="http://schemas.microsoft.com/office/drawing/2014/main" id="{21AE3C29-6B81-4297-A86A-440FCBC0D12B}"/>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4" name="Freeform 28">
              <a:extLst>
                <a:ext uri="{FF2B5EF4-FFF2-40B4-BE49-F238E27FC236}">
                  <a16:creationId xmlns:a16="http://schemas.microsoft.com/office/drawing/2014/main" id="{49A3321A-B4DE-426D-9D03-A084EB6BA55D}"/>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65" name="Group 29">
            <a:extLst>
              <a:ext uri="{FF2B5EF4-FFF2-40B4-BE49-F238E27FC236}">
                <a16:creationId xmlns:a16="http://schemas.microsoft.com/office/drawing/2014/main" id="{D4D63B77-8FC6-4FBF-A695-B4B02E871A88}"/>
              </a:ext>
            </a:extLst>
          </p:cNvPr>
          <p:cNvGrpSpPr>
            <a:grpSpLocks/>
          </p:cNvGrpSpPr>
          <p:nvPr/>
        </p:nvGrpSpPr>
        <p:grpSpPr bwMode="auto">
          <a:xfrm>
            <a:off x="4932076" y="4221088"/>
            <a:ext cx="1109663" cy="1219200"/>
            <a:chOff x="4896" y="0"/>
            <a:chExt cx="699" cy="768"/>
          </a:xfrm>
        </p:grpSpPr>
        <p:sp>
          <p:nvSpPr>
            <p:cNvPr id="66" name="Freeform 30">
              <a:extLst>
                <a:ext uri="{FF2B5EF4-FFF2-40B4-BE49-F238E27FC236}">
                  <a16:creationId xmlns:a16="http://schemas.microsoft.com/office/drawing/2014/main" id="{B881CCE7-51BC-4FA4-AE07-ACDC40DD2913}"/>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67" name="Group 31">
              <a:extLst>
                <a:ext uri="{FF2B5EF4-FFF2-40B4-BE49-F238E27FC236}">
                  <a16:creationId xmlns:a16="http://schemas.microsoft.com/office/drawing/2014/main" id="{83EF77FF-F244-4D19-B84A-D0A752C9F8AC}"/>
                </a:ext>
              </a:extLst>
            </p:cNvPr>
            <p:cNvGrpSpPr>
              <a:grpSpLocks/>
            </p:cNvGrpSpPr>
            <p:nvPr/>
          </p:nvGrpSpPr>
          <p:grpSpPr bwMode="auto">
            <a:xfrm>
              <a:off x="4992" y="0"/>
              <a:ext cx="603" cy="718"/>
              <a:chOff x="5011" y="188"/>
              <a:chExt cx="603" cy="718"/>
            </a:xfrm>
          </p:grpSpPr>
          <p:sp>
            <p:nvSpPr>
              <p:cNvPr id="68" name="Freeform 32">
                <a:extLst>
                  <a:ext uri="{FF2B5EF4-FFF2-40B4-BE49-F238E27FC236}">
                    <a16:creationId xmlns:a16="http://schemas.microsoft.com/office/drawing/2014/main" id="{BBDA0CA1-687E-4748-8B4E-04F01A4012E4}"/>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9" name="Freeform 33">
                <a:extLst>
                  <a:ext uri="{FF2B5EF4-FFF2-40B4-BE49-F238E27FC236}">
                    <a16:creationId xmlns:a16="http://schemas.microsoft.com/office/drawing/2014/main" id="{B00A3B77-6974-4ACE-ABC6-2902CD1A0A25}"/>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0" name="Freeform 34">
                <a:extLst>
                  <a:ext uri="{FF2B5EF4-FFF2-40B4-BE49-F238E27FC236}">
                    <a16:creationId xmlns:a16="http://schemas.microsoft.com/office/drawing/2014/main" id="{D81D445C-82AC-4254-9E98-EFC2E887246A}"/>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1" name="Freeform 35">
                <a:extLst>
                  <a:ext uri="{FF2B5EF4-FFF2-40B4-BE49-F238E27FC236}">
                    <a16:creationId xmlns:a16="http://schemas.microsoft.com/office/drawing/2014/main" id="{56575EB0-1DD8-4ADF-9365-7EFC034CCA55}"/>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2" name="Freeform 36">
                <a:extLst>
                  <a:ext uri="{FF2B5EF4-FFF2-40B4-BE49-F238E27FC236}">
                    <a16:creationId xmlns:a16="http://schemas.microsoft.com/office/drawing/2014/main" id="{173B23AE-4E32-43AB-A9E4-A63397C32643}"/>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3" name="Freeform 37">
                <a:extLst>
                  <a:ext uri="{FF2B5EF4-FFF2-40B4-BE49-F238E27FC236}">
                    <a16:creationId xmlns:a16="http://schemas.microsoft.com/office/drawing/2014/main" id="{D3E4C6CF-3CC7-482A-BDE8-438416E34CE2}"/>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4" name="Freeform 38">
                <a:extLst>
                  <a:ext uri="{FF2B5EF4-FFF2-40B4-BE49-F238E27FC236}">
                    <a16:creationId xmlns:a16="http://schemas.microsoft.com/office/drawing/2014/main" id="{6FC3F19D-DD62-4F03-9417-6CF25CF0E65A}"/>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5" name="Freeform 39">
                <a:extLst>
                  <a:ext uri="{FF2B5EF4-FFF2-40B4-BE49-F238E27FC236}">
                    <a16:creationId xmlns:a16="http://schemas.microsoft.com/office/drawing/2014/main" id="{6C42C3E6-4973-485D-A0DC-289CBB1CF72D}"/>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6" name="Freeform 40">
                <a:extLst>
                  <a:ext uri="{FF2B5EF4-FFF2-40B4-BE49-F238E27FC236}">
                    <a16:creationId xmlns:a16="http://schemas.microsoft.com/office/drawing/2014/main" id="{6F5E228F-4C36-4274-BB21-1E80328025F7}"/>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7" name="Freeform 41">
                <a:extLst>
                  <a:ext uri="{FF2B5EF4-FFF2-40B4-BE49-F238E27FC236}">
                    <a16:creationId xmlns:a16="http://schemas.microsoft.com/office/drawing/2014/main" id="{D31DE69E-2936-4980-9014-902DF76CA387}"/>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8" name="Freeform 42">
                <a:extLst>
                  <a:ext uri="{FF2B5EF4-FFF2-40B4-BE49-F238E27FC236}">
                    <a16:creationId xmlns:a16="http://schemas.microsoft.com/office/drawing/2014/main" id="{71085B70-C0FC-49A7-A34E-A4E02D50F314}"/>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9" name="Freeform 43">
                <a:extLst>
                  <a:ext uri="{FF2B5EF4-FFF2-40B4-BE49-F238E27FC236}">
                    <a16:creationId xmlns:a16="http://schemas.microsoft.com/office/drawing/2014/main" id="{1B17C8F0-08E0-4FCD-9511-31CC7196FBA4}"/>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0" name="Freeform 44">
                <a:extLst>
                  <a:ext uri="{FF2B5EF4-FFF2-40B4-BE49-F238E27FC236}">
                    <a16:creationId xmlns:a16="http://schemas.microsoft.com/office/drawing/2014/main" id="{465D495E-ECE7-4888-8B9E-6C73518A47C7}"/>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1" name="Freeform 45">
                <a:extLst>
                  <a:ext uri="{FF2B5EF4-FFF2-40B4-BE49-F238E27FC236}">
                    <a16:creationId xmlns:a16="http://schemas.microsoft.com/office/drawing/2014/main" id="{7150A4D4-A1E3-4EFB-AC69-9D045BCAFA10}"/>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2" name="Freeform 46">
                <a:extLst>
                  <a:ext uri="{FF2B5EF4-FFF2-40B4-BE49-F238E27FC236}">
                    <a16:creationId xmlns:a16="http://schemas.microsoft.com/office/drawing/2014/main" id="{64997AF7-8A35-42FB-AD8D-52AC8B85A3EE}"/>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3" name="Rectangle 47">
                <a:extLst>
                  <a:ext uri="{FF2B5EF4-FFF2-40B4-BE49-F238E27FC236}">
                    <a16:creationId xmlns:a16="http://schemas.microsoft.com/office/drawing/2014/main" id="{02EF98E7-ECDB-423E-841F-3F9B3AF2B65E}"/>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4" name="Freeform 48">
                <a:extLst>
                  <a:ext uri="{FF2B5EF4-FFF2-40B4-BE49-F238E27FC236}">
                    <a16:creationId xmlns:a16="http://schemas.microsoft.com/office/drawing/2014/main" id="{98FDD2D7-22EB-45BD-B0AD-BD24830F40E9}"/>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grpSp>
        <p:nvGrpSpPr>
          <p:cNvPr id="85" name="Group 14">
            <a:extLst>
              <a:ext uri="{FF2B5EF4-FFF2-40B4-BE49-F238E27FC236}">
                <a16:creationId xmlns:a16="http://schemas.microsoft.com/office/drawing/2014/main" id="{E697FCAE-51C1-474E-88FA-65C6C2F3A32D}"/>
              </a:ext>
            </a:extLst>
          </p:cNvPr>
          <p:cNvGrpSpPr>
            <a:grpSpLocks/>
          </p:cNvGrpSpPr>
          <p:nvPr/>
        </p:nvGrpSpPr>
        <p:grpSpPr bwMode="auto">
          <a:xfrm>
            <a:off x="2411761" y="5373288"/>
            <a:ext cx="585788" cy="1095375"/>
            <a:chOff x="4659" y="345"/>
            <a:chExt cx="369" cy="690"/>
          </a:xfrm>
        </p:grpSpPr>
        <p:sp>
          <p:nvSpPr>
            <p:cNvPr id="86" name="Freeform 15">
              <a:extLst>
                <a:ext uri="{FF2B5EF4-FFF2-40B4-BE49-F238E27FC236}">
                  <a16:creationId xmlns:a16="http://schemas.microsoft.com/office/drawing/2014/main" id="{9CA92E04-CDE0-478A-92D6-60F52EEE86EF}"/>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7" name="Freeform 16">
              <a:extLst>
                <a:ext uri="{FF2B5EF4-FFF2-40B4-BE49-F238E27FC236}">
                  <a16:creationId xmlns:a16="http://schemas.microsoft.com/office/drawing/2014/main" id="{B243DCF7-E8C2-4331-A8FE-3B43AAFE3C5C}"/>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8" name="Freeform 17">
              <a:extLst>
                <a:ext uri="{FF2B5EF4-FFF2-40B4-BE49-F238E27FC236}">
                  <a16:creationId xmlns:a16="http://schemas.microsoft.com/office/drawing/2014/main" id="{D85A060E-088E-4404-8B9A-FD5FB8BE7888}"/>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9" name="Rectangle 18">
              <a:extLst>
                <a:ext uri="{FF2B5EF4-FFF2-40B4-BE49-F238E27FC236}">
                  <a16:creationId xmlns:a16="http://schemas.microsoft.com/office/drawing/2014/main" id="{97B17566-E05A-4458-AF76-6038BDE39391}"/>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0" name="Freeform 19">
              <a:extLst>
                <a:ext uri="{FF2B5EF4-FFF2-40B4-BE49-F238E27FC236}">
                  <a16:creationId xmlns:a16="http://schemas.microsoft.com/office/drawing/2014/main" id="{61C5679A-90F1-43BE-9475-38A687522144}"/>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1" name="Freeform 20">
              <a:extLst>
                <a:ext uri="{FF2B5EF4-FFF2-40B4-BE49-F238E27FC236}">
                  <a16:creationId xmlns:a16="http://schemas.microsoft.com/office/drawing/2014/main" id="{3D7E30A7-6211-497E-92ED-71A86C0B8537}"/>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2" name="Freeform 21">
              <a:extLst>
                <a:ext uri="{FF2B5EF4-FFF2-40B4-BE49-F238E27FC236}">
                  <a16:creationId xmlns:a16="http://schemas.microsoft.com/office/drawing/2014/main" id="{2D172779-197C-41FF-93BA-AFB87AFC0A52}"/>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3" name="Freeform 22">
              <a:extLst>
                <a:ext uri="{FF2B5EF4-FFF2-40B4-BE49-F238E27FC236}">
                  <a16:creationId xmlns:a16="http://schemas.microsoft.com/office/drawing/2014/main" id="{9AB8ACF0-CA78-433E-8E2E-E06D9DEACC85}"/>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4" name="Freeform 23">
              <a:extLst>
                <a:ext uri="{FF2B5EF4-FFF2-40B4-BE49-F238E27FC236}">
                  <a16:creationId xmlns:a16="http://schemas.microsoft.com/office/drawing/2014/main" id="{7D1C05F5-8B89-4F5D-A7D0-33F815B195A9}"/>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5" name="Freeform 24">
              <a:extLst>
                <a:ext uri="{FF2B5EF4-FFF2-40B4-BE49-F238E27FC236}">
                  <a16:creationId xmlns:a16="http://schemas.microsoft.com/office/drawing/2014/main" id="{635B5CE2-380E-46F3-A071-A8179CF359B2}"/>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6" name="Freeform 25">
              <a:extLst>
                <a:ext uri="{FF2B5EF4-FFF2-40B4-BE49-F238E27FC236}">
                  <a16:creationId xmlns:a16="http://schemas.microsoft.com/office/drawing/2014/main" id="{1E9BF5C3-E5BA-4537-9F04-33C2A121352B}"/>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7" name="Freeform 26">
              <a:extLst>
                <a:ext uri="{FF2B5EF4-FFF2-40B4-BE49-F238E27FC236}">
                  <a16:creationId xmlns:a16="http://schemas.microsoft.com/office/drawing/2014/main" id="{C08735E0-D1D9-49E7-A994-FFB43A8586D4}"/>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8" name="Freeform 27">
              <a:extLst>
                <a:ext uri="{FF2B5EF4-FFF2-40B4-BE49-F238E27FC236}">
                  <a16:creationId xmlns:a16="http://schemas.microsoft.com/office/drawing/2014/main" id="{BAB27FF3-B87C-4079-9653-F3F2B361D703}"/>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9" name="Freeform 28">
              <a:extLst>
                <a:ext uri="{FF2B5EF4-FFF2-40B4-BE49-F238E27FC236}">
                  <a16:creationId xmlns:a16="http://schemas.microsoft.com/office/drawing/2014/main" id="{9A59A57B-84EF-47DC-B4D6-B7CC8602F81B}"/>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100" name="Group 29">
            <a:extLst>
              <a:ext uri="{FF2B5EF4-FFF2-40B4-BE49-F238E27FC236}">
                <a16:creationId xmlns:a16="http://schemas.microsoft.com/office/drawing/2014/main" id="{408D7426-E07B-4532-92B8-5FD6C37B5AB1}"/>
              </a:ext>
            </a:extLst>
          </p:cNvPr>
          <p:cNvGrpSpPr>
            <a:grpSpLocks/>
          </p:cNvGrpSpPr>
          <p:nvPr/>
        </p:nvGrpSpPr>
        <p:grpSpPr bwMode="auto">
          <a:xfrm>
            <a:off x="2792799" y="5068410"/>
            <a:ext cx="1109663" cy="1219200"/>
            <a:chOff x="4896" y="0"/>
            <a:chExt cx="699" cy="768"/>
          </a:xfrm>
        </p:grpSpPr>
        <p:sp>
          <p:nvSpPr>
            <p:cNvPr id="101" name="Freeform 30">
              <a:extLst>
                <a:ext uri="{FF2B5EF4-FFF2-40B4-BE49-F238E27FC236}">
                  <a16:creationId xmlns:a16="http://schemas.microsoft.com/office/drawing/2014/main" id="{91E2A09F-C731-42C7-9B94-ABAA3F93817E}"/>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102" name="Group 31">
              <a:extLst>
                <a:ext uri="{FF2B5EF4-FFF2-40B4-BE49-F238E27FC236}">
                  <a16:creationId xmlns:a16="http://schemas.microsoft.com/office/drawing/2014/main" id="{39E839DC-AE26-4D02-8B3C-74AB2458C109}"/>
                </a:ext>
              </a:extLst>
            </p:cNvPr>
            <p:cNvGrpSpPr>
              <a:grpSpLocks/>
            </p:cNvGrpSpPr>
            <p:nvPr/>
          </p:nvGrpSpPr>
          <p:grpSpPr bwMode="auto">
            <a:xfrm>
              <a:off x="4992" y="0"/>
              <a:ext cx="603" cy="718"/>
              <a:chOff x="5011" y="188"/>
              <a:chExt cx="603" cy="718"/>
            </a:xfrm>
          </p:grpSpPr>
          <p:sp>
            <p:nvSpPr>
              <p:cNvPr id="103" name="Freeform 32">
                <a:extLst>
                  <a:ext uri="{FF2B5EF4-FFF2-40B4-BE49-F238E27FC236}">
                    <a16:creationId xmlns:a16="http://schemas.microsoft.com/office/drawing/2014/main" id="{07F1D83B-3829-4908-ADCE-90534C9C53A7}"/>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4" name="Freeform 33">
                <a:extLst>
                  <a:ext uri="{FF2B5EF4-FFF2-40B4-BE49-F238E27FC236}">
                    <a16:creationId xmlns:a16="http://schemas.microsoft.com/office/drawing/2014/main" id="{AAC604B1-7C4F-496C-A71D-64FA9547A386}"/>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5" name="Freeform 34">
                <a:extLst>
                  <a:ext uri="{FF2B5EF4-FFF2-40B4-BE49-F238E27FC236}">
                    <a16:creationId xmlns:a16="http://schemas.microsoft.com/office/drawing/2014/main" id="{E316C4BB-F907-490A-919A-F4692869F742}"/>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6" name="Freeform 35">
                <a:extLst>
                  <a:ext uri="{FF2B5EF4-FFF2-40B4-BE49-F238E27FC236}">
                    <a16:creationId xmlns:a16="http://schemas.microsoft.com/office/drawing/2014/main" id="{888A5B66-6F01-474A-93B6-663A1CCB2946}"/>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7" name="Freeform 36">
                <a:extLst>
                  <a:ext uri="{FF2B5EF4-FFF2-40B4-BE49-F238E27FC236}">
                    <a16:creationId xmlns:a16="http://schemas.microsoft.com/office/drawing/2014/main" id="{899D503D-5548-4139-931A-6F144706A138}"/>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8" name="Freeform 37">
                <a:extLst>
                  <a:ext uri="{FF2B5EF4-FFF2-40B4-BE49-F238E27FC236}">
                    <a16:creationId xmlns:a16="http://schemas.microsoft.com/office/drawing/2014/main" id="{72547913-F5CB-486B-8794-4DC316618C08}"/>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9" name="Freeform 38">
                <a:extLst>
                  <a:ext uri="{FF2B5EF4-FFF2-40B4-BE49-F238E27FC236}">
                    <a16:creationId xmlns:a16="http://schemas.microsoft.com/office/drawing/2014/main" id="{78D7701D-3A5A-4CDB-9915-3DCB004AE817}"/>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0" name="Freeform 39">
                <a:extLst>
                  <a:ext uri="{FF2B5EF4-FFF2-40B4-BE49-F238E27FC236}">
                    <a16:creationId xmlns:a16="http://schemas.microsoft.com/office/drawing/2014/main" id="{ADC8E5E9-DFC2-4DD0-B715-0EAD166B5403}"/>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1" name="Freeform 40">
                <a:extLst>
                  <a:ext uri="{FF2B5EF4-FFF2-40B4-BE49-F238E27FC236}">
                    <a16:creationId xmlns:a16="http://schemas.microsoft.com/office/drawing/2014/main" id="{A2AD3D80-22B0-4059-A0DC-568B5E1FCA0C}"/>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2" name="Freeform 41">
                <a:extLst>
                  <a:ext uri="{FF2B5EF4-FFF2-40B4-BE49-F238E27FC236}">
                    <a16:creationId xmlns:a16="http://schemas.microsoft.com/office/drawing/2014/main" id="{78BE3CB1-E958-46BA-B299-0FB28883FDE7}"/>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3" name="Freeform 42">
                <a:extLst>
                  <a:ext uri="{FF2B5EF4-FFF2-40B4-BE49-F238E27FC236}">
                    <a16:creationId xmlns:a16="http://schemas.microsoft.com/office/drawing/2014/main" id="{744C1335-294F-4D8E-AE1D-AEBBEE61E8B4}"/>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4" name="Freeform 43">
                <a:extLst>
                  <a:ext uri="{FF2B5EF4-FFF2-40B4-BE49-F238E27FC236}">
                    <a16:creationId xmlns:a16="http://schemas.microsoft.com/office/drawing/2014/main" id="{959AB117-C719-4928-A1AD-E41EF491E121}"/>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5" name="Freeform 44">
                <a:extLst>
                  <a:ext uri="{FF2B5EF4-FFF2-40B4-BE49-F238E27FC236}">
                    <a16:creationId xmlns:a16="http://schemas.microsoft.com/office/drawing/2014/main" id="{8A4A9B72-9046-43C6-8123-5B9CFEAF0C22}"/>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6" name="Freeform 45">
                <a:extLst>
                  <a:ext uri="{FF2B5EF4-FFF2-40B4-BE49-F238E27FC236}">
                    <a16:creationId xmlns:a16="http://schemas.microsoft.com/office/drawing/2014/main" id="{ADC6708D-2B73-412A-AB8C-1B574FF4577B}"/>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7" name="Freeform 46">
                <a:extLst>
                  <a:ext uri="{FF2B5EF4-FFF2-40B4-BE49-F238E27FC236}">
                    <a16:creationId xmlns:a16="http://schemas.microsoft.com/office/drawing/2014/main" id="{E7BF7CB6-F105-438C-979D-DF95F39B3661}"/>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8" name="Rectangle 47">
                <a:extLst>
                  <a:ext uri="{FF2B5EF4-FFF2-40B4-BE49-F238E27FC236}">
                    <a16:creationId xmlns:a16="http://schemas.microsoft.com/office/drawing/2014/main" id="{F8D65617-7067-445F-81DD-3E579FEA078F}"/>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9" name="Freeform 48">
                <a:extLst>
                  <a:ext uri="{FF2B5EF4-FFF2-40B4-BE49-F238E27FC236}">
                    <a16:creationId xmlns:a16="http://schemas.microsoft.com/office/drawing/2014/main" id="{9F1F163E-4CC7-4C03-A2EA-1716C5772966}"/>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120" name="Rectangle 119">
            <a:extLst>
              <a:ext uri="{FF2B5EF4-FFF2-40B4-BE49-F238E27FC236}">
                <a16:creationId xmlns:a16="http://schemas.microsoft.com/office/drawing/2014/main" id="{8B4222F0-761D-4924-8D7E-D80914DA61AD}"/>
              </a:ext>
            </a:extLst>
          </p:cNvPr>
          <p:cNvSpPr/>
          <p:nvPr/>
        </p:nvSpPr>
        <p:spPr>
          <a:xfrm>
            <a:off x="4038600" y="980728"/>
            <a:ext cx="1111750" cy="8640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ID" sz="3600" dirty="0">
                <a:solidFill>
                  <a:prstClr val="white"/>
                </a:solidFill>
                <a:latin typeface="Arial Rounded MT Bold" panose="020F0704030504030204" pitchFamily="34" charset="0"/>
              </a:rPr>
              <a:t>5</a:t>
            </a:r>
            <a:endParaRPr kumimoji="0" lang="en-ID"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80267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800" decel="100000"/>
                                        <p:tgtEl>
                                          <p:spTgt spid="7"/>
                                        </p:tgtEl>
                                      </p:cBhvr>
                                    </p:animEffect>
                                    <p:anim calcmode="lin" valueType="num">
                                      <p:cBhvr>
                                        <p:cTn id="13" dur="800" decel="100000" fill="hold"/>
                                        <p:tgtEl>
                                          <p:spTgt spid="7"/>
                                        </p:tgtEl>
                                        <p:attrNameLst>
                                          <p:attrName>style.rotation</p:attrName>
                                        </p:attrNameLst>
                                      </p:cBhvr>
                                      <p:tavLst>
                                        <p:tav tm="0">
                                          <p:val>
                                            <p:fltVal val="-90"/>
                                          </p:val>
                                        </p:tav>
                                        <p:tav tm="100000">
                                          <p:val>
                                            <p:fltVal val="0"/>
                                          </p:val>
                                        </p:tav>
                                      </p:tavLst>
                                    </p:anim>
                                    <p:anim calcmode="lin" valueType="num">
                                      <p:cBhvr>
                                        <p:cTn id="14" dur="800" decel="100000" fill="hold"/>
                                        <p:tgtEl>
                                          <p:spTgt spid="7"/>
                                        </p:tgtEl>
                                        <p:attrNameLst>
                                          <p:attrName>ppt_x</p:attrName>
                                        </p:attrNameLst>
                                      </p:cBhvr>
                                      <p:tavLst>
                                        <p:tav tm="0">
                                          <p:val>
                                            <p:strVal val="#ppt_x+0.4"/>
                                          </p:val>
                                        </p:tav>
                                        <p:tav tm="100000">
                                          <p:val>
                                            <p:strVal val="#ppt_x-0.05"/>
                                          </p:val>
                                        </p:tav>
                                      </p:tavLst>
                                    </p:anim>
                                    <p:anim calcmode="lin" valueType="num">
                                      <p:cBhvr>
                                        <p:cTn id="15" dur="800" decel="100000" fill="hold"/>
                                        <p:tgtEl>
                                          <p:spTgt spid="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800" decel="100000"/>
                                        <p:tgtEl>
                                          <p:spTgt spid="10"/>
                                        </p:tgtEl>
                                      </p:cBhvr>
                                    </p:animEffect>
                                    <p:anim calcmode="lin" valueType="num">
                                      <p:cBhvr>
                                        <p:cTn id="21" dur="800" decel="100000" fill="hold"/>
                                        <p:tgtEl>
                                          <p:spTgt spid="10"/>
                                        </p:tgtEl>
                                        <p:attrNameLst>
                                          <p:attrName>style.rotation</p:attrName>
                                        </p:attrNameLst>
                                      </p:cBhvr>
                                      <p:tavLst>
                                        <p:tav tm="0">
                                          <p:val>
                                            <p:fltVal val="-90"/>
                                          </p:val>
                                        </p:tav>
                                        <p:tav tm="100000">
                                          <p:val>
                                            <p:fltVal val="0"/>
                                          </p:val>
                                        </p:tav>
                                      </p:tavLst>
                                    </p:anim>
                                    <p:anim calcmode="lin" valueType="num">
                                      <p:cBhvr>
                                        <p:cTn id="22" dur="800" decel="100000" fill="hold"/>
                                        <p:tgtEl>
                                          <p:spTgt spid="10"/>
                                        </p:tgtEl>
                                        <p:attrNameLst>
                                          <p:attrName>ppt_x</p:attrName>
                                        </p:attrNameLst>
                                      </p:cBhvr>
                                      <p:tavLst>
                                        <p:tav tm="0">
                                          <p:val>
                                            <p:strVal val="#ppt_x+0.4"/>
                                          </p:val>
                                        </p:tav>
                                        <p:tav tm="100000">
                                          <p:val>
                                            <p:strVal val="#ppt_x-0.05"/>
                                          </p:val>
                                        </p:tav>
                                      </p:tavLst>
                                    </p:anim>
                                    <p:anim calcmode="lin" valueType="num">
                                      <p:cBhvr>
                                        <p:cTn id="23" dur="800" decel="100000" fill="hold"/>
                                        <p:tgtEl>
                                          <p:spTgt spid="1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800" decel="100000"/>
                                        <p:tgtEl>
                                          <p:spTgt spid="49"/>
                                        </p:tgtEl>
                                      </p:cBhvr>
                                    </p:animEffect>
                                    <p:anim calcmode="lin" valueType="num">
                                      <p:cBhvr>
                                        <p:cTn id="29" dur="800" decel="100000" fill="hold"/>
                                        <p:tgtEl>
                                          <p:spTgt spid="49"/>
                                        </p:tgtEl>
                                        <p:attrNameLst>
                                          <p:attrName>style.rotation</p:attrName>
                                        </p:attrNameLst>
                                      </p:cBhvr>
                                      <p:tavLst>
                                        <p:tav tm="0">
                                          <p:val>
                                            <p:fltVal val="-90"/>
                                          </p:val>
                                        </p:tav>
                                        <p:tav tm="100000">
                                          <p:val>
                                            <p:fltVal val="0"/>
                                          </p:val>
                                        </p:tav>
                                      </p:tavLst>
                                    </p:anim>
                                    <p:anim calcmode="lin" valueType="num">
                                      <p:cBhvr>
                                        <p:cTn id="30" dur="800" decel="100000" fill="hold"/>
                                        <p:tgtEl>
                                          <p:spTgt spid="49"/>
                                        </p:tgtEl>
                                        <p:attrNameLst>
                                          <p:attrName>ppt_x</p:attrName>
                                        </p:attrNameLst>
                                      </p:cBhvr>
                                      <p:tavLst>
                                        <p:tav tm="0">
                                          <p:val>
                                            <p:strVal val="#ppt_x+0.4"/>
                                          </p:val>
                                        </p:tav>
                                        <p:tav tm="100000">
                                          <p:val>
                                            <p:strVal val="#ppt_x-0.05"/>
                                          </p:val>
                                        </p:tav>
                                      </p:tavLst>
                                    </p:anim>
                                    <p:anim calcmode="lin" valueType="num">
                                      <p:cBhvr>
                                        <p:cTn id="31" dur="800" decel="100000" fill="hold"/>
                                        <p:tgtEl>
                                          <p:spTgt spid="49"/>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800" decel="100000"/>
                                        <p:tgtEl>
                                          <p:spTgt spid="6"/>
                                        </p:tgtEl>
                                      </p:cBhvr>
                                    </p:animEffect>
                                    <p:anim calcmode="lin" valueType="num">
                                      <p:cBhvr>
                                        <p:cTn id="37" dur="800" decel="100000" fill="hold"/>
                                        <p:tgtEl>
                                          <p:spTgt spid="6"/>
                                        </p:tgtEl>
                                        <p:attrNameLst>
                                          <p:attrName>style.rotation</p:attrName>
                                        </p:attrNameLst>
                                      </p:cBhvr>
                                      <p:tavLst>
                                        <p:tav tm="0">
                                          <p:val>
                                            <p:fltVal val="-90"/>
                                          </p:val>
                                        </p:tav>
                                        <p:tav tm="100000">
                                          <p:val>
                                            <p:fltVal val="0"/>
                                          </p:val>
                                        </p:tav>
                                      </p:tavLst>
                                    </p:anim>
                                    <p:anim calcmode="lin" valueType="num">
                                      <p:cBhvr>
                                        <p:cTn id="38" dur="800" decel="100000" fill="hold"/>
                                        <p:tgtEl>
                                          <p:spTgt spid="6"/>
                                        </p:tgtEl>
                                        <p:attrNameLst>
                                          <p:attrName>ppt_x</p:attrName>
                                        </p:attrNameLst>
                                      </p:cBhvr>
                                      <p:tavLst>
                                        <p:tav tm="0">
                                          <p:val>
                                            <p:strVal val="#ppt_x+0.4"/>
                                          </p:val>
                                        </p:tav>
                                        <p:tav tm="100000">
                                          <p:val>
                                            <p:strVal val="#ppt_x-0.05"/>
                                          </p:val>
                                        </p:tav>
                                      </p:tavLst>
                                    </p:anim>
                                    <p:anim calcmode="lin" valueType="num">
                                      <p:cBhvr>
                                        <p:cTn id="39" dur="800" decel="100000" fill="hold"/>
                                        <p:tgtEl>
                                          <p:spTgt spid="6"/>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50"/>
                                        </p:tgtEl>
                                      </p:cBhvr>
                                    </p:animEffect>
                                    <p:animScale>
                                      <p:cBhvr>
                                        <p:cTn id="63" dur="250" autoRev="1" fill="hold"/>
                                        <p:tgtEl>
                                          <p:spTgt spid="50"/>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5"/>
                                        </p:tgtEl>
                                      </p:cBhvr>
                                    </p:animEffect>
                                    <p:animScale>
                                      <p:cBhvr>
                                        <p:cTn id="67" dur="250" autoRev="1" fill="hold"/>
                                        <p:tgtEl>
                                          <p:spTgt spid="85"/>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800" decel="100000"/>
                                        <p:tgtEl>
                                          <p:spTgt spid="85"/>
                                        </p:tgtEl>
                                      </p:cBhvr>
                                    </p:animEffect>
                                    <p:anim calcmode="lin" valueType="num">
                                      <p:cBhvr>
                                        <p:cTn id="73" dur="800" decel="100000" fill="hold"/>
                                        <p:tgtEl>
                                          <p:spTgt spid="85"/>
                                        </p:tgtEl>
                                        <p:attrNameLst>
                                          <p:attrName>style.rotation</p:attrName>
                                        </p:attrNameLst>
                                      </p:cBhvr>
                                      <p:tavLst>
                                        <p:tav tm="0">
                                          <p:val>
                                            <p:fltVal val="-90"/>
                                          </p:val>
                                        </p:tav>
                                        <p:tav tm="100000">
                                          <p:val>
                                            <p:fltVal val="0"/>
                                          </p:val>
                                        </p:tav>
                                      </p:tavLst>
                                    </p:anim>
                                    <p:anim calcmode="lin" valueType="num">
                                      <p:cBhvr>
                                        <p:cTn id="74" dur="800" decel="100000" fill="hold"/>
                                        <p:tgtEl>
                                          <p:spTgt spid="85"/>
                                        </p:tgtEl>
                                        <p:attrNameLst>
                                          <p:attrName>ppt_x</p:attrName>
                                        </p:attrNameLst>
                                      </p:cBhvr>
                                      <p:tavLst>
                                        <p:tav tm="0">
                                          <p:val>
                                            <p:strVal val="#ppt_x+0.4"/>
                                          </p:val>
                                        </p:tav>
                                        <p:tav tm="100000">
                                          <p:val>
                                            <p:strVal val="#ppt_x-0.05"/>
                                          </p:val>
                                        </p:tav>
                                      </p:tavLst>
                                    </p:anim>
                                    <p:anim calcmode="lin" valueType="num">
                                      <p:cBhvr>
                                        <p:cTn id="75" dur="800" decel="100000" fill="hold"/>
                                        <p:tgtEl>
                                          <p:spTgt spid="85"/>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5"/>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5"/>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fade">
                                      <p:cBhvr>
                                        <p:cTn id="80" dur="800" decel="100000"/>
                                        <p:tgtEl>
                                          <p:spTgt spid="100"/>
                                        </p:tgtEl>
                                      </p:cBhvr>
                                    </p:animEffect>
                                    <p:anim calcmode="lin" valueType="num">
                                      <p:cBhvr>
                                        <p:cTn id="81" dur="800" decel="100000" fill="hold"/>
                                        <p:tgtEl>
                                          <p:spTgt spid="100"/>
                                        </p:tgtEl>
                                        <p:attrNameLst>
                                          <p:attrName>style.rotation</p:attrName>
                                        </p:attrNameLst>
                                      </p:cBhvr>
                                      <p:tavLst>
                                        <p:tav tm="0">
                                          <p:val>
                                            <p:fltVal val="-90"/>
                                          </p:val>
                                        </p:tav>
                                        <p:tav tm="100000">
                                          <p:val>
                                            <p:fltVal val="0"/>
                                          </p:val>
                                        </p:tav>
                                      </p:tavLst>
                                    </p:anim>
                                    <p:anim calcmode="lin" valueType="num">
                                      <p:cBhvr>
                                        <p:cTn id="82" dur="800" decel="100000" fill="hold"/>
                                        <p:tgtEl>
                                          <p:spTgt spid="100"/>
                                        </p:tgtEl>
                                        <p:attrNameLst>
                                          <p:attrName>ppt_x</p:attrName>
                                        </p:attrNameLst>
                                      </p:cBhvr>
                                      <p:tavLst>
                                        <p:tav tm="0">
                                          <p:val>
                                            <p:strVal val="#ppt_x+0.4"/>
                                          </p:val>
                                        </p:tav>
                                        <p:tav tm="100000">
                                          <p:val>
                                            <p:strVal val="#ppt_x-0.05"/>
                                          </p:val>
                                        </p:tav>
                                      </p:tavLst>
                                    </p:anim>
                                    <p:anim calcmode="lin" valueType="num">
                                      <p:cBhvr>
                                        <p:cTn id="83" dur="800" decel="100000" fill="hold"/>
                                        <p:tgtEl>
                                          <p:spTgt spid="100"/>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0"/>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0"/>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800" decel="100000"/>
                                        <p:tgtEl>
                                          <p:spTgt spid="50"/>
                                        </p:tgtEl>
                                      </p:cBhvr>
                                    </p:animEffect>
                                    <p:anim calcmode="lin" valueType="num">
                                      <p:cBhvr>
                                        <p:cTn id="89" dur="800" decel="100000" fill="hold"/>
                                        <p:tgtEl>
                                          <p:spTgt spid="50"/>
                                        </p:tgtEl>
                                        <p:attrNameLst>
                                          <p:attrName>style.rotation</p:attrName>
                                        </p:attrNameLst>
                                      </p:cBhvr>
                                      <p:tavLst>
                                        <p:tav tm="0">
                                          <p:val>
                                            <p:fltVal val="-90"/>
                                          </p:val>
                                        </p:tav>
                                        <p:tav tm="100000">
                                          <p:val>
                                            <p:fltVal val="0"/>
                                          </p:val>
                                        </p:tav>
                                      </p:tavLst>
                                    </p:anim>
                                    <p:anim calcmode="lin" valueType="num">
                                      <p:cBhvr>
                                        <p:cTn id="90" dur="800" decel="100000" fill="hold"/>
                                        <p:tgtEl>
                                          <p:spTgt spid="50"/>
                                        </p:tgtEl>
                                        <p:attrNameLst>
                                          <p:attrName>ppt_x</p:attrName>
                                        </p:attrNameLst>
                                      </p:cBhvr>
                                      <p:tavLst>
                                        <p:tav tm="0">
                                          <p:val>
                                            <p:strVal val="#ppt_x+0.4"/>
                                          </p:val>
                                        </p:tav>
                                        <p:tav tm="100000">
                                          <p:val>
                                            <p:strVal val="#ppt_x-0.05"/>
                                          </p:val>
                                        </p:tav>
                                      </p:tavLst>
                                    </p:anim>
                                    <p:anim calcmode="lin" valueType="num">
                                      <p:cBhvr>
                                        <p:cTn id="91" dur="800" decel="100000" fill="hold"/>
                                        <p:tgtEl>
                                          <p:spTgt spid="50"/>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800" decel="100000"/>
                                        <p:tgtEl>
                                          <p:spTgt spid="65"/>
                                        </p:tgtEl>
                                      </p:cBhvr>
                                    </p:animEffect>
                                    <p:anim calcmode="lin" valueType="num">
                                      <p:cBhvr>
                                        <p:cTn id="97" dur="800" decel="100000" fill="hold"/>
                                        <p:tgtEl>
                                          <p:spTgt spid="65"/>
                                        </p:tgtEl>
                                        <p:attrNameLst>
                                          <p:attrName>style.rotation</p:attrName>
                                        </p:attrNameLst>
                                      </p:cBhvr>
                                      <p:tavLst>
                                        <p:tav tm="0">
                                          <p:val>
                                            <p:fltVal val="-90"/>
                                          </p:val>
                                        </p:tav>
                                        <p:tav tm="100000">
                                          <p:val>
                                            <p:fltVal val="0"/>
                                          </p:val>
                                        </p:tav>
                                      </p:tavLst>
                                    </p:anim>
                                    <p:anim calcmode="lin" valueType="num">
                                      <p:cBhvr>
                                        <p:cTn id="98" dur="800" decel="100000" fill="hold"/>
                                        <p:tgtEl>
                                          <p:spTgt spid="65"/>
                                        </p:tgtEl>
                                        <p:attrNameLst>
                                          <p:attrName>ppt_x</p:attrName>
                                        </p:attrNameLst>
                                      </p:cBhvr>
                                      <p:tavLst>
                                        <p:tav tm="0">
                                          <p:val>
                                            <p:strVal val="#ppt_x+0.4"/>
                                          </p:val>
                                        </p:tav>
                                        <p:tav tm="100000">
                                          <p:val>
                                            <p:strVal val="#ppt_x-0.05"/>
                                          </p:val>
                                        </p:tav>
                                      </p:tavLst>
                                    </p:anim>
                                    <p:anim calcmode="lin" valueType="num">
                                      <p:cBhvr>
                                        <p:cTn id="99" dur="800" decel="100000" fill="hold"/>
                                        <p:tgtEl>
                                          <p:spTgt spid="65"/>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800" decel="100000"/>
                                        <p:tgtEl>
                                          <p:spTgt spid="29"/>
                                        </p:tgtEl>
                                      </p:cBhvr>
                                    </p:animEffect>
                                    <p:anim calcmode="lin" valueType="num">
                                      <p:cBhvr>
                                        <p:cTn id="105" dur="800" decel="100000" fill="hold"/>
                                        <p:tgtEl>
                                          <p:spTgt spid="29"/>
                                        </p:tgtEl>
                                        <p:attrNameLst>
                                          <p:attrName>style.rotation</p:attrName>
                                        </p:attrNameLst>
                                      </p:cBhvr>
                                      <p:tavLst>
                                        <p:tav tm="0">
                                          <p:val>
                                            <p:fltVal val="-90"/>
                                          </p:val>
                                        </p:tav>
                                        <p:tav tm="100000">
                                          <p:val>
                                            <p:fltVal val="0"/>
                                          </p:val>
                                        </p:tav>
                                      </p:tavLst>
                                    </p:anim>
                                    <p:anim calcmode="lin" valueType="num">
                                      <p:cBhvr>
                                        <p:cTn id="106" dur="800" decel="100000" fill="hold"/>
                                        <p:tgtEl>
                                          <p:spTgt spid="29"/>
                                        </p:tgtEl>
                                        <p:attrNameLst>
                                          <p:attrName>ppt_x</p:attrName>
                                        </p:attrNameLst>
                                      </p:cBhvr>
                                      <p:tavLst>
                                        <p:tav tm="0">
                                          <p:val>
                                            <p:strVal val="#ppt_x+0.4"/>
                                          </p:val>
                                        </p:tav>
                                        <p:tav tm="100000">
                                          <p:val>
                                            <p:strVal val="#ppt_x-0.05"/>
                                          </p:val>
                                        </p:tav>
                                      </p:tavLst>
                                    </p:anim>
                                    <p:anim calcmode="lin" valueType="num">
                                      <p:cBhvr>
                                        <p:cTn id="107" dur="800" decel="100000" fill="hold"/>
                                        <p:tgtEl>
                                          <p:spTgt spid="29"/>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3BD30B-5156-4E5B-84F9-EB810A2981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smtClean="0">
                <a:ln>
                  <a:noFill/>
                </a:ln>
                <a:solidFill>
                  <a:srgbClr val="FFFFFF"/>
                </a:solidFill>
                <a:effectLst/>
                <a:uLnTx/>
                <a:uFillTx/>
                <a:latin typeface="Arial"/>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6" name="Flowchart: Document 5">
            <a:extLst>
              <a:ext uri="{FF2B5EF4-FFF2-40B4-BE49-F238E27FC236}">
                <a16:creationId xmlns:a16="http://schemas.microsoft.com/office/drawing/2014/main" id="{04177F4A-86C8-45DD-AC33-FC77BE8A681F}"/>
              </a:ext>
            </a:extLst>
          </p:cNvPr>
          <p:cNvSpPr/>
          <p:nvPr/>
        </p:nvSpPr>
        <p:spPr>
          <a:xfrm>
            <a:off x="454092" y="1196752"/>
            <a:ext cx="2664296" cy="1584176"/>
          </a:xfrm>
          <a:prstGeom prst="flowChartDocumen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METODE KUANTITATIF</a:t>
            </a:r>
          </a:p>
        </p:txBody>
      </p:sp>
      <p:sp>
        <p:nvSpPr>
          <p:cNvPr id="7" name="Flowchart: Document 6">
            <a:extLst>
              <a:ext uri="{FF2B5EF4-FFF2-40B4-BE49-F238E27FC236}">
                <a16:creationId xmlns:a16="http://schemas.microsoft.com/office/drawing/2014/main" id="{74BB7E05-BF0A-4B2F-9F57-BF0A1C2D1A07}"/>
              </a:ext>
            </a:extLst>
          </p:cNvPr>
          <p:cNvSpPr/>
          <p:nvPr/>
        </p:nvSpPr>
        <p:spPr>
          <a:xfrm>
            <a:off x="441492" y="3861048"/>
            <a:ext cx="2340260" cy="1584176"/>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PENGUKURAN</a:t>
            </a:r>
          </a:p>
        </p:txBody>
      </p:sp>
      <p:sp>
        <p:nvSpPr>
          <p:cNvPr id="8" name="Flowchart: Document 7">
            <a:extLst>
              <a:ext uri="{FF2B5EF4-FFF2-40B4-BE49-F238E27FC236}">
                <a16:creationId xmlns:a16="http://schemas.microsoft.com/office/drawing/2014/main" id="{EE038521-DF9B-4C36-8096-5D47A28B5967}"/>
              </a:ext>
            </a:extLst>
          </p:cNvPr>
          <p:cNvSpPr/>
          <p:nvPr/>
        </p:nvSpPr>
        <p:spPr>
          <a:xfrm>
            <a:off x="3085523" y="3861048"/>
            <a:ext cx="2340260" cy="1584176"/>
          </a:xfrm>
          <a:prstGeom prst="flowChartDocumen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PEMBUKTIAN HIPOTESIS </a:t>
            </a:r>
          </a:p>
        </p:txBody>
      </p:sp>
      <p:sp>
        <p:nvSpPr>
          <p:cNvPr id="9" name="Flowchart: Document 8">
            <a:extLst>
              <a:ext uri="{FF2B5EF4-FFF2-40B4-BE49-F238E27FC236}">
                <a16:creationId xmlns:a16="http://schemas.microsoft.com/office/drawing/2014/main" id="{4C575D97-A150-4E86-94B9-E2196B7370D5}"/>
              </a:ext>
            </a:extLst>
          </p:cNvPr>
          <p:cNvSpPr/>
          <p:nvPr/>
        </p:nvSpPr>
        <p:spPr>
          <a:xfrm>
            <a:off x="6012160" y="2276872"/>
            <a:ext cx="2554032" cy="1289527"/>
          </a:xfrm>
          <a:prstGeom prst="flowChartDocumen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TEORI YANG SUDAH ADA </a:t>
            </a:r>
          </a:p>
        </p:txBody>
      </p:sp>
      <p:sp>
        <p:nvSpPr>
          <p:cNvPr id="10" name="Flowchart: Document 9">
            <a:extLst>
              <a:ext uri="{FF2B5EF4-FFF2-40B4-BE49-F238E27FC236}">
                <a16:creationId xmlns:a16="http://schemas.microsoft.com/office/drawing/2014/main" id="{40198DEF-21C5-47D9-B3EC-D9D74B4AB0E1}"/>
              </a:ext>
            </a:extLst>
          </p:cNvPr>
          <p:cNvSpPr/>
          <p:nvPr/>
        </p:nvSpPr>
        <p:spPr>
          <a:xfrm>
            <a:off x="6033326" y="3861048"/>
            <a:ext cx="2482024" cy="1584176"/>
          </a:xfrm>
          <a:prstGeom prst="flowChartDocumen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ID" sz="2000" dirty="0">
                <a:solidFill>
                  <a:prstClr val="white"/>
                </a:solidFill>
                <a:latin typeface="Arial Rounded MT Bold" panose="020F0704030504030204" pitchFamily="34" charset="0"/>
              </a:rPr>
              <a:t>TEORI DAN </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PEMIKIRAN BARU </a:t>
            </a:r>
          </a:p>
        </p:txBody>
      </p:sp>
      <p:sp>
        <p:nvSpPr>
          <p:cNvPr id="11" name="Flowchart: Document 10">
            <a:extLst>
              <a:ext uri="{FF2B5EF4-FFF2-40B4-BE49-F238E27FC236}">
                <a16:creationId xmlns:a16="http://schemas.microsoft.com/office/drawing/2014/main" id="{433A6703-16A6-4A9B-896A-FCF8906C7FD4}"/>
              </a:ext>
            </a:extLst>
          </p:cNvPr>
          <p:cNvSpPr/>
          <p:nvPr/>
        </p:nvSpPr>
        <p:spPr>
          <a:xfrm>
            <a:off x="5997322" y="5597671"/>
            <a:ext cx="2554032" cy="1289527"/>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SEMUA PEMIKIRAN BARU </a:t>
            </a:r>
          </a:p>
        </p:txBody>
      </p:sp>
      <p:sp>
        <p:nvSpPr>
          <p:cNvPr id="12" name="Isosceles Triangle 11">
            <a:extLst>
              <a:ext uri="{FF2B5EF4-FFF2-40B4-BE49-F238E27FC236}">
                <a16:creationId xmlns:a16="http://schemas.microsoft.com/office/drawing/2014/main" id="{06B6D237-0ABD-4912-AC23-F3243B4CCE08}"/>
              </a:ext>
            </a:extLst>
          </p:cNvPr>
          <p:cNvSpPr/>
          <p:nvPr/>
        </p:nvSpPr>
        <p:spPr>
          <a:xfrm rot="16200000">
            <a:off x="3465823" y="4247146"/>
            <a:ext cx="4444604" cy="504056"/>
          </a:xfrm>
          <a:prstGeom prst="triangl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Down 12">
            <a:extLst>
              <a:ext uri="{FF2B5EF4-FFF2-40B4-BE49-F238E27FC236}">
                <a16:creationId xmlns:a16="http://schemas.microsoft.com/office/drawing/2014/main" id="{D6E1E16D-4B42-468B-A5CA-BD9B14C1D8E6}"/>
              </a:ext>
            </a:extLst>
          </p:cNvPr>
          <p:cNvSpPr/>
          <p:nvPr/>
        </p:nvSpPr>
        <p:spPr>
          <a:xfrm>
            <a:off x="1187624" y="2921635"/>
            <a:ext cx="792088" cy="723389"/>
          </a:xfrm>
          <a:prstGeom prst="downArrow">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Arrow: Down 13">
            <a:extLst>
              <a:ext uri="{FF2B5EF4-FFF2-40B4-BE49-F238E27FC236}">
                <a16:creationId xmlns:a16="http://schemas.microsoft.com/office/drawing/2014/main" id="{5F0ACD05-D1AE-42B8-B19B-096999F64C58}"/>
              </a:ext>
            </a:extLst>
          </p:cNvPr>
          <p:cNvSpPr/>
          <p:nvPr/>
        </p:nvSpPr>
        <p:spPr>
          <a:xfrm rot="16200000">
            <a:off x="2570998" y="4271740"/>
            <a:ext cx="792088" cy="454865"/>
          </a:xfrm>
          <a:prstGeom prst="downArrow">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2446A10E-7D9E-419D-B62D-BFCB1532A449}"/>
              </a:ext>
            </a:extLst>
          </p:cNvPr>
          <p:cNvSpPr txBox="1"/>
          <p:nvPr/>
        </p:nvSpPr>
        <p:spPr>
          <a:xfrm>
            <a:off x="3635896" y="260648"/>
            <a:ext cx="432048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POLA FIKIR PENELITIAN KUANTITATIF</a:t>
            </a:r>
          </a:p>
        </p:txBody>
      </p:sp>
    </p:spTree>
    <p:extLst>
      <p:ext uri="{BB962C8B-B14F-4D97-AF65-F5344CB8AC3E}">
        <p14:creationId xmlns:p14="http://schemas.microsoft.com/office/powerpoint/2010/main" val="32295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285728"/>
            <a:ext cx="1785950" cy="1214446"/>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haroni" pitchFamily="2" charset="-79"/>
                <a:ea typeface="+mn-ea"/>
                <a:cs typeface="Aharoni" pitchFamily="2" charset="-79"/>
              </a:rPr>
              <a:t>LM, IM, BM, </a:t>
            </a:r>
            <a:r>
              <a:rPr kumimoji="0" lang="en-US" sz="1800" b="0" i="0" u="none" strike="noStrike" kern="1200" cap="none" spc="0" normalizeH="0" baseline="0" noProof="0" dirty="0">
                <a:ln>
                  <a:noFill/>
                </a:ln>
                <a:solidFill>
                  <a:prstClr val="white"/>
                </a:solidFill>
                <a:effectLst/>
                <a:uLnTx/>
                <a:uFillTx/>
                <a:latin typeface="Calibri"/>
                <a:ea typeface="+mn-ea"/>
                <a:cs typeface="+mn-cs"/>
              </a:rPr>
              <a:t>RUMUSAN MASALAH </a:t>
            </a:r>
          </a:p>
        </p:txBody>
      </p:sp>
      <p:sp>
        <p:nvSpPr>
          <p:cNvPr id="5" name="Rectangle 4"/>
          <p:cNvSpPr/>
          <p:nvPr/>
        </p:nvSpPr>
        <p:spPr>
          <a:xfrm>
            <a:off x="35496" y="1785926"/>
            <a:ext cx="1785950" cy="1214446"/>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LANDASAN TEORI</a:t>
            </a:r>
          </a:p>
        </p:txBody>
      </p:sp>
      <p:sp>
        <p:nvSpPr>
          <p:cNvPr id="6" name="Rectangle 5"/>
          <p:cNvSpPr/>
          <p:nvPr/>
        </p:nvSpPr>
        <p:spPr>
          <a:xfrm>
            <a:off x="35496" y="3429000"/>
            <a:ext cx="1785950" cy="1214446"/>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RUMUSAN HIPOTESIS</a:t>
            </a:r>
          </a:p>
        </p:txBody>
      </p:sp>
      <p:sp>
        <p:nvSpPr>
          <p:cNvPr id="7" name="Rectangle 6"/>
          <p:cNvSpPr/>
          <p:nvPr/>
        </p:nvSpPr>
        <p:spPr>
          <a:xfrm>
            <a:off x="3087192" y="1785926"/>
            <a:ext cx="1458008" cy="1214446"/>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POPULASI</a:t>
            </a:r>
          </a:p>
        </p:txBody>
      </p:sp>
      <p:sp>
        <p:nvSpPr>
          <p:cNvPr id="8" name="Rectangle 7"/>
          <p:cNvSpPr/>
          <p:nvPr/>
        </p:nvSpPr>
        <p:spPr>
          <a:xfrm>
            <a:off x="4944580" y="1785926"/>
            <a:ext cx="1571636" cy="1214446"/>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SAMPEL</a:t>
            </a:r>
          </a:p>
        </p:txBody>
      </p:sp>
      <p:sp>
        <p:nvSpPr>
          <p:cNvPr id="9" name="Rectangle 8"/>
          <p:cNvSpPr/>
          <p:nvPr/>
        </p:nvSpPr>
        <p:spPr>
          <a:xfrm>
            <a:off x="3158630" y="5000636"/>
            <a:ext cx="1571636" cy="1214446"/>
          </a:xfrm>
          <a:prstGeom prst="rect">
            <a:avLst/>
          </a:prstGeom>
          <a:solidFill>
            <a:srgbClr val="6600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PENGEMBANGAN INSTRUMEN</a:t>
            </a:r>
          </a:p>
        </p:txBody>
      </p:sp>
      <p:sp>
        <p:nvSpPr>
          <p:cNvPr id="10" name="Rectangle 9"/>
          <p:cNvSpPr/>
          <p:nvPr/>
        </p:nvSpPr>
        <p:spPr>
          <a:xfrm>
            <a:off x="4944580" y="5000636"/>
            <a:ext cx="1571636" cy="1214446"/>
          </a:xfrm>
          <a:prstGeom prst="rect">
            <a:avLst/>
          </a:prstGeom>
          <a:solidFill>
            <a:srgbClr val="6600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PENGUJIAN INSTRUMEN</a:t>
            </a:r>
          </a:p>
        </p:txBody>
      </p:sp>
      <p:sp>
        <p:nvSpPr>
          <p:cNvPr id="11" name="Rectangle 10"/>
          <p:cNvSpPr/>
          <p:nvPr/>
        </p:nvSpPr>
        <p:spPr>
          <a:xfrm>
            <a:off x="3857620" y="3429000"/>
            <a:ext cx="1785950" cy="1214446"/>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PENGUMPULAN DATA </a:t>
            </a:r>
          </a:p>
        </p:txBody>
      </p:sp>
      <p:sp>
        <p:nvSpPr>
          <p:cNvPr id="12" name="Rectangle 11"/>
          <p:cNvSpPr/>
          <p:nvPr/>
        </p:nvSpPr>
        <p:spPr>
          <a:xfrm>
            <a:off x="5786446" y="3429000"/>
            <a:ext cx="1571636" cy="1214446"/>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ANALISIS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DATA </a:t>
            </a:r>
          </a:p>
        </p:txBody>
      </p:sp>
      <p:sp>
        <p:nvSpPr>
          <p:cNvPr id="13" name="Rectangle 12"/>
          <p:cNvSpPr/>
          <p:nvPr/>
        </p:nvSpPr>
        <p:spPr>
          <a:xfrm>
            <a:off x="7500958" y="3429000"/>
            <a:ext cx="1571636" cy="1214446"/>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a:rPr>
              <a:t>KESIMPULAN DAN SARAN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Down Arrow 13"/>
          <p:cNvSpPr/>
          <p:nvPr/>
        </p:nvSpPr>
        <p:spPr>
          <a:xfrm>
            <a:off x="678438" y="1357298"/>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Down Arrow 14"/>
          <p:cNvSpPr/>
          <p:nvPr/>
        </p:nvSpPr>
        <p:spPr>
          <a:xfrm>
            <a:off x="678438" y="3000372"/>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7" name="Elbow Connector 16"/>
          <p:cNvCxnSpPr/>
          <p:nvPr/>
        </p:nvCxnSpPr>
        <p:spPr>
          <a:xfrm flipV="1">
            <a:off x="2557118" y="2428868"/>
            <a:ext cx="612000" cy="1476000"/>
          </a:xfrm>
          <a:prstGeom prst="bentConnector3">
            <a:avLst>
              <a:gd name="adj1" fmla="val 50000"/>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2519848" y="4082058"/>
            <a:ext cx="684000" cy="1476000"/>
          </a:xfrm>
          <a:prstGeom prst="bentConnector3">
            <a:avLst>
              <a:gd name="adj1" fmla="val 50000"/>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rot="16200000">
            <a:off x="4551671" y="2107397"/>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Down Arrow 19"/>
          <p:cNvSpPr/>
          <p:nvPr/>
        </p:nvSpPr>
        <p:spPr>
          <a:xfrm rot="16200000">
            <a:off x="4623109" y="5464983"/>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Down Arrow 20"/>
          <p:cNvSpPr/>
          <p:nvPr/>
        </p:nvSpPr>
        <p:spPr>
          <a:xfrm>
            <a:off x="5016018" y="3000371"/>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Down Arrow 21"/>
          <p:cNvSpPr/>
          <p:nvPr/>
        </p:nvSpPr>
        <p:spPr>
          <a:xfrm flipV="1">
            <a:off x="5033337" y="4572008"/>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Down Arrow 22"/>
          <p:cNvSpPr/>
          <p:nvPr/>
        </p:nvSpPr>
        <p:spPr>
          <a:xfrm rot="16200000">
            <a:off x="5536413" y="3893347"/>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Down Arrow 23"/>
          <p:cNvSpPr/>
          <p:nvPr/>
        </p:nvSpPr>
        <p:spPr>
          <a:xfrm rot="16200000">
            <a:off x="7179487" y="3893347"/>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3857620" y="285728"/>
            <a:ext cx="5000660" cy="785818"/>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LANGKAH-LANGKAH PENELITIAN KUANTITATIF </a:t>
            </a:r>
          </a:p>
        </p:txBody>
      </p:sp>
      <p:sp>
        <p:nvSpPr>
          <p:cNvPr id="26" name="Rectangle 25">
            <a:extLst>
              <a:ext uri="{FF2B5EF4-FFF2-40B4-BE49-F238E27FC236}">
                <a16:creationId xmlns:a16="http://schemas.microsoft.com/office/drawing/2014/main" id="{3545AD54-7E78-4797-94E9-4CF51F3F2C77}"/>
              </a:ext>
            </a:extLst>
          </p:cNvPr>
          <p:cNvSpPr/>
          <p:nvPr/>
        </p:nvSpPr>
        <p:spPr>
          <a:xfrm>
            <a:off x="2136268" y="3425034"/>
            <a:ext cx="1571636" cy="1264247"/>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a:rPr>
              <a:t>DESAIN PENELITIAN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Down Arrow 22">
            <a:extLst>
              <a:ext uri="{FF2B5EF4-FFF2-40B4-BE49-F238E27FC236}">
                <a16:creationId xmlns:a16="http://schemas.microsoft.com/office/drawing/2014/main" id="{7F24BF05-0372-4E29-BA89-C193A4A3D20B}"/>
              </a:ext>
            </a:extLst>
          </p:cNvPr>
          <p:cNvSpPr/>
          <p:nvPr/>
        </p:nvSpPr>
        <p:spPr>
          <a:xfrm rot="16200000">
            <a:off x="1743359" y="3821909"/>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348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barn(inVertical)">
                                      <p:cBhvr>
                                        <p:cTn id="86" dur="500"/>
                                        <p:tgtEl>
                                          <p:spTgt spid="2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barn(inVertical)">
                                      <p:cBhvr>
                                        <p:cTn id="89" dur="5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1000"/>
                                        <p:tgtEl>
                                          <p:spTgt spid="22"/>
                                        </p:tgtEl>
                                      </p:cBhvr>
                                    </p:animEffect>
                                    <p:anim calcmode="lin" valueType="num">
                                      <p:cBhvr>
                                        <p:cTn id="95" dur="1000" fill="hold"/>
                                        <p:tgtEl>
                                          <p:spTgt spid="22"/>
                                        </p:tgtEl>
                                        <p:attrNameLst>
                                          <p:attrName>ppt_x</p:attrName>
                                        </p:attrNameLst>
                                      </p:cBhvr>
                                      <p:tavLst>
                                        <p:tav tm="0">
                                          <p:val>
                                            <p:strVal val="#ppt_x"/>
                                          </p:val>
                                        </p:tav>
                                        <p:tav tm="100000">
                                          <p:val>
                                            <p:strVal val="#ppt_x"/>
                                          </p:val>
                                        </p:tav>
                                      </p:tavLst>
                                    </p:anim>
                                    <p:anim calcmode="lin" valueType="num">
                                      <p:cBhvr>
                                        <p:cTn id="96" dur="1000" fill="hold"/>
                                        <p:tgtEl>
                                          <p:spTgt spid="2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1000"/>
                                        <p:tgtEl>
                                          <p:spTgt spid="11"/>
                                        </p:tgtEl>
                                      </p:cBhvr>
                                    </p:animEffect>
                                    <p:anim calcmode="lin" valueType="num">
                                      <p:cBhvr>
                                        <p:cTn id="105" dur="1000" fill="hold"/>
                                        <p:tgtEl>
                                          <p:spTgt spid="11"/>
                                        </p:tgtEl>
                                        <p:attrNameLst>
                                          <p:attrName>ppt_x</p:attrName>
                                        </p:attrNameLst>
                                      </p:cBhvr>
                                      <p:tavLst>
                                        <p:tav tm="0">
                                          <p:val>
                                            <p:strVal val="#ppt_x"/>
                                          </p:val>
                                        </p:tav>
                                        <p:tav tm="100000">
                                          <p:val>
                                            <p:strVal val="#ppt_x"/>
                                          </p:val>
                                        </p:tav>
                                      </p:tavLst>
                                    </p:anim>
                                    <p:anim calcmode="lin" valueType="num">
                                      <p:cBhvr>
                                        <p:cTn id="10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1000"/>
                                        <p:tgtEl>
                                          <p:spTgt spid="23"/>
                                        </p:tgtEl>
                                      </p:cBhvr>
                                    </p:animEffect>
                                    <p:anim calcmode="lin" valueType="num">
                                      <p:cBhvr>
                                        <p:cTn id="112" dur="1000" fill="hold"/>
                                        <p:tgtEl>
                                          <p:spTgt spid="23"/>
                                        </p:tgtEl>
                                        <p:attrNameLst>
                                          <p:attrName>ppt_x</p:attrName>
                                        </p:attrNameLst>
                                      </p:cBhvr>
                                      <p:tavLst>
                                        <p:tav tm="0">
                                          <p:val>
                                            <p:strVal val="#ppt_x"/>
                                          </p:val>
                                        </p:tav>
                                        <p:tav tm="100000">
                                          <p:val>
                                            <p:strVal val="#ppt_x"/>
                                          </p:val>
                                        </p:tav>
                                      </p:tavLst>
                                    </p:anim>
                                    <p:anim calcmode="lin" valueType="num">
                                      <p:cBhvr>
                                        <p:cTn id="113" dur="1000" fill="hold"/>
                                        <p:tgtEl>
                                          <p:spTgt spid="2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1000"/>
                                        <p:tgtEl>
                                          <p:spTgt spid="12"/>
                                        </p:tgtEl>
                                      </p:cBhvr>
                                    </p:animEffect>
                                    <p:anim calcmode="lin" valueType="num">
                                      <p:cBhvr>
                                        <p:cTn id="117" dur="1000" fill="hold"/>
                                        <p:tgtEl>
                                          <p:spTgt spid="12"/>
                                        </p:tgtEl>
                                        <p:attrNameLst>
                                          <p:attrName>ppt_x</p:attrName>
                                        </p:attrNameLst>
                                      </p:cBhvr>
                                      <p:tavLst>
                                        <p:tav tm="0">
                                          <p:val>
                                            <p:strVal val="#ppt_x"/>
                                          </p:val>
                                        </p:tav>
                                        <p:tav tm="100000">
                                          <p:val>
                                            <p:strVal val="#ppt_x"/>
                                          </p:val>
                                        </p:tav>
                                      </p:tavLst>
                                    </p:anim>
                                    <p:anim calcmode="lin" valueType="num">
                                      <p:cBhvr>
                                        <p:cTn id="1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000"/>
                                        <p:tgtEl>
                                          <p:spTgt spid="24"/>
                                        </p:tgtEl>
                                      </p:cBhvr>
                                    </p:animEffect>
                                    <p:anim calcmode="lin" valueType="num">
                                      <p:cBhvr>
                                        <p:cTn id="124" dur="1000" fill="hold"/>
                                        <p:tgtEl>
                                          <p:spTgt spid="24"/>
                                        </p:tgtEl>
                                        <p:attrNameLst>
                                          <p:attrName>ppt_x</p:attrName>
                                        </p:attrNameLst>
                                      </p:cBhvr>
                                      <p:tavLst>
                                        <p:tav tm="0">
                                          <p:val>
                                            <p:strVal val="#ppt_x"/>
                                          </p:val>
                                        </p:tav>
                                        <p:tav tm="100000">
                                          <p:val>
                                            <p:strVal val="#ppt_x"/>
                                          </p:val>
                                        </p:tav>
                                      </p:tavLst>
                                    </p:anim>
                                    <p:anim calcmode="lin" valueType="num">
                                      <p:cBhvr>
                                        <p:cTn id="125" dur="1000" fill="hold"/>
                                        <p:tgtEl>
                                          <p:spTgt spid="2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fade">
                                      <p:cBhvr>
                                        <p:cTn id="128" dur="1000"/>
                                        <p:tgtEl>
                                          <p:spTgt spid="13"/>
                                        </p:tgtEl>
                                      </p:cBhvr>
                                    </p:animEffect>
                                    <p:anim calcmode="lin" valueType="num">
                                      <p:cBhvr>
                                        <p:cTn id="129" dur="1000" fill="hold"/>
                                        <p:tgtEl>
                                          <p:spTgt spid="13"/>
                                        </p:tgtEl>
                                        <p:attrNameLst>
                                          <p:attrName>ppt_x</p:attrName>
                                        </p:attrNameLst>
                                      </p:cBhvr>
                                      <p:tavLst>
                                        <p:tav tm="0">
                                          <p:val>
                                            <p:strVal val="#ppt_x"/>
                                          </p:val>
                                        </p:tav>
                                        <p:tav tm="100000">
                                          <p:val>
                                            <p:strVal val="#ppt_x"/>
                                          </p:val>
                                        </p:tav>
                                      </p:tavLst>
                                    </p:anim>
                                    <p:anim calcmode="lin" valueType="num">
                                      <p:cBhvr>
                                        <p:cTn id="1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1" grpId="0" animBg="1"/>
      <p:bldP spid="22" grpId="0" animBg="1"/>
      <p:bldP spid="23" grpId="0" animBg="1"/>
      <p:bldP spid="24"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A00AC-8933-40CB-9342-C788533F77BE}"/>
              </a:ext>
            </a:extLst>
          </p:cNvPr>
          <p:cNvSpPr/>
          <p:nvPr/>
        </p:nvSpPr>
        <p:spPr>
          <a:xfrm>
            <a:off x="7246590" y="439176"/>
            <a:ext cx="1172716" cy="9840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Y</a:t>
            </a:r>
          </a:p>
        </p:txBody>
      </p:sp>
      <p:sp>
        <p:nvSpPr>
          <p:cNvPr id="9" name="TextBox 8">
            <a:extLst>
              <a:ext uri="{FF2B5EF4-FFF2-40B4-BE49-F238E27FC236}">
                <a16:creationId xmlns:a16="http://schemas.microsoft.com/office/drawing/2014/main" id="{8B3AE41B-B1F6-4F89-B02C-FC5276A33F38}"/>
              </a:ext>
            </a:extLst>
          </p:cNvPr>
          <p:cNvSpPr txBox="1"/>
          <p:nvPr/>
        </p:nvSpPr>
        <p:spPr>
          <a:xfrm>
            <a:off x="208620" y="318057"/>
            <a:ext cx="5976664" cy="83099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LATAR BELAKANG MASALAH: </a:t>
            </a:r>
            <a:r>
              <a:rPr kumimoji="0" lang="en-ID" sz="2400" b="0" i="0" u="sng"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MASALAH VARIABEL DEPENDEN</a:t>
            </a:r>
          </a:p>
        </p:txBody>
      </p:sp>
      <p:sp>
        <p:nvSpPr>
          <p:cNvPr id="10" name="Rectangle 9">
            <a:extLst>
              <a:ext uri="{FF2B5EF4-FFF2-40B4-BE49-F238E27FC236}">
                <a16:creationId xmlns:a16="http://schemas.microsoft.com/office/drawing/2014/main" id="{0EFA1308-CE11-4C5D-A487-34687893EC9B}"/>
              </a:ext>
            </a:extLst>
          </p:cNvPr>
          <p:cNvSpPr/>
          <p:nvPr/>
        </p:nvSpPr>
        <p:spPr>
          <a:xfrm>
            <a:off x="7246590" y="2511641"/>
            <a:ext cx="1172716" cy="9173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Y</a:t>
            </a:r>
          </a:p>
        </p:txBody>
      </p:sp>
      <p:cxnSp>
        <p:nvCxnSpPr>
          <p:cNvPr id="12" name="Straight Arrow Connector 11">
            <a:extLst>
              <a:ext uri="{FF2B5EF4-FFF2-40B4-BE49-F238E27FC236}">
                <a16:creationId xmlns:a16="http://schemas.microsoft.com/office/drawing/2014/main" id="{CFA5E173-0EEA-473F-878B-2E1B0BA6A47D}"/>
              </a:ext>
            </a:extLst>
          </p:cNvPr>
          <p:cNvCxnSpPr>
            <a:cxnSpLocks/>
          </p:cNvCxnSpPr>
          <p:nvPr/>
        </p:nvCxnSpPr>
        <p:spPr>
          <a:xfrm>
            <a:off x="3975348" y="1719553"/>
            <a:ext cx="2880320" cy="9361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0DB16F5-98F8-46BE-BAB4-234A60FCCF10}"/>
              </a:ext>
            </a:extLst>
          </p:cNvPr>
          <p:cNvCxnSpPr>
            <a:cxnSpLocks/>
          </p:cNvCxnSpPr>
          <p:nvPr/>
        </p:nvCxnSpPr>
        <p:spPr>
          <a:xfrm>
            <a:off x="3975348" y="2187605"/>
            <a:ext cx="2880320" cy="6120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9CFB0C9-1F3A-4F69-B966-624C9C79C814}"/>
              </a:ext>
            </a:extLst>
          </p:cNvPr>
          <p:cNvCxnSpPr>
            <a:cxnSpLocks/>
          </p:cNvCxnSpPr>
          <p:nvPr/>
        </p:nvCxnSpPr>
        <p:spPr>
          <a:xfrm>
            <a:off x="3975348" y="2511641"/>
            <a:ext cx="2880320" cy="432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614FA0E-D931-43F9-A41C-63F1EFCA9631}"/>
              </a:ext>
            </a:extLst>
          </p:cNvPr>
          <p:cNvCxnSpPr>
            <a:cxnSpLocks/>
          </p:cNvCxnSpPr>
          <p:nvPr/>
        </p:nvCxnSpPr>
        <p:spPr>
          <a:xfrm>
            <a:off x="3666926" y="2839505"/>
            <a:ext cx="3271242" cy="1706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AF6E806-5885-4F84-96A0-014539FADF67}"/>
              </a:ext>
            </a:extLst>
          </p:cNvPr>
          <p:cNvCxnSpPr>
            <a:cxnSpLocks/>
          </p:cNvCxnSpPr>
          <p:nvPr/>
        </p:nvCxnSpPr>
        <p:spPr>
          <a:xfrm flipV="1">
            <a:off x="3975348" y="3003689"/>
            <a:ext cx="2880320" cy="300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2973B5A-5624-4BE6-A362-057079CF46ED}"/>
              </a:ext>
            </a:extLst>
          </p:cNvPr>
          <p:cNvCxnSpPr>
            <a:cxnSpLocks/>
          </p:cNvCxnSpPr>
          <p:nvPr/>
        </p:nvCxnSpPr>
        <p:spPr>
          <a:xfrm flipV="1">
            <a:off x="4119364" y="3153709"/>
            <a:ext cx="2880320" cy="5820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4B0EA6-92C4-4C67-89A1-4F3D20D47BDF}"/>
              </a:ext>
            </a:extLst>
          </p:cNvPr>
          <p:cNvSpPr txBox="1"/>
          <p:nvPr/>
        </p:nvSpPr>
        <p:spPr>
          <a:xfrm>
            <a:off x="683543" y="1913678"/>
            <a:ext cx="3168352" cy="120032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IDENTIFIKASI MASALAH; MASALAH2 YANG TERKAIT DG VARIABEL DEPENDEN </a:t>
            </a:r>
          </a:p>
        </p:txBody>
      </p:sp>
      <p:sp>
        <p:nvSpPr>
          <p:cNvPr id="24" name="Rectangle 23">
            <a:extLst>
              <a:ext uri="{FF2B5EF4-FFF2-40B4-BE49-F238E27FC236}">
                <a16:creationId xmlns:a16="http://schemas.microsoft.com/office/drawing/2014/main" id="{B24D3403-10C3-47EC-BC2A-A64806E193A6}"/>
              </a:ext>
            </a:extLst>
          </p:cNvPr>
          <p:cNvSpPr/>
          <p:nvPr/>
        </p:nvSpPr>
        <p:spPr>
          <a:xfrm>
            <a:off x="7246590" y="4109941"/>
            <a:ext cx="1172716" cy="9840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Y</a:t>
            </a:r>
          </a:p>
        </p:txBody>
      </p:sp>
      <p:cxnSp>
        <p:nvCxnSpPr>
          <p:cNvPr id="25" name="Straight Arrow Connector 24">
            <a:extLst>
              <a:ext uri="{FF2B5EF4-FFF2-40B4-BE49-F238E27FC236}">
                <a16:creationId xmlns:a16="http://schemas.microsoft.com/office/drawing/2014/main" id="{6261E19C-02C6-4172-9424-CCEB9230FA14}"/>
              </a:ext>
            </a:extLst>
          </p:cNvPr>
          <p:cNvCxnSpPr>
            <a:cxnSpLocks/>
          </p:cNvCxnSpPr>
          <p:nvPr/>
        </p:nvCxnSpPr>
        <p:spPr>
          <a:xfrm>
            <a:off x="4234860" y="4193538"/>
            <a:ext cx="2956862" cy="240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3EEC32B-85FD-4C9C-A0BA-6169CCF94CF1}"/>
              </a:ext>
            </a:extLst>
          </p:cNvPr>
          <p:cNvCxnSpPr/>
          <p:nvPr/>
        </p:nvCxnSpPr>
        <p:spPr>
          <a:xfrm flipV="1">
            <a:off x="4271432" y="4618750"/>
            <a:ext cx="2880320" cy="5820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2360359-38D5-4B56-93C0-B994A0CCA665}"/>
              </a:ext>
            </a:extLst>
          </p:cNvPr>
          <p:cNvSpPr txBox="1"/>
          <p:nvPr/>
        </p:nvSpPr>
        <p:spPr>
          <a:xfrm>
            <a:off x="-241136" y="4385132"/>
            <a:ext cx="4104456" cy="64633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BATASAN  MASALAH: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MEMILIH DUA DARI 6 MASALAH </a:t>
            </a:r>
          </a:p>
        </p:txBody>
      </p:sp>
      <p:sp>
        <p:nvSpPr>
          <p:cNvPr id="26" name="TextBox 25">
            <a:extLst>
              <a:ext uri="{FF2B5EF4-FFF2-40B4-BE49-F238E27FC236}">
                <a16:creationId xmlns:a16="http://schemas.microsoft.com/office/drawing/2014/main" id="{E28425AB-0C89-406C-BEEE-31DD08C35DF3}"/>
              </a:ext>
            </a:extLst>
          </p:cNvPr>
          <p:cNvSpPr txBox="1"/>
          <p:nvPr/>
        </p:nvSpPr>
        <p:spPr>
          <a:xfrm>
            <a:off x="-324544" y="5704330"/>
            <a:ext cx="4104456" cy="92333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RUMUSAN MASALAH: PERTANYAAN PENELITIAN  </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endParaRPr>
          </a:p>
        </p:txBody>
      </p:sp>
      <p:sp>
        <p:nvSpPr>
          <p:cNvPr id="30" name="Rectangle 29">
            <a:extLst>
              <a:ext uri="{FF2B5EF4-FFF2-40B4-BE49-F238E27FC236}">
                <a16:creationId xmlns:a16="http://schemas.microsoft.com/office/drawing/2014/main" id="{FE568D3B-FC63-4998-9CE1-34D6775E0C62}"/>
              </a:ext>
            </a:extLst>
          </p:cNvPr>
          <p:cNvSpPr/>
          <p:nvPr/>
        </p:nvSpPr>
        <p:spPr>
          <a:xfrm>
            <a:off x="4234860" y="5639849"/>
            <a:ext cx="4104455" cy="984096"/>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1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DESKRIPTIF, KOMPARATIF, ASOSIATIF, SRUKTURAL</a:t>
            </a:r>
          </a:p>
        </p:txBody>
      </p:sp>
    </p:spTree>
    <p:extLst>
      <p:ext uri="{BB962C8B-B14F-4D97-AF65-F5344CB8AC3E}">
        <p14:creationId xmlns:p14="http://schemas.microsoft.com/office/powerpoint/2010/main" val="27576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animBg="1"/>
      <p:bldP spid="23" grpId="0"/>
      <p:bldP spid="24" grpId="0" animBg="1"/>
      <p:bldP spid="29" grpId="0"/>
      <p:bldP spid="26" grpId="0"/>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430802" y="2658912"/>
            <a:ext cx="3528392" cy="1800200"/>
          </a:xfrm>
          <a:prstGeom prst="flowChartMultidocumen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FUNGSI</a:t>
            </a:r>
            <a:r>
              <a:rPr kumimoji="0" lang="en-US" sz="2400" b="0" i="0" u="none" strike="noStrike" kern="1200" cap="none" spc="0" normalizeH="0" noProof="0" dirty="0">
                <a:ln>
                  <a:noFill/>
                </a:ln>
                <a:solidFill>
                  <a:srgbClr val="FFFFFF"/>
                </a:solidFill>
                <a:effectLst/>
                <a:uLnTx/>
                <a:uFillTx/>
                <a:latin typeface="Arial"/>
                <a:ea typeface="+mn-ea"/>
                <a:cs typeface="+mn-cs"/>
              </a:rPr>
              <a:t> TEORI</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lowchart: Document 4"/>
          <p:cNvSpPr/>
          <p:nvPr/>
        </p:nvSpPr>
        <p:spPr>
          <a:xfrm>
            <a:off x="5349740" y="476672"/>
            <a:ext cx="3024336" cy="1584176"/>
          </a:xfrm>
          <a:prstGeom prst="flowChartDocumen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EXPLAIN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lowchart: Document 5"/>
          <p:cNvSpPr/>
          <p:nvPr/>
        </p:nvSpPr>
        <p:spPr>
          <a:xfrm>
            <a:off x="5320910" y="2708920"/>
            <a:ext cx="3024336" cy="1584176"/>
          </a:xfrm>
          <a:prstGeom prst="flowChartDocumen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PREDICTION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Flowchart: Document 6"/>
          <p:cNvSpPr/>
          <p:nvPr/>
        </p:nvSpPr>
        <p:spPr>
          <a:xfrm>
            <a:off x="5292080" y="4869160"/>
            <a:ext cx="3024336" cy="1584176"/>
          </a:xfrm>
          <a:prstGeom prst="flowChartDocumen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CONTROL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Isosceles Triangle 8"/>
          <p:cNvSpPr/>
          <p:nvPr/>
        </p:nvSpPr>
        <p:spPr>
          <a:xfrm rot="16200000">
            <a:off x="1613614" y="3092962"/>
            <a:ext cx="5772756" cy="648072"/>
          </a:xfrm>
          <a:prstGeom prst="triangle">
            <a:avLst>
              <a:gd name="adj" fmla="val 4919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4932040" y="530620"/>
            <a:ext cx="216024" cy="57727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2784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3AED47-9A20-4201-80E6-F8E5174E2CD3}"/>
              </a:ext>
            </a:extLst>
          </p:cNvPr>
          <p:cNvSpPr/>
          <p:nvPr/>
        </p:nvSpPr>
        <p:spPr>
          <a:xfrm>
            <a:off x="1835696" y="548680"/>
            <a:ext cx="1008112" cy="8640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dirty="0">
                <a:latin typeface="Arial Rounded MT Bold" panose="020F0704030504030204" pitchFamily="34" charset="0"/>
              </a:rPr>
              <a:t>X</a:t>
            </a:r>
          </a:p>
        </p:txBody>
      </p:sp>
      <p:sp>
        <p:nvSpPr>
          <p:cNvPr id="5" name="Rectangle 4">
            <a:extLst>
              <a:ext uri="{FF2B5EF4-FFF2-40B4-BE49-F238E27FC236}">
                <a16:creationId xmlns:a16="http://schemas.microsoft.com/office/drawing/2014/main" id="{6936BDB0-9152-4CC6-A504-CBF2A2EB1917}"/>
              </a:ext>
            </a:extLst>
          </p:cNvPr>
          <p:cNvSpPr/>
          <p:nvPr/>
        </p:nvSpPr>
        <p:spPr>
          <a:xfrm>
            <a:off x="5796138" y="574998"/>
            <a:ext cx="1008112" cy="864096"/>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dirty="0">
                <a:latin typeface="Arial Rounded MT Bold" panose="020F0704030504030204" pitchFamily="34" charset="0"/>
              </a:rPr>
              <a:t>Y</a:t>
            </a:r>
          </a:p>
        </p:txBody>
      </p:sp>
      <p:cxnSp>
        <p:nvCxnSpPr>
          <p:cNvPr id="7" name="Straight Arrow Connector 6">
            <a:extLst>
              <a:ext uri="{FF2B5EF4-FFF2-40B4-BE49-F238E27FC236}">
                <a16:creationId xmlns:a16="http://schemas.microsoft.com/office/drawing/2014/main" id="{36753753-34D2-409F-B6C0-80620EB2111E}"/>
              </a:ext>
            </a:extLst>
          </p:cNvPr>
          <p:cNvCxnSpPr/>
          <p:nvPr/>
        </p:nvCxnSpPr>
        <p:spPr>
          <a:xfrm>
            <a:off x="3131840" y="980728"/>
            <a:ext cx="23042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07BB55B-D052-4CF2-88AB-4BFC676B5654}"/>
              </a:ext>
            </a:extLst>
          </p:cNvPr>
          <p:cNvSpPr/>
          <p:nvPr/>
        </p:nvSpPr>
        <p:spPr>
          <a:xfrm>
            <a:off x="827584" y="1844823"/>
            <a:ext cx="3024336" cy="11521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err="1">
                <a:latin typeface="Arial Rounded MT Bold" panose="020F0704030504030204" pitchFamily="34" charset="0"/>
              </a:rPr>
              <a:t>Deskrisis</a:t>
            </a:r>
            <a:r>
              <a:rPr lang="en-ID" sz="2000" dirty="0">
                <a:latin typeface="Arial Rounded MT Bold" panose="020F0704030504030204" pitchFamily="34" charset="0"/>
              </a:rPr>
              <a:t> </a:t>
            </a:r>
            <a:r>
              <a:rPr lang="en-ID" sz="2000" dirty="0" err="1">
                <a:latin typeface="Arial Rounded MT Bold" panose="020F0704030504030204" pitchFamily="34" charset="0"/>
              </a:rPr>
              <a:t>Teori</a:t>
            </a:r>
            <a:r>
              <a:rPr lang="en-ID" sz="2000" dirty="0">
                <a:latin typeface="Arial Rounded MT Bold" panose="020F0704030504030204" pitchFamily="34" charset="0"/>
              </a:rPr>
              <a:t> dan </a:t>
            </a:r>
            <a:r>
              <a:rPr lang="en-ID" sz="2000" dirty="0" err="1">
                <a:latin typeface="Arial Rounded MT Bold" panose="020F0704030504030204" pitchFamily="34" charset="0"/>
              </a:rPr>
              <a:t>Jurnal</a:t>
            </a:r>
            <a:r>
              <a:rPr lang="en-ID" sz="2000" dirty="0">
                <a:latin typeface="Arial Rounded MT Bold" panose="020F0704030504030204" pitchFamily="34" charset="0"/>
              </a:rPr>
              <a:t>, </a:t>
            </a:r>
            <a:r>
              <a:rPr lang="en-ID" sz="2000" dirty="0" err="1">
                <a:latin typeface="Arial Rounded MT Bold" panose="020F0704030504030204" pitchFamily="34" charset="0"/>
              </a:rPr>
              <a:t>pemikiran</a:t>
            </a:r>
            <a:r>
              <a:rPr lang="en-ID" sz="2000" dirty="0">
                <a:latin typeface="Arial Rounded MT Bold" panose="020F0704030504030204" pitchFamily="34" charset="0"/>
              </a:rPr>
              <a:t> </a:t>
            </a:r>
            <a:r>
              <a:rPr lang="en-ID" sz="2000" dirty="0" err="1">
                <a:latin typeface="Arial Rounded MT Bold" panose="020F0704030504030204" pitchFamily="34" charset="0"/>
              </a:rPr>
              <a:t>baru</a:t>
            </a:r>
            <a:r>
              <a:rPr lang="en-ID" sz="2000" dirty="0">
                <a:latin typeface="Arial Rounded MT Bold" panose="020F0704030504030204" pitchFamily="34" charset="0"/>
              </a:rPr>
              <a:t> </a:t>
            </a:r>
            <a:r>
              <a:rPr lang="en-ID" sz="2000" dirty="0" err="1">
                <a:latin typeface="Arial Rounded MT Bold" panose="020F0704030504030204" pitchFamily="34" charset="0"/>
              </a:rPr>
              <a:t>Variabe</a:t>
            </a:r>
            <a:r>
              <a:rPr lang="en-ID" sz="2000" dirty="0">
                <a:latin typeface="Arial Rounded MT Bold" panose="020F0704030504030204" pitchFamily="34" charset="0"/>
              </a:rPr>
              <a:t> X </a:t>
            </a:r>
          </a:p>
        </p:txBody>
      </p:sp>
      <p:sp>
        <p:nvSpPr>
          <p:cNvPr id="9" name="Rectangle 8">
            <a:extLst>
              <a:ext uri="{FF2B5EF4-FFF2-40B4-BE49-F238E27FC236}">
                <a16:creationId xmlns:a16="http://schemas.microsoft.com/office/drawing/2014/main" id="{679D0CD2-B257-40C8-8A5C-ED31AB07A1DB}"/>
              </a:ext>
            </a:extLst>
          </p:cNvPr>
          <p:cNvSpPr/>
          <p:nvPr/>
        </p:nvSpPr>
        <p:spPr>
          <a:xfrm>
            <a:off x="5326382" y="1844823"/>
            <a:ext cx="3024336" cy="1152123"/>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err="1">
                <a:latin typeface="Arial Rounded MT Bold" panose="020F0704030504030204" pitchFamily="34" charset="0"/>
              </a:rPr>
              <a:t>Deskrisis</a:t>
            </a:r>
            <a:r>
              <a:rPr lang="en-ID" sz="2000" dirty="0">
                <a:latin typeface="Arial Rounded MT Bold" panose="020F0704030504030204" pitchFamily="34" charset="0"/>
              </a:rPr>
              <a:t> </a:t>
            </a:r>
            <a:r>
              <a:rPr lang="en-ID" sz="2000" dirty="0" err="1">
                <a:latin typeface="Arial Rounded MT Bold" panose="020F0704030504030204" pitchFamily="34" charset="0"/>
              </a:rPr>
              <a:t>Teori</a:t>
            </a:r>
            <a:r>
              <a:rPr lang="en-ID" sz="2000" dirty="0">
                <a:latin typeface="Arial Rounded MT Bold" panose="020F0704030504030204" pitchFamily="34" charset="0"/>
              </a:rPr>
              <a:t> dan </a:t>
            </a:r>
            <a:r>
              <a:rPr lang="en-ID" sz="2000" dirty="0" err="1">
                <a:latin typeface="Arial Rounded MT Bold" panose="020F0704030504030204" pitchFamily="34" charset="0"/>
              </a:rPr>
              <a:t>Jurnal</a:t>
            </a:r>
            <a:r>
              <a:rPr lang="en-ID" sz="2000" dirty="0">
                <a:latin typeface="Arial Rounded MT Bold" panose="020F0704030504030204" pitchFamily="34" charset="0"/>
              </a:rPr>
              <a:t>, </a:t>
            </a:r>
            <a:r>
              <a:rPr lang="en-ID" sz="2000" dirty="0" err="1">
                <a:latin typeface="Arial Rounded MT Bold" panose="020F0704030504030204" pitchFamily="34" charset="0"/>
              </a:rPr>
              <a:t>pemikiran</a:t>
            </a:r>
            <a:r>
              <a:rPr lang="en-ID" sz="2000" dirty="0">
                <a:latin typeface="Arial Rounded MT Bold" panose="020F0704030504030204" pitchFamily="34" charset="0"/>
              </a:rPr>
              <a:t> </a:t>
            </a:r>
            <a:r>
              <a:rPr lang="en-ID" sz="2000" dirty="0" err="1">
                <a:latin typeface="Arial Rounded MT Bold" panose="020F0704030504030204" pitchFamily="34" charset="0"/>
              </a:rPr>
              <a:t>baru</a:t>
            </a:r>
            <a:r>
              <a:rPr lang="en-ID" sz="2000" dirty="0">
                <a:latin typeface="Arial Rounded MT Bold" panose="020F0704030504030204" pitchFamily="34" charset="0"/>
              </a:rPr>
              <a:t> </a:t>
            </a:r>
            <a:r>
              <a:rPr lang="en-ID" sz="2000" dirty="0" err="1">
                <a:latin typeface="Arial Rounded MT Bold" panose="020F0704030504030204" pitchFamily="34" charset="0"/>
              </a:rPr>
              <a:t>Variabe</a:t>
            </a:r>
            <a:r>
              <a:rPr lang="en-ID" sz="2000" dirty="0">
                <a:latin typeface="Arial Rounded MT Bold" panose="020F0704030504030204" pitchFamily="34" charset="0"/>
              </a:rPr>
              <a:t> Y </a:t>
            </a:r>
          </a:p>
        </p:txBody>
      </p:sp>
      <p:sp>
        <p:nvSpPr>
          <p:cNvPr id="10" name="Rectangle 9">
            <a:extLst>
              <a:ext uri="{FF2B5EF4-FFF2-40B4-BE49-F238E27FC236}">
                <a16:creationId xmlns:a16="http://schemas.microsoft.com/office/drawing/2014/main" id="{EFB3D694-1619-44BB-B690-6160B3BD9764}"/>
              </a:ext>
            </a:extLst>
          </p:cNvPr>
          <p:cNvSpPr/>
          <p:nvPr/>
        </p:nvSpPr>
        <p:spPr>
          <a:xfrm>
            <a:off x="827584" y="3212977"/>
            <a:ext cx="3024336" cy="8640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a:latin typeface="Arial Rounded MT Bold" panose="020F0704030504030204" pitchFamily="34" charset="0"/>
              </a:rPr>
              <a:t>SINTESA VARIABEL X</a:t>
            </a:r>
          </a:p>
        </p:txBody>
      </p:sp>
      <p:sp>
        <p:nvSpPr>
          <p:cNvPr id="11" name="Rectangle 10">
            <a:extLst>
              <a:ext uri="{FF2B5EF4-FFF2-40B4-BE49-F238E27FC236}">
                <a16:creationId xmlns:a16="http://schemas.microsoft.com/office/drawing/2014/main" id="{E72C7E49-D9C2-4A77-ADF5-8CF7B2535C19}"/>
              </a:ext>
            </a:extLst>
          </p:cNvPr>
          <p:cNvSpPr/>
          <p:nvPr/>
        </p:nvSpPr>
        <p:spPr>
          <a:xfrm>
            <a:off x="5326382" y="3212977"/>
            <a:ext cx="3024336" cy="864096"/>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a:latin typeface="Arial Rounded MT Bold" panose="020F0704030504030204" pitchFamily="34" charset="0"/>
              </a:rPr>
              <a:t>SINTESA VARIABEL Y</a:t>
            </a:r>
          </a:p>
        </p:txBody>
      </p:sp>
      <p:sp>
        <p:nvSpPr>
          <p:cNvPr id="12" name="Rectangle 11">
            <a:extLst>
              <a:ext uri="{FF2B5EF4-FFF2-40B4-BE49-F238E27FC236}">
                <a16:creationId xmlns:a16="http://schemas.microsoft.com/office/drawing/2014/main" id="{D6B732D2-7B76-42AA-88CD-7E5C15337E88}"/>
              </a:ext>
            </a:extLst>
          </p:cNvPr>
          <p:cNvSpPr/>
          <p:nvPr/>
        </p:nvSpPr>
        <p:spPr>
          <a:xfrm>
            <a:off x="3131840" y="4437116"/>
            <a:ext cx="3024336" cy="100811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a:latin typeface="Arial Rounded MT Bold" panose="020F0704030504030204" pitchFamily="34" charset="0"/>
              </a:rPr>
              <a:t>KERANGKA BERFIKIR HUB X DG Y</a:t>
            </a:r>
          </a:p>
        </p:txBody>
      </p:sp>
      <p:sp>
        <p:nvSpPr>
          <p:cNvPr id="13" name="Rectangle 12">
            <a:extLst>
              <a:ext uri="{FF2B5EF4-FFF2-40B4-BE49-F238E27FC236}">
                <a16:creationId xmlns:a16="http://schemas.microsoft.com/office/drawing/2014/main" id="{36AD1DC7-F64A-4F3F-A18B-94F84E124141}"/>
              </a:ext>
            </a:extLst>
          </p:cNvPr>
          <p:cNvSpPr/>
          <p:nvPr/>
        </p:nvSpPr>
        <p:spPr>
          <a:xfrm>
            <a:off x="3131840" y="5661248"/>
            <a:ext cx="3024336" cy="1008110"/>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a:latin typeface="Arial Rounded MT Bold" panose="020F0704030504030204" pitchFamily="34" charset="0"/>
              </a:rPr>
              <a:t>HIPOTESIS</a:t>
            </a:r>
          </a:p>
        </p:txBody>
      </p:sp>
      <p:sp>
        <p:nvSpPr>
          <p:cNvPr id="15" name="Arrow: Down 14">
            <a:extLst>
              <a:ext uri="{FF2B5EF4-FFF2-40B4-BE49-F238E27FC236}">
                <a16:creationId xmlns:a16="http://schemas.microsoft.com/office/drawing/2014/main" id="{A3762284-B45E-44FE-89E2-E78A81E9EB0D}"/>
              </a:ext>
            </a:extLst>
          </p:cNvPr>
          <p:cNvSpPr/>
          <p:nvPr/>
        </p:nvSpPr>
        <p:spPr>
          <a:xfrm>
            <a:off x="1979712" y="2924945"/>
            <a:ext cx="469754" cy="28803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Arrow: Down 15">
            <a:extLst>
              <a:ext uri="{FF2B5EF4-FFF2-40B4-BE49-F238E27FC236}">
                <a16:creationId xmlns:a16="http://schemas.microsoft.com/office/drawing/2014/main" id="{FB70BC89-C215-4C2F-9142-EBBED8C3D2C6}"/>
              </a:ext>
            </a:extLst>
          </p:cNvPr>
          <p:cNvSpPr/>
          <p:nvPr/>
        </p:nvSpPr>
        <p:spPr>
          <a:xfrm>
            <a:off x="6603673" y="2991237"/>
            <a:ext cx="469754" cy="28803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Arrow: Down 16">
            <a:extLst>
              <a:ext uri="{FF2B5EF4-FFF2-40B4-BE49-F238E27FC236}">
                <a16:creationId xmlns:a16="http://schemas.microsoft.com/office/drawing/2014/main" id="{7C2B0268-DB37-414F-B029-53571A140A3C}"/>
              </a:ext>
            </a:extLst>
          </p:cNvPr>
          <p:cNvSpPr/>
          <p:nvPr/>
        </p:nvSpPr>
        <p:spPr>
          <a:xfrm>
            <a:off x="4337123" y="5439517"/>
            <a:ext cx="469754" cy="28803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Straight Arrow Connector 18">
            <a:extLst>
              <a:ext uri="{FF2B5EF4-FFF2-40B4-BE49-F238E27FC236}">
                <a16:creationId xmlns:a16="http://schemas.microsoft.com/office/drawing/2014/main" id="{4B2EED53-2865-46D3-997A-BF93A67B1FFB}"/>
              </a:ext>
            </a:extLst>
          </p:cNvPr>
          <p:cNvCxnSpPr/>
          <p:nvPr/>
        </p:nvCxnSpPr>
        <p:spPr>
          <a:xfrm>
            <a:off x="2339752" y="4149080"/>
            <a:ext cx="1997371" cy="2880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D31F9AD-C7F6-4FA0-9494-3CFE15133BD9}"/>
              </a:ext>
            </a:extLst>
          </p:cNvPr>
          <p:cNvCxnSpPr>
            <a:stCxn id="11" idx="2"/>
            <a:endCxn id="12" idx="0"/>
          </p:cNvCxnSpPr>
          <p:nvPr/>
        </p:nvCxnSpPr>
        <p:spPr>
          <a:xfrm flipH="1">
            <a:off x="4644008" y="4077073"/>
            <a:ext cx="2194542" cy="3600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60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44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Arial Rounded MT Bold" pitchFamily="34" charset="0"/>
              </a:rPr>
              <a:t>A. </a:t>
            </a: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mn-cs"/>
              </a:rPr>
              <a:t>METODE PENELITIAN </a:t>
            </a:r>
            <a:r>
              <a:rPr lang="en-US" sz="3200" dirty="0">
                <a:solidFill>
                  <a:srgbClr val="FFFFFF"/>
                </a:solidFill>
                <a:latin typeface="Arial Rounded MT Bold" pitchFamily="34" charset="0"/>
              </a:rPr>
              <a:t>EKSPERIMEN</a:t>
            </a:r>
            <a:endPar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mn-cs"/>
            </a:endParaRPr>
          </a:p>
        </p:txBody>
      </p:sp>
      <p:grpSp>
        <p:nvGrpSpPr>
          <p:cNvPr id="2" name="Group 4"/>
          <p:cNvGrpSpPr>
            <a:grpSpLocks/>
          </p:cNvGrpSpPr>
          <p:nvPr/>
        </p:nvGrpSpPr>
        <p:grpSpPr bwMode="auto">
          <a:xfrm>
            <a:off x="1142976" y="1714488"/>
            <a:ext cx="3671888" cy="3527425"/>
            <a:chOff x="2073" y="2417"/>
            <a:chExt cx="1902" cy="1501"/>
          </a:xfrm>
        </p:grpSpPr>
        <p:sp>
          <p:nvSpPr>
            <p:cNvPr id="7" name="Freeform 5"/>
            <p:cNvSpPr>
              <a:spLocks/>
            </p:cNvSpPr>
            <p:nvPr/>
          </p:nvSpPr>
          <p:spPr bwMode="auto">
            <a:xfrm>
              <a:off x="2536" y="3702"/>
              <a:ext cx="828" cy="216"/>
            </a:xfrm>
            <a:custGeom>
              <a:avLst/>
              <a:gdLst/>
              <a:ahLst/>
              <a:cxnLst>
                <a:cxn ang="0">
                  <a:pos x="6619" y="1083"/>
                </a:cxn>
                <a:cxn ang="0">
                  <a:pos x="2248" y="1728"/>
                </a:cxn>
                <a:cxn ang="0">
                  <a:pos x="0" y="463"/>
                </a:cxn>
                <a:cxn ang="0">
                  <a:pos x="3828" y="0"/>
                </a:cxn>
                <a:cxn ang="0">
                  <a:pos x="6619" y="1083"/>
                </a:cxn>
              </a:cxnLst>
              <a:rect l="0" t="0" r="r" b="b"/>
              <a:pathLst>
                <a:path w="6619" h="1728">
                  <a:moveTo>
                    <a:pt x="6619" y="1083"/>
                  </a:moveTo>
                  <a:lnTo>
                    <a:pt x="2248" y="1728"/>
                  </a:lnTo>
                  <a:lnTo>
                    <a:pt x="0" y="463"/>
                  </a:lnTo>
                  <a:lnTo>
                    <a:pt x="3828" y="0"/>
                  </a:lnTo>
                  <a:lnTo>
                    <a:pt x="6619" y="1083"/>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8" name="Freeform 6"/>
            <p:cNvSpPr>
              <a:spLocks/>
            </p:cNvSpPr>
            <p:nvPr/>
          </p:nvSpPr>
          <p:spPr bwMode="auto">
            <a:xfrm>
              <a:off x="2755" y="3707"/>
              <a:ext cx="28" cy="37"/>
            </a:xfrm>
            <a:custGeom>
              <a:avLst/>
              <a:gdLst/>
              <a:ahLst/>
              <a:cxnLst>
                <a:cxn ang="0">
                  <a:pos x="108" y="0"/>
                </a:cxn>
                <a:cxn ang="0">
                  <a:pos x="227" y="293"/>
                </a:cxn>
                <a:cxn ang="0">
                  <a:pos x="53" y="133"/>
                </a:cxn>
                <a:cxn ang="0">
                  <a:pos x="0" y="65"/>
                </a:cxn>
                <a:cxn ang="0">
                  <a:pos x="108" y="0"/>
                </a:cxn>
              </a:cxnLst>
              <a:rect l="0" t="0" r="r" b="b"/>
              <a:pathLst>
                <a:path w="227" h="293">
                  <a:moveTo>
                    <a:pt x="108" y="0"/>
                  </a:moveTo>
                  <a:lnTo>
                    <a:pt x="227" y="293"/>
                  </a:lnTo>
                  <a:lnTo>
                    <a:pt x="53" y="133"/>
                  </a:lnTo>
                  <a:lnTo>
                    <a:pt x="0" y="65"/>
                  </a:lnTo>
                  <a:lnTo>
                    <a:pt x="108" y="0"/>
                  </a:lnTo>
                  <a:close/>
                </a:path>
              </a:pathLst>
            </a:custGeom>
            <a:solidFill>
              <a:srgbClr val="51515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9" name="Freeform 7"/>
            <p:cNvSpPr>
              <a:spLocks/>
            </p:cNvSpPr>
            <p:nvPr/>
          </p:nvSpPr>
          <p:spPr bwMode="auto">
            <a:xfrm>
              <a:off x="2084" y="2879"/>
              <a:ext cx="1606" cy="829"/>
            </a:xfrm>
            <a:custGeom>
              <a:avLst/>
              <a:gdLst/>
              <a:ahLst/>
              <a:cxnLst>
                <a:cxn ang="0">
                  <a:pos x="929" y="6532"/>
                </a:cxn>
                <a:cxn ang="0">
                  <a:pos x="1058" y="6454"/>
                </a:cxn>
                <a:cxn ang="0">
                  <a:pos x="1136" y="6297"/>
                </a:cxn>
                <a:cxn ang="0">
                  <a:pos x="2353" y="5963"/>
                </a:cxn>
                <a:cxn ang="0">
                  <a:pos x="2688" y="5138"/>
                </a:cxn>
                <a:cxn ang="0">
                  <a:pos x="4214" y="4078"/>
                </a:cxn>
                <a:cxn ang="0">
                  <a:pos x="4809" y="5164"/>
                </a:cxn>
                <a:cxn ang="0">
                  <a:pos x="5535" y="6324"/>
                </a:cxn>
                <a:cxn ang="0">
                  <a:pos x="11248" y="6324"/>
                </a:cxn>
                <a:cxn ang="0">
                  <a:pos x="12233" y="6633"/>
                </a:cxn>
                <a:cxn ang="0">
                  <a:pos x="12543" y="6532"/>
                </a:cxn>
                <a:cxn ang="0">
                  <a:pos x="12853" y="5396"/>
                </a:cxn>
                <a:cxn ang="0">
                  <a:pos x="12648" y="4546"/>
                </a:cxn>
                <a:cxn ang="0">
                  <a:pos x="12233" y="3847"/>
                </a:cxn>
                <a:cxn ang="0">
                  <a:pos x="12106" y="3486"/>
                </a:cxn>
                <a:cxn ang="0">
                  <a:pos x="11845" y="2762"/>
                </a:cxn>
                <a:cxn ang="0">
                  <a:pos x="11820" y="2376"/>
                </a:cxn>
                <a:cxn ang="0">
                  <a:pos x="11820" y="1420"/>
                </a:cxn>
                <a:cxn ang="0">
                  <a:pos x="11767" y="1265"/>
                </a:cxn>
                <a:cxn ang="0">
                  <a:pos x="11510" y="1111"/>
                </a:cxn>
                <a:cxn ang="0">
                  <a:pos x="10939" y="904"/>
                </a:cxn>
                <a:cxn ang="0">
                  <a:pos x="10473" y="772"/>
                </a:cxn>
                <a:cxn ang="0">
                  <a:pos x="9673" y="438"/>
                </a:cxn>
                <a:cxn ang="0">
                  <a:pos x="9102" y="0"/>
                </a:cxn>
                <a:cxn ang="0">
                  <a:pos x="6907" y="26"/>
                </a:cxn>
                <a:cxn ang="0">
                  <a:pos x="6155" y="386"/>
                </a:cxn>
                <a:cxn ang="0">
                  <a:pos x="5689" y="465"/>
                </a:cxn>
                <a:cxn ang="0">
                  <a:pos x="5120" y="438"/>
                </a:cxn>
                <a:cxn ang="0">
                  <a:pos x="4836" y="412"/>
                </a:cxn>
                <a:cxn ang="0">
                  <a:pos x="4240" y="542"/>
                </a:cxn>
                <a:cxn ang="0">
                  <a:pos x="3903" y="1032"/>
                </a:cxn>
                <a:cxn ang="0">
                  <a:pos x="3827" y="1392"/>
                </a:cxn>
                <a:cxn ang="0">
                  <a:pos x="3569" y="1470"/>
                </a:cxn>
                <a:cxn ang="0">
                  <a:pos x="2559" y="2683"/>
                </a:cxn>
                <a:cxn ang="0">
                  <a:pos x="2353" y="2862"/>
                </a:cxn>
                <a:cxn ang="0">
                  <a:pos x="1990" y="3408"/>
                </a:cxn>
                <a:cxn ang="0">
                  <a:pos x="1085" y="4130"/>
                </a:cxn>
                <a:cxn ang="0">
                  <a:pos x="853" y="4365"/>
                </a:cxn>
                <a:cxn ang="0">
                  <a:pos x="569" y="4466"/>
                </a:cxn>
                <a:cxn ang="0">
                  <a:pos x="154" y="4852"/>
                </a:cxn>
                <a:cxn ang="0">
                  <a:pos x="0" y="5290"/>
                </a:cxn>
                <a:cxn ang="0">
                  <a:pos x="53" y="5728"/>
                </a:cxn>
                <a:cxn ang="0">
                  <a:pos x="540" y="6144"/>
                </a:cxn>
                <a:cxn ang="0">
                  <a:pos x="929" y="6532"/>
                </a:cxn>
              </a:cxnLst>
              <a:rect l="0" t="0" r="r" b="b"/>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0" name="Freeform 8"/>
            <p:cNvSpPr>
              <a:spLocks/>
            </p:cNvSpPr>
            <p:nvPr/>
          </p:nvSpPr>
          <p:spPr bwMode="auto">
            <a:xfrm>
              <a:off x="3311" y="3090"/>
              <a:ext cx="98" cy="194"/>
            </a:xfrm>
            <a:custGeom>
              <a:avLst/>
              <a:gdLst/>
              <a:ahLst/>
              <a:cxnLst>
                <a:cxn ang="0">
                  <a:pos x="723" y="0"/>
                </a:cxn>
                <a:cxn ang="0">
                  <a:pos x="775" y="102"/>
                </a:cxn>
                <a:cxn ang="0">
                  <a:pos x="782" y="287"/>
                </a:cxn>
                <a:cxn ang="0">
                  <a:pos x="750" y="533"/>
                </a:cxn>
                <a:cxn ang="0">
                  <a:pos x="697" y="674"/>
                </a:cxn>
                <a:cxn ang="0">
                  <a:pos x="628" y="871"/>
                </a:cxn>
                <a:cxn ang="0">
                  <a:pos x="543" y="1047"/>
                </a:cxn>
                <a:cxn ang="0">
                  <a:pos x="453" y="1205"/>
                </a:cxn>
                <a:cxn ang="0">
                  <a:pos x="136" y="1558"/>
                </a:cxn>
                <a:cxn ang="0">
                  <a:pos x="0" y="968"/>
                </a:cxn>
                <a:cxn ang="0">
                  <a:pos x="664" y="0"/>
                </a:cxn>
                <a:cxn ang="0">
                  <a:pos x="723" y="0"/>
                </a:cxn>
              </a:cxnLst>
              <a:rect l="0" t="0" r="r" b="b"/>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1" name="Freeform 9"/>
            <p:cNvSpPr>
              <a:spLocks/>
            </p:cNvSpPr>
            <p:nvPr/>
          </p:nvSpPr>
          <p:spPr bwMode="auto">
            <a:xfrm>
              <a:off x="2267" y="3554"/>
              <a:ext cx="211" cy="141"/>
            </a:xfrm>
            <a:custGeom>
              <a:avLst/>
              <a:gdLst/>
              <a:ahLst/>
              <a:cxnLst>
                <a:cxn ang="0">
                  <a:pos x="120" y="483"/>
                </a:cxn>
                <a:cxn ang="0">
                  <a:pos x="321" y="283"/>
                </a:cxn>
                <a:cxn ang="0">
                  <a:pos x="806" y="40"/>
                </a:cxn>
                <a:cxn ang="0">
                  <a:pos x="1127" y="0"/>
                </a:cxn>
                <a:cxn ang="0">
                  <a:pos x="1364" y="40"/>
                </a:cxn>
                <a:cxn ang="0">
                  <a:pos x="1571" y="161"/>
                </a:cxn>
                <a:cxn ang="0">
                  <a:pos x="1688" y="321"/>
                </a:cxn>
                <a:cxn ang="0">
                  <a:pos x="844" y="1124"/>
                </a:cxn>
                <a:cxn ang="0">
                  <a:pos x="362" y="1085"/>
                </a:cxn>
                <a:cxn ang="0">
                  <a:pos x="0" y="845"/>
                </a:cxn>
                <a:cxn ang="0">
                  <a:pos x="120" y="483"/>
                </a:cxn>
              </a:cxnLst>
              <a:rect l="0" t="0" r="r" b="b"/>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2" name="Freeform 10"/>
            <p:cNvSpPr>
              <a:spLocks/>
            </p:cNvSpPr>
            <p:nvPr/>
          </p:nvSpPr>
          <p:spPr bwMode="auto">
            <a:xfrm>
              <a:off x="3257" y="3163"/>
              <a:ext cx="110" cy="125"/>
            </a:xfrm>
            <a:custGeom>
              <a:avLst/>
              <a:gdLst/>
              <a:ahLst/>
              <a:cxnLst>
                <a:cxn ang="0">
                  <a:pos x="683" y="279"/>
                </a:cxn>
                <a:cxn ang="0">
                  <a:pos x="884" y="599"/>
                </a:cxn>
                <a:cxn ang="0">
                  <a:pos x="561" y="1000"/>
                </a:cxn>
                <a:cxn ang="0">
                  <a:pos x="400" y="920"/>
                </a:cxn>
                <a:cxn ang="0">
                  <a:pos x="282" y="599"/>
                </a:cxn>
                <a:cxn ang="0">
                  <a:pos x="0" y="442"/>
                </a:cxn>
                <a:cxn ang="0">
                  <a:pos x="198" y="0"/>
                </a:cxn>
                <a:cxn ang="0">
                  <a:pos x="683" y="279"/>
                </a:cxn>
              </a:cxnLst>
              <a:rect l="0" t="0" r="r" b="b"/>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3" name="Freeform 11"/>
            <p:cNvSpPr>
              <a:spLocks/>
            </p:cNvSpPr>
            <p:nvPr/>
          </p:nvSpPr>
          <p:spPr bwMode="auto">
            <a:xfrm>
              <a:off x="2247" y="3594"/>
              <a:ext cx="146" cy="116"/>
            </a:xfrm>
            <a:custGeom>
              <a:avLst/>
              <a:gdLst/>
              <a:ahLst/>
              <a:cxnLst>
                <a:cxn ang="0">
                  <a:pos x="482" y="0"/>
                </a:cxn>
                <a:cxn ang="0">
                  <a:pos x="1167" y="162"/>
                </a:cxn>
                <a:cxn ang="0">
                  <a:pos x="1005" y="885"/>
                </a:cxn>
                <a:cxn ang="0">
                  <a:pos x="765" y="925"/>
                </a:cxn>
                <a:cxn ang="0">
                  <a:pos x="482" y="844"/>
                </a:cxn>
                <a:cxn ang="0">
                  <a:pos x="323" y="722"/>
                </a:cxn>
                <a:cxn ang="0">
                  <a:pos x="0" y="563"/>
                </a:cxn>
                <a:cxn ang="0">
                  <a:pos x="281" y="123"/>
                </a:cxn>
                <a:cxn ang="0">
                  <a:pos x="482" y="0"/>
                </a:cxn>
              </a:cxnLst>
              <a:rect l="0" t="0" r="r" b="b"/>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4" name="Freeform 12"/>
            <p:cNvSpPr>
              <a:spLocks/>
            </p:cNvSpPr>
            <p:nvPr/>
          </p:nvSpPr>
          <p:spPr bwMode="auto">
            <a:xfrm>
              <a:off x="2928" y="2875"/>
              <a:ext cx="266" cy="601"/>
            </a:xfrm>
            <a:custGeom>
              <a:avLst/>
              <a:gdLst/>
              <a:ahLst/>
              <a:cxnLst>
                <a:cxn ang="0">
                  <a:pos x="265" y="0"/>
                </a:cxn>
                <a:cxn ang="0">
                  <a:pos x="101" y="77"/>
                </a:cxn>
                <a:cxn ang="0">
                  <a:pos x="0" y="391"/>
                </a:cxn>
                <a:cxn ang="0">
                  <a:pos x="16" y="808"/>
                </a:cxn>
                <a:cxn ang="0">
                  <a:pos x="127" y="1414"/>
                </a:cxn>
                <a:cxn ang="0">
                  <a:pos x="279" y="2484"/>
                </a:cxn>
                <a:cxn ang="0">
                  <a:pos x="364" y="3253"/>
                </a:cxn>
                <a:cxn ang="0">
                  <a:pos x="431" y="4059"/>
                </a:cxn>
                <a:cxn ang="0">
                  <a:pos x="556" y="4812"/>
                </a:cxn>
                <a:cxn ang="0">
                  <a:pos x="960" y="4271"/>
                </a:cxn>
                <a:cxn ang="0">
                  <a:pos x="1476" y="3644"/>
                </a:cxn>
                <a:cxn ang="0">
                  <a:pos x="1679" y="3176"/>
                </a:cxn>
                <a:cxn ang="0">
                  <a:pos x="2123" y="1564"/>
                </a:cxn>
                <a:cxn ang="0">
                  <a:pos x="1630" y="833"/>
                </a:cxn>
                <a:cxn ang="0">
                  <a:pos x="265" y="0"/>
                </a:cxn>
              </a:cxnLst>
              <a:rect l="0" t="0" r="r" b="b"/>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5" name="Freeform 13"/>
            <p:cNvSpPr>
              <a:spLocks/>
            </p:cNvSpPr>
            <p:nvPr/>
          </p:nvSpPr>
          <p:spPr bwMode="auto">
            <a:xfrm>
              <a:off x="2984" y="3024"/>
              <a:ext cx="134" cy="440"/>
            </a:xfrm>
            <a:custGeom>
              <a:avLst/>
              <a:gdLst/>
              <a:ahLst/>
              <a:cxnLst>
                <a:cxn ang="0">
                  <a:pos x="645" y="13"/>
                </a:cxn>
                <a:cxn ang="0">
                  <a:pos x="355" y="266"/>
                </a:cxn>
                <a:cxn ang="0">
                  <a:pos x="392" y="431"/>
                </a:cxn>
                <a:cxn ang="0">
                  <a:pos x="629" y="832"/>
                </a:cxn>
                <a:cxn ang="0">
                  <a:pos x="645" y="982"/>
                </a:cxn>
                <a:cxn ang="0">
                  <a:pos x="579" y="1274"/>
                </a:cxn>
                <a:cxn ang="0">
                  <a:pos x="417" y="1830"/>
                </a:cxn>
                <a:cxn ang="0">
                  <a:pos x="0" y="3178"/>
                </a:cxn>
                <a:cxn ang="0">
                  <a:pos x="366" y="3516"/>
                </a:cxn>
                <a:cxn ang="0">
                  <a:pos x="405" y="3505"/>
                </a:cxn>
                <a:cxn ang="0">
                  <a:pos x="645" y="3215"/>
                </a:cxn>
                <a:cxn ang="0">
                  <a:pos x="795" y="2963"/>
                </a:cxn>
                <a:cxn ang="0">
                  <a:pos x="1049" y="2420"/>
                </a:cxn>
                <a:cxn ang="0">
                  <a:pos x="1074" y="2117"/>
                </a:cxn>
                <a:cxn ang="0">
                  <a:pos x="1060" y="1816"/>
                </a:cxn>
                <a:cxn ang="0">
                  <a:pos x="1033" y="1311"/>
                </a:cxn>
                <a:cxn ang="0">
                  <a:pos x="984" y="1021"/>
                </a:cxn>
                <a:cxn ang="0">
                  <a:pos x="908" y="858"/>
                </a:cxn>
                <a:cxn ang="0">
                  <a:pos x="933" y="542"/>
                </a:cxn>
                <a:cxn ang="0">
                  <a:pos x="1023" y="252"/>
                </a:cxn>
                <a:cxn ang="0">
                  <a:pos x="959" y="127"/>
                </a:cxn>
                <a:cxn ang="0">
                  <a:pos x="783" y="0"/>
                </a:cxn>
                <a:cxn ang="0">
                  <a:pos x="645" y="13"/>
                </a:cxn>
              </a:cxnLst>
              <a:rect l="0" t="0" r="r" b="b"/>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6" name="Freeform 14"/>
            <p:cNvSpPr>
              <a:spLocks/>
            </p:cNvSpPr>
            <p:nvPr/>
          </p:nvSpPr>
          <p:spPr bwMode="auto">
            <a:xfrm>
              <a:off x="3102" y="3007"/>
              <a:ext cx="89" cy="294"/>
            </a:xfrm>
            <a:custGeom>
              <a:avLst/>
              <a:gdLst/>
              <a:ahLst/>
              <a:cxnLst>
                <a:cxn ang="0">
                  <a:pos x="50" y="279"/>
                </a:cxn>
                <a:cxn ang="0">
                  <a:pos x="288" y="0"/>
                </a:cxn>
                <a:cxn ang="0">
                  <a:pos x="707" y="505"/>
                </a:cxn>
                <a:cxn ang="0">
                  <a:pos x="453" y="1689"/>
                </a:cxn>
                <a:cxn ang="0">
                  <a:pos x="225" y="2355"/>
                </a:cxn>
                <a:cxn ang="0">
                  <a:pos x="365" y="1601"/>
                </a:cxn>
                <a:cxn ang="0">
                  <a:pos x="378" y="1247"/>
                </a:cxn>
                <a:cxn ang="0">
                  <a:pos x="264" y="1021"/>
                </a:cxn>
                <a:cxn ang="0">
                  <a:pos x="0" y="720"/>
                </a:cxn>
                <a:cxn ang="0">
                  <a:pos x="75" y="454"/>
                </a:cxn>
                <a:cxn ang="0">
                  <a:pos x="50" y="279"/>
                </a:cxn>
              </a:cxnLst>
              <a:rect l="0" t="0" r="r" b="b"/>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7" name="Freeform 15"/>
            <p:cNvSpPr>
              <a:spLocks/>
            </p:cNvSpPr>
            <p:nvPr/>
          </p:nvSpPr>
          <p:spPr bwMode="auto">
            <a:xfrm>
              <a:off x="2928" y="2878"/>
              <a:ext cx="139" cy="523"/>
            </a:xfrm>
            <a:custGeom>
              <a:avLst/>
              <a:gdLst/>
              <a:ahLst/>
              <a:cxnLst>
                <a:cxn ang="0">
                  <a:pos x="152" y="0"/>
                </a:cxn>
                <a:cxn ang="0">
                  <a:pos x="127" y="364"/>
                </a:cxn>
                <a:cxn ang="0">
                  <a:pos x="279" y="818"/>
                </a:cxn>
                <a:cxn ang="0">
                  <a:pos x="848" y="1297"/>
                </a:cxn>
                <a:cxn ang="0">
                  <a:pos x="773" y="1511"/>
                </a:cxn>
                <a:cxn ang="0">
                  <a:pos x="1022" y="1827"/>
                </a:cxn>
                <a:cxn ang="0">
                  <a:pos x="1112" y="2079"/>
                </a:cxn>
                <a:cxn ang="0">
                  <a:pos x="1010" y="2544"/>
                </a:cxn>
                <a:cxn ang="0">
                  <a:pos x="644" y="3691"/>
                </a:cxn>
                <a:cxn ang="0">
                  <a:pos x="454" y="4184"/>
                </a:cxn>
                <a:cxn ang="0">
                  <a:pos x="394" y="3691"/>
                </a:cxn>
                <a:cxn ang="0">
                  <a:pos x="809" y="2558"/>
                </a:cxn>
                <a:cxn ang="0">
                  <a:pos x="897" y="2191"/>
                </a:cxn>
                <a:cxn ang="0">
                  <a:pos x="860" y="1938"/>
                </a:cxn>
                <a:cxn ang="0">
                  <a:pos x="745" y="1776"/>
                </a:cxn>
                <a:cxn ang="0">
                  <a:pos x="593" y="1979"/>
                </a:cxn>
                <a:cxn ang="0">
                  <a:pos x="505" y="2228"/>
                </a:cxn>
                <a:cxn ang="0">
                  <a:pos x="420" y="2117"/>
                </a:cxn>
                <a:cxn ang="0">
                  <a:pos x="353" y="2279"/>
                </a:cxn>
                <a:cxn ang="0">
                  <a:pos x="303" y="2885"/>
                </a:cxn>
                <a:cxn ang="0">
                  <a:pos x="265" y="2318"/>
                </a:cxn>
                <a:cxn ang="0">
                  <a:pos x="205" y="1912"/>
                </a:cxn>
                <a:cxn ang="0">
                  <a:pos x="90" y="1233"/>
                </a:cxn>
                <a:cxn ang="0">
                  <a:pos x="26" y="843"/>
                </a:cxn>
                <a:cxn ang="0">
                  <a:pos x="0" y="514"/>
                </a:cxn>
                <a:cxn ang="0">
                  <a:pos x="16" y="302"/>
                </a:cxn>
                <a:cxn ang="0">
                  <a:pos x="90" y="138"/>
                </a:cxn>
                <a:cxn ang="0">
                  <a:pos x="152" y="0"/>
                </a:cxn>
              </a:cxnLst>
              <a:rect l="0" t="0" r="r" b="b"/>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8" name="Freeform 16"/>
            <p:cNvSpPr>
              <a:spLocks/>
            </p:cNvSpPr>
            <p:nvPr/>
          </p:nvSpPr>
          <p:spPr bwMode="auto">
            <a:xfrm>
              <a:off x="2358" y="3540"/>
              <a:ext cx="414" cy="224"/>
            </a:xfrm>
            <a:custGeom>
              <a:avLst/>
              <a:gdLst/>
              <a:ahLst/>
              <a:cxnLst>
                <a:cxn ang="0">
                  <a:pos x="165" y="1245"/>
                </a:cxn>
                <a:cxn ang="0">
                  <a:pos x="0" y="1089"/>
                </a:cxn>
                <a:cxn ang="0">
                  <a:pos x="55" y="709"/>
                </a:cxn>
                <a:cxn ang="0">
                  <a:pos x="182" y="590"/>
                </a:cxn>
                <a:cxn ang="0">
                  <a:pos x="431" y="498"/>
                </a:cxn>
                <a:cxn ang="0">
                  <a:pos x="728" y="408"/>
                </a:cxn>
                <a:cxn ang="0">
                  <a:pos x="929" y="408"/>
                </a:cxn>
                <a:cxn ang="0">
                  <a:pos x="1344" y="419"/>
                </a:cxn>
                <a:cxn ang="0">
                  <a:pos x="1473" y="327"/>
                </a:cxn>
                <a:cxn ang="0">
                  <a:pos x="1563" y="309"/>
                </a:cxn>
                <a:cxn ang="0">
                  <a:pos x="1635" y="118"/>
                </a:cxn>
                <a:cxn ang="0">
                  <a:pos x="1916" y="0"/>
                </a:cxn>
                <a:cxn ang="0">
                  <a:pos x="2745" y="228"/>
                </a:cxn>
                <a:cxn ang="0">
                  <a:pos x="3299" y="1016"/>
                </a:cxn>
                <a:cxn ang="0">
                  <a:pos x="3310" y="1332"/>
                </a:cxn>
                <a:cxn ang="0">
                  <a:pos x="3188" y="1368"/>
                </a:cxn>
                <a:cxn ang="0">
                  <a:pos x="3061" y="1352"/>
                </a:cxn>
                <a:cxn ang="0">
                  <a:pos x="3135" y="1643"/>
                </a:cxn>
                <a:cxn ang="0">
                  <a:pos x="3061" y="1714"/>
                </a:cxn>
                <a:cxn ang="0">
                  <a:pos x="2817" y="1622"/>
                </a:cxn>
                <a:cxn ang="0">
                  <a:pos x="2397" y="1668"/>
                </a:cxn>
                <a:cxn ang="0">
                  <a:pos x="2263" y="1659"/>
                </a:cxn>
                <a:cxn ang="0">
                  <a:pos x="2081" y="1788"/>
                </a:cxn>
                <a:cxn ang="0">
                  <a:pos x="1745" y="1788"/>
                </a:cxn>
                <a:cxn ang="0">
                  <a:pos x="1452" y="1677"/>
                </a:cxn>
                <a:cxn ang="0">
                  <a:pos x="710" y="1324"/>
                </a:cxn>
                <a:cxn ang="0">
                  <a:pos x="431" y="1245"/>
                </a:cxn>
                <a:cxn ang="0">
                  <a:pos x="272" y="1253"/>
                </a:cxn>
                <a:cxn ang="0">
                  <a:pos x="165" y="1245"/>
                </a:cxn>
              </a:cxnLst>
              <a:rect l="0" t="0" r="r" b="b"/>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9" name="Freeform 17"/>
            <p:cNvSpPr>
              <a:spLocks/>
            </p:cNvSpPr>
            <p:nvPr/>
          </p:nvSpPr>
          <p:spPr bwMode="auto">
            <a:xfrm>
              <a:off x="2871" y="2479"/>
              <a:ext cx="523" cy="733"/>
            </a:xfrm>
            <a:custGeom>
              <a:avLst/>
              <a:gdLst/>
              <a:ahLst/>
              <a:cxnLst>
                <a:cxn ang="0">
                  <a:pos x="107" y="1993"/>
                </a:cxn>
                <a:cxn ang="0">
                  <a:pos x="42" y="2104"/>
                </a:cxn>
                <a:cxn ang="0">
                  <a:pos x="0" y="2255"/>
                </a:cxn>
                <a:cxn ang="0">
                  <a:pos x="0" y="2352"/>
                </a:cxn>
                <a:cxn ang="0">
                  <a:pos x="12" y="2516"/>
                </a:cxn>
                <a:cxn ang="0">
                  <a:pos x="123" y="2698"/>
                </a:cxn>
                <a:cxn ang="0">
                  <a:pos x="235" y="2782"/>
                </a:cxn>
                <a:cxn ang="0">
                  <a:pos x="316" y="2809"/>
                </a:cxn>
                <a:cxn ang="0">
                  <a:pos x="480" y="2975"/>
                </a:cxn>
                <a:cxn ang="0">
                  <a:pos x="609" y="2988"/>
                </a:cxn>
                <a:cxn ang="0">
                  <a:pos x="690" y="2975"/>
                </a:cxn>
                <a:cxn ang="0">
                  <a:pos x="982" y="3597"/>
                </a:cxn>
                <a:cxn ang="0">
                  <a:pos x="1522" y="4122"/>
                </a:cxn>
                <a:cxn ang="0">
                  <a:pos x="1784" y="4152"/>
                </a:cxn>
                <a:cxn ang="0">
                  <a:pos x="1784" y="4053"/>
                </a:cxn>
                <a:cxn ang="0">
                  <a:pos x="1702" y="3915"/>
                </a:cxn>
                <a:cxn ang="0">
                  <a:pos x="1854" y="3804"/>
                </a:cxn>
                <a:cxn ang="0">
                  <a:pos x="2010" y="3944"/>
                </a:cxn>
                <a:cxn ang="0">
                  <a:pos x="2204" y="4288"/>
                </a:cxn>
                <a:cxn ang="0">
                  <a:pos x="2384" y="4539"/>
                </a:cxn>
                <a:cxn ang="0">
                  <a:pos x="2577" y="4703"/>
                </a:cxn>
                <a:cxn ang="0">
                  <a:pos x="2771" y="4813"/>
                </a:cxn>
                <a:cxn ang="0">
                  <a:pos x="2964" y="4912"/>
                </a:cxn>
                <a:cxn ang="0">
                  <a:pos x="3105" y="5103"/>
                </a:cxn>
                <a:cxn ang="0">
                  <a:pos x="3298" y="5424"/>
                </a:cxn>
                <a:cxn ang="0">
                  <a:pos x="3465" y="5866"/>
                </a:cxn>
                <a:cxn ang="0">
                  <a:pos x="3768" y="5742"/>
                </a:cxn>
                <a:cxn ang="0">
                  <a:pos x="3977" y="5492"/>
                </a:cxn>
                <a:cxn ang="0">
                  <a:pos x="4141" y="5218"/>
                </a:cxn>
                <a:cxn ang="0">
                  <a:pos x="4184" y="5103"/>
                </a:cxn>
                <a:cxn ang="0">
                  <a:pos x="3781" y="4429"/>
                </a:cxn>
                <a:cxn ang="0">
                  <a:pos x="3145" y="3375"/>
                </a:cxn>
                <a:cxn ang="0">
                  <a:pos x="3241" y="2975"/>
                </a:cxn>
                <a:cxn ang="0">
                  <a:pos x="3298" y="2477"/>
                </a:cxn>
                <a:cxn ang="0">
                  <a:pos x="3272" y="1979"/>
                </a:cxn>
                <a:cxn ang="0">
                  <a:pos x="3226" y="1495"/>
                </a:cxn>
                <a:cxn ang="0">
                  <a:pos x="3131" y="984"/>
                </a:cxn>
                <a:cxn ang="0">
                  <a:pos x="2757" y="208"/>
                </a:cxn>
                <a:cxn ang="0">
                  <a:pos x="2342" y="0"/>
                </a:cxn>
                <a:cxn ang="0">
                  <a:pos x="760" y="235"/>
                </a:cxn>
                <a:cxn ang="0">
                  <a:pos x="360" y="678"/>
                </a:cxn>
                <a:cxn ang="0">
                  <a:pos x="107" y="1993"/>
                </a:cxn>
              </a:cxnLst>
              <a:rect l="0" t="0" r="r" b="b"/>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0" name="Freeform 18"/>
            <p:cNvSpPr>
              <a:spLocks/>
            </p:cNvSpPr>
            <p:nvPr/>
          </p:nvSpPr>
          <p:spPr bwMode="auto">
            <a:xfrm>
              <a:off x="3203" y="2661"/>
              <a:ext cx="47" cy="24"/>
            </a:xfrm>
            <a:custGeom>
              <a:avLst/>
              <a:gdLst/>
              <a:ahLst/>
              <a:cxnLst>
                <a:cxn ang="0">
                  <a:pos x="0" y="193"/>
                </a:cxn>
                <a:cxn ang="0">
                  <a:pos x="125" y="164"/>
                </a:cxn>
                <a:cxn ang="0">
                  <a:pos x="374" y="150"/>
                </a:cxn>
                <a:cxn ang="0">
                  <a:pos x="361" y="55"/>
                </a:cxn>
                <a:cxn ang="0">
                  <a:pos x="321" y="0"/>
                </a:cxn>
                <a:cxn ang="0">
                  <a:pos x="168" y="12"/>
                </a:cxn>
                <a:cxn ang="0">
                  <a:pos x="58" y="67"/>
                </a:cxn>
                <a:cxn ang="0">
                  <a:pos x="0" y="193"/>
                </a:cxn>
              </a:cxnLst>
              <a:rect l="0" t="0" r="r" b="b"/>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 name="Freeform 19"/>
            <p:cNvSpPr>
              <a:spLocks/>
            </p:cNvSpPr>
            <p:nvPr/>
          </p:nvSpPr>
          <p:spPr bwMode="auto">
            <a:xfrm>
              <a:off x="3047" y="2680"/>
              <a:ext cx="64" cy="31"/>
            </a:xfrm>
            <a:custGeom>
              <a:avLst/>
              <a:gdLst/>
              <a:ahLst/>
              <a:cxnLst>
                <a:cxn ang="0">
                  <a:pos x="14" y="249"/>
                </a:cxn>
                <a:cxn ang="0">
                  <a:pos x="180" y="249"/>
                </a:cxn>
                <a:cxn ang="0">
                  <a:pos x="514" y="111"/>
                </a:cxn>
                <a:cxn ang="0">
                  <a:pos x="500" y="43"/>
                </a:cxn>
                <a:cxn ang="0">
                  <a:pos x="346" y="0"/>
                </a:cxn>
                <a:cxn ang="0">
                  <a:pos x="210" y="58"/>
                </a:cxn>
                <a:cxn ang="0">
                  <a:pos x="56" y="140"/>
                </a:cxn>
                <a:cxn ang="0">
                  <a:pos x="0" y="194"/>
                </a:cxn>
                <a:cxn ang="0">
                  <a:pos x="14" y="249"/>
                </a:cxn>
              </a:cxnLst>
              <a:rect l="0" t="0" r="r" b="b"/>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2" name="Freeform 20"/>
            <p:cNvSpPr>
              <a:spLocks/>
            </p:cNvSpPr>
            <p:nvPr/>
          </p:nvSpPr>
          <p:spPr bwMode="auto">
            <a:xfrm>
              <a:off x="3295" y="3077"/>
              <a:ext cx="82" cy="78"/>
            </a:xfrm>
            <a:custGeom>
              <a:avLst/>
              <a:gdLst/>
              <a:ahLst/>
              <a:cxnLst>
                <a:cxn ang="0">
                  <a:pos x="0" y="415"/>
                </a:cxn>
                <a:cxn ang="0">
                  <a:pos x="140" y="334"/>
                </a:cxn>
                <a:cxn ang="0">
                  <a:pos x="275" y="226"/>
                </a:cxn>
                <a:cxn ang="0">
                  <a:pos x="334" y="173"/>
                </a:cxn>
                <a:cxn ang="0">
                  <a:pos x="389" y="127"/>
                </a:cxn>
                <a:cxn ang="0">
                  <a:pos x="391" y="63"/>
                </a:cxn>
                <a:cxn ang="0">
                  <a:pos x="474" y="0"/>
                </a:cxn>
                <a:cxn ang="0">
                  <a:pos x="654" y="318"/>
                </a:cxn>
                <a:cxn ang="0">
                  <a:pos x="556" y="376"/>
                </a:cxn>
                <a:cxn ang="0">
                  <a:pos x="407" y="479"/>
                </a:cxn>
                <a:cxn ang="0">
                  <a:pos x="132" y="621"/>
                </a:cxn>
                <a:cxn ang="0">
                  <a:pos x="0" y="415"/>
                </a:cxn>
              </a:cxnLst>
              <a:rect l="0" t="0" r="r" b="b"/>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3" name="Freeform 21"/>
            <p:cNvSpPr>
              <a:spLocks/>
            </p:cNvSpPr>
            <p:nvPr/>
          </p:nvSpPr>
          <p:spPr bwMode="auto">
            <a:xfrm>
              <a:off x="3350" y="3056"/>
              <a:ext cx="49" cy="64"/>
            </a:xfrm>
            <a:custGeom>
              <a:avLst/>
              <a:gdLst/>
              <a:ahLst/>
              <a:cxnLst>
                <a:cxn ang="0">
                  <a:pos x="60" y="0"/>
                </a:cxn>
                <a:cxn ang="0">
                  <a:pos x="16" y="50"/>
                </a:cxn>
                <a:cxn ang="0">
                  <a:pos x="0" y="119"/>
                </a:cxn>
                <a:cxn ang="0">
                  <a:pos x="12" y="202"/>
                </a:cxn>
                <a:cxn ang="0">
                  <a:pos x="44" y="312"/>
                </a:cxn>
                <a:cxn ang="0">
                  <a:pos x="155" y="444"/>
                </a:cxn>
                <a:cxn ang="0">
                  <a:pos x="256" y="507"/>
                </a:cxn>
                <a:cxn ang="0">
                  <a:pos x="310" y="503"/>
                </a:cxn>
                <a:cxn ang="0">
                  <a:pos x="367" y="474"/>
                </a:cxn>
                <a:cxn ang="0">
                  <a:pos x="385" y="442"/>
                </a:cxn>
                <a:cxn ang="0">
                  <a:pos x="385" y="305"/>
                </a:cxn>
                <a:cxn ang="0">
                  <a:pos x="344" y="167"/>
                </a:cxn>
                <a:cxn ang="0">
                  <a:pos x="245" y="50"/>
                </a:cxn>
                <a:cxn ang="0">
                  <a:pos x="167" y="6"/>
                </a:cxn>
                <a:cxn ang="0">
                  <a:pos x="108" y="0"/>
                </a:cxn>
                <a:cxn ang="0">
                  <a:pos x="60" y="0"/>
                </a:cxn>
              </a:cxnLst>
              <a:rect l="0" t="0" r="r" b="b"/>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4" name="Freeform 22"/>
            <p:cNvSpPr>
              <a:spLocks/>
            </p:cNvSpPr>
            <p:nvPr/>
          </p:nvSpPr>
          <p:spPr bwMode="auto">
            <a:xfrm>
              <a:off x="3308" y="3108"/>
              <a:ext cx="39" cy="41"/>
            </a:xfrm>
            <a:custGeom>
              <a:avLst/>
              <a:gdLst/>
              <a:ahLst/>
              <a:cxnLst>
                <a:cxn ang="0">
                  <a:pos x="174" y="0"/>
                </a:cxn>
                <a:cxn ang="0">
                  <a:pos x="317" y="208"/>
                </a:cxn>
                <a:cxn ang="0">
                  <a:pos x="123" y="327"/>
                </a:cxn>
                <a:cxn ang="0">
                  <a:pos x="0" y="125"/>
                </a:cxn>
                <a:cxn ang="0">
                  <a:pos x="103" y="49"/>
                </a:cxn>
                <a:cxn ang="0">
                  <a:pos x="174" y="0"/>
                </a:cxn>
              </a:cxnLst>
              <a:rect l="0" t="0" r="r" b="b"/>
              <a:pathLst>
                <a:path w="317" h="327">
                  <a:moveTo>
                    <a:pt x="174" y="0"/>
                  </a:moveTo>
                  <a:lnTo>
                    <a:pt x="317" y="208"/>
                  </a:lnTo>
                  <a:lnTo>
                    <a:pt x="123" y="327"/>
                  </a:lnTo>
                  <a:lnTo>
                    <a:pt x="0" y="125"/>
                  </a:lnTo>
                  <a:lnTo>
                    <a:pt x="103" y="49"/>
                  </a:lnTo>
                  <a:lnTo>
                    <a:pt x="174" y="0"/>
                  </a:lnTo>
                  <a:close/>
                </a:path>
              </a:pathLst>
            </a:custGeom>
            <a:solidFill>
              <a:srgbClr val="70230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5" name="Freeform 23"/>
            <p:cNvSpPr>
              <a:spLocks/>
            </p:cNvSpPr>
            <p:nvPr/>
          </p:nvSpPr>
          <p:spPr bwMode="auto">
            <a:xfrm>
              <a:off x="2855" y="2417"/>
              <a:ext cx="420" cy="440"/>
            </a:xfrm>
            <a:custGeom>
              <a:avLst/>
              <a:gdLst/>
              <a:ahLst/>
              <a:cxnLst>
                <a:cxn ang="0">
                  <a:pos x="733" y="2599"/>
                </a:cxn>
                <a:cxn ang="0">
                  <a:pos x="880" y="1867"/>
                </a:cxn>
                <a:cxn ang="0">
                  <a:pos x="759" y="1050"/>
                </a:cxn>
                <a:cxn ang="0">
                  <a:pos x="1399" y="754"/>
                </a:cxn>
                <a:cxn ang="0">
                  <a:pos x="2157" y="673"/>
                </a:cxn>
                <a:cxn ang="0">
                  <a:pos x="2858" y="778"/>
                </a:cxn>
                <a:cxn ang="0">
                  <a:pos x="3130" y="1311"/>
                </a:cxn>
                <a:cxn ang="0">
                  <a:pos x="3071" y="1560"/>
                </a:cxn>
                <a:cxn ang="0">
                  <a:pos x="2928" y="1762"/>
                </a:cxn>
                <a:cxn ang="0">
                  <a:pos x="3260" y="1619"/>
                </a:cxn>
                <a:cxn ang="0">
                  <a:pos x="3285" y="1821"/>
                </a:cxn>
                <a:cxn ang="0">
                  <a:pos x="3236" y="2021"/>
                </a:cxn>
                <a:cxn ang="0">
                  <a:pos x="3366" y="2067"/>
                </a:cxn>
                <a:cxn ang="0">
                  <a:pos x="3343" y="1665"/>
                </a:cxn>
                <a:cxn ang="0">
                  <a:pos x="3260" y="1088"/>
                </a:cxn>
                <a:cxn ang="0">
                  <a:pos x="2893" y="435"/>
                </a:cxn>
                <a:cxn ang="0">
                  <a:pos x="2312" y="81"/>
                </a:cxn>
                <a:cxn ang="0">
                  <a:pos x="1577" y="0"/>
                </a:cxn>
                <a:cxn ang="0">
                  <a:pos x="700" y="306"/>
                </a:cxn>
                <a:cxn ang="0">
                  <a:pos x="166" y="850"/>
                </a:cxn>
                <a:cxn ang="0">
                  <a:pos x="0" y="1489"/>
                </a:cxn>
                <a:cxn ang="0">
                  <a:pos x="106" y="2280"/>
                </a:cxn>
                <a:cxn ang="0">
                  <a:pos x="177" y="2539"/>
                </a:cxn>
                <a:cxn ang="0">
                  <a:pos x="95" y="2801"/>
                </a:cxn>
                <a:cxn ang="0">
                  <a:pos x="225" y="3191"/>
                </a:cxn>
                <a:cxn ang="0">
                  <a:pos x="427" y="3310"/>
                </a:cxn>
                <a:cxn ang="0">
                  <a:pos x="581" y="3474"/>
                </a:cxn>
                <a:cxn ang="0">
                  <a:pos x="722" y="3521"/>
                </a:cxn>
                <a:cxn ang="0">
                  <a:pos x="781" y="3426"/>
                </a:cxn>
                <a:cxn ang="0">
                  <a:pos x="749" y="3426"/>
                </a:cxn>
                <a:cxn ang="0">
                  <a:pos x="592" y="3440"/>
                </a:cxn>
                <a:cxn ang="0">
                  <a:pos x="332" y="3240"/>
                </a:cxn>
                <a:cxn ang="0">
                  <a:pos x="155" y="2952"/>
                </a:cxn>
                <a:cxn ang="0">
                  <a:pos x="166" y="2647"/>
                </a:cxn>
                <a:cxn ang="0">
                  <a:pos x="309" y="2506"/>
                </a:cxn>
                <a:cxn ang="0">
                  <a:pos x="463" y="2566"/>
                </a:cxn>
                <a:cxn ang="0">
                  <a:pos x="616" y="2636"/>
                </a:cxn>
                <a:cxn ang="0">
                  <a:pos x="710" y="2682"/>
                </a:cxn>
              </a:cxnLst>
              <a:rect l="0" t="0" r="r" b="b"/>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6" name="Freeform 24"/>
            <p:cNvSpPr>
              <a:spLocks/>
            </p:cNvSpPr>
            <p:nvPr/>
          </p:nvSpPr>
          <p:spPr bwMode="auto">
            <a:xfrm>
              <a:off x="3059" y="2646"/>
              <a:ext cx="44" cy="16"/>
            </a:xfrm>
            <a:custGeom>
              <a:avLst/>
              <a:gdLst/>
              <a:ahLst/>
              <a:cxnLst>
                <a:cxn ang="0">
                  <a:pos x="70" y="59"/>
                </a:cxn>
                <a:cxn ang="0">
                  <a:pos x="0" y="129"/>
                </a:cxn>
                <a:cxn ang="0">
                  <a:pos x="275" y="129"/>
                </a:cxn>
                <a:cxn ang="0">
                  <a:pos x="356" y="46"/>
                </a:cxn>
                <a:cxn ang="0">
                  <a:pos x="307" y="0"/>
                </a:cxn>
                <a:cxn ang="0">
                  <a:pos x="202" y="46"/>
                </a:cxn>
                <a:cxn ang="0">
                  <a:pos x="70" y="59"/>
                </a:cxn>
              </a:cxnLst>
              <a:rect l="0" t="0" r="r" b="b"/>
              <a:pathLst>
                <a:path w="356" h="129">
                  <a:moveTo>
                    <a:pt x="70" y="59"/>
                  </a:moveTo>
                  <a:lnTo>
                    <a:pt x="0" y="129"/>
                  </a:lnTo>
                  <a:lnTo>
                    <a:pt x="275" y="129"/>
                  </a:lnTo>
                  <a:lnTo>
                    <a:pt x="356" y="46"/>
                  </a:lnTo>
                  <a:lnTo>
                    <a:pt x="307" y="0"/>
                  </a:lnTo>
                  <a:lnTo>
                    <a:pt x="202" y="46"/>
                  </a:lnTo>
                  <a:lnTo>
                    <a:pt x="70" y="5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7" name="Freeform 25"/>
            <p:cNvSpPr>
              <a:spLocks/>
            </p:cNvSpPr>
            <p:nvPr/>
          </p:nvSpPr>
          <p:spPr bwMode="auto">
            <a:xfrm>
              <a:off x="3099" y="2662"/>
              <a:ext cx="32" cy="63"/>
            </a:xfrm>
            <a:custGeom>
              <a:avLst/>
              <a:gdLst/>
              <a:ahLst/>
              <a:cxnLst>
                <a:cxn ang="0">
                  <a:pos x="0" y="0"/>
                </a:cxn>
                <a:cxn ang="0">
                  <a:pos x="166" y="60"/>
                </a:cxn>
                <a:cxn ang="0">
                  <a:pos x="248" y="154"/>
                </a:cxn>
                <a:cxn ang="0">
                  <a:pos x="261" y="286"/>
                </a:cxn>
                <a:cxn ang="0">
                  <a:pos x="237" y="378"/>
                </a:cxn>
                <a:cxn ang="0">
                  <a:pos x="131" y="497"/>
                </a:cxn>
                <a:cxn ang="0">
                  <a:pos x="215" y="368"/>
                </a:cxn>
                <a:cxn ang="0">
                  <a:pos x="215" y="237"/>
                </a:cxn>
                <a:cxn ang="0">
                  <a:pos x="74" y="71"/>
                </a:cxn>
                <a:cxn ang="0">
                  <a:pos x="0" y="0"/>
                </a:cxn>
              </a:cxnLst>
              <a:rect l="0" t="0" r="r" b="b"/>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8" name="Freeform 26"/>
            <p:cNvSpPr>
              <a:spLocks/>
            </p:cNvSpPr>
            <p:nvPr/>
          </p:nvSpPr>
          <p:spPr bwMode="auto">
            <a:xfrm>
              <a:off x="3014" y="2677"/>
              <a:ext cx="104" cy="49"/>
            </a:xfrm>
            <a:custGeom>
              <a:avLst/>
              <a:gdLst/>
              <a:ahLst/>
              <a:cxnLst>
                <a:cxn ang="0">
                  <a:pos x="749" y="202"/>
                </a:cxn>
                <a:cxn ang="0">
                  <a:pos x="831" y="97"/>
                </a:cxn>
                <a:cxn ang="0">
                  <a:pos x="831" y="72"/>
                </a:cxn>
                <a:cxn ang="0">
                  <a:pos x="690" y="0"/>
                </a:cxn>
                <a:cxn ang="0">
                  <a:pos x="523" y="0"/>
                </a:cxn>
                <a:cxn ang="0">
                  <a:pos x="402" y="83"/>
                </a:cxn>
                <a:cxn ang="0">
                  <a:pos x="297" y="169"/>
                </a:cxn>
                <a:cxn ang="0">
                  <a:pos x="73" y="143"/>
                </a:cxn>
                <a:cxn ang="0">
                  <a:pos x="0" y="272"/>
                </a:cxn>
                <a:cxn ang="0">
                  <a:pos x="189" y="391"/>
                </a:cxn>
                <a:cxn ang="0">
                  <a:pos x="308" y="332"/>
                </a:cxn>
                <a:cxn ang="0">
                  <a:pos x="248" y="309"/>
                </a:cxn>
                <a:cxn ang="0">
                  <a:pos x="274" y="240"/>
                </a:cxn>
                <a:cxn ang="0">
                  <a:pos x="380" y="143"/>
                </a:cxn>
                <a:cxn ang="0">
                  <a:pos x="440" y="108"/>
                </a:cxn>
                <a:cxn ang="0">
                  <a:pos x="523" y="240"/>
                </a:cxn>
                <a:cxn ang="0">
                  <a:pos x="652" y="191"/>
                </a:cxn>
                <a:cxn ang="0">
                  <a:pos x="663" y="97"/>
                </a:cxn>
                <a:cxn ang="0">
                  <a:pos x="749" y="108"/>
                </a:cxn>
                <a:cxn ang="0">
                  <a:pos x="749" y="169"/>
                </a:cxn>
                <a:cxn ang="0">
                  <a:pos x="749" y="202"/>
                </a:cxn>
              </a:cxnLst>
              <a:rect l="0" t="0" r="r" b="b"/>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9" name="Freeform 27"/>
            <p:cNvSpPr>
              <a:spLocks/>
            </p:cNvSpPr>
            <p:nvPr/>
          </p:nvSpPr>
          <p:spPr bwMode="auto">
            <a:xfrm>
              <a:off x="2984" y="2603"/>
              <a:ext cx="23" cy="103"/>
            </a:xfrm>
            <a:custGeom>
              <a:avLst/>
              <a:gdLst/>
              <a:ahLst/>
              <a:cxnLst>
                <a:cxn ang="0">
                  <a:pos x="0" y="188"/>
                </a:cxn>
                <a:cxn ang="0">
                  <a:pos x="94" y="414"/>
                </a:cxn>
                <a:cxn ang="0">
                  <a:pos x="10" y="745"/>
                </a:cxn>
                <a:cxn ang="0">
                  <a:pos x="164" y="817"/>
                </a:cxn>
                <a:cxn ang="0">
                  <a:pos x="188" y="402"/>
                </a:cxn>
                <a:cxn ang="0">
                  <a:pos x="24" y="163"/>
                </a:cxn>
                <a:cxn ang="0">
                  <a:pos x="24" y="0"/>
                </a:cxn>
                <a:cxn ang="0">
                  <a:pos x="0" y="34"/>
                </a:cxn>
                <a:cxn ang="0">
                  <a:pos x="0" y="188"/>
                </a:cxn>
              </a:cxnLst>
              <a:rect l="0" t="0" r="r" b="b"/>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0" name="Freeform 28"/>
            <p:cNvSpPr>
              <a:spLocks/>
            </p:cNvSpPr>
            <p:nvPr/>
          </p:nvSpPr>
          <p:spPr bwMode="auto">
            <a:xfrm>
              <a:off x="2969" y="2718"/>
              <a:ext cx="50" cy="89"/>
            </a:xfrm>
            <a:custGeom>
              <a:avLst/>
              <a:gdLst/>
              <a:ahLst/>
              <a:cxnLst>
                <a:cxn ang="0">
                  <a:pos x="83" y="0"/>
                </a:cxn>
                <a:cxn ang="0">
                  <a:pos x="0" y="272"/>
                </a:cxn>
                <a:cxn ang="0">
                  <a:pos x="0" y="428"/>
                </a:cxn>
                <a:cxn ang="0">
                  <a:pos x="143" y="580"/>
                </a:cxn>
                <a:cxn ang="0">
                  <a:pos x="237" y="569"/>
                </a:cxn>
                <a:cxn ang="0">
                  <a:pos x="404" y="711"/>
                </a:cxn>
                <a:cxn ang="0">
                  <a:pos x="321" y="509"/>
                </a:cxn>
                <a:cxn ang="0">
                  <a:pos x="83" y="285"/>
                </a:cxn>
                <a:cxn ang="0">
                  <a:pos x="83" y="0"/>
                </a:cxn>
              </a:cxnLst>
              <a:rect l="0" t="0" r="r" b="b"/>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1" name="Freeform 29"/>
            <p:cNvSpPr>
              <a:spLocks/>
            </p:cNvSpPr>
            <p:nvPr/>
          </p:nvSpPr>
          <p:spPr bwMode="auto">
            <a:xfrm>
              <a:off x="3183" y="2651"/>
              <a:ext cx="30" cy="67"/>
            </a:xfrm>
            <a:custGeom>
              <a:avLst/>
              <a:gdLst/>
              <a:ahLst/>
              <a:cxnLst>
                <a:cxn ang="0">
                  <a:pos x="121" y="0"/>
                </a:cxn>
                <a:cxn ang="0">
                  <a:pos x="27" y="165"/>
                </a:cxn>
                <a:cxn ang="0">
                  <a:pos x="0" y="248"/>
                </a:cxn>
                <a:cxn ang="0">
                  <a:pos x="0" y="308"/>
                </a:cxn>
                <a:cxn ang="0">
                  <a:pos x="156" y="543"/>
                </a:cxn>
                <a:cxn ang="0">
                  <a:pos x="156" y="248"/>
                </a:cxn>
                <a:cxn ang="0">
                  <a:pos x="239" y="130"/>
                </a:cxn>
                <a:cxn ang="0">
                  <a:pos x="96" y="225"/>
                </a:cxn>
                <a:cxn ang="0">
                  <a:pos x="27" y="225"/>
                </a:cxn>
                <a:cxn ang="0">
                  <a:pos x="27" y="200"/>
                </a:cxn>
                <a:cxn ang="0">
                  <a:pos x="121" y="0"/>
                </a:cxn>
              </a:cxnLst>
              <a:rect l="0" t="0" r="r" b="b"/>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2" name="Freeform 30"/>
            <p:cNvSpPr>
              <a:spLocks/>
            </p:cNvSpPr>
            <p:nvPr/>
          </p:nvSpPr>
          <p:spPr bwMode="auto">
            <a:xfrm>
              <a:off x="3220" y="2658"/>
              <a:ext cx="42" cy="35"/>
            </a:xfrm>
            <a:custGeom>
              <a:avLst/>
              <a:gdLst/>
              <a:ahLst/>
              <a:cxnLst>
                <a:cxn ang="0">
                  <a:pos x="0" y="35"/>
                </a:cxn>
                <a:cxn ang="0">
                  <a:pos x="71" y="0"/>
                </a:cxn>
                <a:cxn ang="0">
                  <a:pos x="246" y="0"/>
                </a:cxn>
                <a:cxn ang="0">
                  <a:pos x="332" y="71"/>
                </a:cxn>
                <a:cxn ang="0">
                  <a:pos x="332" y="212"/>
                </a:cxn>
                <a:cxn ang="0">
                  <a:pos x="246" y="212"/>
                </a:cxn>
                <a:cxn ang="0">
                  <a:pos x="94" y="284"/>
                </a:cxn>
                <a:cxn ang="0">
                  <a:pos x="235" y="189"/>
                </a:cxn>
                <a:cxn ang="0">
                  <a:pos x="214" y="71"/>
                </a:cxn>
                <a:cxn ang="0">
                  <a:pos x="165" y="35"/>
                </a:cxn>
                <a:cxn ang="0">
                  <a:pos x="165" y="166"/>
                </a:cxn>
                <a:cxn ang="0">
                  <a:pos x="57" y="166"/>
                </a:cxn>
                <a:cxn ang="0">
                  <a:pos x="94" y="117"/>
                </a:cxn>
                <a:cxn ang="0">
                  <a:pos x="46" y="81"/>
                </a:cxn>
                <a:cxn ang="0">
                  <a:pos x="46" y="23"/>
                </a:cxn>
                <a:cxn ang="0">
                  <a:pos x="0" y="35"/>
                </a:cxn>
              </a:cxnLst>
              <a:rect l="0" t="0" r="r" b="b"/>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3" name="Freeform 31"/>
            <p:cNvSpPr>
              <a:spLocks/>
            </p:cNvSpPr>
            <p:nvPr/>
          </p:nvSpPr>
          <p:spPr bwMode="auto">
            <a:xfrm>
              <a:off x="2884" y="2748"/>
              <a:ext cx="47" cy="65"/>
            </a:xfrm>
            <a:custGeom>
              <a:avLst/>
              <a:gdLst/>
              <a:ahLst/>
              <a:cxnLst>
                <a:cxn ang="0">
                  <a:pos x="0" y="120"/>
                </a:cxn>
                <a:cxn ang="0">
                  <a:pos x="59" y="24"/>
                </a:cxn>
                <a:cxn ang="0">
                  <a:pos x="191" y="0"/>
                </a:cxn>
                <a:cxn ang="0">
                  <a:pos x="227" y="94"/>
                </a:cxn>
                <a:cxn ang="0">
                  <a:pos x="285" y="224"/>
                </a:cxn>
                <a:cxn ang="0">
                  <a:pos x="370" y="283"/>
                </a:cxn>
                <a:cxn ang="0">
                  <a:pos x="380" y="426"/>
                </a:cxn>
                <a:cxn ang="0">
                  <a:pos x="275" y="523"/>
                </a:cxn>
                <a:cxn ang="0">
                  <a:pos x="275" y="295"/>
                </a:cxn>
                <a:cxn ang="0">
                  <a:pos x="227" y="248"/>
                </a:cxn>
                <a:cxn ang="0">
                  <a:pos x="156" y="343"/>
                </a:cxn>
                <a:cxn ang="0">
                  <a:pos x="191" y="437"/>
                </a:cxn>
                <a:cxn ang="0">
                  <a:pos x="169" y="450"/>
                </a:cxn>
                <a:cxn ang="0">
                  <a:pos x="121" y="364"/>
                </a:cxn>
                <a:cxn ang="0">
                  <a:pos x="121" y="295"/>
                </a:cxn>
                <a:cxn ang="0">
                  <a:pos x="59" y="295"/>
                </a:cxn>
                <a:cxn ang="0">
                  <a:pos x="132" y="224"/>
                </a:cxn>
                <a:cxn ang="0">
                  <a:pos x="132" y="120"/>
                </a:cxn>
                <a:cxn ang="0">
                  <a:pos x="181" y="72"/>
                </a:cxn>
                <a:cxn ang="0">
                  <a:pos x="48" y="72"/>
                </a:cxn>
                <a:cxn ang="0">
                  <a:pos x="0" y="120"/>
                </a:cxn>
              </a:cxnLst>
              <a:rect l="0" t="0" r="r" b="b"/>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4" name="Freeform 32"/>
            <p:cNvSpPr>
              <a:spLocks/>
            </p:cNvSpPr>
            <p:nvPr/>
          </p:nvSpPr>
          <p:spPr bwMode="auto">
            <a:xfrm>
              <a:off x="3129" y="2731"/>
              <a:ext cx="41" cy="66"/>
            </a:xfrm>
            <a:custGeom>
              <a:avLst/>
              <a:gdLst/>
              <a:ahLst/>
              <a:cxnLst>
                <a:cxn ang="0">
                  <a:pos x="275" y="0"/>
                </a:cxn>
                <a:cxn ang="0">
                  <a:pos x="334" y="70"/>
                </a:cxn>
                <a:cxn ang="0">
                  <a:pos x="249" y="261"/>
                </a:cxn>
                <a:cxn ang="0">
                  <a:pos x="132" y="261"/>
                </a:cxn>
                <a:cxn ang="0">
                  <a:pos x="48" y="413"/>
                </a:cxn>
                <a:cxn ang="0">
                  <a:pos x="48" y="473"/>
                </a:cxn>
                <a:cxn ang="0">
                  <a:pos x="155" y="532"/>
                </a:cxn>
                <a:cxn ang="0">
                  <a:pos x="72" y="532"/>
                </a:cxn>
                <a:cxn ang="0">
                  <a:pos x="0" y="473"/>
                </a:cxn>
                <a:cxn ang="0">
                  <a:pos x="0" y="365"/>
                </a:cxn>
                <a:cxn ang="0">
                  <a:pos x="155" y="176"/>
                </a:cxn>
                <a:cxn ang="0">
                  <a:pos x="215" y="176"/>
                </a:cxn>
                <a:cxn ang="0">
                  <a:pos x="249" y="22"/>
                </a:cxn>
                <a:cxn ang="0">
                  <a:pos x="275" y="0"/>
                </a:cxn>
              </a:cxnLst>
              <a:rect l="0" t="0" r="r" b="b"/>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5" name="Freeform 33"/>
            <p:cNvSpPr>
              <a:spLocks/>
            </p:cNvSpPr>
            <p:nvPr/>
          </p:nvSpPr>
          <p:spPr bwMode="auto">
            <a:xfrm>
              <a:off x="3096" y="2772"/>
              <a:ext cx="175" cy="82"/>
            </a:xfrm>
            <a:custGeom>
              <a:avLst/>
              <a:gdLst/>
              <a:ahLst/>
              <a:cxnLst>
                <a:cxn ang="0">
                  <a:pos x="451" y="114"/>
                </a:cxn>
                <a:cxn ang="0">
                  <a:pos x="556" y="44"/>
                </a:cxn>
                <a:cxn ang="0">
                  <a:pos x="627" y="44"/>
                </a:cxn>
                <a:cxn ang="0">
                  <a:pos x="793" y="141"/>
                </a:cxn>
                <a:cxn ang="0">
                  <a:pos x="878" y="141"/>
                </a:cxn>
                <a:cxn ang="0">
                  <a:pos x="972" y="0"/>
                </a:cxn>
                <a:cxn ang="0">
                  <a:pos x="1053" y="11"/>
                </a:cxn>
                <a:cxn ang="0">
                  <a:pos x="1067" y="70"/>
                </a:cxn>
                <a:cxn ang="0">
                  <a:pos x="950" y="114"/>
                </a:cxn>
                <a:cxn ang="0">
                  <a:pos x="996" y="200"/>
                </a:cxn>
                <a:cxn ang="0">
                  <a:pos x="1242" y="305"/>
                </a:cxn>
                <a:cxn ang="0">
                  <a:pos x="1401" y="413"/>
                </a:cxn>
                <a:cxn ang="0">
                  <a:pos x="1376" y="507"/>
                </a:cxn>
                <a:cxn ang="0">
                  <a:pos x="1210" y="436"/>
                </a:cxn>
                <a:cxn ang="0">
                  <a:pos x="890" y="436"/>
                </a:cxn>
                <a:cxn ang="0">
                  <a:pos x="783" y="388"/>
                </a:cxn>
                <a:cxn ang="0">
                  <a:pos x="664" y="459"/>
                </a:cxn>
                <a:cxn ang="0">
                  <a:pos x="523" y="494"/>
                </a:cxn>
                <a:cxn ang="0">
                  <a:pos x="427" y="482"/>
                </a:cxn>
                <a:cxn ang="0">
                  <a:pos x="284" y="577"/>
                </a:cxn>
                <a:cxn ang="0">
                  <a:pos x="23" y="659"/>
                </a:cxn>
                <a:cxn ang="0">
                  <a:pos x="0" y="625"/>
                </a:cxn>
                <a:cxn ang="0">
                  <a:pos x="179" y="436"/>
                </a:cxn>
                <a:cxn ang="0">
                  <a:pos x="405" y="364"/>
                </a:cxn>
                <a:cxn ang="0">
                  <a:pos x="583" y="235"/>
                </a:cxn>
                <a:cxn ang="0">
                  <a:pos x="616" y="129"/>
                </a:cxn>
                <a:cxn ang="0">
                  <a:pos x="556" y="114"/>
                </a:cxn>
                <a:cxn ang="0">
                  <a:pos x="451" y="114"/>
                </a:cxn>
              </a:cxnLst>
              <a:rect l="0" t="0" r="r" b="b"/>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6" name="Freeform 34"/>
            <p:cNvSpPr>
              <a:spLocks/>
            </p:cNvSpPr>
            <p:nvPr/>
          </p:nvSpPr>
          <p:spPr bwMode="auto">
            <a:xfrm>
              <a:off x="3235" y="2710"/>
              <a:ext cx="49" cy="192"/>
            </a:xfrm>
            <a:custGeom>
              <a:avLst/>
              <a:gdLst/>
              <a:ahLst/>
              <a:cxnLst>
                <a:cxn ang="0">
                  <a:pos x="358" y="0"/>
                </a:cxn>
                <a:cxn ang="0">
                  <a:pos x="380" y="237"/>
                </a:cxn>
                <a:cxn ang="0">
                  <a:pos x="393" y="556"/>
                </a:cxn>
                <a:cxn ang="0">
                  <a:pos x="369" y="947"/>
                </a:cxn>
                <a:cxn ang="0">
                  <a:pos x="344" y="1147"/>
                </a:cxn>
                <a:cxn ang="0">
                  <a:pos x="215" y="1538"/>
                </a:cxn>
                <a:cxn ang="0">
                  <a:pos x="129" y="1430"/>
                </a:cxn>
                <a:cxn ang="0">
                  <a:pos x="129" y="1158"/>
                </a:cxn>
                <a:cxn ang="0">
                  <a:pos x="70" y="1124"/>
                </a:cxn>
                <a:cxn ang="0">
                  <a:pos x="0" y="1182"/>
                </a:cxn>
                <a:cxn ang="0">
                  <a:pos x="85" y="1087"/>
                </a:cxn>
                <a:cxn ang="0">
                  <a:pos x="166" y="1124"/>
                </a:cxn>
                <a:cxn ang="0">
                  <a:pos x="178" y="1373"/>
                </a:cxn>
                <a:cxn ang="0">
                  <a:pos x="298" y="1158"/>
                </a:cxn>
                <a:cxn ang="0">
                  <a:pos x="344" y="887"/>
                </a:cxn>
                <a:cxn ang="0">
                  <a:pos x="369" y="532"/>
                </a:cxn>
                <a:cxn ang="0">
                  <a:pos x="358" y="0"/>
                </a:cxn>
              </a:cxnLst>
              <a:rect l="0" t="0" r="r" b="b"/>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7" name="Freeform 35"/>
            <p:cNvSpPr>
              <a:spLocks/>
            </p:cNvSpPr>
            <p:nvPr/>
          </p:nvSpPr>
          <p:spPr bwMode="auto">
            <a:xfrm>
              <a:off x="2949" y="2835"/>
              <a:ext cx="169" cy="186"/>
            </a:xfrm>
            <a:custGeom>
              <a:avLst/>
              <a:gdLst/>
              <a:ahLst/>
              <a:cxnLst>
                <a:cxn ang="0">
                  <a:pos x="11" y="0"/>
                </a:cxn>
                <a:cxn ang="0">
                  <a:pos x="154" y="141"/>
                </a:cxn>
                <a:cxn ang="0">
                  <a:pos x="343" y="553"/>
                </a:cxn>
                <a:cxn ang="0">
                  <a:pos x="437" y="624"/>
                </a:cxn>
                <a:cxn ang="0">
                  <a:pos x="629" y="685"/>
                </a:cxn>
                <a:cxn ang="0">
                  <a:pos x="558" y="402"/>
                </a:cxn>
                <a:cxn ang="0">
                  <a:pos x="558" y="164"/>
                </a:cxn>
                <a:cxn ang="0">
                  <a:pos x="594" y="367"/>
                </a:cxn>
                <a:cxn ang="0">
                  <a:pos x="829" y="639"/>
                </a:cxn>
                <a:cxn ang="0">
                  <a:pos x="982" y="580"/>
                </a:cxn>
                <a:cxn ang="0">
                  <a:pos x="1115" y="353"/>
                </a:cxn>
                <a:cxn ang="0">
                  <a:pos x="1196" y="249"/>
                </a:cxn>
                <a:cxn ang="0">
                  <a:pos x="1352" y="224"/>
                </a:cxn>
                <a:cxn ang="0">
                  <a:pos x="1184" y="321"/>
                </a:cxn>
                <a:cxn ang="0">
                  <a:pos x="1020" y="624"/>
                </a:cxn>
                <a:cxn ang="0">
                  <a:pos x="1152" y="569"/>
                </a:cxn>
                <a:cxn ang="0">
                  <a:pos x="972" y="685"/>
                </a:cxn>
                <a:cxn ang="0">
                  <a:pos x="866" y="723"/>
                </a:cxn>
                <a:cxn ang="0">
                  <a:pos x="783" y="804"/>
                </a:cxn>
                <a:cxn ang="0">
                  <a:pos x="783" y="874"/>
                </a:cxn>
                <a:cxn ang="0">
                  <a:pos x="877" y="1194"/>
                </a:cxn>
                <a:cxn ang="0">
                  <a:pos x="912" y="1230"/>
                </a:cxn>
                <a:cxn ang="0">
                  <a:pos x="1173" y="1300"/>
                </a:cxn>
                <a:cxn ang="0">
                  <a:pos x="936" y="1300"/>
                </a:cxn>
                <a:cxn ang="0">
                  <a:pos x="936" y="1489"/>
                </a:cxn>
                <a:cxn ang="0">
                  <a:pos x="877" y="1465"/>
                </a:cxn>
                <a:cxn ang="0">
                  <a:pos x="818" y="1408"/>
                </a:cxn>
                <a:cxn ang="0">
                  <a:pos x="650" y="1289"/>
                </a:cxn>
                <a:cxn ang="0">
                  <a:pos x="391" y="1147"/>
                </a:cxn>
                <a:cxn ang="0">
                  <a:pos x="225" y="1004"/>
                </a:cxn>
                <a:cxn ang="0">
                  <a:pos x="143" y="874"/>
                </a:cxn>
                <a:cxn ang="0">
                  <a:pos x="84" y="733"/>
                </a:cxn>
                <a:cxn ang="0">
                  <a:pos x="84" y="613"/>
                </a:cxn>
                <a:cxn ang="0">
                  <a:pos x="84" y="402"/>
                </a:cxn>
                <a:cxn ang="0">
                  <a:pos x="48" y="249"/>
                </a:cxn>
                <a:cxn ang="0">
                  <a:pos x="0" y="118"/>
                </a:cxn>
                <a:cxn ang="0">
                  <a:pos x="11" y="0"/>
                </a:cxn>
              </a:cxnLst>
              <a:rect l="0" t="0" r="r" b="b"/>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8" name="Freeform 36"/>
            <p:cNvSpPr>
              <a:spLocks/>
            </p:cNvSpPr>
            <p:nvPr/>
          </p:nvSpPr>
          <p:spPr bwMode="auto">
            <a:xfrm>
              <a:off x="3129" y="2835"/>
              <a:ext cx="406" cy="291"/>
            </a:xfrm>
            <a:custGeom>
              <a:avLst/>
              <a:gdLst/>
              <a:ahLst/>
              <a:cxnLst>
                <a:cxn ang="0">
                  <a:pos x="157" y="150"/>
                </a:cxn>
                <a:cxn ang="0">
                  <a:pos x="390" y="0"/>
                </a:cxn>
                <a:cxn ang="0">
                  <a:pos x="770" y="86"/>
                </a:cxn>
                <a:cxn ang="0">
                  <a:pos x="1041" y="466"/>
                </a:cxn>
                <a:cxn ang="0">
                  <a:pos x="1430" y="668"/>
                </a:cxn>
                <a:cxn ang="0">
                  <a:pos x="2034" y="1033"/>
                </a:cxn>
                <a:cxn ang="0">
                  <a:pos x="2590" y="1254"/>
                </a:cxn>
                <a:cxn ang="0">
                  <a:pos x="3243" y="1551"/>
                </a:cxn>
                <a:cxn ang="0">
                  <a:pos x="2610" y="1281"/>
                </a:cxn>
                <a:cxn ang="0">
                  <a:pos x="2175" y="1200"/>
                </a:cxn>
                <a:cxn ang="0">
                  <a:pos x="1623" y="1116"/>
                </a:cxn>
                <a:cxn ang="0">
                  <a:pos x="1838" y="1385"/>
                </a:cxn>
                <a:cxn ang="0">
                  <a:pos x="2227" y="1654"/>
                </a:cxn>
                <a:cxn ang="0">
                  <a:pos x="2788" y="1859"/>
                </a:cxn>
                <a:cxn ang="0">
                  <a:pos x="2518" y="1979"/>
                </a:cxn>
                <a:cxn ang="0">
                  <a:pos x="2155" y="2219"/>
                </a:cxn>
                <a:cxn ang="0">
                  <a:pos x="2098" y="1968"/>
                </a:cxn>
                <a:cxn ang="0">
                  <a:pos x="1951" y="1802"/>
                </a:cxn>
                <a:cxn ang="0">
                  <a:pos x="1830" y="1784"/>
                </a:cxn>
                <a:cxn ang="0">
                  <a:pos x="1775" y="1885"/>
                </a:cxn>
                <a:cxn ang="0">
                  <a:pos x="1821" y="2069"/>
                </a:cxn>
                <a:cxn ang="0">
                  <a:pos x="1960" y="2228"/>
                </a:cxn>
                <a:cxn ang="0">
                  <a:pos x="2080" y="2276"/>
                </a:cxn>
                <a:cxn ang="0">
                  <a:pos x="2098" y="2311"/>
                </a:cxn>
                <a:cxn ang="0">
                  <a:pos x="1933" y="2311"/>
                </a:cxn>
                <a:cxn ang="0">
                  <a:pos x="1745" y="2118"/>
                </a:cxn>
                <a:cxn ang="0">
                  <a:pos x="1885" y="2190"/>
                </a:cxn>
                <a:cxn ang="0">
                  <a:pos x="1775" y="2005"/>
                </a:cxn>
                <a:cxn ang="0">
                  <a:pos x="1718" y="1959"/>
                </a:cxn>
                <a:cxn ang="0">
                  <a:pos x="1753" y="1793"/>
                </a:cxn>
                <a:cxn ang="0">
                  <a:pos x="1467" y="1385"/>
                </a:cxn>
                <a:cxn ang="0">
                  <a:pos x="975" y="438"/>
                </a:cxn>
                <a:cxn ang="0">
                  <a:pos x="705" y="86"/>
                </a:cxn>
                <a:cxn ang="0">
                  <a:pos x="512" y="69"/>
                </a:cxn>
                <a:cxn ang="0">
                  <a:pos x="307" y="122"/>
                </a:cxn>
                <a:cxn ang="0">
                  <a:pos x="92" y="207"/>
                </a:cxn>
              </a:cxnLst>
              <a:rect l="0" t="0" r="r" b="b"/>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9" name="Freeform 37"/>
            <p:cNvSpPr>
              <a:spLocks/>
            </p:cNvSpPr>
            <p:nvPr/>
          </p:nvSpPr>
          <p:spPr bwMode="auto">
            <a:xfrm>
              <a:off x="3185" y="2865"/>
              <a:ext cx="65" cy="95"/>
            </a:xfrm>
            <a:custGeom>
              <a:avLst/>
              <a:gdLst/>
              <a:ahLst/>
              <a:cxnLst>
                <a:cxn ang="0">
                  <a:pos x="0" y="0"/>
                </a:cxn>
                <a:cxn ang="0">
                  <a:pos x="176" y="167"/>
                </a:cxn>
                <a:cxn ang="0">
                  <a:pos x="214" y="334"/>
                </a:cxn>
                <a:cxn ang="0">
                  <a:pos x="277" y="436"/>
                </a:cxn>
                <a:cxn ang="0">
                  <a:pos x="519" y="763"/>
                </a:cxn>
                <a:cxn ang="0">
                  <a:pos x="325" y="565"/>
                </a:cxn>
                <a:cxn ang="0">
                  <a:pos x="286" y="484"/>
                </a:cxn>
                <a:cxn ang="0">
                  <a:pos x="7" y="72"/>
                </a:cxn>
                <a:cxn ang="0">
                  <a:pos x="0" y="0"/>
                </a:cxn>
              </a:cxnLst>
              <a:rect l="0" t="0" r="r" b="b"/>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0" name="Freeform 38"/>
            <p:cNvSpPr>
              <a:spLocks/>
            </p:cNvSpPr>
            <p:nvPr/>
          </p:nvSpPr>
          <p:spPr bwMode="auto">
            <a:xfrm>
              <a:off x="3155" y="2897"/>
              <a:ext cx="30" cy="42"/>
            </a:xfrm>
            <a:custGeom>
              <a:avLst/>
              <a:gdLst/>
              <a:ahLst/>
              <a:cxnLst>
                <a:cxn ang="0">
                  <a:pos x="0" y="0"/>
                </a:cxn>
                <a:cxn ang="0">
                  <a:pos x="129" y="94"/>
                </a:cxn>
                <a:cxn ang="0">
                  <a:pos x="187" y="242"/>
                </a:cxn>
                <a:cxn ang="0">
                  <a:pos x="242" y="336"/>
                </a:cxn>
                <a:cxn ang="0">
                  <a:pos x="113" y="198"/>
                </a:cxn>
                <a:cxn ang="0">
                  <a:pos x="18" y="57"/>
                </a:cxn>
                <a:cxn ang="0">
                  <a:pos x="0" y="0"/>
                </a:cxn>
              </a:cxnLst>
              <a:rect l="0" t="0" r="r" b="b"/>
              <a:pathLst>
                <a:path w="242" h="336">
                  <a:moveTo>
                    <a:pt x="0" y="0"/>
                  </a:moveTo>
                  <a:lnTo>
                    <a:pt x="129" y="94"/>
                  </a:lnTo>
                  <a:lnTo>
                    <a:pt x="187" y="242"/>
                  </a:lnTo>
                  <a:lnTo>
                    <a:pt x="242" y="336"/>
                  </a:lnTo>
                  <a:lnTo>
                    <a:pt x="113" y="198"/>
                  </a:lnTo>
                  <a:lnTo>
                    <a:pt x="18" y="57"/>
                  </a:lnTo>
                  <a:lnTo>
                    <a:pt x="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1" name="Freeform 39"/>
            <p:cNvSpPr>
              <a:spLocks/>
            </p:cNvSpPr>
            <p:nvPr/>
          </p:nvSpPr>
          <p:spPr bwMode="auto">
            <a:xfrm>
              <a:off x="3075" y="2943"/>
              <a:ext cx="320" cy="279"/>
            </a:xfrm>
            <a:custGeom>
              <a:avLst/>
              <a:gdLst/>
              <a:ahLst/>
              <a:cxnLst>
                <a:cxn ang="0">
                  <a:pos x="37" y="118"/>
                </a:cxn>
                <a:cxn ang="0">
                  <a:pos x="37" y="194"/>
                </a:cxn>
                <a:cxn ang="0">
                  <a:pos x="9" y="342"/>
                </a:cxn>
                <a:cxn ang="0">
                  <a:pos x="67" y="266"/>
                </a:cxn>
                <a:cxn ang="0">
                  <a:pos x="130" y="342"/>
                </a:cxn>
                <a:cxn ang="0">
                  <a:pos x="173" y="445"/>
                </a:cxn>
                <a:cxn ang="0">
                  <a:pos x="173" y="334"/>
                </a:cxn>
                <a:cxn ang="0">
                  <a:pos x="113" y="185"/>
                </a:cxn>
                <a:cxn ang="0">
                  <a:pos x="213" y="155"/>
                </a:cxn>
                <a:cxn ang="0">
                  <a:pos x="233" y="127"/>
                </a:cxn>
                <a:cxn ang="0">
                  <a:pos x="409" y="351"/>
                </a:cxn>
                <a:cxn ang="0">
                  <a:pos x="530" y="630"/>
                </a:cxn>
                <a:cxn ang="0">
                  <a:pos x="708" y="881"/>
                </a:cxn>
                <a:cxn ang="0">
                  <a:pos x="967" y="1085"/>
                </a:cxn>
                <a:cxn ang="0">
                  <a:pos x="1208" y="1212"/>
                </a:cxn>
                <a:cxn ang="0">
                  <a:pos x="1310" y="1280"/>
                </a:cxn>
                <a:cxn ang="0">
                  <a:pos x="1471" y="1502"/>
                </a:cxn>
                <a:cxn ang="0">
                  <a:pos x="1591" y="1678"/>
                </a:cxn>
                <a:cxn ang="0">
                  <a:pos x="1681" y="1890"/>
                </a:cxn>
                <a:cxn ang="0">
                  <a:pos x="1729" y="2180"/>
                </a:cxn>
                <a:cxn ang="0">
                  <a:pos x="1803" y="2233"/>
                </a:cxn>
                <a:cxn ang="0">
                  <a:pos x="1960" y="2180"/>
                </a:cxn>
                <a:cxn ang="0">
                  <a:pos x="2167" y="2031"/>
                </a:cxn>
                <a:cxn ang="0">
                  <a:pos x="2294" y="1882"/>
                </a:cxn>
                <a:cxn ang="0">
                  <a:pos x="2424" y="1696"/>
                </a:cxn>
                <a:cxn ang="0">
                  <a:pos x="2510" y="1510"/>
                </a:cxn>
                <a:cxn ang="0">
                  <a:pos x="2564" y="1401"/>
                </a:cxn>
                <a:cxn ang="0">
                  <a:pos x="2380" y="1715"/>
                </a:cxn>
                <a:cxn ang="0">
                  <a:pos x="2250" y="1882"/>
                </a:cxn>
                <a:cxn ang="0">
                  <a:pos x="1971" y="2095"/>
                </a:cxn>
                <a:cxn ang="0">
                  <a:pos x="1886" y="2113"/>
                </a:cxn>
                <a:cxn ang="0">
                  <a:pos x="1738" y="1816"/>
                </a:cxn>
                <a:cxn ang="0">
                  <a:pos x="2061" y="1632"/>
                </a:cxn>
                <a:cxn ang="0">
                  <a:pos x="2213" y="1537"/>
                </a:cxn>
                <a:cxn ang="0">
                  <a:pos x="2334" y="1445"/>
                </a:cxn>
                <a:cxn ang="0">
                  <a:pos x="2323" y="1438"/>
                </a:cxn>
                <a:cxn ang="0">
                  <a:pos x="2174" y="1528"/>
                </a:cxn>
                <a:cxn ang="0">
                  <a:pos x="1953" y="1657"/>
                </a:cxn>
                <a:cxn ang="0">
                  <a:pos x="1840" y="1482"/>
                </a:cxn>
                <a:cxn ang="0">
                  <a:pos x="2061" y="1307"/>
                </a:cxn>
                <a:cxn ang="0">
                  <a:pos x="2061" y="1280"/>
                </a:cxn>
                <a:cxn ang="0">
                  <a:pos x="1941" y="1370"/>
                </a:cxn>
                <a:cxn ang="0">
                  <a:pos x="1785" y="1464"/>
                </a:cxn>
                <a:cxn ang="0">
                  <a:pos x="1607" y="1559"/>
                </a:cxn>
                <a:cxn ang="0">
                  <a:pos x="1413" y="1272"/>
                </a:cxn>
                <a:cxn ang="0">
                  <a:pos x="1515" y="1203"/>
                </a:cxn>
                <a:cxn ang="0">
                  <a:pos x="1462" y="1168"/>
                </a:cxn>
                <a:cxn ang="0">
                  <a:pos x="1321" y="1168"/>
                </a:cxn>
                <a:cxn ang="0">
                  <a:pos x="1151" y="1113"/>
                </a:cxn>
                <a:cxn ang="0">
                  <a:pos x="1013" y="1019"/>
                </a:cxn>
                <a:cxn ang="0">
                  <a:pos x="837" y="852"/>
                </a:cxn>
                <a:cxn ang="0">
                  <a:pos x="668" y="665"/>
                </a:cxn>
                <a:cxn ang="0">
                  <a:pos x="547" y="480"/>
                </a:cxn>
                <a:cxn ang="0">
                  <a:pos x="466" y="342"/>
                </a:cxn>
                <a:cxn ang="0">
                  <a:pos x="334" y="167"/>
                </a:cxn>
                <a:cxn ang="0">
                  <a:pos x="187" y="0"/>
                </a:cxn>
                <a:cxn ang="0">
                  <a:pos x="139" y="54"/>
                </a:cxn>
                <a:cxn ang="0">
                  <a:pos x="0" y="101"/>
                </a:cxn>
                <a:cxn ang="0">
                  <a:pos x="37" y="118"/>
                </a:cxn>
              </a:cxnLst>
              <a:rect l="0" t="0" r="r" b="b"/>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2" name="Freeform 40"/>
            <p:cNvSpPr>
              <a:spLocks/>
            </p:cNvSpPr>
            <p:nvPr/>
          </p:nvSpPr>
          <p:spPr bwMode="auto">
            <a:xfrm>
              <a:off x="3312" y="3115"/>
              <a:ext cx="23" cy="32"/>
            </a:xfrm>
            <a:custGeom>
              <a:avLst/>
              <a:gdLst/>
              <a:ahLst/>
              <a:cxnLst>
                <a:cxn ang="0">
                  <a:pos x="0" y="48"/>
                </a:cxn>
                <a:cxn ang="0">
                  <a:pos x="120" y="253"/>
                </a:cxn>
                <a:cxn ang="0">
                  <a:pos x="185" y="207"/>
                </a:cxn>
                <a:cxn ang="0">
                  <a:pos x="63" y="0"/>
                </a:cxn>
                <a:cxn ang="0">
                  <a:pos x="0" y="48"/>
                </a:cxn>
              </a:cxnLst>
              <a:rect l="0" t="0" r="r" b="b"/>
              <a:pathLst>
                <a:path w="185" h="253">
                  <a:moveTo>
                    <a:pt x="0" y="48"/>
                  </a:moveTo>
                  <a:lnTo>
                    <a:pt x="120" y="253"/>
                  </a:lnTo>
                  <a:lnTo>
                    <a:pt x="185" y="207"/>
                  </a:lnTo>
                  <a:lnTo>
                    <a:pt x="63" y="0"/>
                  </a:lnTo>
                  <a:lnTo>
                    <a:pt x="0" y="4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3" name="Freeform 41"/>
            <p:cNvSpPr>
              <a:spLocks/>
            </p:cNvSpPr>
            <p:nvPr/>
          </p:nvSpPr>
          <p:spPr bwMode="auto">
            <a:xfrm>
              <a:off x="3257" y="3170"/>
              <a:ext cx="79" cy="124"/>
            </a:xfrm>
            <a:custGeom>
              <a:avLst/>
              <a:gdLst/>
              <a:ahLst/>
              <a:cxnLst>
                <a:cxn ang="0">
                  <a:pos x="173" y="0"/>
                </a:cxn>
                <a:cxn ang="0">
                  <a:pos x="120" y="103"/>
                </a:cxn>
                <a:cxn ang="0">
                  <a:pos x="44" y="253"/>
                </a:cxn>
                <a:cxn ang="0">
                  <a:pos x="0" y="364"/>
                </a:cxn>
                <a:cxn ang="0">
                  <a:pos x="17" y="408"/>
                </a:cxn>
                <a:cxn ang="0">
                  <a:pos x="156" y="512"/>
                </a:cxn>
                <a:cxn ang="0">
                  <a:pos x="242" y="613"/>
                </a:cxn>
                <a:cxn ang="0">
                  <a:pos x="302" y="762"/>
                </a:cxn>
                <a:cxn ang="0">
                  <a:pos x="397" y="917"/>
                </a:cxn>
                <a:cxn ang="0">
                  <a:pos x="452" y="956"/>
                </a:cxn>
                <a:cxn ang="0">
                  <a:pos x="630" y="995"/>
                </a:cxn>
                <a:cxn ang="0">
                  <a:pos x="620" y="917"/>
                </a:cxn>
                <a:cxn ang="0">
                  <a:pos x="491" y="892"/>
                </a:cxn>
                <a:cxn ang="0">
                  <a:pos x="435" y="825"/>
                </a:cxn>
                <a:cxn ang="0">
                  <a:pos x="378" y="696"/>
                </a:cxn>
                <a:cxn ang="0">
                  <a:pos x="276" y="558"/>
                </a:cxn>
                <a:cxn ang="0">
                  <a:pos x="164" y="445"/>
                </a:cxn>
                <a:cxn ang="0">
                  <a:pos x="62" y="364"/>
                </a:cxn>
                <a:cxn ang="0">
                  <a:pos x="62" y="305"/>
                </a:cxn>
                <a:cxn ang="0">
                  <a:pos x="120" y="166"/>
                </a:cxn>
                <a:cxn ang="0">
                  <a:pos x="156" y="94"/>
                </a:cxn>
                <a:cxn ang="0">
                  <a:pos x="251" y="94"/>
                </a:cxn>
                <a:cxn ang="0">
                  <a:pos x="173" y="0"/>
                </a:cxn>
              </a:cxnLst>
              <a:rect l="0" t="0" r="r" b="b"/>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4" name="Freeform 42"/>
            <p:cNvSpPr>
              <a:spLocks/>
            </p:cNvSpPr>
            <p:nvPr/>
          </p:nvSpPr>
          <p:spPr bwMode="auto">
            <a:xfrm>
              <a:off x="3339" y="3091"/>
              <a:ext cx="71" cy="193"/>
            </a:xfrm>
            <a:custGeom>
              <a:avLst/>
              <a:gdLst/>
              <a:ahLst/>
              <a:cxnLst>
                <a:cxn ang="0">
                  <a:pos x="483" y="159"/>
                </a:cxn>
                <a:cxn ang="0">
                  <a:pos x="503" y="366"/>
                </a:cxn>
                <a:cxn ang="0">
                  <a:pos x="483" y="596"/>
                </a:cxn>
                <a:cxn ang="0">
                  <a:pos x="410" y="797"/>
                </a:cxn>
                <a:cxn ang="0">
                  <a:pos x="261" y="1122"/>
                </a:cxn>
                <a:cxn ang="0">
                  <a:pos x="0" y="1548"/>
                </a:cxn>
                <a:cxn ang="0">
                  <a:pos x="270" y="1143"/>
                </a:cxn>
                <a:cxn ang="0">
                  <a:pos x="454" y="778"/>
                </a:cxn>
                <a:cxn ang="0">
                  <a:pos x="530" y="530"/>
                </a:cxn>
                <a:cxn ang="0">
                  <a:pos x="567" y="317"/>
                </a:cxn>
                <a:cxn ang="0">
                  <a:pos x="558" y="159"/>
                </a:cxn>
                <a:cxn ang="0">
                  <a:pos x="537" y="67"/>
                </a:cxn>
                <a:cxn ang="0">
                  <a:pos x="503" y="0"/>
                </a:cxn>
                <a:cxn ang="0">
                  <a:pos x="483" y="159"/>
                </a:cxn>
              </a:cxnLst>
              <a:rect l="0" t="0" r="r" b="b"/>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5" name="Freeform 43"/>
            <p:cNvSpPr>
              <a:spLocks/>
            </p:cNvSpPr>
            <p:nvPr/>
          </p:nvSpPr>
          <p:spPr bwMode="auto">
            <a:xfrm>
              <a:off x="3406" y="3072"/>
              <a:ext cx="185" cy="515"/>
            </a:xfrm>
            <a:custGeom>
              <a:avLst/>
              <a:gdLst/>
              <a:ahLst/>
              <a:cxnLst>
                <a:cxn ang="0">
                  <a:pos x="0" y="237"/>
                </a:cxn>
                <a:cxn ang="0">
                  <a:pos x="253" y="613"/>
                </a:cxn>
                <a:cxn ang="0">
                  <a:pos x="486" y="933"/>
                </a:cxn>
                <a:cxn ang="0">
                  <a:pos x="598" y="557"/>
                </a:cxn>
                <a:cxn ang="0">
                  <a:pos x="862" y="0"/>
                </a:cxn>
                <a:cxn ang="0">
                  <a:pos x="629" y="586"/>
                </a:cxn>
                <a:cxn ang="0">
                  <a:pos x="559" y="989"/>
                </a:cxn>
                <a:cxn ang="0">
                  <a:pos x="781" y="1267"/>
                </a:cxn>
                <a:cxn ang="0">
                  <a:pos x="1115" y="1556"/>
                </a:cxn>
                <a:cxn ang="0">
                  <a:pos x="1383" y="2074"/>
                </a:cxn>
                <a:cxn ang="0">
                  <a:pos x="1477" y="2588"/>
                </a:cxn>
                <a:cxn ang="0">
                  <a:pos x="1409" y="3060"/>
                </a:cxn>
                <a:cxn ang="0">
                  <a:pos x="1409" y="3673"/>
                </a:cxn>
                <a:cxn ang="0">
                  <a:pos x="1464" y="4119"/>
                </a:cxn>
                <a:cxn ang="0">
                  <a:pos x="1115" y="3394"/>
                </a:cxn>
                <a:cxn ang="0">
                  <a:pos x="1256" y="3147"/>
                </a:cxn>
                <a:cxn ang="0">
                  <a:pos x="1297" y="2910"/>
                </a:cxn>
                <a:cxn ang="0">
                  <a:pos x="1311" y="2643"/>
                </a:cxn>
                <a:cxn ang="0">
                  <a:pos x="1256" y="2382"/>
                </a:cxn>
                <a:cxn ang="0">
                  <a:pos x="1130" y="1921"/>
                </a:cxn>
                <a:cxn ang="0">
                  <a:pos x="947" y="1504"/>
                </a:cxn>
                <a:cxn ang="0">
                  <a:pos x="809" y="1337"/>
                </a:cxn>
                <a:cxn ang="0">
                  <a:pos x="629" y="1170"/>
                </a:cxn>
                <a:cxn ang="0">
                  <a:pos x="710" y="1556"/>
                </a:cxn>
                <a:cxn ang="0">
                  <a:pos x="781" y="2129"/>
                </a:cxn>
                <a:cxn ang="0">
                  <a:pos x="797" y="2549"/>
                </a:cxn>
                <a:cxn ang="0">
                  <a:pos x="754" y="2795"/>
                </a:cxn>
                <a:cxn ang="0">
                  <a:pos x="697" y="2894"/>
                </a:cxn>
                <a:cxn ang="0">
                  <a:pos x="629" y="2935"/>
                </a:cxn>
                <a:cxn ang="0">
                  <a:pos x="530" y="2922"/>
                </a:cxn>
                <a:cxn ang="0">
                  <a:pos x="306" y="2855"/>
                </a:cxn>
                <a:cxn ang="0">
                  <a:pos x="486" y="2841"/>
                </a:cxn>
                <a:cxn ang="0">
                  <a:pos x="569" y="2771"/>
                </a:cxn>
                <a:cxn ang="0">
                  <a:pos x="642" y="2602"/>
                </a:cxn>
                <a:cxn ang="0">
                  <a:pos x="656" y="2338"/>
                </a:cxn>
                <a:cxn ang="0">
                  <a:pos x="598" y="1864"/>
                </a:cxn>
                <a:cxn ang="0">
                  <a:pos x="486" y="1392"/>
                </a:cxn>
                <a:cxn ang="0">
                  <a:pos x="322" y="891"/>
                </a:cxn>
                <a:cxn ang="0">
                  <a:pos x="154" y="557"/>
                </a:cxn>
                <a:cxn ang="0">
                  <a:pos x="13" y="307"/>
                </a:cxn>
                <a:cxn ang="0">
                  <a:pos x="0" y="237"/>
                </a:cxn>
              </a:cxnLst>
              <a:rect l="0" t="0" r="r" b="b"/>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6" name="Freeform 44"/>
            <p:cNvSpPr>
              <a:spLocks/>
            </p:cNvSpPr>
            <p:nvPr/>
          </p:nvSpPr>
          <p:spPr bwMode="auto">
            <a:xfrm>
              <a:off x="3490" y="3043"/>
              <a:ext cx="118" cy="310"/>
            </a:xfrm>
            <a:custGeom>
              <a:avLst/>
              <a:gdLst/>
              <a:ahLst/>
              <a:cxnLst>
                <a:cxn ang="0">
                  <a:pos x="558" y="0"/>
                </a:cxn>
                <a:cxn ang="0">
                  <a:pos x="558" y="111"/>
                </a:cxn>
                <a:cxn ang="0">
                  <a:pos x="532" y="291"/>
                </a:cxn>
                <a:cxn ang="0">
                  <a:pos x="433" y="445"/>
                </a:cxn>
                <a:cxn ang="0">
                  <a:pos x="212" y="680"/>
                </a:cxn>
                <a:cxn ang="0">
                  <a:pos x="113" y="860"/>
                </a:cxn>
                <a:cxn ang="0">
                  <a:pos x="58" y="1014"/>
                </a:cxn>
                <a:cxn ang="0">
                  <a:pos x="0" y="1392"/>
                </a:cxn>
                <a:cxn ang="0">
                  <a:pos x="71" y="1238"/>
                </a:cxn>
                <a:cxn ang="0">
                  <a:pos x="194" y="1099"/>
                </a:cxn>
                <a:cxn ang="0">
                  <a:pos x="321" y="1042"/>
                </a:cxn>
                <a:cxn ang="0">
                  <a:pos x="420" y="1042"/>
                </a:cxn>
                <a:cxn ang="0">
                  <a:pos x="475" y="1071"/>
                </a:cxn>
                <a:cxn ang="0">
                  <a:pos x="517" y="1139"/>
                </a:cxn>
                <a:cxn ang="0">
                  <a:pos x="504" y="1238"/>
                </a:cxn>
                <a:cxn ang="0">
                  <a:pos x="376" y="1418"/>
                </a:cxn>
                <a:cxn ang="0">
                  <a:pos x="253" y="1546"/>
                </a:cxn>
                <a:cxn ang="0">
                  <a:pos x="180" y="1572"/>
                </a:cxn>
                <a:cxn ang="0">
                  <a:pos x="405" y="1791"/>
                </a:cxn>
                <a:cxn ang="0">
                  <a:pos x="602" y="2129"/>
                </a:cxn>
                <a:cxn ang="0">
                  <a:pos x="697" y="2265"/>
                </a:cxn>
                <a:cxn ang="0">
                  <a:pos x="880" y="2325"/>
                </a:cxn>
                <a:cxn ang="0">
                  <a:pos x="948" y="2477"/>
                </a:cxn>
                <a:cxn ang="0">
                  <a:pos x="948" y="2005"/>
                </a:cxn>
                <a:cxn ang="0">
                  <a:pos x="741" y="1696"/>
                </a:cxn>
                <a:cxn ang="0">
                  <a:pos x="715" y="1546"/>
                </a:cxn>
                <a:cxn ang="0">
                  <a:pos x="781" y="1392"/>
                </a:cxn>
                <a:cxn ang="0">
                  <a:pos x="781" y="1224"/>
                </a:cxn>
                <a:cxn ang="0">
                  <a:pos x="643" y="1139"/>
                </a:cxn>
                <a:cxn ang="0">
                  <a:pos x="629" y="931"/>
                </a:cxn>
                <a:cxn ang="0">
                  <a:pos x="754" y="751"/>
                </a:cxn>
                <a:cxn ang="0">
                  <a:pos x="781" y="558"/>
                </a:cxn>
                <a:cxn ang="0">
                  <a:pos x="754" y="388"/>
                </a:cxn>
                <a:cxn ang="0">
                  <a:pos x="655" y="180"/>
                </a:cxn>
                <a:cxn ang="0">
                  <a:pos x="558" y="0"/>
                </a:cxn>
              </a:cxnLst>
              <a:rect l="0" t="0" r="r" b="b"/>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7" name="Freeform 45"/>
            <p:cNvSpPr>
              <a:spLocks/>
            </p:cNvSpPr>
            <p:nvPr/>
          </p:nvSpPr>
          <p:spPr bwMode="auto">
            <a:xfrm>
              <a:off x="3612" y="3363"/>
              <a:ext cx="41" cy="299"/>
            </a:xfrm>
            <a:custGeom>
              <a:avLst/>
              <a:gdLst/>
              <a:ahLst/>
              <a:cxnLst>
                <a:cxn ang="0">
                  <a:pos x="0" y="0"/>
                </a:cxn>
                <a:cxn ang="0">
                  <a:pos x="165" y="85"/>
                </a:cxn>
                <a:cxn ang="0">
                  <a:pos x="332" y="488"/>
                </a:cxn>
                <a:cxn ang="0">
                  <a:pos x="332" y="737"/>
                </a:cxn>
                <a:cxn ang="0">
                  <a:pos x="278" y="1016"/>
                </a:cxn>
                <a:cxn ang="0">
                  <a:pos x="193" y="1434"/>
                </a:cxn>
                <a:cxn ang="0">
                  <a:pos x="152" y="1937"/>
                </a:cxn>
                <a:cxn ang="0">
                  <a:pos x="126" y="2396"/>
                </a:cxn>
                <a:cxn ang="0">
                  <a:pos x="94" y="1976"/>
                </a:cxn>
                <a:cxn ang="0">
                  <a:pos x="94" y="1530"/>
                </a:cxn>
                <a:cxn ang="0">
                  <a:pos x="152" y="1030"/>
                </a:cxn>
                <a:cxn ang="0">
                  <a:pos x="152" y="628"/>
                </a:cxn>
                <a:cxn ang="0">
                  <a:pos x="110" y="239"/>
                </a:cxn>
                <a:cxn ang="0">
                  <a:pos x="0" y="0"/>
                </a:cxn>
              </a:cxnLst>
              <a:rect l="0" t="0" r="r" b="b"/>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8" name="Freeform 46"/>
            <p:cNvSpPr>
              <a:spLocks/>
            </p:cNvSpPr>
            <p:nvPr/>
          </p:nvSpPr>
          <p:spPr bwMode="auto">
            <a:xfrm>
              <a:off x="3596" y="3422"/>
              <a:ext cx="115" cy="289"/>
            </a:xfrm>
            <a:custGeom>
              <a:avLst/>
              <a:gdLst/>
              <a:ahLst/>
              <a:cxnLst>
                <a:cxn ang="0">
                  <a:pos x="459" y="99"/>
                </a:cxn>
                <a:cxn ang="0">
                  <a:pos x="558" y="447"/>
                </a:cxn>
                <a:cxn ang="0">
                  <a:pos x="585" y="808"/>
                </a:cxn>
                <a:cxn ang="0">
                  <a:pos x="532" y="1173"/>
                </a:cxn>
                <a:cxn ang="0">
                  <a:pos x="449" y="1478"/>
                </a:cxn>
                <a:cxn ang="0">
                  <a:pos x="334" y="1755"/>
                </a:cxn>
                <a:cxn ang="0">
                  <a:pos x="221" y="1952"/>
                </a:cxn>
                <a:cxn ang="0">
                  <a:pos x="110" y="1952"/>
                </a:cxn>
                <a:cxn ang="0">
                  <a:pos x="0" y="1880"/>
                </a:cxn>
                <a:cxn ang="0">
                  <a:pos x="170" y="2062"/>
                </a:cxn>
                <a:cxn ang="0">
                  <a:pos x="334" y="2200"/>
                </a:cxn>
                <a:cxn ang="0">
                  <a:pos x="170" y="2313"/>
                </a:cxn>
                <a:cxn ang="0">
                  <a:pos x="459" y="2255"/>
                </a:cxn>
                <a:cxn ang="0">
                  <a:pos x="670" y="2117"/>
                </a:cxn>
                <a:cxn ang="0">
                  <a:pos x="809" y="1924"/>
                </a:cxn>
                <a:cxn ang="0">
                  <a:pos x="878" y="1686"/>
                </a:cxn>
                <a:cxn ang="0">
                  <a:pos x="921" y="1433"/>
                </a:cxn>
                <a:cxn ang="0">
                  <a:pos x="908" y="1103"/>
                </a:cxn>
                <a:cxn ang="0">
                  <a:pos x="864" y="740"/>
                </a:cxn>
                <a:cxn ang="0">
                  <a:pos x="809" y="505"/>
                </a:cxn>
                <a:cxn ang="0">
                  <a:pos x="725" y="447"/>
                </a:cxn>
                <a:cxn ang="0">
                  <a:pos x="631" y="336"/>
                </a:cxn>
                <a:cxn ang="0">
                  <a:pos x="503" y="156"/>
                </a:cxn>
                <a:cxn ang="0">
                  <a:pos x="449" y="0"/>
                </a:cxn>
                <a:cxn ang="0">
                  <a:pos x="459" y="99"/>
                </a:cxn>
              </a:cxnLst>
              <a:rect l="0" t="0" r="r" b="b"/>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9" name="Freeform 47"/>
            <p:cNvSpPr>
              <a:spLocks/>
            </p:cNvSpPr>
            <p:nvPr/>
          </p:nvSpPr>
          <p:spPr bwMode="auto">
            <a:xfrm>
              <a:off x="2963" y="3069"/>
              <a:ext cx="692" cy="649"/>
            </a:xfrm>
            <a:custGeom>
              <a:avLst/>
              <a:gdLst/>
              <a:ahLst/>
              <a:cxnLst>
                <a:cxn ang="0">
                  <a:pos x="1690" y="384"/>
                </a:cxn>
                <a:cxn ang="0">
                  <a:pos x="1381" y="1684"/>
                </a:cxn>
                <a:cxn ang="0">
                  <a:pos x="1108" y="2633"/>
                </a:cxn>
                <a:cxn ang="0">
                  <a:pos x="739" y="3138"/>
                </a:cxn>
                <a:cxn ang="0">
                  <a:pos x="271" y="3566"/>
                </a:cxn>
                <a:cxn ang="0">
                  <a:pos x="60" y="3973"/>
                </a:cxn>
                <a:cxn ang="0">
                  <a:pos x="137" y="3913"/>
                </a:cxn>
                <a:cxn ang="0">
                  <a:pos x="310" y="3856"/>
                </a:cxn>
                <a:cxn ang="0">
                  <a:pos x="310" y="3681"/>
                </a:cxn>
                <a:cxn ang="0">
                  <a:pos x="526" y="3660"/>
                </a:cxn>
                <a:cxn ang="0">
                  <a:pos x="563" y="3836"/>
                </a:cxn>
                <a:cxn ang="0">
                  <a:pos x="796" y="3895"/>
                </a:cxn>
                <a:cxn ang="0">
                  <a:pos x="1515" y="4185"/>
                </a:cxn>
                <a:cxn ang="0">
                  <a:pos x="1554" y="4476"/>
                </a:cxn>
                <a:cxn ang="0">
                  <a:pos x="1243" y="4497"/>
                </a:cxn>
                <a:cxn ang="0">
                  <a:pos x="526" y="4359"/>
                </a:cxn>
                <a:cxn ang="0">
                  <a:pos x="77" y="4262"/>
                </a:cxn>
                <a:cxn ang="0">
                  <a:pos x="0" y="4805"/>
                </a:cxn>
                <a:cxn ang="0">
                  <a:pos x="157" y="4690"/>
                </a:cxn>
                <a:cxn ang="0">
                  <a:pos x="370" y="4669"/>
                </a:cxn>
                <a:cxn ang="0">
                  <a:pos x="409" y="4805"/>
                </a:cxn>
                <a:cxn ang="0">
                  <a:pos x="1904" y="4418"/>
                </a:cxn>
                <a:cxn ang="0">
                  <a:pos x="1748" y="3547"/>
                </a:cxn>
                <a:cxn ang="0">
                  <a:pos x="2255" y="4302"/>
                </a:cxn>
                <a:cxn ang="0">
                  <a:pos x="2661" y="4805"/>
                </a:cxn>
                <a:cxn ang="0">
                  <a:pos x="4545" y="5116"/>
                </a:cxn>
                <a:cxn ang="0">
                  <a:pos x="5224" y="5176"/>
                </a:cxn>
                <a:cxn ang="0">
                  <a:pos x="5538" y="5057"/>
                </a:cxn>
                <a:cxn ang="0">
                  <a:pos x="4934" y="4959"/>
                </a:cxn>
                <a:cxn ang="0">
                  <a:pos x="4178" y="4458"/>
                </a:cxn>
                <a:cxn ang="0">
                  <a:pos x="5013" y="4690"/>
                </a:cxn>
                <a:cxn ang="0">
                  <a:pos x="4196" y="4168"/>
                </a:cxn>
                <a:cxn ang="0">
                  <a:pos x="3670" y="3547"/>
                </a:cxn>
                <a:cxn ang="0">
                  <a:pos x="4275" y="3856"/>
                </a:cxn>
                <a:cxn ang="0">
                  <a:pos x="4835" y="4302"/>
                </a:cxn>
                <a:cxn ang="0">
                  <a:pos x="4874" y="4223"/>
                </a:cxn>
                <a:cxn ang="0">
                  <a:pos x="3864" y="3004"/>
                </a:cxn>
                <a:cxn ang="0">
                  <a:pos x="3013" y="1764"/>
                </a:cxn>
                <a:cxn ang="0">
                  <a:pos x="2525" y="1511"/>
                </a:cxn>
                <a:cxn ang="0">
                  <a:pos x="2022" y="909"/>
                </a:cxn>
                <a:cxn ang="0">
                  <a:pos x="1807" y="580"/>
                </a:cxn>
                <a:cxn ang="0">
                  <a:pos x="1864" y="57"/>
                </a:cxn>
              </a:cxnLst>
              <a:rect l="0" t="0" r="r" b="b"/>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0" name="Freeform 48"/>
            <p:cNvSpPr>
              <a:spLocks/>
            </p:cNvSpPr>
            <p:nvPr/>
          </p:nvSpPr>
          <p:spPr bwMode="auto">
            <a:xfrm>
              <a:off x="2666" y="2880"/>
              <a:ext cx="418" cy="772"/>
            </a:xfrm>
            <a:custGeom>
              <a:avLst/>
              <a:gdLst/>
              <a:ahLst/>
              <a:cxnLst>
                <a:cxn ang="0">
                  <a:pos x="2158" y="196"/>
                </a:cxn>
                <a:cxn ang="0">
                  <a:pos x="2177" y="930"/>
                </a:cxn>
                <a:cxn ang="0">
                  <a:pos x="2564" y="3877"/>
                </a:cxn>
                <a:cxn ang="0">
                  <a:pos x="3148" y="2210"/>
                </a:cxn>
                <a:cxn ang="0">
                  <a:pos x="3109" y="2016"/>
                </a:cxn>
                <a:cxn ang="0">
                  <a:pos x="3012" y="1764"/>
                </a:cxn>
                <a:cxn ang="0">
                  <a:pos x="2624" y="1783"/>
                </a:cxn>
                <a:cxn ang="0">
                  <a:pos x="2546" y="1861"/>
                </a:cxn>
                <a:cxn ang="0">
                  <a:pos x="2857" y="1375"/>
                </a:cxn>
                <a:cxn ang="0">
                  <a:pos x="3148" y="1085"/>
                </a:cxn>
                <a:cxn ang="0">
                  <a:pos x="3205" y="1242"/>
                </a:cxn>
                <a:cxn ang="0">
                  <a:pos x="2972" y="1474"/>
                </a:cxn>
                <a:cxn ang="0">
                  <a:pos x="3226" y="1921"/>
                </a:cxn>
                <a:cxn ang="0">
                  <a:pos x="3344" y="2016"/>
                </a:cxn>
                <a:cxn ang="0">
                  <a:pos x="3127" y="2539"/>
                </a:cxn>
                <a:cxn ang="0">
                  <a:pos x="2779" y="3896"/>
                </a:cxn>
                <a:cxn ang="0">
                  <a:pos x="2779" y="4518"/>
                </a:cxn>
                <a:cxn ang="0">
                  <a:pos x="2933" y="4672"/>
                </a:cxn>
                <a:cxn ang="0">
                  <a:pos x="2663" y="4925"/>
                </a:cxn>
                <a:cxn ang="0">
                  <a:pos x="2410" y="4964"/>
                </a:cxn>
                <a:cxn ang="0">
                  <a:pos x="2138" y="4925"/>
                </a:cxn>
                <a:cxn ang="0">
                  <a:pos x="2158" y="4847"/>
                </a:cxn>
                <a:cxn ang="0">
                  <a:pos x="2391" y="4496"/>
                </a:cxn>
                <a:cxn ang="0">
                  <a:pos x="2430" y="3916"/>
                </a:cxn>
                <a:cxn ang="0">
                  <a:pos x="2331" y="2267"/>
                </a:cxn>
                <a:cxn ang="0">
                  <a:pos x="2001" y="3508"/>
                </a:cxn>
                <a:cxn ang="0">
                  <a:pos x="1790" y="4944"/>
                </a:cxn>
                <a:cxn ang="0">
                  <a:pos x="1729" y="6183"/>
                </a:cxn>
                <a:cxn ang="0">
                  <a:pos x="1711" y="4884"/>
                </a:cxn>
                <a:cxn ang="0">
                  <a:pos x="1826" y="3374"/>
                </a:cxn>
                <a:cxn ang="0">
                  <a:pos x="2001" y="2115"/>
                </a:cxn>
                <a:cxn ang="0">
                  <a:pos x="2117" y="1029"/>
                </a:cxn>
                <a:cxn ang="0">
                  <a:pos x="1865" y="541"/>
                </a:cxn>
                <a:cxn ang="0">
                  <a:pos x="1478" y="447"/>
                </a:cxn>
                <a:cxn ang="0">
                  <a:pos x="1439" y="407"/>
                </a:cxn>
                <a:cxn ang="0">
                  <a:pos x="408" y="447"/>
                </a:cxn>
                <a:cxn ang="0">
                  <a:pos x="390" y="389"/>
                </a:cxn>
                <a:cxn ang="0">
                  <a:pos x="1013" y="447"/>
                </a:cxn>
                <a:cxn ang="0">
                  <a:pos x="1845" y="137"/>
                </a:cxn>
                <a:cxn ang="0">
                  <a:pos x="2237" y="41"/>
                </a:cxn>
              </a:cxnLst>
              <a:rect l="0" t="0" r="r" b="b"/>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1" name="Freeform 49"/>
            <p:cNvSpPr>
              <a:spLocks/>
            </p:cNvSpPr>
            <p:nvPr/>
          </p:nvSpPr>
          <p:spPr bwMode="auto">
            <a:xfrm>
              <a:off x="3062" y="3018"/>
              <a:ext cx="95" cy="310"/>
            </a:xfrm>
            <a:custGeom>
              <a:avLst/>
              <a:gdLst/>
              <a:ahLst/>
              <a:cxnLst>
                <a:cxn ang="0">
                  <a:pos x="39" y="0"/>
                </a:cxn>
                <a:cxn ang="0">
                  <a:pos x="233" y="60"/>
                </a:cxn>
                <a:cxn ang="0">
                  <a:pos x="431" y="253"/>
                </a:cxn>
                <a:cxn ang="0">
                  <a:pos x="565" y="446"/>
                </a:cxn>
                <a:cxn ang="0">
                  <a:pos x="701" y="736"/>
                </a:cxn>
                <a:cxn ang="0">
                  <a:pos x="758" y="989"/>
                </a:cxn>
                <a:cxn ang="0">
                  <a:pos x="719" y="1010"/>
                </a:cxn>
                <a:cxn ang="0">
                  <a:pos x="408" y="486"/>
                </a:cxn>
                <a:cxn ang="0">
                  <a:pos x="312" y="639"/>
                </a:cxn>
                <a:cxn ang="0">
                  <a:pos x="332" y="775"/>
                </a:cxn>
                <a:cxn ang="0">
                  <a:pos x="350" y="892"/>
                </a:cxn>
                <a:cxn ang="0">
                  <a:pos x="332" y="931"/>
                </a:cxn>
                <a:cxn ang="0">
                  <a:pos x="408" y="1105"/>
                </a:cxn>
                <a:cxn ang="0">
                  <a:pos x="447" y="1454"/>
                </a:cxn>
                <a:cxn ang="0">
                  <a:pos x="447" y="1802"/>
                </a:cxn>
                <a:cxn ang="0">
                  <a:pos x="468" y="2074"/>
                </a:cxn>
                <a:cxn ang="0">
                  <a:pos x="468" y="2269"/>
                </a:cxn>
                <a:cxn ang="0">
                  <a:pos x="408" y="2480"/>
                </a:cxn>
                <a:cxn ang="0">
                  <a:pos x="431" y="2019"/>
                </a:cxn>
                <a:cxn ang="0">
                  <a:pos x="389" y="1494"/>
                </a:cxn>
                <a:cxn ang="0">
                  <a:pos x="350" y="1123"/>
                </a:cxn>
                <a:cxn ang="0">
                  <a:pos x="253" y="931"/>
                </a:cxn>
                <a:cxn ang="0">
                  <a:pos x="272" y="855"/>
                </a:cxn>
                <a:cxn ang="0">
                  <a:pos x="272" y="699"/>
                </a:cxn>
                <a:cxn ang="0">
                  <a:pos x="312" y="446"/>
                </a:cxn>
                <a:cxn ang="0">
                  <a:pos x="350" y="332"/>
                </a:cxn>
                <a:cxn ang="0">
                  <a:pos x="216" y="194"/>
                </a:cxn>
                <a:cxn ang="0">
                  <a:pos x="0" y="114"/>
                </a:cxn>
                <a:cxn ang="0">
                  <a:pos x="39" y="0"/>
                </a:cxn>
              </a:cxnLst>
              <a:rect l="0" t="0" r="r" b="b"/>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2" name="Freeform 50"/>
            <p:cNvSpPr>
              <a:spLocks/>
            </p:cNvSpPr>
            <p:nvPr/>
          </p:nvSpPr>
          <p:spPr bwMode="auto">
            <a:xfrm>
              <a:off x="2778" y="3027"/>
              <a:ext cx="61" cy="29"/>
            </a:xfrm>
            <a:custGeom>
              <a:avLst/>
              <a:gdLst/>
              <a:ahLst/>
              <a:cxnLst>
                <a:cxn ang="0">
                  <a:pos x="0" y="37"/>
                </a:cxn>
                <a:cxn ang="0">
                  <a:pos x="331" y="233"/>
                </a:cxn>
                <a:cxn ang="0">
                  <a:pos x="485" y="136"/>
                </a:cxn>
                <a:cxn ang="0">
                  <a:pos x="386" y="60"/>
                </a:cxn>
                <a:cxn ang="0">
                  <a:pos x="215" y="0"/>
                </a:cxn>
                <a:cxn ang="0">
                  <a:pos x="0" y="37"/>
                </a:cxn>
              </a:cxnLst>
              <a:rect l="0" t="0" r="r" b="b"/>
              <a:pathLst>
                <a:path w="485" h="233">
                  <a:moveTo>
                    <a:pt x="0" y="37"/>
                  </a:moveTo>
                  <a:lnTo>
                    <a:pt x="331" y="233"/>
                  </a:lnTo>
                  <a:lnTo>
                    <a:pt x="485" y="136"/>
                  </a:lnTo>
                  <a:lnTo>
                    <a:pt x="386" y="60"/>
                  </a:lnTo>
                  <a:lnTo>
                    <a:pt x="215" y="0"/>
                  </a:lnTo>
                  <a:lnTo>
                    <a:pt x="0" y="37"/>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3" name="Freeform 51"/>
            <p:cNvSpPr>
              <a:spLocks/>
            </p:cNvSpPr>
            <p:nvPr/>
          </p:nvSpPr>
          <p:spPr bwMode="auto">
            <a:xfrm>
              <a:off x="2599" y="3025"/>
              <a:ext cx="211" cy="644"/>
            </a:xfrm>
            <a:custGeom>
              <a:avLst/>
              <a:gdLst/>
              <a:ahLst/>
              <a:cxnLst>
                <a:cxn ang="0">
                  <a:pos x="1435" y="696"/>
                </a:cxn>
                <a:cxn ang="0">
                  <a:pos x="1378" y="1280"/>
                </a:cxn>
                <a:cxn ang="0">
                  <a:pos x="1378" y="2092"/>
                </a:cxn>
                <a:cxn ang="0">
                  <a:pos x="1395" y="2982"/>
                </a:cxn>
                <a:cxn ang="0">
                  <a:pos x="1494" y="3972"/>
                </a:cxn>
                <a:cxn ang="0">
                  <a:pos x="1611" y="4747"/>
                </a:cxn>
                <a:cxn ang="0">
                  <a:pos x="1687" y="5154"/>
                </a:cxn>
                <a:cxn ang="0">
                  <a:pos x="1611" y="5154"/>
                </a:cxn>
                <a:cxn ang="0">
                  <a:pos x="1261" y="4592"/>
                </a:cxn>
                <a:cxn ang="0">
                  <a:pos x="872" y="3876"/>
                </a:cxn>
                <a:cxn ang="0">
                  <a:pos x="541" y="3041"/>
                </a:cxn>
                <a:cxn ang="0">
                  <a:pos x="253" y="2130"/>
                </a:cxn>
                <a:cxn ang="0">
                  <a:pos x="97" y="1355"/>
                </a:cxn>
                <a:cxn ang="0">
                  <a:pos x="0" y="522"/>
                </a:cxn>
                <a:cxn ang="0">
                  <a:pos x="0" y="0"/>
                </a:cxn>
                <a:cxn ang="0">
                  <a:pos x="74" y="851"/>
                </a:cxn>
                <a:cxn ang="0">
                  <a:pos x="193" y="1570"/>
                </a:cxn>
                <a:cxn ang="0">
                  <a:pos x="387" y="2286"/>
                </a:cxn>
                <a:cxn ang="0">
                  <a:pos x="620" y="2942"/>
                </a:cxn>
                <a:cxn ang="0">
                  <a:pos x="872" y="3566"/>
                </a:cxn>
                <a:cxn ang="0">
                  <a:pos x="1143" y="4129"/>
                </a:cxn>
                <a:cxn ang="0">
                  <a:pos x="1475" y="4629"/>
                </a:cxn>
                <a:cxn ang="0">
                  <a:pos x="1300" y="3779"/>
                </a:cxn>
                <a:cxn ang="0">
                  <a:pos x="1242" y="2942"/>
                </a:cxn>
                <a:cxn ang="0">
                  <a:pos x="1242" y="2072"/>
                </a:cxn>
                <a:cxn ang="0">
                  <a:pos x="1300" y="1201"/>
                </a:cxn>
                <a:cxn ang="0">
                  <a:pos x="1378" y="715"/>
                </a:cxn>
                <a:cxn ang="0">
                  <a:pos x="1435" y="696"/>
                </a:cxn>
              </a:cxnLst>
              <a:rect l="0" t="0" r="r" b="b"/>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4" name="Freeform 52"/>
            <p:cNvSpPr>
              <a:spLocks/>
            </p:cNvSpPr>
            <p:nvPr/>
          </p:nvSpPr>
          <p:spPr bwMode="auto">
            <a:xfrm>
              <a:off x="2461" y="3269"/>
              <a:ext cx="349" cy="449"/>
            </a:xfrm>
            <a:custGeom>
              <a:avLst/>
              <a:gdLst/>
              <a:ahLst/>
              <a:cxnLst>
                <a:cxn ang="0">
                  <a:pos x="842" y="1516"/>
                </a:cxn>
                <a:cxn ang="0">
                  <a:pos x="877" y="1500"/>
                </a:cxn>
                <a:cxn ang="0">
                  <a:pos x="1306" y="1976"/>
                </a:cxn>
                <a:cxn ang="0">
                  <a:pos x="1306" y="1614"/>
                </a:cxn>
                <a:cxn ang="0">
                  <a:pos x="1205" y="1234"/>
                </a:cxn>
                <a:cxn ang="0">
                  <a:pos x="1205" y="1006"/>
                </a:cxn>
                <a:cxn ang="0">
                  <a:pos x="1039" y="1104"/>
                </a:cxn>
                <a:cxn ang="0">
                  <a:pos x="940" y="871"/>
                </a:cxn>
                <a:cxn ang="0">
                  <a:pos x="363" y="641"/>
                </a:cxn>
                <a:cxn ang="0">
                  <a:pos x="0" y="347"/>
                </a:cxn>
                <a:cxn ang="0">
                  <a:pos x="264" y="493"/>
                </a:cxn>
                <a:cxn ang="0">
                  <a:pos x="1057" y="380"/>
                </a:cxn>
                <a:cxn ang="0">
                  <a:pos x="827" y="0"/>
                </a:cxn>
                <a:cxn ang="0">
                  <a:pos x="1158" y="165"/>
                </a:cxn>
                <a:cxn ang="0">
                  <a:pos x="1354" y="165"/>
                </a:cxn>
                <a:cxn ang="0">
                  <a:pos x="1767" y="1318"/>
                </a:cxn>
                <a:cxn ang="0">
                  <a:pos x="2097" y="2126"/>
                </a:cxn>
                <a:cxn ang="0">
                  <a:pos x="2376" y="2600"/>
                </a:cxn>
                <a:cxn ang="0">
                  <a:pos x="2786" y="3195"/>
                </a:cxn>
                <a:cxn ang="0">
                  <a:pos x="2492" y="3195"/>
                </a:cxn>
                <a:cxn ang="0">
                  <a:pos x="2492" y="3507"/>
                </a:cxn>
                <a:cxn ang="0">
                  <a:pos x="2360" y="3589"/>
                </a:cxn>
                <a:cxn ang="0">
                  <a:pos x="2459" y="3474"/>
                </a:cxn>
                <a:cxn ang="0">
                  <a:pos x="2459" y="3195"/>
                </a:cxn>
                <a:cxn ang="0">
                  <a:pos x="1899" y="2419"/>
                </a:cxn>
                <a:cxn ang="0">
                  <a:pos x="1124" y="2174"/>
                </a:cxn>
                <a:cxn ang="0">
                  <a:pos x="1336" y="2225"/>
                </a:cxn>
                <a:cxn ang="0">
                  <a:pos x="857" y="1566"/>
                </a:cxn>
                <a:cxn ang="0">
                  <a:pos x="842" y="1516"/>
                </a:cxn>
              </a:cxnLst>
              <a:rect l="0" t="0" r="r" b="b"/>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5" name="Freeform 53"/>
            <p:cNvSpPr>
              <a:spLocks/>
            </p:cNvSpPr>
            <p:nvPr/>
          </p:nvSpPr>
          <p:spPr bwMode="auto">
            <a:xfrm>
              <a:off x="2418" y="2938"/>
              <a:ext cx="217" cy="395"/>
            </a:xfrm>
            <a:custGeom>
              <a:avLst/>
              <a:gdLst/>
              <a:ahLst/>
              <a:cxnLst>
                <a:cxn ang="0">
                  <a:pos x="1732" y="15"/>
                </a:cxn>
                <a:cxn ang="0">
                  <a:pos x="1584" y="231"/>
                </a:cxn>
                <a:cxn ang="0">
                  <a:pos x="1483" y="428"/>
                </a:cxn>
                <a:cxn ang="0">
                  <a:pos x="1453" y="644"/>
                </a:cxn>
                <a:cxn ang="0">
                  <a:pos x="1435" y="923"/>
                </a:cxn>
                <a:cxn ang="0">
                  <a:pos x="1384" y="494"/>
                </a:cxn>
                <a:cxn ang="0">
                  <a:pos x="1237" y="806"/>
                </a:cxn>
                <a:cxn ang="0">
                  <a:pos x="1187" y="1089"/>
                </a:cxn>
                <a:cxn ang="0">
                  <a:pos x="1187" y="1384"/>
                </a:cxn>
                <a:cxn ang="0">
                  <a:pos x="1268" y="1860"/>
                </a:cxn>
                <a:cxn ang="0">
                  <a:pos x="1402" y="2257"/>
                </a:cxn>
                <a:cxn ang="0">
                  <a:pos x="1600" y="2701"/>
                </a:cxn>
                <a:cxn ang="0">
                  <a:pos x="1319" y="2306"/>
                </a:cxn>
                <a:cxn ang="0">
                  <a:pos x="1121" y="1911"/>
                </a:cxn>
                <a:cxn ang="0">
                  <a:pos x="971" y="1501"/>
                </a:cxn>
                <a:cxn ang="0">
                  <a:pos x="872" y="1089"/>
                </a:cxn>
                <a:cxn ang="0">
                  <a:pos x="840" y="1368"/>
                </a:cxn>
                <a:cxn ang="0">
                  <a:pos x="860" y="1748"/>
                </a:cxn>
                <a:cxn ang="0">
                  <a:pos x="958" y="2142"/>
                </a:cxn>
                <a:cxn ang="0">
                  <a:pos x="1073" y="2519"/>
                </a:cxn>
                <a:cxn ang="0">
                  <a:pos x="593" y="1748"/>
                </a:cxn>
                <a:cxn ang="0">
                  <a:pos x="510" y="1748"/>
                </a:cxn>
                <a:cxn ang="0">
                  <a:pos x="558" y="2142"/>
                </a:cxn>
                <a:cxn ang="0">
                  <a:pos x="741" y="2681"/>
                </a:cxn>
                <a:cxn ang="0">
                  <a:pos x="989" y="3160"/>
                </a:cxn>
                <a:cxn ang="0">
                  <a:pos x="890" y="3160"/>
                </a:cxn>
                <a:cxn ang="0">
                  <a:pos x="0" y="2209"/>
                </a:cxn>
                <a:cxn ang="0">
                  <a:pos x="644" y="2701"/>
                </a:cxn>
                <a:cxn ang="0">
                  <a:pos x="429" y="2306"/>
                </a:cxn>
                <a:cxn ang="0">
                  <a:pos x="314" y="1928"/>
                </a:cxn>
                <a:cxn ang="0">
                  <a:pos x="296" y="1649"/>
                </a:cxn>
                <a:cxn ang="0">
                  <a:pos x="494" y="1400"/>
                </a:cxn>
                <a:cxn ang="0">
                  <a:pos x="727" y="1054"/>
                </a:cxn>
                <a:cxn ang="0">
                  <a:pos x="872" y="824"/>
                </a:cxn>
                <a:cxn ang="0">
                  <a:pos x="1121" y="776"/>
                </a:cxn>
                <a:cxn ang="0">
                  <a:pos x="1137" y="510"/>
                </a:cxn>
                <a:cxn ang="0">
                  <a:pos x="1402" y="84"/>
                </a:cxn>
                <a:cxn ang="0">
                  <a:pos x="1651" y="0"/>
                </a:cxn>
                <a:cxn ang="0">
                  <a:pos x="1732" y="15"/>
                </a:cxn>
              </a:cxnLst>
              <a:rect l="0" t="0" r="r" b="b"/>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6" name="Freeform 54"/>
            <p:cNvSpPr>
              <a:spLocks/>
            </p:cNvSpPr>
            <p:nvPr/>
          </p:nvSpPr>
          <p:spPr bwMode="auto">
            <a:xfrm>
              <a:off x="2404" y="3144"/>
              <a:ext cx="57" cy="170"/>
            </a:xfrm>
            <a:custGeom>
              <a:avLst/>
              <a:gdLst/>
              <a:ahLst/>
              <a:cxnLst>
                <a:cxn ang="0">
                  <a:pos x="431" y="0"/>
                </a:cxn>
                <a:cxn ang="0">
                  <a:pos x="216" y="244"/>
                </a:cxn>
                <a:cxn ang="0">
                  <a:pos x="0" y="574"/>
                </a:cxn>
                <a:cxn ang="0">
                  <a:pos x="18" y="753"/>
                </a:cxn>
                <a:cxn ang="0">
                  <a:pos x="231" y="1083"/>
                </a:cxn>
                <a:cxn ang="0">
                  <a:pos x="462" y="1364"/>
                </a:cxn>
                <a:cxn ang="0">
                  <a:pos x="267" y="1002"/>
                </a:cxn>
                <a:cxn ang="0">
                  <a:pos x="231" y="642"/>
                </a:cxn>
                <a:cxn ang="0">
                  <a:pos x="462" y="163"/>
                </a:cxn>
                <a:cxn ang="0">
                  <a:pos x="431" y="0"/>
                </a:cxn>
              </a:cxnLst>
              <a:rect l="0" t="0" r="r" b="b"/>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7" name="Freeform 55"/>
            <p:cNvSpPr>
              <a:spLocks/>
            </p:cNvSpPr>
            <p:nvPr/>
          </p:nvSpPr>
          <p:spPr bwMode="auto">
            <a:xfrm>
              <a:off x="2183" y="3230"/>
              <a:ext cx="216" cy="214"/>
            </a:xfrm>
            <a:custGeom>
              <a:avLst/>
              <a:gdLst/>
              <a:ahLst/>
              <a:cxnLst>
                <a:cxn ang="0">
                  <a:pos x="1619" y="0"/>
                </a:cxn>
                <a:cxn ang="0">
                  <a:pos x="1619" y="149"/>
                </a:cxn>
                <a:cxn ang="0">
                  <a:pos x="1734" y="393"/>
                </a:cxn>
                <a:cxn ang="0">
                  <a:pos x="1619" y="342"/>
                </a:cxn>
                <a:cxn ang="0">
                  <a:pos x="1503" y="461"/>
                </a:cxn>
                <a:cxn ang="0">
                  <a:pos x="1437" y="659"/>
                </a:cxn>
                <a:cxn ang="0">
                  <a:pos x="1371" y="1003"/>
                </a:cxn>
                <a:cxn ang="0">
                  <a:pos x="1371" y="1416"/>
                </a:cxn>
                <a:cxn ang="0">
                  <a:pos x="1404" y="1711"/>
                </a:cxn>
                <a:cxn ang="0">
                  <a:pos x="1287" y="1447"/>
                </a:cxn>
                <a:cxn ang="0">
                  <a:pos x="1141" y="1333"/>
                </a:cxn>
                <a:cxn ang="0">
                  <a:pos x="991" y="1282"/>
                </a:cxn>
                <a:cxn ang="0">
                  <a:pos x="793" y="1282"/>
                </a:cxn>
                <a:cxn ang="0">
                  <a:pos x="532" y="1318"/>
                </a:cxn>
                <a:cxn ang="0">
                  <a:pos x="231" y="1416"/>
                </a:cxn>
                <a:cxn ang="0">
                  <a:pos x="0" y="1546"/>
                </a:cxn>
                <a:cxn ang="0">
                  <a:pos x="169" y="1282"/>
                </a:cxn>
                <a:cxn ang="0">
                  <a:pos x="413" y="986"/>
                </a:cxn>
                <a:cxn ang="0">
                  <a:pos x="694" y="740"/>
                </a:cxn>
                <a:cxn ang="0">
                  <a:pos x="1074" y="492"/>
                </a:cxn>
                <a:cxn ang="0">
                  <a:pos x="1338" y="294"/>
                </a:cxn>
                <a:cxn ang="0">
                  <a:pos x="1503" y="114"/>
                </a:cxn>
                <a:cxn ang="0">
                  <a:pos x="1619" y="0"/>
                </a:cxn>
              </a:cxnLst>
              <a:rect l="0" t="0" r="r" b="b"/>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8" name="Freeform 56"/>
            <p:cNvSpPr>
              <a:spLocks/>
            </p:cNvSpPr>
            <p:nvPr/>
          </p:nvSpPr>
          <p:spPr bwMode="auto">
            <a:xfrm>
              <a:off x="2148" y="3306"/>
              <a:ext cx="468" cy="383"/>
            </a:xfrm>
            <a:custGeom>
              <a:avLst/>
              <a:gdLst/>
              <a:ahLst/>
              <a:cxnLst>
                <a:cxn ang="0">
                  <a:pos x="2312" y="245"/>
                </a:cxn>
                <a:cxn ang="0">
                  <a:pos x="2771" y="572"/>
                </a:cxn>
                <a:cxn ang="0">
                  <a:pos x="3384" y="756"/>
                </a:cxn>
                <a:cxn ang="0">
                  <a:pos x="3746" y="722"/>
                </a:cxn>
                <a:cxn ang="0">
                  <a:pos x="3217" y="1231"/>
                </a:cxn>
                <a:cxn ang="0">
                  <a:pos x="2852" y="1627"/>
                </a:cxn>
                <a:cxn ang="0">
                  <a:pos x="2327" y="1842"/>
                </a:cxn>
                <a:cxn ang="0">
                  <a:pos x="2540" y="2088"/>
                </a:cxn>
                <a:cxn ang="0">
                  <a:pos x="2507" y="2120"/>
                </a:cxn>
                <a:cxn ang="0">
                  <a:pos x="2211" y="2037"/>
                </a:cxn>
                <a:cxn ang="0">
                  <a:pos x="1566" y="2136"/>
                </a:cxn>
                <a:cxn ang="0">
                  <a:pos x="1123" y="2696"/>
                </a:cxn>
                <a:cxn ang="0">
                  <a:pos x="1173" y="3046"/>
                </a:cxn>
                <a:cxn ang="0">
                  <a:pos x="578" y="2963"/>
                </a:cxn>
                <a:cxn ang="0">
                  <a:pos x="544" y="2945"/>
                </a:cxn>
                <a:cxn ang="0">
                  <a:pos x="957" y="2486"/>
                </a:cxn>
                <a:cxn ang="0">
                  <a:pos x="1566" y="2025"/>
                </a:cxn>
                <a:cxn ang="0">
                  <a:pos x="1798" y="1758"/>
                </a:cxn>
                <a:cxn ang="0">
                  <a:pos x="1353" y="1677"/>
                </a:cxn>
                <a:cxn ang="0">
                  <a:pos x="1024" y="1366"/>
                </a:cxn>
                <a:cxn ang="0">
                  <a:pos x="678" y="1185"/>
                </a:cxn>
                <a:cxn ang="0">
                  <a:pos x="265" y="1267"/>
                </a:cxn>
                <a:cxn ang="0">
                  <a:pos x="662" y="1118"/>
                </a:cxn>
                <a:cxn ang="0">
                  <a:pos x="1105" y="1249"/>
                </a:cxn>
                <a:cxn ang="0">
                  <a:pos x="1434" y="1447"/>
                </a:cxn>
                <a:cxn ang="0">
                  <a:pos x="1995" y="1480"/>
                </a:cxn>
                <a:cxn ang="0">
                  <a:pos x="1434" y="1134"/>
                </a:cxn>
                <a:cxn ang="0">
                  <a:pos x="644" y="952"/>
                </a:cxn>
                <a:cxn ang="0">
                  <a:pos x="0" y="1085"/>
                </a:cxn>
                <a:cxn ang="0">
                  <a:pos x="725" y="887"/>
                </a:cxn>
                <a:cxn ang="0">
                  <a:pos x="1519" y="1019"/>
                </a:cxn>
                <a:cxn ang="0">
                  <a:pos x="2312" y="1366"/>
                </a:cxn>
                <a:cxn ang="0">
                  <a:pos x="2225" y="441"/>
                </a:cxn>
                <a:cxn ang="0">
                  <a:pos x="2144" y="0"/>
                </a:cxn>
              </a:cxnLst>
              <a:rect l="0" t="0" r="r" b="b"/>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9" name="Freeform 57"/>
            <p:cNvSpPr>
              <a:spLocks/>
            </p:cNvSpPr>
            <p:nvPr/>
          </p:nvSpPr>
          <p:spPr bwMode="auto">
            <a:xfrm>
              <a:off x="2073" y="3459"/>
              <a:ext cx="153" cy="236"/>
            </a:xfrm>
            <a:custGeom>
              <a:avLst/>
              <a:gdLst/>
              <a:ahLst/>
              <a:cxnLst>
                <a:cxn ang="0">
                  <a:pos x="500" y="0"/>
                </a:cxn>
                <a:cxn ang="0">
                  <a:pos x="245" y="208"/>
                </a:cxn>
                <a:cxn ang="0">
                  <a:pos x="60" y="441"/>
                </a:cxn>
                <a:cxn ang="0">
                  <a:pos x="0" y="671"/>
                </a:cxn>
                <a:cxn ang="0">
                  <a:pos x="0" y="867"/>
                </a:cxn>
                <a:cxn ang="0">
                  <a:pos x="50" y="1063"/>
                </a:cxn>
                <a:cxn ang="0">
                  <a:pos x="111" y="1271"/>
                </a:cxn>
                <a:cxn ang="0">
                  <a:pos x="136" y="1392"/>
                </a:cxn>
                <a:cxn ang="0">
                  <a:pos x="159" y="1427"/>
                </a:cxn>
                <a:cxn ang="0">
                  <a:pos x="379" y="1478"/>
                </a:cxn>
                <a:cxn ang="0">
                  <a:pos x="588" y="1563"/>
                </a:cxn>
                <a:cxn ang="0">
                  <a:pos x="744" y="1697"/>
                </a:cxn>
                <a:cxn ang="0">
                  <a:pos x="1003" y="1881"/>
                </a:cxn>
                <a:cxn ang="0">
                  <a:pos x="992" y="1772"/>
                </a:cxn>
                <a:cxn ang="0">
                  <a:pos x="1038" y="1600"/>
                </a:cxn>
                <a:cxn ang="0">
                  <a:pos x="1137" y="1478"/>
                </a:cxn>
                <a:cxn ang="0">
                  <a:pos x="1225" y="1381"/>
                </a:cxn>
                <a:cxn ang="0">
                  <a:pos x="1148" y="1406"/>
                </a:cxn>
                <a:cxn ang="0">
                  <a:pos x="1148" y="1271"/>
                </a:cxn>
                <a:cxn ang="0">
                  <a:pos x="1199" y="1001"/>
                </a:cxn>
                <a:cxn ang="0">
                  <a:pos x="1089" y="942"/>
                </a:cxn>
                <a:cxn ang="0">
                  <a:pos x="588" y="1282"/>
                </a:cxn>
                <a:cxn ang="0">
                  <a:pos x="685" y="1014"/>
                </a:cxn>
                <a:cxn ang="0">
                  <a:pos x="821" y="843"/>
                </a:cxn>
                <a:cxn ang="0">
                  <a:pos x="660" y="915"/>
                </a:cxn>
                <a:cxn ang="0">
                  <a:pos x="463" y="1052"/>
                </a:cxn>
                <a:cxn ang="0">
                  <a:pos x="304" y="1150"/>
                </a:cxn>
                <a:cxn ang="0">
                  <a:pos x="342" y="1026"/>
                </a:cxn>
                <a:cxn ang="0">
                  <a:pos x="427" y="867"/>
                </a:cxn>
                <a:cxn ang="0">
                  <a:pos x="599" y="696"/>
                </a:cxn>
                <a:cxn ang="0">
                  <a:pos x="759" y="562"/>
                </a:cxn>
                <a:cxn ang="0">
                  <a:pos x="572" y="623"/>
                </a:cxn>
                <a:cxn ang="0">
                  <a:pos x="379" y="733"/>
                </a:cxn>
                <a:cxn ang="0">
                  <a:pos x="208" y="867"/>
                </a:cxn>
                <a:cxn ang="0">
                  <a:pos x="171" y="745"/>
                </a:cxn>
                <a:cxn ang="0">
                  <a:pos x="159" y="573"/>
                </a:cxn>
                <a:cxn ang="0">
                  <a:pos x="184" y="415"/>
                </a:cxn>
                <a:cxn ang="0">
                  <a:pos x="256" y="243"/>
                </a:cxn>
                <a:cxn ang="0">
                  <a:pos x="318" y="160"/>
                </a:cxn>
                <a:cxn ang="0">
                  <a:pos x="500" y="0"/>
                </a:cxn>
              </a:cxnLst>
              <a:rect l="0" t="0" r="r" b="b"/>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0" name="Freeform 58"/>
            <p:cNvSpPr>
              <a:spLocks/>
            </p:cNvSpPr>
            <p:nvPr/>
          </p:nvSpPr>
          <p:spPr bwMode="auto">
            <a:xfrm>
              <a:off x="2309" y="3546"/>
              <a:ext cx="275" cy="217"/>
            </a:xfrm>
            <a:custGeom>
              <a:avLst/>
              <a:gdLst/>
              <a:ahLst/>
              <a:cxnLst>
                <a:cxn ang="0">
                  <a:pos x="0" y="1100"/>
                </a:cxn>
                <a:cxn ang="0">
                  <a:pos x="147" y="929"/>
                </a:cxn>
                <a:cxn ang="0">
                  <a:pos x="380" y="671"/>
                </a:cxn>
                <a:cxn ang="0">
                  <a:pos x="587" y="528"/>
                </a:cxn>
                <a:cxn ang="0">
                  <a:pos x="820" y="429"/>
                </a:cxn>
                <a:cxn ang="0">
                  <a:pos x="1113" y="356"/>
                </a:cxn>
                <a:cxn ang="0">
                  <a:pos x="673" y="528"/>
                </a:cxn>
                <a:cxn ang="0">
                  <a:pos x="525" y="637"/>
                </a:cxn>
                <a:cxn ang="0">
                  <a:pos x="491" y="782"/>
                </a:cxn>
                <a:cxn ang="0">
                  <a:pos x="491" y="918"/>
                </a:cxn>
                <a:cxn ang="0">
                  <a:pos x="525" y="1049"/>
                </a:cxn>
                <a:cxn ang="0">
                  <a:pos x="574" y="1138"/>
                </a:cxn>
                <a:cxn ang="0">
                  <a:pos x="979" y="1210"/>
                </a:cxn>
                <a:cxn ang="0">
                  <a:pos x="1173" y="1258"/>
                </a:cxn>
                <a:cxn ang="0">
                  <a:pos x="1139" y="1111"/>
                </a:cxn>
                <a:cxn ang="0">
                  <a:pos x="1139" y="940"/>
                </a:cxn>
                <a:cxn ang="0">
                  <a:pos x="1200" y="720"/>
                </a:cxn>
                <a:cxn ang="0">
                  <a:pos x="1602" y="415"/>
                </a:cxn>
                <a:cxn ang="0">
                  <a:pos x="1311" y="356"/>
                </a:cxn>
                <a:cxn ang="0">
                  <a:pos x="1664" y="356"/>
                </a:cxn>
                <a:cxn ang="0">
                  <a:pos x="1798" y="294"/>
                </a:cxn>
                <a:cxn ang="0">
                  <a:pos x="1934" y="246"/>
                </a:cxn>
                <a:cxn ang="0">
                  <a:pos x="1996" y="86"/>
                </a:cxn>
                <a:cxn ang="0">
                  <a:pos x="2203" y="0"/>
                </a:cxn>
                <a:cxn ang="0">
                  <a:pos x="2031" y="147"/>
                </a:cxn>
                <a:cxn ang="0">
                  <a:pos x="2017" y="281"/>
                </a:cxn>
                <a:cxn ang="0">
                  <a:pos x="1860" y="318"/>
                </a:cxn>
                <a:cxn ang="0">
                  <a:pos x="1747" y="477"/>
                </a:cxn>
                <a:cxn ang="0">
                  <a:pos x="1747" y="637"/>
                </a:cxn>
                <a:cxn ang="0">
                  <a:pos x="1651" y="747"/>
                </a:cxn>
                <a:cxn ang="0">
                  <a:pos x="1627" y="904"/>
                </a:cxn>
                <a:cxn ang="0">
                  <a:pos x="1664" y="1065"/>
                </a:cxn>
                <a:cxn ang="0">
                  <a:pos x="1602" y="1210"/>
                </a:cxn>
                <a:cxn ang="0">
                  <a:pos x="1602" y="1357"/>
                </a:cxn>
                <a:cxn ang="0">
                  <a:pos x="1712" y="1478"/>
                </a:cxn>
                <a:cxn ang="0">
                  <a:pos x="2130" y="1735"/>
                </a:cxn>
                <a:cxn ang="0">
                  <a:pos x="1908" y="1708"/>
                </a:cxn>
                <a:cxn ang="0">
                  <a:pos x="1482" y="1553"/>
                </a:cxn>
                <a:cxn ang="0">
                  <a:pos x="1090" y="1330"/>
                </a:cxn>
                <a:cxn ang="0">
                  <a:pos x="930" y="1258"/>
                </a:cxn>
                <a:cxn ang="0">
                  <a:pos x="785" y="1221"/>
                </a:cxn>
                <a:cxn ang="0">
                  <a:pos x="465" y="1221"/>
                </a:cxn>
                <a:cxn ang="0">
                  <a:pos x="320" y="1185"/>
                </a:cxn>
                <a:cxn ang="0">
                  <a:pos x="221" y="1138"/>
                </a:cxn>
                <a:cxn ang="0">
                  <a:pos x="133" y="1065"/>
                </a:cxn>
                <a:cxn ang="0">
                  <a:pos x="0" y="1100"/>
                </a:cxn>
              </a:cxnLst>
              <a:rect l="0" t="0" r="r" b="b"/>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1" name="Freeform 59"/>
            <p:cNvSpPr>
              <a:spLocks/>
            </p:cNvSpPr>
            <p:nvPr/>
          </p:nvSpPr>
          <p:spPr bwMode="auto">
            <a:xfrm>
              <a:off x="2621" y="3594"/>
              <a:ext cx="148" cy="160"/>
            </a:xfrm>
            <a:custGeom>
              <a:avLst/>
              <a:gdLst/>
              <a:ahLst/>
              <a:cxnLst>
                <a:cxn ang="0">
                  <a:pos x="0" y="0"/>
                </a:cxn>
                <a:cxn ang="0">
                  <a:pos x="590" y="307"/>
                </a:cxn>
                <a:cxn ang="0">
                  <a:pos x="994" y="843"/>
                </a:cxn>
                <a:cxn ang="0">
                  <a:pos x="1190" y="904"/>
                </a:cxn>
                <a:cxn ang="0">
                  <a:pos x="1077" y="991"/>
                </a:cxn>
                <a:cxn ang="0">
                  <a:pos x="1005" y="979"/>
                </a:cxn>
                <a:cxn ang="0">
                  <a:pos x="1040" y="1233"/>
                </a:cxn>
                <a:cxn ang="0">
                  <a:pos x="968" y="1284"/>
                </a:cxn>
                <a:cxn ang="0">
                  <a:pos x="1005" y="1210"/>
                </a:cxn>
                <a:cxn ang="0">
                  <a:pos x="943" y="942"/>
                </a:cxn>
                <a:cxn ang="0">
                  <a:pos x="541" y="369"/>
                </a:cxn>
                <a:cxn ang="0">
                  <a:pos x="0" y="51"/>
                </a:cxn>
                <a:cxn ang="0">
                  <a:pos x="0" y="0"/>
                </a:cxn>
              </a:cxnLst>
              <a:rect l="0" t="0" r="r" b="b"/>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2" name="Freeform 60"/>
            <p:cNvSpPr>
              <a:spLocks/>
            </p:cNvSpPr>
            <p:nvPr/>
          </p:nvSpPr>
          <p:spPr bwMode="auto">
            <a:xfrm>
              <a:off x="2589" y="3636"/>
              <a:ext cx="145" cy="127"/>
            </a:xfrm>
            <a:custGeom>
              <a:avLst/>
              <a:gdLst/>
              <a:ahLst/>
              <a:cxnLst>
                <a:cxn ang="0">
                  <a:pos x="99" y="0"/>
                </a:cxn>
                <a:cxn ang="0">
                  <a:pos x="316" y="235"/>
                </a:cxn>
                <a:cxn ang="0">
                  <a:pos x="613" y="391"/>
                </a:cxn>
                <a:cxn ang="0">
                  <a:pos x="989" y="817"/>
                </a:cxn>
                <a:cxn ang="0">
                  <a:pos x="1160" y="916"/>
                </a:cxn>
                <a:cxn ang="0">
                  <a:pos x="978" y="868"/>
                </a:cxn>
                <a:cxn ang="0">
                  <a:pos x="720" y="916"/>
                </a:cxn>
                <a:cxn ang="0">
                  <a:pos x="525" y="916"/>
                </a:cxn>
                <a:cxn ang="0">
                  <a:pos x="342" y="999"/>
                </a:cxn>
                <a:cxn ang="0">
                  <a:pos x="233" y="1015"/>
                </a:cxn>
                <a:cxn ang="0">
                  <a:pos x="208" y="988"/>
                </a:cxn>
                <a:cxn ang="0">
                  <a:pos x="353" y="868"/>
                </a:cxn>
                <a:cxn ang="0">
                  <a:pos x="0" y="575"/>
                </a:cxn>
                <a:cxn ang="0">
                  <a:pos x="294" y="734"/>
                </a:cxn>
                <a:cxn ang="0">
                  <a:pos x="477" y="833"/>
                </a:cxn>
                <a:cxn ang="0">
                  <a:pos x="613" y="843"/>
                </a:cxn>
                <a:cxn ang="0">
                  <a:pos x="699" y="769"/>
                </a:cxn>
                <a:cxn ang="0">
                  <a:pos x="771" y="720"/>
                </a:cxn>
                <a:cxn ang="0">
                  <a:pos x="613" y="514"/>
                </a:cxn>
                <a:cxn ang="0">
                  <a:pos x="244" y="271"/>
                </a:cxn>
                <a:cxn ang="0">
                  <a:pos x="72" y="62"/>
                </a:cxn>
                <a:cxn ang="0">
                  <a:pos x="99" y="0"/>
                </a:cxn>
              </a:cxnLst>
              <a:rect l="0" t="0" r="r" b="b"/>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3" name="Freeform 61"/>
            <p:cNvSpPr>
              <a:spLocks/>
            </p:cNvSpPr>
            <p:nvPr/>
          </p:nvSpPr>
          <p:spPr bwMode="auto">
            <a:xfrm>
              <a:off x="2290" y="3687"/>
              <a:ext cx="109" cy="23"/>
            </a:xfrm>
            <a:custGeom>
              <a:avLst/>
              <a:gdLst/>
              <a:ahLst/>
              <a:cxnLst>
                <a:cxn ang="0">
                  <a:pos x="134" y="0"/>
                </a:cxn>
                <a:cxn ang="0">
                  <a:pos x="268" y="85"/>
                </a:cxn>
                <a:cxn ang="0">
                  <a:pos x="415" y="133"/>
                </a:cxn>
                <a:cxn ang="0">
                  <a:pos x="586" y="133"/>
                </a:cxn>
                <a:cxn ang="0">
                  <a:pos x="733" y="74"/>
                </a:cxn>
                <a:cxn ang="0">
                  <a:pos x="869" y="85"/>
                </a:cxn>
                <a:cxn ang="0">
                  <a:pos x="671" y="170"/>
                </a:cxn>
                <a:cxn ang="0">
                  <a:pos x="487" y="182"/>
                </a:cxn>
                <a:cxn ang="0">
                  <a:pos x="293" y="147"/>
                </a:cxn>
                <a:cxn ang="0">
                  <a:pos x="0" y="13"/>
                </a:cxn>
                <a:cxn ang="0">
                  <a:pos x="134" y="0"/>
                </a:cxn>
              </a:cxnLst>
              <a:rect l="0" t="0" r="r" b="b"/>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4" name="Freeform 62"/>
            <p:cNvSpPr>
              <a:spLocks/>
            </p:cNvSpPr>
            <p:nvPr/>
          </p:nvSpPr>
          <p:spPr bwMode="auto">
            <a:xfrm>
              <a:off x="2748" y="3705"/>
              <a:ext cx="40" cy="44"/>
            </a:xfrm>
            <a:custGeom>
              <a:avLst/>
              <a:gdLst/>
              <a:ahLst/>
              <a:cxnLst>
                <a:cxn ang="0">
                  <a:pos x="193" y="0"/>
                </a:cxn>
                <a:cxn ang="0">
                  <a:pos x="318" y="353"/>
                </a:cxn>
                <a:cxn ang="0">
                  <a:pos x="83" y="157"/>
                </a:cxn>
                <a:cxn ang="0">
                  <a:pos x="0" y="48"/>
                </a:cxn>
                <a:cxn ang="0">
                  <a:pos x="72" y="58"/>
                </a:cxn>
                <a:cxn ang="0">
                  <a:pos x="133" y="157"/>
                </a:cxn>
                <a:cxn ang="0">
                  <a:pos x="270" y="291"/>
                </a:cxn>
                <a:cxn ang="0">
                  <a:pos x="147" y="35"/>
                </a:cxn>
                <a:cxn ang="0">
                  <a:pos x="193" y="0"/>
                </a:cxn>
              </a:cxnLst>
              <a:rect l="0" t="0" r="r" b="b"/>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5" name="Freeform 63"/>
            <p:cNvSpPr>
              <a:spLocks/>
            </p:cNvSpPr>
            <p:nvPr/>
          </p:nvSpPr>
          <p:spPr bwMode="auto">
            <a:xfrm>
              <a:off x="2528" y="3702"/>
              <a:ext cx="837" cy="215"/>
            </a:xfrm>
            <a:custGeom>
              <a:avLst/>
              <a:gdLst/>
              <a:ahLst/>
              <a:cxnLst>
                <a:cxn ang="0">
                  <a:pos x="1985" y="202"/>
                </a:cxn>
                <a:cxn ang="0">
                  <a:pos x="3910" y="0"/>
                </a:cxn>
                <a:cxn ang="0">
                  <a:pos x="6692" y="1085"/>
                </a:cxn>
                <a:cxn ang="0">
                  <a:pos x="2319" y="1720"/>
                </a:cxn>
                <a:cxn ang="0">
                  <a:pos x="0" y="449"/>
                </a:cxn>
              </a:cxnLst>
              <a:rect l="0" t="0" r="r" b="b"/>
              <a:pathLst>
                <a:path w="6692" h="1720">
                  <a:moveTo>
                    <a:pt x="1985" y="202"/>
                  </a:moveTo>
                  <a:lnTo>
                    <a:pt x="3910" y="0"/>
                  </a:lnTo>
                  <a:lnTo>
                    <a:pt x="6692" y="1085"/>
                  </a:lnTo>
                  <a:lnTo>
                    <a:pt x="2319" y="1720"/>
                  </a:lnTo>
                  <a:lnTo>
                    <a:pt x="0" y="449"/>
                  </a:lnTo>
                </a:path>
              </a:pathLst>
            </a:custGeom>
            <a:no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6" name="Line 64"/>
            <p:cNvSpPr>
              <a:spLocks noChangeShapeType="1"/>
            </p:cNvSpPr>
            <p:nvPr/>
          </p:nvSpPr>
          <p:spPr bwMode="auto">
            <a:xfrm>
              <a:off x="2073" y="3670"/>
              <a:ext cx="100" cy="1"/>
            </a:xfrm>
            <a:prstGeom prst="line">
              <a:avLst/>
            </a:prstGeom>
            <a:no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 name="Line 65"/>
            <p:cNvSpPr>
              <a:spLocks noChangeShapeType="1"/>
            </p:cNvSpPr>
            <p:nvPr/>
          </p:nvSpPr>
          <p:spPr bwMode="auto">
            <a:xfrm>
              <a:off x="2771" y="3670"/>
              <a:ext cx="632" cy="1"/>
            </a:xfrm>
            <a:prstGeom prst="line">
              <a:avLst/>
            </a:prstGeom>
            <a:no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8" name="Line 66"/>
            <p:cNvSpPr>
              <a:spLocks noChangeShapeType="1"/>
            </p:cNvSpPr>
            <p:nvPr/>
          </p:nvSpPr>
          <p:spPr bwMode="auto">
            <a:xfrm>
              <a:off x="3688" y="3670"/>
              <a:ext cx="287" cy="1"/>
            </a:xfrm>
            <a:prstGeom prst="line">
              <a:avLst/>
            </a:prstGeom>
            <a:no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9" name="Freeform 67"/>
            <p:cNvSpPr>
              <a:spLocks/>
            </p:cNvSpPr>
            <p:nvPr/>
          </p:nvSpPr>
          <p:spPr bwMode="auto">
            <a:xfrm>
              <a:off x="3061" y="2957"/>
              <a:ext cx="66" cy="66"/>
            </a:xfrm>
            <a:custGeom>
              <a:avLst/>
              <a:gdLst/>
              <a:ahLst/>
              <a:cxnLst>
                <a:cxn ang="0">
                  <a:pos x="152" y="530"/>
                </a:cxn>
                <a:cxn ang="0">
                  <a:pos x="442" y="366"/>
                </a:cxn>
                <a:cxn ang="0">
                  <a:pos x="530" y="265"/>
                </a:cxn>
                <a:cxn ang="0">
                  <a:pos x="341" y="0"/>
                </a:cxn>
                <a:cxn ang="0">
                  <a:pos x="214" y="65"/>
                </a:cxn>
                <a:cxn ang="0">
                  <a:pos x="251" y="265"/>
                </a:cxn>
                <a:cxn ang="0">
                  <a:pos x="200" y="315"/>
                </a:cxn>
                <a:cxn ang="0">
                  <a:pos x="0" y="328"/>
                </a:cxn>
                <a:cxn ang="0">
                  <a:pos x="0" y="517"/>
                </a:cxn>
                <a:cxn ang="0">
                  <a:pos x="152" y="530"/>
                </a:cxn>
              </a:cxnLst>
              <a:rect l="0" t="0" r="r" b="b"/>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grpSp>
      <p:pic>
        <p:nvPicPr>
          <p:cNvPr id="70" name="Picture 69">
            <a:extLst>
              <a:ext uri="{FF2B5EF4-FFF2-40B4-BE49-F238E27FC236}">
                <a16:creationId xmlns:a16="http://schemas.microsoft.com/office/drawing/2014/main" id="{C22796BD-9CAF-4715-895F-A01BBEA63687}"/>
              </a:ext>
            </a:extLst>
          </p:cNvPr>
          <p:cNvPicPr>
            <a:picLocks noChangeAspect="1"/>
          </p:cNvPicPr>
          <p:nvPr/>
        </p:nvPicPr>
        <p:blipFill>
          <a:blip r:embed="rId2"/>
          <a:stretch>
            <a:fillRect/>
          </a:stretch>
        </p:blipFill>
        <p:spPr>
          <a:xfrm>
            <a:off x="4706753" y="1585960"/>
            <a:ext cx="2840982" cy="3810330"/>
          </a:xfrm>
          <a:prstGeom prst="rect">
            <a:avLst/>
          </a:prstGeom>
        </p:spPr>
      </p:pic>
      <p:pic>
        <p:nvPicPr>
          <p:cNvPr id="72" name="Picture 71">
            <a:extLst>
              <a:ext uri="{FF2B5EF4-FFF2-40B4-BE49-F238E27FC236}">
                <a16:creationId xmlns:a16="http://schemas.microsoft.com/office/drawing/2014/main" id="{A5EA26B4-659C-4943-A1D0-0B140044CFA4}"/>
              </a:ext>
            </a:extLst>
          </p:cNvPr>
          <p:cNvPicPr>
            <a:picLocks noChangeAspect="1"/>
          </p:cNvPicPr>
          <p:nvPr/>
        </p:nvPicPr>
        <p:blipFill>
          <a:blip r:embed="rId2"/>
          <a:stretch>
            <a:fillRect/>
          </a:stretch>
        </p:blipFill>
        <p:spPr>
          <a:xfrm>
            <a:off x="5312168" y="2151597"/>
            <a:ext cx="2840982" cy="3810330"/>
          </a:xfrm>
          <a:prstGeom prst="rect">
            <a:avLst/>
          </a:prstGeom>
        </p:spPr>
      </p:pic>
      <p:pic>
        <p:nvPicPr>
          <p:cNvPr id="73" name="Picture 72">
            <a:extLst>
              <a:ext uri="{FF2B5EF4-FFF2-40B4-BE49-F238E27FC236}">
                <a16:creationId xmlns:a16="http://schemas.microsoft.com/office/drawing/2014/main" id="{DED3A7D2-BAA5-4F92-B2C6-E3A0B59964A2}"/>
              </a:ext>
            </a:extLst>
          </p:cNvPr>
          <p:cNvPicPr>
            <a:picLocks noChangeAspect="1"/>
          </p:cNvPicPr>
          <p:nvPr/>
        </p:nvPicPr>
        <p:blipFill>
          <a:blip r:embed="rId2"/>
          <a:stretch>
            <a:fillRect/>
          </a:stretch>
        </p:blipFill>
        <p:spPr>
          <a:xfrm>
            <a:off x="6000268" y="2956337"/>
            <a:ext cx="2840982" cy="3810330"/>
          </a:xfrm>
          <a:prstGeom prst="rect">
            <a:avLst/>
          </a:prstGeom>
        </p:spPr>
      </p:pic>
    </p:spTree>
    <p:extLst>
      <p:ext uri="{BB962C8B-B14F-4D97-AF65-F5344CB8AC3E}">
        <p14:creationId xmlns:p14="http://schemas.microsoft.com/office/powerpoint/2010/main" val="59875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quarter" idx="10"/>
          </p:nvPr>
        </p:nvSpPr>
        <p:spPr>
          <a:xfrm>
            <a:off x="3124200" y="6248400"/>
            <a:ext cx="28956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mn-cs"/>
              </a:rPr>
              <a:t>SUGIYONO, FT UNY</a:t>
            </a:r>
          </a:p>
        </p:txBody>
      </p:sp>
      <p:sp>
        <p:nvSpPr>
          <p:cNvPr id="86019" name="AutoShape 4"/>
          <p:cNvSpPr>
            <a:spLocks noChangeArrowheads="1"/>
          </p:cNvSpPr>
          <p:nvPr/>
        </p:nvSpPr>
        <p:spPr bwMode="auto">
          <a:xfrm>
            <a:off x="899592" y="2678901"/>
            <a:ext cx="2343179" cy="1500198"/>
          </a:xfrm>
          <a:prstGeom prst="foldedCorner">
            <a:avLst>
              <a:gd name="adj" fmla="val 22597"/>
            </a:avLst>
          </a:prstGeom>
          <a:solidFill>
            <a:schemeClr val="bg2">
              <a:lumMod val="60000"/>
              <a:lumOff val="40000"/>
            </a:schemeClr>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METODE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EKSPERIMEN</a:t>
            </a:r>
          </a:p>
        </p:txBody>
      </p:sp>
      <p:sp>
        <p:nvSpPr>
          <p:cNvPr id="86020" name="AutoShape 6"/>
          <p:cNvSpPr>
            <a:spLocks noChangeArrowheads="1"/>
          </p:cNvSpPr>
          <p:nvPr/>
        </p:nvSpPr>
        <p:spPr bwMode="auto">
          <a:xfrm>
            <a:off x="4864370" y="571480"/>
            <a:ext cx="2879725" cy="1071570"/>
          </a:xfrm>
          <a:prstGeom prst="foldedCorner">
            <a:avLst>
              <a:gd name="adj" fmla="val 22597"/>
            </a:avLst>
          </a:prstGeom>
          <a:solidFill>
            <a:schemeClr val="accent5">
              <a:lumMod val="50000"/>
            </a:schemeClr>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PRE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EXPERIMENTAL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86021" name="AutoShape 8"/>
          <p:cNvSpPr>
            <a:spLocks noChangeArrowheads="1"/>
          </p:cNvSpPr>
          <p:nvPr/>
        </p:nvSpPr>
        <p:spPr bwMode="auto">
          <a:xfrm>
            <a:off x="4789760" y="1916113"/>
            <a:ext cx="2951162" cy="1084259"/>
          </a:xfrm>
          <a:prstGeom prst="foldedCorner">
            <a:avLst>
              <a:gd name="adj" fmla="val 22597"/>
            </a:avLst>
          </a:prstGeom>
          <a:solidFill>
            <a:srgbClr val="7030A0"/>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 TRUE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EXPERIMENTAL</a:t>
            </a:r>
          </a:p>
        </p:txBody>
      </p:sp>
      <p:sp>
        <p:nvSpPr>
          <p:cNvPr id="86022" name="AutoShape 9"/>
          <p:cNvSpPr>
            <a:spLocks noChangeArrowheads="1"/>
          </p:cNvSpPr>
          <p:nvPr/>
        </p:nvSpPr>
        <p:spPr bwMode="auto">
          <a:xfrm>
            <a:off x="4792932" y="3214686"/>
            <a:ext cx="2951162" cy="1074741"/>
          </a:xfrm>
          <a:prstGeom prst="foldedCorner">
            <a:avLst>
              <a:gd name="adj" fmla="val 22597"/>
            </a:avLst>
          </a:prstGeom>
          <a:solidFill>
            <a:schemeClr val="accent5">
              <a:lumMod val="25000"/>
            </a:schemeClr>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FACTORIAL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EXPERIMENTAL</a:t>
            </a:r>
          </a:p>
        </p:txBody>
      </p:sp>
      <p:sp>
        <p:nvSpPr>
          <p:cNvPr id="86023" name="AutoShape 10"/>
          <p:cNvSpPr>
            <a:spLocks noChangeArrowheads="1"/>
          </p:cNvSpPr>
          <p:nvPr/>
        </p:nvSpPr>
        <p:spPr bwMode="auto">
          <a:xfrm>
            <a:off x="4789760" y="4572009"/>
            <a:ext cx="3022600" cy="1143010"/>
          </a:xfrm>
          <a:prstGeom prst="foldedCorner">
            <a:avLst>
              <a:gd name="adj" fmla="val 22597"/>
            </a:avLst>
          </a:prstGeom>
          <a:solidFill>
            <a:srgbClr val="C00000"/>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QUASI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charset="0"/>
              </a:rPr>
              <a:t>EXPERIMENTAL</a:t>
            </a:r>
          </a:p>
        </p:txBody>
      </p:sp>
      <p:sp>
        <p:nvSpPr>
          <p:cNvPr id="86024" name="AutoShape 11"/>
          <p:cNvSpPr>
            <a:spLocks noChangeArrowheads="1"/>
          </p:cNvSpPr>
          <p:nvPr/>
        </p:nvSpPr>
        <p:spPr bwMode="auto">
          <a:xfrm rot="16200000">
            <a:off x="1254099" y="2960687"/>
            <a:ext cx="5143537" cy="650873"/>
          </a:xfrm>
          <a:prstGeom prst="triangle">
            <a:avLst>
              <a:gd name="adj" fmla="val 50000"/>
            </a:avLst>
          </a:prstGeom>
          <a:solidFill>
            <a:schemeClr val="accent5">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charset="0"/>
            </a:endParaRPr>
          </a:p>
        </p:txBody>
      </p:sp>
      <p:sp>
        <p:nvSpPr>
          <p:cNvPr id="2" name="Rectangle 1">
            <a:extLst>
              <a:ext uri="{FF2B5EF4-FFF2-40B4-BE49-F238E27FC236}">
                <a16:creationId xmlns:a16="http://schemas.microsoft.com/office/drawing/2014/main" id="{6D930DE5-AAC1-4C14-AFFE-AE1AF982B2B9}"/>
              </a:ext>
            </a:extLst>
          </p:cNvPr>
          <p:cNvSpPr/>
          <p:nvPr/>
        </p:nvSpPr>
        <p:spPr>
          <a:xfrm>
            <a:off x="4283968" y="571480"/>
            <a:ext cx="432048" cy="5143538"/>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1692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wipe(down)">
                                      <p:cBhvr>
                                        <p:cTn id="7" dur="580">
                                          <p:stCondLst>
                                            <p:cond delay="0"/>
                                          </p:stCondLst>
                                        </p:cTn>
                                        <p:tgtEl>
                                          <p:spTgt spid="86019"/>
                                        </p:tgtEl>
                                      </p:cBhvr>
                                    </p:animEffect>
                                    <p:anim calcmode="lin" valueType="num">
                                      <p:cBhvr>
                                        <p:cTn id="8" dur="1822" tmFilter="0,0; 0.14,0.36; 0.43,0.73; 0.71,0.91; 1.0,1.0">
                                          <p:stCondLst>
                                            <p:cond delay="0"/>
                                          </p:stCondLst>
                                        </p:cTn>
                                        <p:tgtEl>
                                          <p:spTgt spid="860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60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60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60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6019"/>
                                        </p:tgtEl>
                                        <p:attrNameLst>
                                          <p:attrName>ppt_y</p:attrName>
                                        </p:attrNameLst>
                                      </p:cBhvr>
                                      <p:tavLst>
                                        <p:tav tm="0" fmla="#ppt_y-sin(pi*$)/81">
                                          <p:val>
                                            <p:fltVal val="0"/>
                                          </p:val>
                                        </p:tav>
                                        <p:tav tm="100000">
                                          <p:val>
                                            <p:fltVal val="1"/>
                                          </p:val>
                                        </p:tav>
                                      </p:tavLst>
                                    </p:anim>
                                    <p:animScale>
                                      <p:cBhvr>
                                        <p:cTn id="13" dur="26">
                                          <p:stCondLst>
                                            <p:cond delay="650"/>
                                          </p:stCondLst>
                                        </p:cTn>
                                        <p:tgtEl>
                                          <p:spTgt spid="86019"/>
                                        </p:tgtEl>
                                      </p:cBhvr>
                                      <p:to x="100000" y="60000"/>
                                    </p:animScale>
                                    <p:animScale>
                                      <p:cBhvr>
                                        <p:cTn id="14" dur="166" decel="50000">
                                          <p:stCondLst>
                                            <p:cond delay="676"/>
                                          </p:stCondLst>
                                        </p:cTn>
                                        <p:tgtEl>
                                          <p:spTgt spid="86019"/>
                                        </p:tgtEl>
                                      </p:cBhvr>
                                      <p:to x="100000" y="100000"/>
                                    </p:animScale>
                                    <p:animScale>
                                      <p:cBhvr>
                                        <p:cTn id="15" dur="26">
                                          <p:stCondLst>
                                            <p:cond delay="1312"/>
                                          </p:stCondLst>
                                        </p:cTn>
                                        <p:tgtEl>
                                          <p:spTgt spid="86019"/>
                                        </p:tgtEl>
                                      </p:cBhvr>
                                      <p:to x="100000" y="80000"/>
                                    </p:animScale>
                                    <p:animScale>
                                      <p:cBhvr>
                                        <p:cTn id="16" dur="166" decel="50000">
                                          <p:stCondLst>
                                            <p:cond delay="1338"/>
                                          </p:stCondLst>
                                        </p:cTn>
                                        <p:tgtEl>
                                          <p:spTgt spid="86019"/>
                                        </p:tgtEl>
                                      </p:cBhvr>
                                      <p:to x="100000" y="100000"/>
                                    </p:animScale>
                                    <p:animScale>
                                      <p:cBhvr>
                                        <p:cTn id="17" dur="26">
                                          <p:stCondLst>
                                            <p:cond delay="1642"/>
                                          </p:stCondLst>
                                        </p:cTn>
                                        <p:tgtEl>
                                          <p:spTgt spid="86019"/>
                                        </p:tgtEl>
                                      </p:cBhvr>
                                      <p:to x="100000" y="90000"/>
                                    </p:animScale>
                                    <p:animScale>
                                      <p:cBhvr>
                                        <p:cTn id="18" dur="166" decel="50000">
                                          <p:stCondLst>
                                            <p:cond delay="1668"/>
                                          </p:stCondLst>
                                        </p:cTn>
                                        <p:tgtEl>
                                          <p:spTgt spid="86019"/>
                                        </p:tgtEl>
                                      </p:cBhvr>
                                      <p:to x="100000" y="100000"/>
                                    </p:animScale>
                                    <p:animScale>
                                      <p:cBhvr>
                                        <p:cTn id="19" dur="26">
                                          <p:stCondLst>
                                            <p:cond delay="1808"/>
                                          </p:stCondLst>
                                        </p:cTn>
                                        <p:tgtEl>
                                          <p:spTgt spid="86019"/>
                                        </p:tgtEl>
                                      </p:cBhvr>
                                      <p:to x="100000" y="95000"/>
                                    </p:animScale>
                                    <p:animScale>
                                      <p:cBhvr>
                                        <p:cTn id="20" dur="166" decel="50000">
                                          <p:stCondLst>
                                            <p:cond delay="1834"/>
                                          </p:stCondLst>
                                        </p:cTn>
                                        <p:tgtEl>
                                          <p:spTgt spid="860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86024"/>
                                        </p:tgtEl>
                                        <p:attrNameLst>
                                          <p:attrName>style.visibility</p:attrName>
                                        </p:attrNameLst>
                                      </p:cBhvr>
                                      <p:to>
                                        <p:strVal val="visible"/>
                                      </p:to>
                                    </p:set>
                                    <p:anim calcmode="lin" valueType="num">
                                      <p:cBhvr>
                                        <p:cTn id="25" dur="500" fill="hold"/>
                                        <p:tgtEl>
                                          <p:spTgt spid="86024"/>
                                        </p:tgtEl>
                                        <p:attrNameLst>
                                          <p:attrName>ppt_w</p:attrName>
                                        </p:attrNameLst>
                                      </p:cBhvr>
                                      <p:tavLst>
                                        <p:tav tm="0">
                                          <p:val>
                                            <p:fltVal val="0"/>
                                          </p:val>
                                        </p:tav>
                                        <p:tav tm="100000">
                                          <p:val>
                                            <p:strVal val="#ppt_w"/>
                                          </p:val>
                                        </p:tav>
                                      </p:tavLst>
                                    </p:anim>
                                    <p:anim calcmode="lin" valueType="num">
                                      <p:cBhvr>
                                        <p:cTn id="26" dur="500" fill="hold"/>
                                        <p:tgtEl>
                                          <p:spTgt spid="86024"/>
                                        </p:tgtEl>
                                        <p:attrNameLst>
                                          <p:attrName>ppt_h</p:attrName>
                                        </p:attrNameLst>
                                      </p:cBhvr>
                                      <p:tavLst>
                                        <p:tav tm="0">
                                          <p:val>
                                            <p:fltVal val="0"/>
                                          </p:val>
                                        </p:tav>
                                        <p:tav tm="100000">
                                          <p:val>
                                            <p:strVal val="#ppt_h"/>
                                          </p:val>
                                        </p:tav>
                                      </p:tavLst>
                                    </p:anim>
                                    <p:animEffect transition="in" filter="fade">
                                      <p:cBhvr>
                                        <p:cTn id="27" dur="500"/>
                                        <p:tgtEl>
                                          <p:spTgt spid="86024"/>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86020"/>
                                        </p:tgtEl>
                                        <p:attrNameLst>
                                          <p:attrName>style.visibility</p:attrName>
                                        </p:attrNameLst>
                                      </p:cBhvr>
                                      <p:to>
                                        <p:strVal val="visible"/>
                                      </p:to>
                                    </p:set>
                                    <p:animEffect transition="in" filter="fade">
                                      <p:cBhvr>
                                        <p:cTn id="32" dur="800" decel="100000"/>
                                        <p:tgtEl>
                                          <p:spTgt spid="86020"/>
                                        </p:tgtEl>
                                      </p:cBhvr>
                                    </p:animEffect>
                                    <p:anim calcmode="lin" valueType="num">
                                      <p:cBhvr>
                                        <p:cTn id="33" dur="800" decel="100000" fill="hold"/>
                                        <p:tgtEl>
                                          <p:spTgt spid="86020"/>
                                        </p:tgtEl>
                                        <p:attrNameLst>
                                          <p:attrName>style.rotation</p:attrName>
                                        </p:attrNameLst>
                                      </p:cBhvr>
                                      <p:tavLst>
                                        <p:tav tm="0">
                                          <p:val>
                                            <p:fltVal val="-90"/>
                                          </p:val>
                                        </p:tav>
                                        <p:tav tm="100000">
                                          <p:val>
                                            <p:fltVal val="0"/>
                                          </p:val>
                                        </p:tav>
                                      </p:tavLst>
                                    </p:anim>
                                    <p:anim calcmode="lin" valueType="num">
                                      <p:cBhvr>
                                        <p:cTn id="34" dur="800" decel="100000" fill="hold"/>
                                        <p:tgtEl>
                                          <p:spTgt spid="86020"/>
                                        </p:tgtEl>
                                        <p:attrNameLst>
                                          <p:attrName>ppt_x</p:attrName>
                                        </p:attrNameLst>
                                      </p:cBhvr>
                                      <p:tavLst>
                                        <p:tav tm="0">
                                          <p:val>
                                            <p:strVal val="#ppt_x+0.4"/>
                                          </p:val>
                                        </p:tav>
                                        <p:tav tm="100000">
                                          <p:val>
                                            <p:strVal val="#ppt_x-0.05"/>
                                          </p:val>
                                        </p:tav>
                                      </p:tavLst>
                                    </p:anim>
                                    <p:anim calcmode="lin" valueType="num">
                                      <p:cBhvr>
                                        <p:cTn id="35" dur="800" decel="100000" fill="hold"/>
                                        <p:tgtEl>
                                          <p:spTgt spid="8602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602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6020"/>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86021"/>
                                        </p:tgtEl>
                                        <p:attrNameLst>
                                          <p:attrName>style.visibility</p:attrName>
                                        </p:attrNameLst>
                                      </p:cBhvr>
                                      <p:to>
                                        <p:strVal val="visible"/>
                                      </p:to>
                                    </p:set>
                                    <p:animEffect transition="in" filter="wipe(down)">
                                      <p:cBhvr>
                                        <p:cTn id="42" dur="580">
                                          <p:stCondLst>
                                            <p:cond delay="0"/>
                                          </p:stCondLst>
                                        </p:cTn>
                                        <p:tgtEl>
                                          <p:spTgt spid="86021"/>
                                        </p:tgtEl>
                                      </p:cBhvr>
                                    </p:animEffect>
                                    <p:anim calcmode="lin" valueType="num">
                                      <p:cBhvr>
                                        <p:cTn id="43" dur="1822" tmFilter="0,0; 0.14,0.36; 0.43,0.73; 0.71,0.91; 1.0,1.0">
                                          <p:stCondLst>
                                            <p:cond delay="0"/>
                                          </p:stCondLst>
                                        </p:cTn>
                                        <p:tgtEl>
                                          <p:spTgt spid="8602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602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602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602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6021"/>
                                        </p:tgtEl>
                                        <p:attrNameLst>
                                          <p:attrName>ppt_y</p:attrName>
                                        </p:attrNameLst>
                                      </p:cBhvr>
                                      <p:tavLst>
                                        <p:tav tm="0" fmla="#ppt_y-sin(pi*$)/81">
                                          <p:val>
                                            <p:fltVal val="0"/>
                                          </p:val>
                                        </p:tav>
                                        <p:tav tm="100000">
                                          <p:val>
                                            <p:fltVal val="1"/>
                                          </p:val>
                                        </p:tav>
                                      </p:tavLst>
                                    </p:anim>
                                    <p:animScale>
                                      <p:cBhvr>
                                        <p:cTn id="48" dur="26">
                                          <p:stCondLst>
                                            <p:cond delay="650"/>
                                          </p:stCondLst>
                                        </p:cTn>
                                        <p:tgtEl>
                                          <p:spTgt spid="86021"/>
                                        </p:tgtEl>
                                      </p:cBhvr>
                                      <p:to x="100000" y="60000"/>
                                    </p:animScale>
                                    <p:animScale>
                                      <p:cBhvr>
                                        <p:cTn id="49" dur="166" decel="50000">
                                          <p:stCondLst>
                                            <p:cond delay="676"/>
                                          </p:stCondLst>
                                        </p:cTn>
                                        <p:tgtEl>
                                          <p:spTgt spid="86021"/>
                                        </p:tgtEl>
                                      </p:cBhvr>
                                      <p:to x="100000" y="100000"/>
                                    </p:animScale>
                                    <p:animScale>
                                      <p:cBhvr>
                                        <p:cTn id="50" dur="26">
                                          <p:stCondLst>
                                            <p:cond delay="1312"/>
                                          </p:stCondLst>
                                        </p:cTn>
                                        <p:tgtEl>
                                          <p:spTgt spid="86021"/>
                                        </p:tgtEl>
                                      </p:cBhvr>
                                      <p:to x="100000" y="80000"/>
                                    </p:animScale>
                                    <p:animScale>
                                      <p:cBhvr>
                                        <p:cTn id="51" dur="166" decel="50000">
                                          <p:stCondLst>
                                            <p:cond delay="1338"/>
                                          </p:stCondLst>
                                        </p:cTn>
                                        <p:tgtEl>
                                          <p:spTgt spid="86021"/>
                                        </p:tgtEl>
                                      </p:cBhvr>
                                      <p:to x="100000" y="100000"/>
                                    </p:animScale>
                                    <p:animScale>
                                      <p:cBhvr>
                                        <p:cTn id="52" dur="26">
                                          <p:stCondLst>
                                            <p:cond delay="1642"/>
                                          </p:stCondLst>
                                        </p:cTn>
                                        <p:tgtEl>
                                          <p:spTgt spid="86021"/>
                                        </p:tgtEl>
                                      </p:cBhvr>
                                      <p:to x="100000" y="90000"/>
                                    </p:animScale>
                                    <p:animScale>
                                      <p:cBhvr>
                                        <p:cTn id="53" dur="166" decel="50000">
                                          <p:stCondLst>
                                            <p:cond delay="1668"/>
                                          </p:stCondLst>
                                        </p:cTn>
                                        <p:tgtEl>
                                          <p:spTgt spid="86021"/>
                                        </p:tgtEl>
                                      </p:cBhvr>
                                      <p:to x="100000" y="100000"/>
                                    </p:animScale>
                                    <p:animScale>
                                      <p:cBhvr>
                                        <p:cTn id="54" dur="26">
                                          <p:stCondLst>
                                            <p:cond delay="1808"/>
                                          </p:stCondLst>
                                        </p:cTn>
                                        <p:tgtEl>
                                          <p:spTgt spid="86021"/>
                                        </p:tgtEl>
                                      </p:cBhvr>
                                      <p:to x="100000" y="95000"/>
                                    </p:animScale>
                                    <p:animScale>
                                      <p:cBhvr>
                                        <p:cTn id="55" dur="166" decel="50000">
                                          <p:stCondLst>
                                            <p:cond delay="1834"/>
                                          </p:stCondLst>
                                        </p:cTn>
                                        <p:tgtEl>
                                          <p:spTgt spid="86021"/>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86022"/>
                                        </p:tgtEl>
                                        <p:attrNameLst>
                                          <p:attrName>style.visibility</p:attrName>
                                        </p:attrNameLst>
                                      </p:cBhvr>
                                      <p:to>
                                        <p:strVal val="visible"/>
                                      </p:to>
                                    </p:set>
                                    <p:animEffect transition="in" filter="fade">
                                      <p:cBhvr>
                                        <p:cTn id="60" dur="800" decel="100000"/>
                                        <p:tgtEl>
                                          <p:spTgt spid="86022"/>
                                        </p:tgtEl>
                                      </p:cBhvr>
                                    </p:animEffect>
                                    <p:anim calcmode="lin" valueType="num">
                                      <p:cBhvr>
                                        <p:cTn id="61" dur="800" decel="100000" fill="hold"/>
                                        <p:tgtEl>
                                          <p:spTgt spid="86022"/>
                                        </p:tgtEl>
                                        <p:attrNameLst>
                                          <p:attrName>style.rotation</p:attrName>
                                        </p:attrNameLst>
                                      </p:cBhvr>
                                      <p:tavLst>
                                        <p:tav tm="0">
                                          <p:val>
                                            <p:fltVal val="-90"/>
                                          </p:val>
                                        </p:tav>
                                        <p:tav tm="100000">
                                          <p:val>
                                            <p:fltVal val="0"/>
                                          </p:val>
                                        </p:tav>
                                      </p:tavLst>
                                    </p:anim>
                                    <p:anim calcmode="lin" valueType="num">
                                      <p:cBhvr>
                                        <p:cTn id="62" dur="800" decel="100000" fill="hold"/>
                                        <p:tgtEl>
                                          <p:spTgt spid="86022"/>
                                        </p:tgtEl>
                                        <p:attrNameLst>
                                          <p:attrName>ppt_x</p:attrName>
                                        </p:attrNameLst>
                                      </p:cBhvr>
                                      <p:tavLst>
                                        <p:tav tm="0">
                                          <p:val>
                                            <p:strVal val="#ppt_x+0.4"/>
                                          </p:val>
                                        </p:tav>
                                        <p:tav tm="100000">
                                          <p:val>
                                            <p:strVal val="#ppt_x-0.05"/>
                                          </p:val>
                                        </p:tav>
                                      </p:tavLst>
                                    </p:anim>
                                    <p:anim calcmode="lin" valueType="num">
                                      <p:cBhvr>
                                        <p:cTn id="63" dur="800" decel="100000" fill="hold"/>
                                        <p:tgtEl>
                                          <p:spTgt spid="86022"/>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86022"/>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86022"/>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86023"/>
                                        </p:tgtEl>
                                        <p:attrNameLst>
                                          <p:attrName>style.visibility</p:attrName>
                                        </p:attrNameLst>
                                      </p:cBhvr>
                                      <p:to>
                                        <p:strVal val="visible"/>
                                      </p:to>
                                    </p:set>
                                    <p:animEffect transition="in" filter="fade">
                                      <p:cBhvr>
                                        <p:cTn id="70" dur="800" decel="100000"/>
                                        <p:tgtEl>
                                          <p:spTgt spid="86023"/>
                                        </p:tgtEl>
                                      </p:cBhvr>
                                    </p:animEffect>
                                    <p:anim calcmode="lin" valueType="num">
                                      <p:cBhvr>
                                        <p:cTn id="71" dur="800" decel="100000" fill="hold"/>
                                        <p:tgtEl>
                                          <p:spTgt spid="86023"/>
                                        </p:tgtEl>
                                        <p:attrNameLst>
                                          <p:attrName>style.rotation</p:attrName>
                                        </p:attrNameLst>
                                      </p:cBhvr>
                                      <p:tavLst>
                                        <p:tav tm="0">
                                          <p:val>
                                            <p:fltVal val="-90"/>
                                          </p:val>
                                        </p:tav>
                                        <p:tav tm="100000">
                                          <p:val>
                                            <p:fltVal val="0"/>
                                          </p:val>
                                        </p:tav>
                                      </p:tavLst>
                                    </p:anim>
                                    <p:anim calcmode="lin" valueType="num">
                                      <p:cBhvr>
                                        <p:cTn id="72" dur="800" decel="100000" fill="hold"/>
                                        <p:tgtEl>
                                          <p:spTgt spid="86023"/>
                                        </p:tgtEl>
                                        <p:attrNameLst>
                                          <p:attrName>ppt_x</p:attrName>
                                        </p:attrNameLst>
                                      </p:cBhvr>
                                      <p:tavLst>
                                        <p:tav tm="0">
                                          <p:val>
                                            <p:strVal val="#ppt_x+0.4"/>
                                          </p:val>
                                        </p:tav>
                                        <p:tav tm="100000">
                                          <p:val>
                                            <p:strVal val="#ppt_x-0.05"/>
                                          </p:val>
                                        </p:tav>
                                      </p:tavLst>
                                    </p:anim>
                                    <p:anim calcmode="lin" valueType="num">
                                      <p:cBhvr>
                                        <p:cTn id="73" dur="800" decel="100000" fill="hold"/>
                                        <p:tgtEl>
                                          <p:spTgt spid="86023"/>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86023"/>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860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44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mn-cs"/>
              </a:rPr>
              <a:t>B. METODE PENELITIAN SURVEI</a:t>
            </a:r>
          </a:p>
        </p:txBody>
      </p:sp>
      <p:grpSp>
        <p:nvGrpSpPr>
          <p:cNvPr id="2" name="Group 4"/>
          <p:cNvGrpSpPr>
            <a:grpSpLocks/>
          </p:cNvGrpSpPr>
          <p:nvPr/>
        </p:nvGrpSpPr>
        <p:grpSpPr bwMode="auto">
          <a:xfrm>
            <a:off x="1142976" y="1714488"/>
            <a:ext cx="3671888" cy="3527425"/>
            <a:chOff x="2073" y="2417"/>
            <a:chExt cx="1902" cy="1501"/>
          </a:xfrm>
        </p:grpSpPr>
        <p:sp>
          <p:nvSpPr>
            <p:cNvPr id="7" name="Freeform 5"/>
            <p:cNvSpPr>
              <a:spLocks/>
            </p:cNvSpPr>
            <p:nvPr/>
          </p:nvSpPr>
          <p:spPr bwMode="auto">
            <a:xfrm>
              <a:off x="2536" y="3702"/>
              <a:ext cx="828" cy="216"/>
            </a:xfrm>
            <a:custGeom>
              <a:avLst/>
              <a:gdLst/>
              <a:ahLst/>
              <a:cxnLst>
                <a:cxn ang="0">
                  <a:pos x="6619" y="1083"/>
                </a:cxn>
                <a:cxn ang="0">
                  <a:pos x="2248" y="1728"/>
                </a:cxn>
                <a:cxn ang="0">
                  <a:pos x="0" y="463"/>
                </a:cxn>
                <a:cxn ang="0">
                  <a:pos x="3828" y="0"/>
                </a:cxn>
                <a:cxn ang="0">
                  <a:pos x="6619" y="1083"/>
                </a:cxn>
              </a:cxnLst>
              <a:rect l="0" t="0" r="r" b="b"/>
              <a:pathLst>
                <a:path w="6619" h="1728">
                  <a:moveTo>
                    <a:pt x="6619" y="1083"/>
                  </a:moveTo>
                  <a:lnTo>
                    <a:pt x="2248" y="1728"/>
                  </a:lnTo>
                  <a:lnTo>
                    <a:pt x="0" y="463"/>
                  </a:lnTo>
                  <a:lnTo>
                    <a:pt x="3828" y="0"/>
                  </a:lnTo>
                  <a:lnTo>
                    <a:pt x="6619" y="1083"/>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8" name="Freeform 6"/>
            <p:cNvSpPr>
              <a:spLocks/>
            </p:cNvSpPr>
            <p:nvPr/>
          </p:nvSpPr>
          <p:spPr bwMode="auto">
            <a:xfrm>
              <a:off x="2755" y="3707"/>
              <a:ext cx="28" cy="37"/>
            </a:xfrm>
            <a:custGeom>
              <a:avLst/>
              <a:gdLst/>
              <a:ahLst/>
              <a:cxnLst>
                <a:cxn ang="0">
                  <a:pos x="108" y="0"/>
                </a:cxn>
                <a:cxn ang="0">
                  <a:pos x="227" y="293"/>
                </a:cxn>
                <a:cxn ang="0">
                  <a:pos x="53" y="133"/>
                </a:cxn>
                <a:cxn ang="0">
                  <a:pos x="0" y="65"/>
                </a:cxn>
                <a:cxn ang="0">
                  <a:pos x="108" y="0"/>
                </a:cxn>
              </a:cxnLst>
              <a:rect l="0" t="0" r="r" b="b"/>
              <a:pathLst>
                <a:path w="227" h="293">
                  <a:moveTo>
                    <a:pt x="108" y="0"/>
                  </a:moveTo>
                  <a:lnTo>
                    <a:pt x="227" y="293"/>
                  </a:lnTo>
                  <a:lnTo>
                    <a:pt x="53" y="133"/>
                  </a:lnTo>
                  <a:lnTo>
                    <a:pt x="0" y="65"/>
                  </a:lnTo>
                  <a:lnTo>
                    <a:pt x="108" y="0"/>
                  </a:lnTo>
                  <a:close/>
                </a:path>
              </a:pathLst>
            </a:custGeom>
            <a:solidFill>
              <a:srgbClr val="51515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9" name="Freeform 7"/>
            <p:cNvSpPr>
              <a:spLocks/>
            </p:cNvSpPr>
            <p:nvPr/>
          </p:nvSpPr>
          <p:spPr bwMode="auto">
            <a:xfrm>
              <a:off x="2084" y="2879"/>
              <a:ext cx="1606" cy="829"/>
            </a:xfrm>
            <a:custGeom>
              <a:avLst/>
              <a:gdLst/>
              <a:ahLst/>
              <a:cxnLst>
                <a:cxn ang="0">
                  <a:pos x="929" y="6532"/>
                </a:cxn>
                <a:cxn ang="0">
                  <a:pos x="1058" y="6454"/>
                </a:cxn>
                <a:cxn ang="0">
                  <a:pos x="1136" y="6297"/>
                </a:cxn>
                <a:cxn ang="0">
                  <a:pos x="2353" y="5963"/>
                </a:cxn>
                <a:cxn ang="0">
                  <a:pos x="2688" y="5138"/>
                </a:cxn>
                <a:cxn ang="0">
                  <a:pos x="4214" y="4078"/>
                </a:cxn>
                <a:cxn ang="0">
                  <a:pos x="4809" y="5164"/>
                </a:cxn>
                <a:cxn ang="0">
                  <a:pos x="5535" y="6324"/>
                </a:cxn>
                <a:cxn ang="0">
                  <a:pos x="11248" y="6324"/>
                </a:cxn>
                <a:cxn ang="0">
                  <a:pos x="12233" y="6633"/>
                </a:cxn>
                <a:cxn ang="0">
                  <a:pos x="12543" y="6532"/>
                </a:cxn>
                <a:cxn ang="0">
                  <a:pos x="12853" y="5396"/>
                </a:cxn>
                <a:cxn ang="0">
                  <a:pos x="12648" y="4546"/>
                </a:cxn>
                <a:cxn ang="0">
                  <a:pos x="12233" y="3847"/>
                </a:cxn>
                <a:cxn ang="0">
                  <a:pos x="12106" y="3486"/>
                </a:cxn>
                <a:cxn ang="0">
                  <a:pos x="11845" y="2762"/>
                </a:cxn>
                <a:cxn ang="0">
                  <a:pos x="11820" y="2376"/>
                </a:cxn>
                <a:cxn ang="0">
                  <a:pos x="11820" y="1420"/>
                </a:cxn>
                <a:cxn ang="0">
                  <a:pos x="11767" y="1265"/>
                </a:cxn>
                <a:cxn ang="0">
                  <a:pos x="11510" y="1111"/>
                </a:cxn>
                <a:cxn ang="0">
                  <a:pos x="10939" y="904"/>
                </a:cxn>
                <a:cxn ang="0">
                  <a:pos x="10473" y="772"/>
                </a:cxn>
                <a:cxn ang="0">
                  <a:pos x="9673" y="438"/>
                </a:cxn>
                <a:cxn ang="0">
                  <a:pos x="9102" y="0"/>
                </a:cxn>
                <a:cxn ang="0">
                  <a:pos x="6907" y="26"/>
                </a:cxn>
                <a:cxn ang="0">
                  <a:pos x="6155" y="386"/>
                </a:cxn>
                <a:cxn ang="0">
                  <a:pos x="5689" y="465"/>
                </a:cxn>
                <a:cxn ang="0">
                  <a:pos x="5120" y="438"/>
                </a:cxn>
                <a:cxn ang="0">
                  <a:pos x="4836" y="412"/>
                </a:cxn>
                <a:cxn ang="0">
                  <a:pos x="4240" y="542"/>
                </a:cxn>
                <a:cxn ang="0">
                  <a:pos x="3903" y="1032"/>
                </a:cxn>
                <a:cxn ang="0">
                  <a:pos x="3827" y="1392"/>
                </a:cxn>
                <a:cxn ang="0">
                  <a:pos x="3569" y="1470"/>
                </a:cxn>
                <a:cxn ang="0">
                  <a:pos x="2559" y="2683"/>
                </a:cxn>
                <a:cxn ang="0">
                  <a:pos x="2353" y="2862"/>
                </a:cxn>
                <a:cxn ang="0">
                  <a:pos x="1990" y="3408"/>
                </a:cxn>
                <a:cxn ang="0">
                  <a:pos x="1085" y="4130"/>
                </a:cxn>
                <a:cxn ang="0">
                  <a:pos x="853" y="4365"/>
                </a:cxn>
                <a:cxn ang="0">
                  <a:pos x="569" y="4466"/>
                </a:cxn>
                <a:cxn ang="0">
                  <a:pos x="154" y="4852"/>
                </a:cxn>
                <a:cxn ang="0">
                  <a:pos x="0" y="5290"/>
                </a:cxn>
                <a:cxn ang="0">
                  <a:pos x="53" y="5728"/>
                </a:cxn>
                <a:cxn ang="0">
                  <a:pos x="540" y="6144"/>
                </a:cxn>
                <a:cxn ang="0">
                  <a:pos x="929" y="6532"/>
                </a:cxn>
              </a:cxnLst>
              <a:rect l="0" t="0" r="r" b="b"/>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0" name="Freeform 8"/>
            <p:cNvSpPr>
              <a:spLocks/>
            </p:cNvSpPr>
            <p:nvPr/>
          </p:nvSpPr>
          <p:spPr bwMode="auto">
            <a:xfrm>
              <a:off x="3311" y="3090"/>
              <a:ext cx="98" cy="194"/>
            </a:xfrm>
            <a:custGeom>
              <a:avLst/>
              <a:gdLst/>
              <a:ahLst/>
              <a:cxnLst>
                <a:cxn ang="0">
                  <a:pos x="723" y="0"/>
                </a:cxn>
                <a:cxn ang="0">
                  <a:pos x="775" y="102"/>
                </a:cxn>
                <a:cxn ang="0">
                  <a:pos x="782" y="287"/>
                </a:cxn>
                <a:cxn ang="0">
                  <a:pos x="750" y="533"/>
                </a:cxn>
                <a:cxn ang="0">
                  <a:pos x="697" y="674"/>
                </a:cxn>
                <a:cxn ang="0">
                  <a:pos x="628" y="871"/>
                </a:cxn>
                <a:cxn ang="0">
                  <a:pos x="543" y="1047"/>
                </a:cxn>
                <a:cxn ang="0">
                  <a:pos x="453" y="1205"/>
                </a:cxn>
                <a:cxn ang="0">
                  <a:pos x="136" y="1558"/>
                </a:cxn>
                <a:cxn ang="0">
                  <a:pos x="0" y="968"/>
                </a:cxn>
                <a:cxn ang="0">
                  <a:pos x="664" y="0"/>
                </a:cxn>
                <a:cxn ang="0">
                  <a:pos x="723" y="0"/>
                </a:cxn>
              </a:cxnLst>
              <a:rect l="0" t="0" r="r" b="b"/>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1" name="Freeform 9"/>
            <p:cNvSpPr>
              <a:spLocks/>
            </p:cNvSpPr>
            <p:nvPr/>
          </p:nvSpPr>
          <p:spPr bwMode="auto">
            <a:xfrm>
              <a:off x="2267" y="3554"/>
              <a:ext cx="211" cy="141"/>
            </a:xfrm>
            <a:custGeom>
              <a:avLst/>
              <a:gdLst/>
              <a:ahLst/>
              <a:cxnLst>
                <a:cxn ang="0">
                  <a:pos x="120" y="483"/>
                </a:cxn>
                <a:cxn ang="0">
                  <a:pos x="321" y="283"/>
                </a:cxn>
                <a:cxn ang="0">
                  <a:pos x="806" y="40"/>
                </a:cxn>
                <a:cxn ang="0">
                  <a:pos x="1127" y="0"/>
                </a:cxn>
                <a:cxn ang="0">
                  <a:pos x="1364" y="40"/>
                </a:cxn>
                <a:cxn ang="0">
                  <a:pos x="1571" y="161"/>
                </a:cxn>
                <a:cxn ang="0">
                  <a:pos x="1688" y="321"/>
                </a:cxn>
                <a:cxn ang="0">
                  <a:pos x="844" y="1124"/>
                </a:cxn>
                <a:cxn ang="0">
                  <a:pos x="362" y="1085"/>
                </a:cxn>
                <a:cxn ang="0">
                  <a:pos x="0" y="845"/>
                </a:cxn>
                <a:cxn ang="0">
                  <a:pos x="120" y="483"/>
                </a:cxn>
              </a:cxnLst>
              <a:rect l="0" t="0" r="r" b="b"/>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2" name="Freeform 10"/>
            <p:cNvSpPr>
              <a:spLocks/>
            </p:cNvSpPr>
            <p:nvPr/>
          </p:nvSpPr>
          <p:spPr bwMode="auto">
            <a:xfrm>
              <a:off x="3257" y="3163"/>
              <a:ext cx="110" cy="125"/>
            </a:xfrm>
            <a:custGeom>
              <a:avLst/>
              <a:gdLst/>
              <a:ahLst/>
              <a:cxnLst>
                <a:cxn ang="0">
                  <a:pos x="683" y="279"/>
                </a:cxn>
                <a:cxn ang="0">
                  <a:pos x="884" y="599"/>
                </a:cxn>
                <a:cxn ang="0">
                  <a:pos x="561" y="1000"/>
                </a:cxn>
                <a:cxn ang="0">
                  <a:pos x="400" y="920"/>
                </a:cxn>
                <a:cxn ang="0">
                  <a:pos x="282" y="599"/>
                </a:cxn>
                <a:cxn ang="0">
                  <a:pos x="0" y="442"/>
                </a:cxn>
                <a:cxn ang="0">
                  <a:pos x="198" y="0"/>
                </a:cxn>
                <a:cxn ang="0">
                  <a:pos x="683" y="279"/>
                </a:cxn>
              </a:cxnLst>
              <a:rect l="0" t="0" r="r" b="b"/>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3" name="Freeform 11"/>
            <p:cNvSpPr>
              <a:spLocks/>
            </p:cNvSpPr>
            <p:nvPr/>
          </p:nvSpPr>
          <p:spPr bwMode="auto">
            <a:xfrm>
              <a:off x="2247" y="3594"/>
              <a:ext cx="146" cy="116"/>
            </a:xfrm>
            <a:custGeom>
              <a:avLst/>
              <a:gdLst/>
              <a:ahLst/>
              <a:cxnLst>
                <a:cxn ang="0">
                  <a:pos x="482" y="0"/>
                </a:cxn>
                <a:cxn ang="0">
                  <a:pos x="1167" y="162"/>
                </a:cxn>
                <a:cxn ang="0">
                  <a:pos x="1005" y="885"/>
                </a:cxn>
                <a:cxn ang="0">
                  <a:pos x="765" y="925"/>
                </a:cxn>
                <a:cxn ang="0">
                  <a:pos x="482" y="844"/>
                </a:cxn>
                <a:cxn ang="0">
                  <a:pos x="323" y="722"/>
                </a:cxn>
                <a:cxn ang="0">
                  <a:pos x="0" y="563"/>
                </a:cxn>
                <a:cxn ang="0">
                  <a:pos x="281" y="123"/>
                </a:cxn>
                <a:cxn ang="0">
                  <a:pos x="482" y="0"/>
                </a:cxn>
              </a:cxnLst>
              <a:rect l="0" t="0" r="r" b="b"/>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4" name="Freeform 12"/>
            <p:cNvSpPr>
              <a:spLocks/>
            </p:cNvSpPr>
            <p:nvPr/>
          </p:nvSpPr>
          <p:spPr bwMode="auto">
            <a:xfrm>
              <a:off x="2928" y="2875"/>
              <a:ext cx="266" cy="601"/>
            </a:xfrm>
            <a:custGeom>
              <a:avLst/>
              <a:gdLst/>
              <a:ahLst/>
              <a:cxnLst>
                <a:cxn ang="0">
                  <a:pos x="265" y="0"/>
                </a:cxn>
                <a:cxn ang="0">
                  <a:pos x="101" y="77"/>
                </a:cxn>
                <a:cxn ang="0">
                  <a:pos x="0" y="391"/>
                </a:cxn>
                <a:cxn ang="0">
                  <a:pos x="16" y="808"/>
                </a:cxn>
                <a:cxn ang="0">
                  <a:pos x="127" y="1414"/>
                </a:cxn>
                <a:cxn ang="0">
                  <a:pos x="279" y="2484"/>
                </a:cxn>
                <a:cxn ang="0">
                  <a:pos x="364" y="3253"/>
                </a:cxn>
                <a:cxn ang="0">
                  <a:pos x="431" y="4059"/>
                </a:cxn>
                <a:cxn ang="0">
                  <a:pos x="556" y="4812"/>
                </a:cxn>
                <a:cxn ang="0">
                  <a:pos x="960" y="4271"/>
                </a:cxn>
                <a:cxn ang="0">
                  <a:pos x="1476" y="3644"/>
                </a:cxn>
                <a:cxn ang="0">
                  <a:pos x="1679" y="3176"/>
                </a:cxn>
                <a:cxn ang="0">
                  <a:pos x="2123" y="1564"/>
                </a:cxn>
                <a:cxn ang="0">
                  <a:pos x="1630" y="833"/>
                </a:cxn>
                <a:cxn ang="0">
                  <a:pos x="265" y="0"/>
                </a:cxn>
              </a:cxnLst>
              <a:rect l="0" t="0" r="r" b="b"/>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5" name="Freeform 13"/>
            <p:cNvSpPr>
              <a:spLocks/>
            </p:cNvSpPr>
            <p:nvPr/>
          </p:nvSpPr>
          <p:spPr bwMode="auto">
            <a:xfrm>
              <a:off x="2984" y="3024"/>
              <a:ext cx="134" cy="440"/>
            </a:xfrm>
            <a:custGeom>
              <a:avLst/>
              <a:gdLst/>
              <a:ahLst/>
              <a:cxnLst>
                <a:cxn ang="0">
                  <a:pos x="645" y="13"/>
                </a:cxn>
                <a:cxn ang="0">
                  <a:pos x="355" y="266"/>
                </a:cxn>
                <a:cxn ang="0">
                  <a:pos x="392" y="431"/>
                </a:cxn>
                <a:cxn ang="0">
                  <a:pos x="629" y="832"/>
                </a:cxn>
                <a:cxn ang="0">
                  <a:pos x="645" y="982"/>
                </a:cxn>
                <a:cxn ang="0">
                  <a:pos x="579" y="1274"/>
                </a:cxn>
                <a:cxn ang="0">
                  <a:pos x="417" y="1830"/>
                </a:cxn>
                <a:cxn ang="0">
                  <a:pos x="0" y="3178"/>
                </a:cxn>
                <a:cxn ang="0">
                  <a:pos x="366" y="3516"/>
                </a:cxn>
                <a:cxn ang="0">
                  <a:pos x="405" y="3505"/>
                </a:cxn>
                <a:cxn ang="0">
                  <a:pos x="645" y="3215"/>
                </a:cxn>
                <a:cxn ang="0">
                  <a:pos x="795" y="2963"/>
                </a:cxn>
                <a:cxn ang="0">
                  <a:pos x="1049" y="2420"/>
                </a:cxn>
                <a:cxn ang="0">
                  <a:pos x="1074" y="2117"/>
                </a:cxn>
                <a:cxn ang="0">
                  <a:pos x="1060" y="1816"/>
                </a:cxn>
                <a:cxn ang="0">
                  <a:pos x="1033" y="1311"/>
                </a:cxn>
                <a:cxn ang="0">
                  <a:pos x="984" y="1021"/>
                </a:cxn>
                <a:cxn ang="0">
                  <a:pos x="908" y="858"/>
                </a:cxn>
                <a:cxn ang="0">
                  <a:pos x="933" y="542"/>
                </a:cxn>
                <a:cxn ang="0">
                  <a:pos x="1023" y="252"/>
                </a:cxn>
                <a:cxn ang="0">
                  <a:pos x="959" y="127"/>
                </a:cxn>
                <a:cxn ang="0">
                  <a:pos x="783" y="0"/>
                </a:cxn>
                <a:cxn ang="0">
                  <a:pos x="645" y="13"/>
                </a:cxn>
              </a:cxnLst>
              <a:rect l="0" t="0" r="r" b="b"/>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6" name="Freeform 14"/>
            <p:cNvSpPr>
              <a:spLocks/>
            </p:cNvSpPr>
            <p:nvPr/>
          </p:nvSpPr>
          <p:spPr bwMode="auto">
            <a:xfrm>
              <a:off x="3102" y="3007"/>
              <a:ext cx="89" cy="294"/>
            </a:xfrm>
            <a:custGeom>
              <a:avLst/>
              <a:gdLst/>
              <a:ahLst/>
              <a:cxnLst>
                <a:cxn ang="0">
                  <a:pos x="50" y="279"/>
                </a:cxn>
                <a:cxn ang="0">
                  <a:pos x="288" y="0"/>
                </a:cxn>
                <a:cxn ang="0">
                  <a:pos x="707" y="505"/>
                </a:cxn>
                <a:cxn ang="0">
                  <a:pos x="453" y="1689"/>
                </a:cxn>
                <a:cxn ang="0">
                  <a:pos x="225" y="2355"/>
                </a:cxn>
                <a:cxn ang="0">
                  <a:pos x="365" y="1601"/>
                </a:cxn>
                <a:cxn ang="0">
                  <a:pos x="378" y="1247"/>
                </a:cxn>
                <a:cxn ang="0">
                  <a:pos x="264" y="1021"/>
                </a:cxn>
                <a:cxn ang="0">
                  <a:pos x="0" y="720"/>
                </a:cxn>
                <a:cxn ang="0">
                  <a:pos x="75" y="454"/>
                </a:cxn>
                <a:cxn ang="0">
                  <a:pos x="50" y="279"/>
                </a:cxn>
              </a:cxnLst>
              <a:rect l="0" t="0" r="r" b="b"/>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7" name="Freeform 15"/>
            <p:cNvSpPr>
              <a:spLocks/>
            </p:cNvSpPr>
            <p:nvPr/>
          </p:nvSpPr>
          <p:spPr bwMode="auto">
            <a:xfrm>
              <a:off x="2928" y="2878"/>
              <a:ext cx="139" cy="523"/>
            </a:xfrm>
            <a:custGeom>
              <a:avLst/>
              <a:gdLst/>
              <a:ahLst/>
              <a:cxnLst>
                <a:cxn ang="0">
                  <a:pos x="152" y="0"/>
                </a:cxn>
                <a:cxn ang="0">
                  <a:pos x="127" y="364"/>
                </a:cxn>
                <a:cxn ang="0">
                  <a:pos x="279" y="818"/>
                </a:cxn>
                <a:cxn ang="0">
                  <a:pos x="848" y="1297"/>
                </a:cxn>
                <a:cxn ang="0">
                  <a:pos x="773" y="1511"/>
                </a:cxn>
                <a:cxn ang="0">
                  <a:pos x="1022" y="1827"/>
                </a:cxn>
                <a:cxn ang="0">
                  <a:pos x="1112" y="2079"/>
                </a:cxn>
                <a:cxn ang="0">
                  <a:pos x="1010" y="2544"/>
                </a:cxn>
                <a:cxn ang="0">
                  <a:pos x="644" y="3691"/>
                </a:cxn>
                <a:cxn ang="0">
                  <a:pos x="454" y="4184"/>
                </a:cxn>
                <a:cxn ang="0">
                  <a:pos x="394" y="3691"/>
                </a:cxn>
                <a:cxn ang="0">
                  <a:pos x="809" y="2558"/>
                </a:cxn>
                <a:cxn ang="0">
                  <a:pos x="897" y="2191"/>
                </a:cxn>
                <a:cxn ang="0">
                  <a:pos x="860" y="1938"/>
                </a:cxn>
                <a:cxn ang="0">
                  <a:pos x="745" y="1776"/>
                </a:cxn>
                <a:cxn ang="0">
                  <a:pos x="593" y="1979"/>
                </a:cxn>
                <a:cxn ang="0">
                  <a:pos x="505" y="2228"/>
                </a:cxn>
                <a:cxn ang="0">
                  <a:pos x="420" y="2117"/>
                </a:cxn>
                <a:cxn ang="0">
                  <a:pos x="353" y="2279"/>
                </a:cxn>
                <a:cxn ang="0">
                  <a:pos x="303" y="2885"/>
                </a:cxn>
                <a:cxn ang="0">
                  <a:pos x="265" y="2318"/>
                </a:cxn>
                <a:cxn ang="0">
                  <a:pos x="205" y="1912"/>
                </a:cxn>
                <a:cxn ang="0">
                  <a:pos x="90" y="1233"/>
                </a:cxn>
                <a:cxn ang="0">
                  <a:pos x="26" y="843"/>
                </a:cxn>
                <a:cxn ang="0">
                  <a:pos x="0" y="514"/>
                </a:cxn>
                <a:cxn ang="0">
                  <a:pos x="16" y="302"/>
                </a:cxn>
                <a:cxn ang="0">
                  <a:pos x="90" y="138"/>
                </a:cxn>
                <a:cxn ang="0">
                  <a:pos x="152" y="0"/>
                </a:cxn>
              </a:cxnLst>
              <a:rect l="0" t="0" r="r" b="b"/>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8" name="Freeform 16"/>
            <p:cNvSpPr>
              <a:spLocks/>
            </p:cNvSpPr>
            <p:nvPr/>
          </p:nvSpPr>
          <p:spPr bwMode="auto">
            <a:xfrm>
              <a:off x="2358" y="3540"/>
              <a:ext cx="414" cy="224"/>
            </a:xfrm>
            <a:custGeom>
              <a:avLst/>
              <a:gdLst/>
              <a:ahLst/>
              <a:cxnLst>
                <a:cxn ang="0">
                  <a:pos x="165" y="1245"/>
                </a:cxn>
                <a:cxn ang="0">
                  <a:pos x="0" y="1089"/>
                </a:cxn>
                <a:cxn ang="0">
                  <a:pos x="55" y="709"/>
                </a:cxn>
                <a:cxn ang="0">
                  <a:pos x="182" y="590"/>
                </a:cxn>
                <a:cxn ang="0">
                  <a:pos x="431" y="498"/>
                </a:cxn>
                <a:cxn ang="0">
                  <a:pos x="728" y="408"/>
                </a:cxn>
                <a:cxn ang="0">
                  <a:pos x="929" y="408"/>
                </a:cxn>
                <a:cxn ang="0">
                  <a:pos x="1344" y="419"/>
                </a:cxn>
                <a:cxn ang="0">
                  <a:pos x="1473" y="327"/>
                </a:cxn>
                <a:cxn ang="0">
                  <a:pos x="1563" y="309"/>
                </a:cxn>
                <a:cxn ang="0">
                  <a:pos x="1635" y="118"/>
                </a:cxn>
                <a:cxn ang="0">
                  <a:pos x="1916" y="0"/>
                </a:cxn>
                <a:cxn ang="0">
                  <a:pos x="2745" y="228"/>
                </a:cxn>
                <a:cxn ang="0">
                  <a:pos x="3299" y="1016"/>
                </a:cxn>
                <a:cxn ang="0">
                  <a:pos x="3310" y="1332"/>
                </a:cxn>
                <a:cxn ang="0">
                  <a:pos x="3188" y="1368"/>
                </a:cxn>
                <a:cxn ang="0">
                  <a:pos x="3061" y="1352"/>
                </a:cxn>
                <a:cxn ang="0">
                  <a:pos x="3135" y="1643"/>
                </a:cxn>
                <a:cxn ang="0">
                  <a:pos x="3061" y="1714"/>
                </a:cxn>
                <a:cxn ang="0">
                  <a:pos x="2817" y="1622"/>
                </a:cxn>
                <a:cxn ang="0">
                  <a:pos x="2397" y="1668"/>
                </a:cxn>
                <a:cxn ang="0">
                  <a:pos x="2263" y="1659"/>
                </a:cxn>
                <a:cxn ang="0">
                  <a:pos x="2081" y="1788"/>
                </a:cxn>
                <a:cxn ang="0">
                  <a:pos x="1745" y="1788"/>
                </a:cxn>
                <a:cxn ang="0">
                  <a:pos x="1452" y="1677"/>
                </a:cxn>
                <a:cxn ang="0">
                  <a:pos x="710" y="1324"/>
                </a:cxn>
                <a:cxn ang="0">
                  <a:pos x="431" y="1245"/>
                </a:cxn>
                <a:cxn ang="0">
                  <a:pos x="272" y="1253"/>
                </a:cxn>
                <a:cxn ang="0">
                  <a:pos x="165" y="1245"/>
                </a:cxn>
              </a:cxnLst>
              <a:rect l="0" t="0" r="r" b="b"/>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9" name="Freeform 17"/>
            <p:cNvSpPr>
              <a:spLocks/>
            </p:cNvSpPr>
            <p:nvPr/>
          </p:nvSpPr>
          <p:spPr bwMode="auto">
            <a:xfrm>
              <a:off x="2871" y="2479"/>
              <a:ext cx="523" cy="733"/>
            </a:xfrm>
            <a:custGeom>
              <a:avLst/>
              <a:gdLst/>
              <a:ahLst/>
              <a:cxnLst>
                <a:cxn ang="0">
                  <a:pos x="107" y="1993"/>
                </a:cxn>
                <a:cxn ang="0">
                  <a:pos x="42" y="2104"/>
                </a:cxn>
                <a:cxn ang="0">
                  <a:pos x="0" y="2255"/>
                </a:cxn>
                <a:cxn ang="0">
                  <a:pos x="0" y="2352"/>
                </a:cxn>
                <a:cxn ang="0">
                  <a:pos x="12" y="2516"/>
                </a:cxn>
                <a:cxn ang="0">
                  <a:pos x="123" y="2698"/>
                </a:cxn>
                <a:cxn ang="0">
                  <a:pos x="235" y="2782"/>
                </a:cxn>
                <a:cxn ang="0">
                  <a:pos x="316" y="2809"/>
                </a:cxn>
                <a:cxn ang="0">
                  <a:pos x="480" y="2975"/>
                </a:cxn>
                <a:cxn ang="0">
                  <a:pos x="609" y="2988"/>
                </a:cxn>
                <a:cxn ang="0">
                  <a:pos x="690" y="2975"/>
                </a:cxn>
                <a:cxn ang="0">
                  <a:pos x="982" y="3597"/>
                </a:cxn>
                <a:cxn ang="0">
                  <a:pos x="1522" y="4122"/>
                </a:cxn>
                <a:cxn ang="0">
                  <a:pos x="1784" y="4152"/>
                </a:cxn>
                <a:cxn ang="0">
                  <a:pos x="1784" y="4053"/>
                </a:cxn>
                <a:cxn ang="0">
                  <a:pos x="1702" y="3915"/>
                </a:cxn>
                <a:cxn ang="0">
                  <a:pos x="1854" y="3804"/>
                </a:cxn>
                <a:cxn ang="0">
                  <a:pos x="2010" y="3944"/>
                </a:cxn>
                <a:cxn ang="0">
                  <a:pos x="2204" y="4288"/>
                </a:cxn>
                <a:cxn ang="0">
                  <a:pos x="2384" y="4539"/>
                </a:cxn>
                <a:cxn ang="0">
                  <a:pos x="2577" y="4703"/>
                </a:cxn>
                <a:cxn ang="0">
                  <a:pos x="2771" y="4813"/>
                </a:cxn>
                <a:cxn ang="0">
                  <a:pos x="2964" y="4912"/>
                </a:cxn>
                <a:cxn ang="0">
                  <a:pos x="3105" y="5103"/>
                </a:cxn>
                <a:cxn ang="0">
                  <a:pos x="3298" y="5424"/>
                </a:cxn>
                <a:cxn ang="0">
                  <a:pos x="3465" y="5866"/>
                </a:cxn>
                <a:cxn ang="0">
                  <a:pos x="3768" y="5742"/>
                </a:cxn>
                <a:cxn ang="0">
                  <a:pos x="3977" y="5492"/>
                </a:cxn>
                <a:cxn ang="0">
                  <a:pos x="4141" y="5218"/>
                </a:cxn>
                <a:cxn ang="0">
                  <a:pos x="4184" y="5103"/>
                </a:cxn>
                <a:cxn ang="0">
                  <a:pos x="3781" y="4429"/>
                </a:cxn>
                <a:cxn ang="0">
                  <a:pos x="3145" y="3375"/>
                </a:cxn>
                <a:cxn ang="0">
                  <a:pos x="3241" y="2975"/>
                </a:cxn>
                <a:cxn ang="0">
                  <a:pos x="3298" y="2477"/>
                </a:cxn>
                <a:cxn ang="0">
                  <a:pos x="3272" y="1979"/>
                </a:cxn>
                <a:cxn ang="0">
                  <a:pos x="3226" y="1495"/>
                </a:cxn>
                <a:cxn ang="0">
                  <a:pos x="3131" y="984"/>
                </a:cxn>
                <a:cxn ang="0">
                  <a:pos x="2757" y="208"/>
                </a:cxn>
                <a:cxn ang="0">
                  <a:pos x="2342" y="0"/>
                </a:cxn>
                <a:cxn ang="0">
                  <a:pos x="760" y="235"/>
                </a:cxn>
                <a:cxn ang="0">
                  <a:pos x="360" y="678"/>
                </a:cxn>
                <a:cxn ang="0">
                  <a:pos x="107" y="1993"/>
                </a:cxn>
              </a:cxnLst>
              <a:rect l="0" t="0" r="r" b="b"/>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0" name="Freeform 18"/>
            <p:cNvSpPr>
              <a:spLocks/>
            </p:cNvSpPr>
            <p:nvPr/>
          </p:nvSpPr>
          <p:spPr bwMode="auto">
            <a:xfrm>
              <a:off x="3203" y="2661"/>
              <a:ext cx="47" cy="24"/>
            </a:xfrm>
            <a:custGeom>
              <a:avLst/>
              <a:gdLst/>
              <a:ahLst/>
              <a:cxnLst>
                <a:cxn ang="0">
                  <a:pos x="0" y="193"/>
                </a:cxn>
                <a:cxn ang="0">
                  <a:pos x="125" y="164"/>
                </a:cxn>
                <a:cxn ang="0">
                  <a:pos x="374" y="150"/>
                </a:cxn>
                <a:cxn ang="0">
                  <a:pos x="361" y="55"/>
                </a:cxn>
                <a:cxn ang="0">
                  <a:pos x="321" y="0"/>
                </a:cxn>
                <a:cxn ang="0">
                  <a:pos x="168" y="12"/>
                </a:cxn>
                <a:cxn ang="0">
                  <a:pos x="58" y="67"/>
                </a:cxn>
                <a:cxn ang="0">
                  <a:pos x="0" y="193"/>
                </a:cxn>
              </a:cxnLst>
              <a:rect l="0" t="0" r="r" b="b"/>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 name="Freeform 19"/>
            <p:cNvSpPr>
              <a:spLocks/>
            </p:cNvSpPr>
            <p:nvPr/>
          </p:nvSpPr>
          <p:spPr bwMode="auto">
            <a:xfrm>
              <a:off x="3047" y="2680"/>
              <a:ext cx="64" cy="31"/>
            </a:xfrm>
            <a:custGeom>
              <a:avLst/>
              <a:gdLst/>
              <a:ahLst/>
              <a:cxnLst>
                <a:cxn ang="0">
                  <a:pos x="14" y="249"/>
                </a:cxn>
                <a:cxn ang="0">
                  <a:pos x="180" y="249"/>
                </a:cxn>
                <a:cxn ang="0">
                  <a:pos x="514" y="111"/>
                </a:cxn>
                <a:cxn ang="0">
                  <a:pos x="500" y="43"/>
                </a:cxn>
                <a:cxn ang="0">
                  <a:pos x="346" y="0"/>
                </a:cxn>
                <a:cxn ang="0">
                  <a:pos x="210" y="58"/>
                </a:cxn>
                <a:cxn ang="0">
                  <a:pos x="56" y="140"/>
                </a:cxn>
                <a:cxn ang="0">
                  <a:pos x="0" y="194"/>
                </a:cxn>
                <a:cxn ang="0">
                  <a:pos x="14" y="249"/>
                </a:cxn>
              </a:cxnLst>
              <a:rect l="0" t="0" r="r" b="b"/>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2" name="Freeform 20"/>
            <p:cNvSpPr>
              <a:spLocks/>
            </p:cNvSpPr>
            <p:nvPr/>
          </p:nvSpPr>
          <p:spPr bwMode="auto">
            <a:xfrm>
              <a:off x="3295" y="3077"/>
              <a:ext cx="82" cy="78"/>
            </a:xfrm>
            <a:custGeom>
              <a:avLst/>
              <a:gdLst/>
              <a:ahLst/>
              <a:cxnLst>
                <a:cxn ang="0">
                  <a:pos x="0" y="415"/>
                </a:cxn>
                <a:cxn ang="0">
                  <a:pos x="140" y="334"/>
                </a:cxn>
                <a:cxn ang="0">
                  <a:pos x="275" y="226"/>
                </a:cxn>
                <a:cxn ang="0">
                  <a:pos x="334" y="173"/>
                </a:cxn>
                <a:cxn ang="0">
                  <a:pos x="389" y="127"/>
                </a:cxn>
                <a:cxn ang="0">
                  <a:pos x="391" y="63"/>
                </a:cxn>
                <a:cxn ang="0">
                  <a:pos x="474" y="0"/>
                </a:cxn>
                <a:cxn ang="0">
                  <a:pos x="654" y="318"/>
                </a:cxn>
                <a:cxn ang="0">
                  <a:pos x="556" y="376"/>
                </a:cxn>
                <a:cxn ang="0">
                  <a:pos x="407" y="479"/>
                </a:cxn>
                <a:cxn ang="0">
                  <a:pos x="132" y="621"/>
                </a:cxn>
                <a:cxn ang="0">
                  <a:pos x="0" y="415"/>
                </a:cxn>
              </a:cxnLst>
              <a:rect l="0" t="0" r="r" b="b"/>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3" name="Freeform 21"/>
            <p:cNvSpPr>
              <a:spLocks/>
            </p:cNvSpPr>
            <p:nvPr/>
          </p:nvSpPr>
          <p:spPr bwMode="auto">
            <a:xfrm>
              <a:off x="3350" y="3056"/>
              <a:ext cx="49" cy="64"/>
            </a:xfrm>
            <a:custGeom>
              <a:avLst/>
              <a:gdLst/>
              <a:ahLst/>
              <a:cxnLst>
                <a:cxn ang="0">
                  <a:pos x="60" y="0"/>
                </a:cxn>
                <a:cxn ang="0">
                  <a:pos x="16" y="50"/>
                </a:cxn>
                <a:cxn ang="0">
                  <a:pos x="0" y="119"/>
                </a:cxn>
                <a:cxn ang="0">
                  <a:pos x="12" y="202"/>
                </a:cxn>
                <a:cxn ang="0">
                  <a:pos x="44" y="312"/>
                </a:cxn>
                <a:cxn ang="0">
                  <a:pos x="155" y="444"/>
                </a:cxn>
                <a:cxn ang="0">
                  <a:pos x="256" y="507"/>
                </a:cxn>
                <a:cxn ang="0">
                  <a:pos x="310" y="503"/>
                </a:cxn>
                <a:cxn ang="0">
                  <a:pos x="367" y="474"/>
                </a:cxn>
                <a:cxn ang="0">
                  <a:pos x="385" y="442"/>
                </a:cxn>
                <a:cxn ang="0">
                  <a:pos x="385" y="305"/>
                </a:cxn>
                <a:cxn ang="0">
                  <a:pos x="344" y="167"/>
                </a:cxn>
                <a:cxn ang="0">
                  <a:pos x="245" y="50"/>
                </a:cxn>
                <a:cxn ang="0">
                  <a:pos x="167" y="6"/>
                </a:cxn>
                <a:cxn ang="0">
                  <a:pos x="108" y="0"/>
                </a:cxn>
                <a:cxn ang="0">
                  <a:pos x="60" y="0"/>
                </a:cxn>
              </a:cxnLst>
              <a:rect l="0" t="0" r="r" b="b"/>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4" name="Freeform 22"/>
            <p:cNvSpPr>
              <a:spLocks/>
            </p:cNvSpPr>
            <p:nvPr/>
          </p:nvSpPr>
          <p:spPr bwMode="auto">
            <a:xfrm>
              <a:off x="3308" y="3108"/>
              <a:ext cx="39" cy="41"/>
            </a:xfrm>
            <a:custGeom>
              <a:avLst/>
              <a:gdLst/>
              <a:ahLst/>
              <a:cxnLst>
                <a:cxn ang="0">
                  <a:pos x="174" y="0"/>
                </a:cxn>
                <a:cxn ang="0">
                  <a:pos x="317" y="208"/>
                </a:cxn>
                <a:cxn ang="0">
                  <a:pos x="123" y="327"/>
                </a:cxn>
                <a:cxn ang="0">
                  <a:pos x="0" y="125"/>
                </a:cxn>
                <a:cxn ang="0">
                  <a:pos x="103" y="49"/>
                </a:cxn>
                <a:cxn ang="0">
                  <a:pos x="174" y="0"/>
                </a:cxn>
              </a:cxnLst>
              <a:rect l="0" t="0" r="r" b="b"/>
              <a:pathLst>
                <a:path w="317" h="327">
                  <a:moveTo>
                    <a:pt x="174" y="0"/>
                  </a:moveTo>
                  <a:lnTo>
                    <a:pt x="317" y="208"/>
                  </a:lnTo>
                  <a:lnTo>
                    <a:pt x="123" y="327"/>
                  </a:lnTo>
                  <a:lnTo>
                    <a:pt x="0" y="125"/>
                  </a:lnTo>
                  <a:lnTo>
                    <a:pt x="103" y="49"/>
                  </a:lnTo>
                  <a:lnTo>
                    <a:pt x="174" y="0"/>
                  </a:lnTo>
                  <a:close/>
                </a:path>
              </a:pathLst>
            </a:custGeom>
            <a:solidFill>
              <a:srgbClr val="70230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5" name="Freeform 23"/>
            <p:cNvSpPr>
              <a:spLocks/>
            </p:cNvSpPr>
            <p:nvPr/>
          </p:nvSpPr>
          <p:spPr bwMode="auto">
            <a:xfrm>
              <a:off x="2855" y="2417"/>
              <a:ext cx="420" cy="440"/>
            </a:xfrm>
            <a:custGeom>
              <a:avLst/>
              <a:gdLst/>
              <a:ahLst/>
              <a:cxnLst>
                <a:cxn ang="0">
                  <a:pos x="733" y="2599"/>
                </a:cxn>
                <a:cxn ang="0">
                  <a:pos x="880" y="1867"/>
                </a:cxn>
                <a:cxn ang="0">
                  <a:pos x="759" y="1050"/>
                </a:cxn>
                <a:cxn ang="0">
                  <a:pos x="1399" y="754"/>
                </a:cxn>
                <a:cxn ang="0">
                  <a:pos x="2157" y="673"/>
                </a:cxn>
                <a:cxn ang="0">
                  <a:pos x="2858" y="778"/>
                </a:cxn>
                <a:cxn ang="0">
                  <a:pos x="3130" y="1311"/>
                </a:cxn>
                <a:cxn ang="0">
                  <a:pos x="3071" y="1560"/>
                </a:cxn>
                <a:cxn ang="0">
                  <a:pos x="2928" y="1762"/>
                </a:cxn>
                <a:cxn ang="0">
                  <a:pos x="3260" y="1619"/>
                </a:cxn>
                <a:cxn ang="0">
                  <a:pos x="3285" y="1821"/>
                </a:cxn>
                <a:cxn ang="0">
                  <a:pos x="3236" y="2021"/>
                </a:cxn>
                <a:cxn ang="0">
                  <a:pos x="3366" y="2067"/>
                </a:cxn>
                <a:cxn ang="0">
                  <a:pos x="3343" y="1665"/>
                </a:cxn>
                <a:cxn ang="0">
                  <a:pos x="3260" y="1088"/>
                </a:cxn>
                <a:cxn ang="0">
                  <a:pos x="2893" y="435"/>
                </a:cxn>
                <a:cxn ang="0">
                  <a:pos x="2312" y="81"/>
                </a:cxn>
                <a:cxn ang="0">
                  <a:pos x="1577" y="0"/>
                </a:cxn>
                <a:cxn ang="0">
                  <a:pos x="700" y="306"/>
                </a:cxn>
                <a:cxn ang="0">
                  <a:pos x="166" y="850"/>
                </a:cxn>
                <a:cxn ang="0">
                  <a:pos x="0" y="1489"/>
                </a:cxn>
                <a:cxn ang="0">
                  <a:pos x="106" y="2280"/>
                </a:cxn>
                <a:cxn ang="0">
                  <a:pos x="177" y="2539"/>
                </a:cxn>
                <a:cxn ang="0">
                  <a:pos x="95" y="2801"/>
                </a:cxn>
                <a:cxn ang="0">
                  <a:pos x="225" y="3191"/>
                </a:cxn>
                <a:cxn ang="0">
                  <a:pos x="427" y="3310"/>
                </a:cxn>
                <a:cxn ang="0">
                  <a:pos x="581" y="3474"/>
                </a:cxn>
                <a:cxn ang="0">
                  <a:pos x="722" y="3521"/>
                </a:cxn>
                <a:cxn ang="0">
                  <a:pos x="781" y="3426"/>
                </a:cxn>
                <a:cxn ang="0">
                  <a:pos x="749" y="3426"/>
                </a:cxn>
                <a:cxn ang="0">
                  <a:pos x="592" y="3440"/>
                </a:cxn>
                <a:cxn ang="0">
                  <a:pos x="332" y="3240"/>
                </a:cxn>
                <a:cxn ang="0">
                  <a:pos x="155" y="2952"/>
                </a:cxn>
                <a:cxn ang="0">
                  <a:pos x="166" y="2647"/>
                </a:cxn>
                <a:cxn ang="0">
                  <a:pos x="309" y="2506"/>
                </a:cxn>
                <a:cxn ang="0">
                  <a:pos x="463" y="2566"/>
                </a:cxn>
                <a:cxn ang="0">
                  <a:pos x="616" y="2636"/>
                </a:cxn>
                <a:cxn ang="0">
                  <a:pos x="710" y="2682"/>
                </a:cxn>
              </a:cxnLst>
              <a:rect l="0" t="0" r="r" b="b"/>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6" name="Freeform 24"/>
            <p:cNvSpPr>
              <a:spLocks/>
            </p:cNvSpPr>
            <p:nvPr/>
          </p:nvSpPr>
          <p:spPr bwMode="auto">
            <a:xfrm>
              <a:off x="3059" y="2646"/>
              <a:ext cx="44" cy="16"/>
            </a:xfrm>
            <a:custGeom>
              <a:avLst/>
              <a:gdLst/>
              <a:ahLst/>
              <a:cxnLst>
                <a:cxn ang="0">
                  <a:pos x="70" y="59"/>
                </a:cxn>
                <a:cxn ang="0">
                  <a:pos x="0" y="129"/>
                </a:cxn>
                <a:cxn ang="0">
                  <a:pos x="275" y="129"/>
                </a:cxn>
                <a:cxn ang="0">
                  <a:pos x="356" y="46"/>
                </a:cxn>
                <a:cxn ang="0">
                  <a:pos x="307" y="0"/>
                </a:cxn>
                <a:cxn ang="0">
                  <a:pos x="202" y="46"/>
                </a:cxn>
                <a:cxn ang="0">
                  <a:pos x="70" y="59"/>
                </a:cxn>
              </a:cxnLst>
              <a:rect l="0" t="0" r="r" b="b"/>
              <a:pathLst>
                <a:path w="356" h="129">
                  <a:moveTo>
                    <a:pt x="70" y="59"/>
                  </a:moveTo>
                  <a:lnTo>
                    <a:pt x="0" y="129"/>
                  </a:lnTo>
                  <a:lnTo>
                    <a:pt x="275" y="129"/>
                  </a:lnTo>
                  <a:lnTo>
                    <a:pt x="356" y="46"/>
                  </a:lnTo>
                  <a:lnTo>
                    <a:pt x="307" y="0"/>
                  </a:lnTo>
                  <a:lnTo>
                    <a:pt x="202" y="46"/>
                  </a:lnTo>
                  <a:lnTo>
                    <a:pt x="70" y="5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7" name="Freeform 25"/>
            <p:cNvSpPr>
              <a:spLocks/>
            </p:cNvSpPr>
            <p:nvPr/>
          </p:nvSpPr>
          <p:spPr bwMode="auto">
            <a:xfrm>
              <a:off x="3099" y="2662"/>
              <a:ext cx="32" cy="63"/>
            </a:xfrm>
            <a:custGeom>
              <a:avLst/>
              <a:gdLst/>
              <a:ahLst/>
              <a:cxnLst>
                <a:cxn ang="0">
                  <a:pos x="0" y="0"/>
                </a:cxn>
                <a:cxn ang="0">
                  <a:pos x="166" y="60"/>
                </a:cxn>
                <a:cxn ang="0">
                  <a:pos x="248" y="154"/>
                </a:cxn>
                <a:cxn ang="0">
                  <a:pos x="261" y="286"/>
                </a:cxn>
                <a:cxn ang="0">
                  <a:pos x="237" y="378"/>
                </a:cxn>
                <a:cxn ang="0">
                  <a:pos x="131" y="497"/>
                </a:cxn>
                <a:cxn ang="0">
                  <a:pos x="215" y="368"/>
                </a:cxn>
                <a:cxn ang="0">
                  <a:pos x="215" y="237"/>
                </a:cxn>
                <a:cxn ang="0">
                  <a:pos x="74" y="71"/>
                </a:cxn>
                <a:cxn ang="0">
                  <a:pos x="0" y="0"/>
                </a:cxn>
              </a:cxnLst>
              <a:rect l="0" t="0" r="r" b="b"/>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8" name="Freeform 26"/>
            <p:cNvSpPr>
              <a:spLocks/>
            </p:cNvSpPr>
            <p:nvPr/>
          </p:nvSpPr>
          <p:spPr bwMode="auto">
            <a:xfrm>
              <a:off x="3014" y="2677"/>
              <a:ext cx="104" cy="49"/>
            </a:xfrm>
            <a:custGeom>
              <a:avLst/>
              <a:gdLst/>
              <a:ahLst/>
              <a:cxnLst>
                <a:cxn ang="0">
                  <a:pos x="749" y="202"/>
                </a:cxn>
                <a:cxn ang="0">
                  <a:pos x="831" y="97"/>
                </a:cxn>
                <a:cxn ang="0">
                  <a:pos x="831" y="72"/>
                </a:cxn>
                <a:cxn ang="0">
                  <a:pos x="690" y="0"/>
                </a:cxn>
                <a:cxn ang="0">
                  <a:pos x="523" y="0"/>
                </a:cxn>
                <a:cxn ang="0">
                  <a:pos x="402" y="83"/>
                </a:cxn>
                <a:cxn ang="0">
                  <a:pos x="297" y="169"/>
                </a:cxn>
                <a:cxn ang="0">
                  <a:pos x="73" y="143"/>
                </a:cxn>
                <a:cxn ang="0">
                  <a:pos x="0" y="272"/>
                </a:cxn>
                <a:cxn ang="0">
                  <a:pos x="189" y="391"/>
                </a:cxn>
                <a:cxn ang="0">
                  <a:pos x="308" y="332"/>
                </a:cxn>
                <a:cxn ang="0">
                  <a:pos x="248" y="309"/>
                </a:cxn>
                <a:cxn ang="0">
                  <a:pos x="274" y="240"/>
                </a:cxn>
                <a:cxn ang="0">
                  <a:pos x="380" y="143"/>
                </a:cxn>
                <a:cxn ang="0">
                  <a:pos x="440" y="108"/>
                </a:cxn>
                <a:cxn ang="0">
                  <a:pos x="523" y="240"/>
                </a:cxn>
                <a:cxn ang="0">
                  <a:pos x="652" y="191"/>
                </a:cxn>
                <a:cxn ang="0">
                  <a:pos x="663" y="97"/>
                </a:cxn>
                <a:cxn ang="0">
                  <a:pos x="749" y="108"/>
                </a:cxn>
                <a:cxn ang="0">
                  <a:pos x="749" y="169"/>
                </a:cxn>
                <a:cxn ang="0">
                  <a:pos x="749" y="202"/>
                </a:cxn>
              </a:cxnLst>
              <a:rect l="0" t="0" r="r" b="b"/>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9" name="Freeform 27"/>
            <p:cNvSpPr>
              <a:spLocks/>
            </p:cNvSpPr>
            <p:nvPr/>
          </p:nvSpPr>
          <p:spPr bwMode="auto">
            <a:xfrm>
              <a:off x="2984" y="2603"/>
              <a:ext cx="23" cy="103"/>
            </a:xfrm>
            <a:custGeom>
              <a:avLst/>
              <a:gdLst/>
              <a:ahLst/>
              <a:cxnLst>
                <a:cxn ang="0">
                  <a:pos x="0" y="188"/>
                </a:cxn>
                <a:cxn ang="0">
                  <a:pos x="94" y="414"/>
                </a:cxn>
                <a:cxn ang="0">
                  <a:pos x="10" y="745"/>
                </a:cxn>
                <a:cxn ang="0">
                  <a:pos x="164" y="817"/>
                </a:cxn>
                <a:cxn ang="0">
                  <a:pos x="188" y="402"/>
                </a:cxn>
                <a:cxn ang="0">
                  <a:pos x="24" y="163"/>
                </a:cxn>
                <a:cxn ang="0">
                  <a:pos x="24" y="0"/>
                </a:cxn>
                <a:cxn ang="0">
                  <a:pos x="0" y="34"/>
                </a:cxn>
                <a:cxn ang="0">
                  <a:pos x="0" y="188"/>
                </a:cxn>
              </a:cxnLst>
              <a:rect l="0" t="0" r="r" b="b"/>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0" name="Freeform 28"/>
            <p:cNvSpPr>
              <a:spLocks/>
            </p:cNvSpPr>
            <p:nvPr/>
          </p:nvSpPr>
          <p:spPr bwMode="auto">
            <a:xfrm>
              <a:off x="2969" y="2718"/>
              <a:ext cx="50" cy="89"/>
            </a:xfrm>
            <a:custGeom>
              <a:avLst/>
              <a:gdLst/>
              <a:ahLst/>
              <a:cxnLst>
                <a:cxn ang="0">
                  <a:pos x="83" y="0"/>
                </a:cxn>
                <a:cxn ang="0">
                  <a:pos x="0" y="272"/>
                </a:cxn>
                <a:cxn ang="0">
                  <a:pos x="0" y="428"/>
                </a:cxn>
                <a:cxn ang="0">
                  <a:pos x="143" y="580"/>
                </a:cxn>
                <a:cxn ang="0">
                  <a:pos x="237" y="569"/>
                </a:cxn>
                <a:cxn ang="0">
                  <a:pos x="404" y="711"/>
                </a:cxn>
                <a:cxn ang="0">
                  <a:pos x="321" y="509"/>
                </a:cxn>
                <a:cxn ang="0">
                  <a:pos x="83" y="285"/>
                </a:cxn>
                <a:cxn ang="0">
                  <a:pos x="83" y="0"/>
                </a:cxn>
              </a:cxnLst>
              <a:rect l="0" t="0" r="r" b="b"/>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1" name="Freeform 29"/>
            <p:cNvSpPr>
              <a:spLocks/>
            </p:cNvSpPr>
            <p:nvPr/>
          </p:nvSpPr>
          <p:spPr bwMode="auto">
            <a:xfrm>
              <a:off x="3183" y="2651"/>
              <a:ext cx="30" cy="67"/>
            </a:xfrm>
            <a:custGeom>
              <a:avLst/>
              <a:gdLst/>
              <a:ahLst/>
              <a:cxnLst>
                <a:cxn ang="0">
                  <a:pos x="121" y="0"/>
                </a:cxn>
                <a:cxn ang="0">
                  <a:pos x="27" y="165"/>
                </a:cxn>
                <a:cxn ang="0">
                  <a:pos x="0" y="248"/>
                </a:cxn>
                <a:cxn ang="0">
                  <a:pos x="0" y="308"/>
                </a:cxn>
                <a:cxn ang="0">
                  <a:pos x="156" y="543"/>
                </a:cxn>
                <a:cxn ang="0">
                  <a:pos x="156" y="248"/>
                </a:cxn>
                <a:cxn ang="0">
                  <a:pos x="239" y="130"/>
                </a:cxn>
                <a:cxn ang="0">
                  <a:pos x="96" y="225"/>
                </a:cxn>
                <a:cxn ang="0">
                  <a:pos x="27" y="225"/>
                </a:cxn>
                <a:cxn ang="0">
                  <a:pos x="27" y="200"/>
                </a:cxn>
                <a:cxn ang="0">
                  <a:pos x="121" y="0"/>
                </a:cxn>
              </a:cxnLst>
              <a:rect l="0" t="0" r="r" b="b"/>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2" name="Freeform 30"/>
            <p:cNvSpPr>
              <a:spLocks/>
            </p:cNvSpPr>
            <p:nvPr/>
          </p:nvSpPr>
          <p:spPr bwMode="auto">
            <a:xfrm>
              <a:off x="3220" y="2658"/>
              <a:ext cx="42" cy="35"/>
            </a:xfrm>
            <a:custGeom>
              <a:avLst/>
              <a:gdLst/>
              <a:ahLst/>
              <a:cxnLst>
                <a:cxn ang="0">
                  <a:pos x="0" y="35"/>
                </a:cxn>
                <a:cxn ang="0">
                  <a:pos x="71" y="0"/>
                </a:cxn>
                <a:cxn ang="0">
                  <a:pos x="246" y="0"/>
                </a:cxn>
                <a:cxn ang="0">
                  <a:pos x="332" y="71"/>
                </a:cxn>
                <a:cxn ang="0">
                  <a:pos x="332" y="212"/>
                </a:cxn>
                <a:cxn ang="0">
                  <a:pos x="246" y="212"/>
                </a:cxn>
                <a:cxn ang="0">
                  <a:pos x="94" y="284"/>
                </a:cxn>
                <a:cxn ang="0">
                  <a:pos x="235" y="189"/>
                </a:cxn>
                <a:cxn ang="0">
                  <a:pos x="214" y="71"/>
                </a:cxn>
                <a:cxn ang="0">
                  <a:pos x="165" y="35"/>
                </a:cxn>
                <a:cxn ang="0">
                  <a:pos x="165" y="166"/>
                </a:cxn>
                <a:cxn ang="0">
                  <a:pos x="57" y="166"/>
                </a:cxn>
                <a:cxn ang="0">
                  <a:pos x="94" y="117"/>
                </a:cxn>
                <a:cxn ang="0">
                  <a:pos x="46" y="81"/>
                </a:cxn>
                <a:cxn ang="0">
                  <a:pos x="46" y="23"/>
                </a:cxn>
                <a:cxn ang="0">
                  <a:pos x="0" y="35"/>
                </a:cxn>
              </a:cxnLst>
              <a:rect l="0" t="0" r="r" b="b"/>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3" name="Freeform 31"/>
            <p:cNvSpPr>
              <a:spLocks/>
            </p:cNvSpPr>
            <p:nvPr/>
          </p:nvSpPr>
          <p:spPr bwMode="auto">
            <a:xfrm>
              <a:off x="2884" y="2748"/>
              <a:ext cx="47" cy="65"/>
            </a:xfrm>
            <a:custGeom>
              <a:avLst/>
              <a:gdLst/>
              <a:ahLst/>
              <a:cxnLst>
                <a:cxn ang="0">
                  <a:pos x="0" y="120"/>
                </a:cxn>
                <a:cxn ang="0">
                  <a:pos x="59" y="24"/>
                </a:cxn>
                <a:cxn ang="0">
                  <a:pos x="191" y="0"/>
                </a:cxn>
                <a:cxn ang="0">
                  <a:pos x="227" y="94"/>
                </a:cxn>
                <a:cxn ang="0">
                  <a:pos x="285" y="224"/>
                </a:cxn>
                <a:cxn ang="0">
                  <a:pos x="370" y="283"/>
                </a:cxn>
                <a:cxn ang="0">
                  <a:pos x="380" y="426"/>
                </a:cxn>
                <a:cxn ang="0">
                  <a:pos x="275" y="523"/>
                </a:cxn>
                <a:cxn ang="0">
                  <a:pos x="275" y="295"/>
                </a:cxn>
                <a:cxn ang="0">
                  <a:pos x="227" y="248"/>
                </a:cxn>
                <a:cxn ang="0">
                  <a:pos x="156" y="343"/>
                </a:cxn>
                <a:cxn ang="0">
                  <a:pos x="191" y="437"/>
                </a:cxn>
                <a:cxn ang="0">
                  <a:pos x="169" y="450"/>
                </a:cxn>
                <a:cxn ang="0">
                  <a:pos x="121" y="364"/>
                </a:cxn>
                <a:cxn ang="0">
                  <a:pos x="121" y="295"/>
                </a:cxn>
                <a:cxn ang="0">
                  <a:pos x="59" y="295"/>
                </a:cxn>
                <a:cxn ang="0">
                  <a:pos x="132" y="224"/>
                </a:cxn>
                <a:cxn ang="0">
                  <a:pos x="132" y="120"/>
                </a:cxn>
                <a:cxn ang="0">
                  <a:pos x="181" y="72"/>
                </a:cxn>
                <a:cxn ang="0">
                  <a:pos x="48" y="72"/>
                </a:cxn>
                <a:cxn ang="0">
                  <a:pos x="0" y="120"/>
                </a:cxn>
              </a:cxnLst>
              <a:rect l="0" t="0" r="r" b="b"/>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4" name="Freeform 32"/>
            <p:cNvSpPr>
              <a:spLocks/>
            </p:cNvSpPr>
            <p:nvPr/>
          </p:nvSpPr>
          <p:spPr bwMode="auto">
            <a:xfrm>
              <a:off x="3129" y="2731"/>
              <a:ext cx="41" cy="66"/>
            </a:xfrm>
            <a:custGeom>
              <a:avLst/>
              <a:gdLst/>
              <a:ahLst/>
              <a:cxnLst>
                <a:cxn ang="0">
                  <a:pos x="275" y="0"/>
                </a:cxn>
                <a:cxn ang="0">
                  <a:pos x="334" y="70"/>
                </a:cxn>
                <a:cxn ang="0">
                  <a:pos x="249" y="261"/>
                </a:cxn>
                <a:cxn ang="0">
                  <a:pos x="132" y="261"/>
                </a:cxn>
                <a:cxn ang="0">
                  <a:pos x="48" y="413"/>
                </a:cxn>
                <a:cxn ang="0">
                  <a:pos x="48" y="473"/>
                </a:cxn>
                <a:cxn ang="0">
                  <a:pos x="155" y="532"/>
                </a:cxn>
                <a:cxn ang="0">
                  <a:pos x="72" y="532"/>
                </a:cxn>
                <a:cxn ang="0">
                  <a:pos x="0" y="473"/>
                </a:cxn>
                <a:cxn ang="0">
                  <a:pos x="0" y="365"/>
                </a:cxn>
                <a:cxn ang="0">
                  <a:pos x="155" y="176"/>
                </a:cxn>
                <a:cxn ang="0">
                  <a:pos x="215" y="176"/>
                </a:cxn>
                <a:cxn ang="0">
                  <a:pos x="249" y="22"/>
                </a:cxn>
                <a:cxn ang="0">
                  <a:pos x="275" y="0"/>
                </a:cxn>
              </a:cxnLst>
              <a:rect l="0" t="0" r="r" b="b"/>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5" name="Freeform 33"/>
            <p:cNvSpPr>
              <a:spLocks/>
            </p:cNvSpPr>
            <p:nvPr/>
          </p:nvSpPr>
          <p:spPr bwMode="auto">
            <a:xfrm>
              <a:off x="3096" y="2772"/>
              <a:ext cx="175" cy="82"/>
            </a:xfrm>
            <a:custGeom>
              <a:avLst/>
              <a:gdLst/>
              <a:ahLst/>
              <a:cxnLst>
                <a:cxn ang="0">
                  <a:pos x="451" y="114"/>
                </a:cxn>
                <a:cxn ang="0">
                  <a:pos x="556" y="44"/>
                </a:cxn>
                <a:cxn ang="0">
                  <a:pos x="627" y="44"/>
                </a:cxn>
                <a:cxn ang="0">
                  <a:pos x="793" y="141"/>
                </a:cxn>
                <a:cxn ang="0">
                  <a:pos x="878" y="141"/>
                </a:cxn>
                <a:cxn ang="0">
                  <a:pos x="972" y="0"/>
                </a:cxn>
                <a:cxn ang="0">
                  <a:pos x="1053" y="11"/>
                </a:cxn>
                <a:cxn ang="0">
                  <a:pos x="1067" y="70"/>
                </a:cxn>
                <a:cxn ang="0">
                  <a:pos x="950" y="114"/>
                </a:cxn>
                <a:cxn ang="0">
                  <a:pos x="996" y="200"/>
                </a:cxn>
                <a:cxn ang="0">
                  <a:pos x="1242" y="305"/>
                </a:cxn>
                <a:cxn ang="0">
                  <a:pos x="1401" y="413"/>
                </a:cxn>
                <a:cxn ang="0">
                  <a:pos x="1376" y="507"/>
                </a:cxn>
                <a:cxn ang="0">
                  <a:pos x="1210" y="436"/>
                </a:cxn>
                <a:cxn ang="0">
                  <a:pos x="890" y="436"/>
                </a:cxn>
                <a:cxn ang="0">
                  <a:pos x="783" y="388"/>
                </a:cxn>
                <a:cxn ang="0">
                  <a:pos x="664" y="459"/>
                </a:cxn>
                <a:cxn ang="0">
                  <a:pos x="523" y="494"/>
                </a:cxn>
                <a:cxn ang="0">
                  <a:pos x="427" y="482"/>
                </a:cxn>
                <a:cxn ang="0">
                  <a:pos x="284" y="577"/>
                </a:cxn>
                <a:cxn ang="0">
                  <a:pos x="23" y="659"/>
                </a:cxn>
                <a:cxn ang="0">
                  <a:pos x="0" y="625"/>
                </a:cxn>
                <a:cxn ang="0">
                  <a:pos x="179" y="436"/>
                </a:cxn>
                <a:cxn ang="0">
                  <a:pos x="405" y="364"/>
                </a:cxn>
                <a:cxn ang="0">
                  <a:pos x="583" y="235"/>
                </a:cxn>
                <a:cxn ang="0">
                  <a:pos x="616" y="129"/>
                </a:cxn>
                <a:cxn ang="0">
                  <a:pos x="556" y="114"/>
                </a:cxn>
                <a:cxn ang="0">
                  <a:pos x="451" y="114"/>
                </a:cxn>
              </a:cxnLst>
              <a:rect l="0" t="0" r="r" b="b"/>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6" name="Freeform 34"/>
            <p:cNvSpPr>
              <a:spLocks/>
            </p:cNvSpPr>
            <p:nvPr/>
          </p:nvSpPr>
          <p:spPr bwMode="auto">
            <a:xfrm>
              <a:off x="3235" y="2710"/>
              <a:ext cx="49" cy="192"/>
            </a:xfrm>
            <a:custGeom>
              <a:avLst/>
              <a:gdLst/>
              <a:ahLst/>
              <a:cxnLst>
                <a:cxn ang="0">
                  <a:pos x="358" y="0"/>
                </a:cxn>
                <a:cxn ang="0">
                  <a:pos x="380" y="237"/>
                </a:cxn>
                <a:cxn ang="0">
                  <a:pos x="393" y="556"/>
                </a:cxn>
                <a:cxn ang="0">
                  <a:pos x="369" y="947"/>
                </a:cxn>
                <a:cxn ang="0">
                  <a:pos x="344" y="1147"/>
                </a:cxn>
                <a:cxn ang="0">
                  <a:pos x="215" y="1538"/>
                </a:cxn>
                <a:cxn ang="0">
                  <a:pos x="129" y="1430"/>
                </a:cxn>
                <a:cxn ang="0">
                  <a:pos x="129" y="1158"/>
                </a:cxn>
                <a:cxn ang="0">
                  <a:pos x="70" y="1124"/>
                </a:cxn>
                <a:cxn ang="0">
                  <a:pos x="0" y="1182"/>
                </a:cxn>
                <a:cxn ang="0">
                  <a:pos x="85" y="1087"/>
                </a:cxn>
                <a:cxn ang="0">
                  <a:pos x="166" y="1124"/>
                </a:cxn>
                <a:cxn ang="0">
                  <a:pos x="178" y="1373"/>
                </a:cxn>
                <a:cxn ang="0">
                  <a:pos x="298" y="1158"/>
                </a:cxn>
                <a:cxn ang="0">
                  <a:pos x="344" y="887"/>
                </a:cxn>
                <a:cxn ang="0">
                  <a:pos x="369" y="532"/>
                </a:cxn>
                <a:cxn ang="0">
                  <a:pos x="358" y="0"/>
                </a:cxn>
              </a:cxnLst>
              <a:rect l="0" t="0" r="r" b="b"/>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7" name="Freeform 35"/>
            <p:cNvSpPr>
              <a:spLocks/>
            </p:cNvSpPr>
            <p:nvPr/>
          </p:nvSpPr>
          <p:spPr bwMode="auto">
            <a:xfrm>
              <a:off x="2949" y="2835"/>
              <a:ext cx="169" cy="186"/>
            </a:xfrm>
            <a:custGeom>
              <a:avLst/>
              <a:gdLst/>
              <a:ahLst/>
              <a:cxnLst>
                <a:cxn ang="0">
                  <a:pos x="11" y="0"/>
                </a:cxn>
                <a:cxn ang="0">
                  <a:pos x="154" y="141"/>
                </a:cxn>
                <a:cxn ang="0">
                  <a:pos x="343" y="553"/>
                </a:cxn>
                <a:cxn ang="0">
                  <a:pos x="437" y="624"/>
                </a:cxn>
                <a:cxn ang="0">
                  <a:pos x="629" y="685"/>
                </a:cxn>
                <a:cxn ang="0">
                  <a:pos x="558" y="402"/>
                </a:cxn>
                <a:cxn ang="0">
                  <a:pos x="558" y="164"/>
                </a:cxn>
                <a:cxn ang="0">
                  <a:pos x="594" y="367"/>
                </a:cxn>
                <a:cxn ang="0">
                  <a:pos x="829" y="639"/>
                </a:cxn>
                <a:cxn ang="0">
                  <a:pos x="982" y="580"/>
                </a:cxn>
                <a:cxn ang="0">
                  <a:pos x="1115" y="353"/>
                </a:cxn>
                <a:cxn ang="0">
                  <a:pos x="1196" y="249"/>
                </a:cxn>
                <a:cxn ang="0">
                  <a:pos x="1352" y="224"/>
                </a:cxn>
                <a:cxn ang="0">
                  <a:pos x="1184" y="321"/>
                </a:cxn>
                <a:cxn ang="0">
                  <a:pos x="1020" y="624"/>
                </a:cxn>
                <a:cxn ang="0">
                  <a:pos x="1152" y="569"/>
                </a:cxn>
                <a:cxn ang="0">
                  <a:pos x="972" y="685"/>
                </a:cxn>
                <a:cxn ang="0">
                  <a:pos x="866" y="723"/>
                </a:cxn>
                <a:cxn ang="0">
                  <a:pos x="783" y="804"/>
                </a:cxn>
                <a:cxn ang="0">
                  <a:pos x="783" y="874"/>
                </a:cxn>
                <a:cxn ang="0">
                  <a:pos x="877" y="1194"/>
                </a:cxn>
                <a:cxn ang="0">
                  <a:pos x="912" y="1230"/>
                </a:cxn>
                <a:cxn ang="0">
                  <a:pos x="1173" y="1300"/>
                </a:cxn>
                <a:cxn ang="0">
                  <a:pos x="936" y="1300"/>
                </a:cxn>
                <a:cxn ang="0">
                  <a:pos x="936" y="1489"/>
                </a:cxn>
                <a:cxn ang="0">
                  <a:pos x="877" y="1465"/>
                </a:cxn>
                <a:cxn ang="0">
                  <a:pos x="818" y="1408"/>
                </a:cxn>
                <a:cxn ang="0">
                  <a:pos x="650" y="1289"/>
                </a:cxn>
                <a:cxn ang="0">
                  <a:pos x="391" y="1147"/>
                </a:cxn>
                <a:cxn ang="0">
                  <a:pos x="225" y="1004"/>
                </a:cxn>
                <a:cxn ang="0">
                  <a:pos x="143" y="874"/>
                </a:cxn>
                <a:cxn ang="0">
                  <a:pos x="84" y="733"/>
                </a:cxn>
                <a:cxn ang="0">
                  <a:pos x="84" y="613"/>
                </a:cxn>
                <a:cxn ang="0">
                  <a:pos x="84" y="402"/>
                </a:cxn>
                <a:cxn ang="0">
                  <a:pos x="48" y="249"/>
                </a:cxn>
                <a:cxn ang="0">
                  <a:pos x="0" y="118"/>
                </a:cxn>
                <a:cxn ang="0">
                  <a:pos x="11" y="0"/>
                </a:cxn>
              </a:cxnLst>
              <a:rect l="0" t="0" r="r" b="b"/>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8" name="Freeform 36"/>
            <p:cNvSpPr>
              <a:spLocks/>
            </p:cNvSpPr>
            <p:nvPr/>
          </p:nvSpPr>
          <p:spPr bwMode="auto">
            <a:xfrm>
              <a:off x="3129" y="2835"/>
              <a:ext cx="406" cy="291"/>
            </a:xfrm>
            <a:custGeom>
              <a:avLst/>
              <a:gdLst/>
              <a:ahLst/>
              <a:cxnLst>
                <a:cxn ang="0">
                  <a:pos x="157" y="150"/>
                </a:cxn>
                <a:cxn ang="0">
                  <a:pos x="390" y="0"/>
                </a:cxn>
                <a:cxn ang="0">
                  <a:pos x="770" y="86"/>
                </a:cxn>
                <a:cxn ang="0">
                  <a:pos x="1041" y="466"/>
                </a:cxn>
                <a:cxn ang="0">
                  <a:pos x="1430" y="668"/>
                </a:cxn>
                <a:cxn ang="0">
                  <a:pos x="2034" y="1033"/>
                </a:cxn>
                <a:cxn ang="0">
                  <a:pos x="2590" y="1254"/>
                </a:cxn>
                <a:cxn ang="0">
                  <a:pos x="3243" y="1551"/>
                </a:cxn>
                <a:cxn ang="0">
                  <a:pos x="2610" y="1281"/>
                </a:cxn>
                <a:cxn ang="0">
                  <a:pos x="2175" y="1200"/>
                </a:cxn>
                <a:cxn ang="0">
                  <a:pos x="1623" y="1116"/>
                </a:cxn>
                <a:cxn ang="0">
                  <a:pos x="1838" y="1385"/>
                </a:cxn>
                <a:cxn ang="0">
                  <a:pos x="2227" y="1654"/>
                </a:cxn>
                <a:cxn ang="0">
                  <a:pos x="2788" y="1859"/>
                </a:cxn>
                <a:cxn ang="0">
                  <a:pos x="2518" y="1979"/>
                </a:cxn>
                <a:cxn ang="0">
                  <a:pos x="2155" y="2219"/>
                </a:cxn>
                <a:cxn ang="0">
                  <a:pos x="2098" y="1968"/>
                </a:cxn>
                <a:cxn ang="0">
                  <a:pos x="1951" y="1802"/>
                </a:cxn>
                <a:cxn ang="0">
                  <a:pos x="1830" y="1784"/>
                </a:cxn>
                <a:cxn ang="0">
                  <a:pos x="1775" y="1885"/>
                </a:cxn>
                <a:cxn ang="0">
                  <a:pos x="1821" y="2069"/>
                </a:cxn>
                <a:cxn ang="0">
                  <a:pos x="1960" y="2228"/>
                </a:cxn>
                <a:cxn ang="0">
                  <a:pos x="2080" y="2276"/>
                </a:cxn>
                <a:cxn ang="0">
                  <a:pos x="2098" y="2311"/>
                </a:cxn>
                <a:cxn ang="0">
                  <a:pos x="1933" y="2311"/>
                </a:cxn>
                <a:cxn ang="0">
                  <a:pos x="1745" y="2118"/>
                </a:cxn>
                <a:cxn ang="0">
                  <a:pos x="1885" y="2190"/>
                </a:cxn>
                <a:cxn ang="0">
                  <a:pos x="1775" y="2005"/>
                </a:cxn>
                <a:cxn ang="0">
                  <a:pos x="1718" y="1959"/>
                </a:cxn>
                <a:cxn ang="0">
                  <a:pos x="1753" y="1793"/>
                </a:cxn>
                <a:cxn ang="0">
                  <a:pos x="1467" y="1385"/>
                </a:cxn>
                <a:cxn ang="0">
                  <a:pos x="975" y="438"/>
                </a:cxn>
                <a:cxn ang="0">
                  <a:pos x="705" y="86"/>
                </a:cxn>
                <a:cxn ang="0">
                  <a:pos x="512" y="69"/>
                </a:cxn>
                <a:cxn ang="0">
                  <a:pos x="307" y="122"/>
                </a:cxn>
                <a:cxn ang="0">
                  <a:pos x="92" y="207"/>
                </a:cxn>
              </a:cxnLst>
              <a:rect l="0" t="0" r="r" b="b"/>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39" name="Freeform 37"/>
            <p:cNvSpPr>
              <a:spLocks/>
            </p:cNvSpPr>
            <p:nvPr/>
          </p:nvSpPr>
          <p:spPr bwMode="auto">
            <a:xfrm>
              <a:off x="3185" y="2865"/>
              <a:ext cx="65" cy="95"/>
            </a:xfrm>
            <a:custGeom>
              <a:avLst/>
              <a:gdLst/>
              <a:ahLst/>
              <a:cxnLst>
                <a:cxn ang="0">
                  <a:pos x="0" y="0"/>
                </a:cxn>
                <a:cxn ang="0">
                  <a:pos x="176" y="167"/>
                </a:cxn>
                <a:cxn ang="0">
                  <a:pos x="214" y="334"/>
                </a:cxn>
                <a:cxn ang="0">
                  <a:pos x="277" y="436"/>
                </a:cxn>
                <a:cxn ang="0">
                  <a:pos x="519" y="763"/>
                </a:cxn>
                <a:cxn ang="0">
                  <a:pos x="325" y="565"/>
                </a:cxn>
                <a:cxn ang="0">
                  <a:pos x="286" y="484"/>
                </a:cxn>
                <a:cxn ang="0">
                  <a:pos x="7" y="72"/>
                </a:cxn>
                <a:cxn ang="0">
                  <a:pos x="0" y="0"/>
                </a:cxn>
              </a:cxnLst>
              <a:rect l="0" t="0" r="r" b="b"/>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0" name="Freeform 38"/>
            <p:cNvSpPr>
              <a:spLocks/>
            </p:cNvSpPr>
            <p:nvPr/>
          </p:nvSpPr>
          <p:spPr bwMode="auto">
            <a:xfrm>
              <a:off x="3155" y="2897"/>
              <a:ext cx="30" cy="42"/>
            </a:xfrm>
            <a:custGeom>
              <a:avLst/>
              <a:gdLst/>
              <a:ahLst/>
              <a:cxnLst>
                <a:cxn ang="0">
                  <a:pos x="0" y="0"/>
                </a:cxn>
                <a:cxn ang="0">
                  <a:pos x="129" y="94"/>
                </a:cxn>
                <a:cxn ang="0">
                  <a:pos x="187" y="242"/>
                </a:cxn>
                <a:cxn ang="0">
                  <a:pos x="242" y="336"/>
                </a:cxn>
                <a:cxn ang="0">
                  <a:pos x="113" y="198"/>
                </a:cxn>
                <a:cxn ang="0">
                  <a:pos x="18" y="57"/>
                </a:cxn>
                <a:cxn ang="0">
                  <a:pos x="0" y="0"/>
                </a:cxn>
              </a:cxnLst>
              <a:rect l="0" t="0" r="r" b="b"/>
              <a:pathLst>
                <a:path w="242" h="336">
                  <a:moveTo>
                    <a:pt x="0" y="0"/>
                  </a:moveTo>
                  <a:lnTo>
                    <a:pt x="129" y="94"/>
                  </a:lnTo>
                  <a:lnTo>
                    <a:pt x="187" y="242"/>
                  </a:lnTo>
                  <a:lnTo>
                    <a:pt x="242" y="336"/>
                  </a:lnTo>
                  <a:lnTo>
                    <a:pt x="113" y="198"/>
                  </a:lnTo>
                  <a:lnTo>
                    <a:pt x="18" y="57"/>
                  </a:lnTo>
                  <a:lnTo>
                    <a:pt x="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1" name="Freeform 39"/>
            <p:cNvSpPr>
              <a:spLocks/>
            </p:cNvSpPr>
            <p:nvPr/>
          </p:nvSpPr>
          <p:spPr bwMode="auto">
            <a:xfrm>
              <a:off x="3075" y="2943"/>
              <a:ext cx="320" cy="279"/>
            </a:xfrm>
            <a:custGeom>
              <a:avLst/>
              <a:gdLst/>
              <a:ahLst/>
              <a:cxnLst>
                <a:cxn ang="0">
                  <a:pos x="37" y="118"/>
                </a:cxn>
                <a:cxn ang="0">
                  <a:pos x="37" y="194"/>
                </a:cxn>
                <a:cxn ang="0">
                  <a:pos x="9" y="342"/>
                </a:cxn>
                <a:cxn ang="0">
                  <a:pos x="67" y="266"/>
                </a:cxn>
                <a:cxn ang="0">
                  <a:pos x="130" y="342"/>
                </a:cxn>
                <a:cxn ang="0">
                  <a:pos x="173" y="445"/>
                </a:cxn>
                <a:cxn ang="0">
                  <a:pos x="173" y="334"/>
                </a:cxn>
                <a:cxn ang="0">
                  <a:pos x="113" y="185"/>
                </a:cxn>
                <a:cxn ang="0">
                  <a:pos x="213" y="155"/>
                </a:cxn>
                <a:cxn ang="0">
                  <a:pos x="233" y="127"/>
                </a:cxn>
                <a:cxn ang="0">
                  <a:pos x="409" y="351"/>
                </a:cxn>
                <a:cxn ang="0">
                  <a:pos x="530" y="630"/>
                </a:cxn>
                <a:cxn ang="0">
                  <a:pos x="708" y="881"/>
                </a:cxn>
                <a:cxn ang="0">
                  <a:pos x="967" y="1085"/>
                </a:cxn>
                <a:cxn ang="0">
                  <a:pos x="1208" y="1212"/>
                </a:cxn>
                <a:cxn ang="0">
                  <a:pos x="1310" y="1280"/>
                </a:cxn>
                <a:cxn ang="0">
                  <a:pos x="1471" y="1502"/>
                </a:cxn>
                <a:cxn ang="0">
                  <a:pos x="1591" y="1678"/>
                </a:cxn>
                <a:cxn ang="0">
                  <a:pos x="1681" y="1890"/>
                </a:cxn>
                <a:cxn ang="0">
                  <a:pos x="1729" y="2180"/>
                </a:cxn>
                <a:cxn ang="0">
                  <a:pos x="1803" y="2233"/>
                </a:cxn>
                <a:cxn ang="0">
                  <a:pos x="1960" y="2180"/>
                </a:cxn>
                <a:cxn ang="0">
                  <a:pos x="2167" y="2031"/>
                </a:cxn>
                <a:cxn ang="0">
                  <a:pos x="2294" y="1882"/>
                </a:cxn>
                <a:cxn ang="0">
                  <a:pos x="2424" y="1696"/>
                </a:cxn>
                <a:cxn ang="0">
                  <a:pos x="2510" y="1510"/>
                </a:cxn>
                <a:cxn ang="0">
                  <a:pos x="2564" y="1401"/>
                </a:cxn>
                <a:cxn ang="0">
                  <a:pos x="2380" y="1715"/>
                </a:cxn>
                <a:cxn ang="0">
                  <a:pos x="2250" y="1882"/>
                </a:cxn>
                <a:cxn ang="0">
                  <a:pos x="1971" y="2095"/>
                </a:cxn>
                <a:cxn ang="0">
                  <a:pos x="1886" y="2113"/>
                </a:cxn>
                <a:cxn ang="0">
                  <a:pos x="1738" y="1816"/>
                </a:cxn>
                <a:cxn ang="0">
                  <a:pos x="2061" y="1632"/>
                </a:cxn>
                <a:cxn ang="0">
                  <a:pos x="2213" y="1537"/>
                </a:cxn>
                <a:cxn ang="0">
                  <a:pos x="2334" y="1445"/>
                </a:cxn>
                <a:cxn ang="0">
                  <a:pos x="2323" y="1438"/>
                </a:cxn>
                <a:cxn ang="0">
                  <a:pos x="2174" y="1528"/>
                </a:cxn>
                <a:cxn ang="0">
                  <a:pos x="1953" y="1657"/>
                </a:cxn>
                <a:cxn ang="0">
                  <a:pos x="1840" y="1482"/>
                </a:cxn>
                <a:cxn ang="0">
                  <a:pos x="2061" y="1307"/>
                </a:cxn>
                <a:cxn ang="0">
                  <a:pos x="2061" y="1280"/>
                </a:cxn>
                <a:cxn ang="0">
                  <a:pos x="1941" y="1370"/>
                </a:cxn>
                <a:cxn ang="0">
                  <a:pos x="1785" y="1464"/>
                </a:cxn>
                <a:cxn ang="0">
                  <a:pos x="1607" y="1559"/>
                </a:cxn>
                <a:cxn ang="0">
                  <a:pos x="1413" y="1272"/>
                </a:cxn>
                <a:cxn ang="0">
                  <a:pos x="1515" y="1203"/>
                </a:cxn>
                <a:cxn ang="0">
                  <a:pos x="1462" y="1168"/>
                </a:cxn>
                <a:cxn ang="0">
                  <a:pos x="1321" y="1168"/>
                </a:cxn>
                <a:cxn ang="0">
                  <a:pos x="1151" y="1113"/>
                </a:cxn>
                <a:cxn ang="0">
                  <a:pos x="1013" y="1019"/>
                </a:cxn>
                <a:cxn ang="0">
                  <a:pos x="837" y="852"/>
                </a:cxn>
                <a:cxn ang="0">
                  <a:pos x="668" y="665"/>
                </a:cxn>
                <a:cxn ang="0">
                  <a:pos x="547" y="480"/>
                </a:cxn>
                <a:cxn ang="0">
                  <a:pos x="466" y="342"/>
                </a:cxn>
                <a:cxn ang="0">
                  <a:pos x="334" y="167"/>
                </a:cxn>
                <a:cxn ang="0">
                  <a:pos x="187" y="0"/>
                </a:cxn>
                <a:cxn ang="0">
                  <a:pos x="139" y="54"/>
                </a:cxn>
                <a:cxn ang="0">
                  <a:pos x="0" y="101"/>
                </a:cxn>
                <a:cxn ang="0">
                  <a:pos x="37" y="118"/>
                </a:cxn>
              </a:cxnLst>
              <a:rect l="0" t="0" r="r" b="b"/>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2" name="Freeform 40"/>
            <p:cNvSpPr>
              <a:spLocks/>
            </p:cNvSpPr>
            <p:nvPr/>
          </p:nvSpPr>
          <p:spPr bwMode="auto">
            <a:xfrm>
              <a:off x="3312" y="3115"/>
              <a:ext cx="23" cy="32"/>
            </a:xfrm>
            <a:custGeom>
              <a:avLst/>
              <a:gdLst/>
              <a:ahLst/>
              <a:cxnLst>
                <a:cxn ang="0">
                  <a:pos x="0" y="48"/>
                </a:cxn>
                <a:cxn ang="0">
                  <a:pos x="120" y="253"/>
                </a:cxn>
                <a:cxn ang="0">
                  <a:pos x="185" y="207"/>
                </a:cxn>
                <a:cxn ang="0">
                  <a:pos x="63" y="0"/>
                </a:cxn>
                <a:cxn ang="0">
                  <a:pos x="0" y="48"/>
                </a:cxn>
              </a:cxnLst>
              <a:rect l="0" t="0" r="r" b="b"/>
              <a:pathLst>
                <a:path w="185" h="253">
                  <a:moveTo>
                    <a:pt x="0" y="48"/>
                  </a:moveTo>
                  <a:lnTo>
                    <a:pt x="120" y="253"/>
                  </a:lnTo>
                  <a:lnTo>
                    <a:pt x="185" y="207"/>
                  </a:lnTo>
                  <a:lnTo>
                    <a:pt x="63" y="0"/>
                  </a:lnTo>
                  <a:lnTo>
                    <a:pt x="0" y="4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3" name="Freeform 41"/>
            <p:cNvSpPr>
              <a:spLocks/>
            </p:cNvSpPr>
            <p:nvPr/>
          </p:nvSpPr>
          <p:spPr bwMode="auto">
            <a:xfrm>
              <a:off x="3257" y="3170"/>
              <a:ext cx="79" cy="124"/>
            </a:xfrm>
            <a:custGeom>
              <a:avLst/>
              <a:gdLst/>
              <a:ahLst/>
              <a:cxnLst>
                <a:cxn ang="0">
                  <a:pos x="173" y="0"/>
                </a:cxn>
                <a:cxn ang="0">
                  <a:pos x="120" y="103"/>
                </a:cxn>
                <a:cxn ang="0">
                  <a:pos x="44" y="253"/>
                </a:cxn>
                <a:cxn ang="0">
                  <a:pos x="0" y="364"/>
                </a:cxn>
                <a:cxn ang="0">
                  <a:pos x="17" y="408"/>
                </a:cxn>
                <a:cxn ang="0">
                  <a:pos x="156" y="512"/>
                </a:cxn>
                <a:cxn ang="0">
                  <a:pos x="242" y="613"/>
                </a:cxn>
                <a:cxn ang="0">
                  <a:pos x="302" y="762"/>
                </a:cxn>
                <a:cxn ang="0">
                  <a:pos x="397" y="917"/>
                </a:cxn>
                <a:cxn ang="0">
                  <a:pos x="452" y="956"/>
                </a:cxn>
                <a:cxn ang="0">
                  <a:pos x="630" y="995"/>
                </a:cxn>
                <a:cxn ang="0">
                  <a:pos x="620" y="917"/>
                </a:cxn>
                <a:cxn ang="0">
                  <a:pos x="491" y="892"/>
                </a:cxn>
                <a:cxn ang="0">
                  <a:pos x="435" y="825"/>
                </a:cxn>
                <a:cxn ang="0">
                  <a:pos x="378" y="696"/>
                </a:cxn>
                <a:cxn ang="0">
                  <a:pos x="276" y="558"/>
                </a:cxn>
                <a:cxn ang="0">
                  <a:pos x="164" y="445"/>
                </a:cxn>
                <a:cxn ang="0">
                  <a:pos x="62" y="364"/>
                </a:cxn>
                <a:cxn ang="0">
                  <a:pos x="62" y="305"/>
                </a:cxn>
                <a:cxn ang="0">
                  <a:pos x="120" y="166"/>
                </a:cxn>
                <a:cxn ang="0">
                  <a:pos x="156" y="94"/>
                </a:cxn>
                <a:cxn ang="0">
                  <a:pos x="251" y="94"/>
                </a:cxn>
                <a:cxn ang="0">
                  <a:pos x="173" y="0"/>
                </a:cxn>
              </a:cxnLst>
              <a:rect l="0" t="0" r="r" b="b"/>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4" name="Freeform 42"/>
            <p:cNvSpPr>
              <a:spLocks/>
            </p:cNvSpPr>
            <p:nvPr/>
          </p:nvSpPr>
          <p:spPr bwMode="auto">
            <a:xfrm>
              <a:off x="3339" y="3091"/>
              <a:ext cx="71" cy="193"/>
            </a:xfrm>
            <a:custGeom>
              <a:avLst/>
              <a:gdLst/>
              <a:ahLst/>
              <a:cxnLst>
                <a:cxn ang="0">
                  <a:pos x="483" y="159"/>
                </a:cxn>
                <a:cxn ang="0">
                  <a:pos x="503" y="366"/>
                </a:cxn>
                <a:cxn ang="0">
                  <a:pos x="483" y="596"/>
                </a:cxn>
                <a:cxn ang="0">
                  <a:pos x="410" y="797"/>
                </a:cxn>
                <a:cxn ang="0">
                  <a:pos x="261" y="1122"/>
                </a:cxn>
                <a:cxn ang="0">
                  <a:pos x="0" y="1548"/>
                </a:cxn>
                <a:cxn ang="0">
                  <a:pos x="270" y="1143"/>
                </a:cxn>
                <a:cxn ang="0">
                  <a:pos x="454" y="778"/>
                </a:cxn>
                <a:cxn ang="0">
                  <a:pos x="530" y="530"/>
                </a:cxn>
                <a:cxn ang="0">
                  <a:pos x="567" y="317"/>
                </a:cxn>
                <a:cxn ang="0">
                  <a:pos x="558" y="159"/>
                </a:cxn>
                <a:cxn ang="0">
                  <a:pos x="537" y="67"/>
                </a:cxn>
                <a:cxn ang="0">
                  <a:pos x="503" y="0"/>
                </a:cxn>
                <a:cxn ang="0">
                  <a:pos x="483" y="159"/>
                </a:cxn>
              </a:cxnLst>
              <a:rect l="0" t="0" r="r" b="b"/>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5" name="Freeform 43"/>
            <p:cNvSpPr>
              <a:spLocks/>
            </p:cNvSpPr>
            <p:nvPr/>
          </p:nvSpPr>
          <p:spPr bwMode="auto">
            <a:xfrm>
              <a:off x="3406" y="3072"/>
              <a:ext cx="185" cy="515"/>
            </a:xfrm>
            <a:custGeom>
              <a:avLst/>
              <a:gdLst/>
              <a:ahLst/>
              <a:cxnLst>
                <a:cxn ang="0">
                  <a:pos x="0" y="237"/>
                </a:cxn>
                <a:cxn ang="0">
                  <a:pos x="253" y="613"/>
                </a:cxn>
                <a:cxn ang="0">
                  <a:pos x="486" y="933"/>
                </a:cxn>
                <a:cxn ang="0">
                  <a:pos x="598" y="557"/>
                </a:cxn>
                <a:cxn ang="0">
                  <a:pos x="862" y="0"/>
                </a:cxn>
                <a:cxn ang="0">
                  <a:pos x="629" y="586"/>
                </a:cxn>
                <a:cxn ang="0">
                  <a:pos x="559" y="989"/>
                </a:cxn>
                <a:cxn ang="0">
                  <a:pos x="781" y="1267"/>
                </a:cxn>
                <a:cxn ang="0">
                  <a:pos x="1115" y="1556"/>
                </a:cxn>
                <a:cxn ang="0">
                  <a:pos x="1383" y="2074"/>
                </a:cxn>
                <a:cxn ang="0">
                  <a:pos x="1477" y="2588"/>
                </a:cxn>
                <a:cxn ang="0">
                  <a:pos x="1409" y="3060"/>
                </a:cxn>
                <a:cxn ang="0">
                  <a:pos x="1409" y="3673"/>
                </a:cxn>
                <a:cxn ang="0">
                  <a:pos x="1464" y="4119"/>
                </a:cxn>
                <a:cxn ang="0">
                  <a:pos x="1115" y="3394"/>
                </a:cxn>
                <a:cxn ang="0">
                  <a:pos x="1256" y="3147"/>
                </a:cxn>
                <a:cxn ang="0">
                  <a:pos x="1297" y="2910"/>
                </a:cxn>
                <a:cxn ang="0">
                  <a:pos x="1311" y="2643"/>
                </a:cxn>
                <a:cxn ang="0">
                  <a:pos x="1256" y="2382"/>
                </a:cxn>
                <a:cxn ang="0">
                  <a:pos x="1130" y="1921"/>
                </a:cxn>
                <a:cxn ang="0">
                  <a:pos x="947" y="1504"/>
                </a:cxn>
                <a:cxn ang="0">
                  <a:pos x="809" y="1337"/>
                </a:cxn>
                <a:cxn ang="0">
                  <a:pos x="629" y="1170"/>
                </a:cxn>
                <a:cxn ang="0">
                  <a:pos x="710" y="1556"/>
                </a:cxn>
                <a:cxn ang="0">
                  <a:pos x="781" y="2129"/>
                </a:cxn>
                <a:cxn ang="0">
                  <a:pos x="797" y="2549"/>
                </a:cxn>
                <a:cxn ang="0">
                  <a:pos x="754" y="2795"/>
                </a:cxn>
                <a:cxn ang="0">
                  <a:pos x="697" y="2894"/>
                </a:cxn>
                <a:cxn ang="0">
                  <a:pos x="629" y="2935"/>
                </a:cxn>
                <a:cxn ang="0">
                  <a:pos x="530" y="2922"/>
                </a:cxn>
                <a:cxn ang="0">
                  <a:pos x="306" y="2855"/>
                </a:cxn>
                <a:cxn ang="0">
                  <a:pos x="486" y="2841"/>
                </a:cxn>
                <a:cxn ang="0">
                  <a:pos x="569" y="2771"/>
                </a:cxn>
                <a:cxn ang="0">
                  <a:pos x="642" y="2602"/>
                </a:cxn>
                <a:cxn ang="0">
                  <a:pos x="656" y="2338"/>
                </a:cxn>
                <a:cxn ang="0">
                  <a:pos x="598" y="1864"/>
                </a:cxn>
                <a:cxn ang="0">
                  <a:pos x="486" y="1392"/>
                </a:cxn>
                <a:cxn ang="0">
                  <a:pos x="322" y="891"/>
                </a:cxn>
                <a:cxn ang="0">
                  <a:pos x="154" y="557"/>
                </a:cxn>
                <a:cxn ang="0">
                  <a:pos x="13" y="307"/>
                </a:cxn>
                <a:cxn ang="0">
                  <a:pos x="0" y="237"/>
                </a:cxn>
              </a:cxnLst>
              <a:rect l="0" t="0" r="r" b="b"/>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6" name="Freeform 44"/>
            <p:cNvSpPr>
              <a:spLocks/>
            </p:cNvSpPr>
            <p:nvPr/>
          </p:nvSpPr>
          <p:spPr bwMode="auto">
            <a:xfrm>
              <a:off x="3490" y="3043"/>
              <a:ext cx="118" cy="310"/>
            </a:xfrm>
            <a:custGeom>
              <a:avLst/>
              <a:gdLst/>
              <a:ahLst/>
              <a:cxnLst>
                <a:cxn ang="0">
                  <a:pos x="558" y="0"/>
                </a:cxn>
                <a:cxn ang="0">
                  <a:pos x="558" y="111"/>
                </a:cxn>
                <a:cxn ang="0">
                  <a:pos x="532" y="291"/>
                </a:cxn>
                <a:cxn ang="0">
                  <a:pos x="433" y="445"/>
                </a:cxn>
                <a:cxn ang="0">
                  <a:pos x="212" y="680"/>
                </a:cxn>
                <a:cxn ang="0">
                  <a:pos x="113" y="860"/>
                </a:cxn>
                <a:cxn ang="0">
                  <a:pos x="58" y="1014"/>
                </a:cxn>
                <a:cxn ang="0">
                  <a:pos x="0" y="1392"/>
                </a:cxn>
                <a:cxn ang="0">
                  <a:pos x="71" y="1238"/>
                </a:cxn>
                <a:cxn ang="0">
                  <a:pos x="194" y="1099"/>
                </a:cxn>
                <a:cxn ang="0">
                  <a:pos x="321" y="1042"/>
                </a:cxn>
                <a:cxn ang="0">
                  <a:pos x="420" y="1042"/>
                </a:cxn>
                <a:cxn ang="0">
                  <a:pos x="475" y="1071"/>
                </a:cxn>
                <a:cxn ang="0">
                  <a:pos x="517" y="1139"/>
                </a:cxn>
                <a:cxn ang="0">
                  <a:pos x="504" y="1238"/>
                </a:cxn>
                <a:cxn ang="0">
                  <a:pos x="376" y="1418"/>
                </a:cxn>
                <a:cxn ang="0">
                  <a:pos x="253" y="1546"/>
                </a:cxn>
                <a:cxn ang="0">
                  <a:pos x="180" y="1572"/>
                </a:cxn>
                <a:cxn ang="0">
                  <a:pos x="405" y="1791"/>
                </a:cxn>
                <a:cxn ang="0">
                  <a:pos x="602" y="2129"/>
                </a:cxn>
                <a:cxn ang="0">
                  <a:pos x="697" y="2265"/>
                </a:cxn>
                <a:cxn ang="0">
                  <a:pos x="880" y="2325"/>
                </a:cxn>
                <a:cxn ang="0">
                  <a:pos x="948" y="2477"/>
                </a:cxn>
                <a:cxn ang="0">
                  <a:pos x="948" y="2005"/>
                </a:cxn>
                <a:cxn ang="0">
                  <a:pos x="741" y="1696"/>
                </a:cxn>
                <a:cxn ang="0">
                  <a:pos x="715" y="1546"/>
                </a:cxn>
                <a:cxn ang="0">
                  <a:pos x="781" y="1392"/>
                </a:cxn>
                <a:cxn ang="0">
                  <a:pos x="781" y="1224"/>
                </a:cxn>
                <a:cxn ang="0">
                  <a:pos x="643" y="1139"/>
                </a:cxn>
                <a:cxn ang="0">
                  <a:pos x="629" y="931"/>
                </a:cxn>
                <a:cxn ang="0">
                  <a:pos x="754" y="751"/>
                </a:cxn>
                <a:cxn ang="0">
                  <a:pos x="781" y="558"/>
                </a:cxn>
                <a:cxn ang="0">
                  <a:pos x="754" y="388"/>
                </a:cxn>
                <a:cxn ang="0">
                  <a:pos x="655" y="180"/>
                </a:cxn>
                <a:cxn ang="0">
                  <a:pos x="558" y="0"/>
                </a:cxn>
              </a:cxnLst>
              <a:rect l="0" t="0" r="r" b="b"/>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7" name="Freeform 45"/>
            <p:cNvSpPr>
              <a:spLocks/>
            </p:cNvSpPr>
            <p:nvPr/>
          </p:nvSpPr>
          <p:spPr bwMode="auto">
            <a:xfrm>
              <a:off x="3612" y="3363"/>
              <a:ext cx="41" cy="299"/>
            </a:xfrm>
            <a:custGeom>
              <a:avLst/>
              <a:gdLst/>
              <a:ahLst/>
              <a:cxnLst>
                <a:cxn ang="0">
                  <a:pos x="0" y="0"/>
                </a:cxn>
                <a:cxn ang="0">
                  <a:pos x="165" y="85"/>
                </a:cxn>
                <a:cxn ang="0">
                  <a:pos x="332" y="488"/>
                </a:cxn>
                <a:cxn ang="0">
                  <a:pos x="332" y="737"/>
                </a:cxn>
                <a:cxn ang="0">
                  <a:pos x="278" y="1016"/>
                </a:cxn>
                <a:cxn ang="0">
                  <a:pos x="193" y="1434"/>
                </a:cxn>
                <a:cxn ang="0">
                  <a:pos x="152" y="1937"/>
                </a:cxn>
                <a:cxn ang="0">
                  <a:pos x="126" y="2396"/>
                </a:cxn>
                <a:cxn ang="0">
                  <a:pos x="94" y="1976"/>
                </a:cxn>
                <a:cxn ang="0">
                  <a:pos x="94" y="1530"/>
                </a:cxn>
                <a:cxn ang="0">
                  <a:pos x="152" y="1030"/>
                </a:cxn>
                <a:cxn ang="0">
                  <a:pos x="152" y="628"/>
                </a:cxn>
                <a:cxn ang="0">
                  <a:pos x="110" y="239"/>
                </a:cxn>
                <a:cxn ang="0">
                  <a:pos x="0" y="0"/>
                </a:cxn>
              </a:cxnLst>
              <a:rect l="0" t="0" r="r" b="b"/>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8" name="Freeform 46"/>
            <p:cNvSpPr>
              <a:spLocks/>
            </p:cNvSpPr>
            <p:nvPr/>
          </p:nvSpPr>
          <p:spPr bwMode="auto">
            <a:xfrm>
              <a:off x="3596" y="3422"/>
              <a:ext cx="115" cy="289"/>
            </a:xfrm>
            <a:custGeom>
              <a:avLst/>
              <a:gdLst/>
              <a:ahLst/>
              <a:cxnLst>
                <a:cxn ang="0">
                  <a:pos x="459" y="99"/>
                </a:cxn>
                <a:cxn ang="0">
                  <a:pos x="558" y="447"/>
                </a:cxn>
                <a:cxn ang="0">
                  <a:pos x="585" y="808"/>
                </a:cxn>
                <a:cxn ang="0">
                  <a:pos x="532" y="1173"/>
                </a:cxn>
                <a:cxn ang="0">
                  <a:pos x="449" y="1478"/>
                </a:cxn>
                <a:cxn ang="0">
                  <a:pos x="334" y="1755"/>
                </a:cxn>
                <a:cxn ang="0">
                  <a:pos x="221" y="1952"/>
                </a:cxn>
                <a:cxn ang="0">
                  <a:pos x="110" y="1952"/>
                </a:cxn>
                <a:cxn ang="0">
                  <a:pos x="0" y="1880"/>
                </a:cxn>
                <a:cxn ang="0">
                  <a:pos x="170" y="2062"/>
                </a:cxn>
                <a:cxn ang="0">
                  <a:pos x="334" y="2200"/>
                </a:cxn>
                <a:cxn ang="0">
                  <a:pos x="170" y="2313"/>
                </a:cxn>
                <a:cxn ang="0">
                  <a:pos x="459" y="2255"/>
                </a:cxn>
                <a:cxn ang="0">
                  <a:pos x="670" y="2117"/>
                </a:cxn>
                <a:cxn ang="0">
                  <a:pos x="809" y="1924"/>
                </a:cxn>
                <a:cxn ang="0">
                  <a:pos x="878" y="1686"/>
                </a:cxn>
                <a:cxn ang="0">
                  <a:pos x="921" y="1433"/>
                </a:cxn>
                <a:cxn ang="0">
                  <a:pos x="908" y="1103"/>
                </a:cxn>
                <a:cxn ang="0">
                  <a:pos x="864" y="740"/>
                </a:cxn>
                <a:cxn ang="0">
                  <a:pos x="809" y="505"/>
                </a:cxn>
                <a:cxn ang="0">
                  <a:pos x="725" y="447"/>
                </a:cxn>
                <a:cxn ang="0">
                  <a:pos x="631" y="336"/>
                </a:cxn>
                <a:cxn ang="0">
                  <a:pos x="503" y="156"/>
                </a:cxn>
                <a:cxn ang="0">
                  <a:pos x="449" y="0"/>
                </a:cxn>
                <a:cxn ang="0">
                  <a:pos x="459" y="99"/>
                </a:cxn>
              </a:cxnLst>
              <a:rect l="0" t="0" r="r" b="b"/>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49" name="Freeform 47"/>
            <p:cNvSpPr>
              <a:spLocks/>
            </p:cNvSpPr>
            <p:nvPr/>
          </p:nvSpPr>
          <p:spPr bwMode="auto">
            <a:xfrm>
              <a:off x="2963" y="3069"/>
              <a:ext cx="692" cy="649"/>
            </a:xfrm>
            <a:custGeom>
              <a:avLst/>
              <a:gdLst/>
              <a:ahLst/>
              <a:cxnLst>
                <a:cxn ang="0">
                  <a:pos x="1690" y="384"/>
                </a:cxn>
                <a:cxn ang="0">
                  <a:pos x="1381" y="1684"/>
                </a:cxn>
                <a:cxn ang="0">
                  <a:pos x="1108" y="2633"/>
                </a:cxn>
                <a:cxn ang="0">
                  <a:pos x="739" y="3138"/>
                </a:cxn>
                <a:cxn ang="0">
                  <a:pos x="271" y="3566"/>
                </a:cxn>
                <a:cxn ang="0">
                  <a:pos x="60" y="3973"/>
                </a:cxn>
                <a:cxn ang="0">
                  <a:pos x="137" y="3913"/>
                </a:cxn>
                <a:cxn ang="0">
                  <a:pos x="310" y="3856"/>
                </a:cxn>
                <a:cxn ang="0">
                  <a:pos x="310" y="3681"/>
                </a:cxn>
                <a:cxn ang="0">
                  <a:pos x="526" y="3660"/>
                </a:cxn>
                <a:cxn ang="0">
                  <a:pos x="563" y="3836"/>
                </a:cxn>
                <a:cxn ang="0">
                  <a:pos x="796" y="3895"/>
                </a:cxn>
                <a:cxn ang="0">
                  <a:pos x="1515" y="4185"/>
                </a:cxn>
                <a:cxn ang="0">
                  <a:pos x="1554" y="4476"/>
                </a:cxn>
                <a:cxn ang="0">
                  <a:pos x="1243" y="4497"/>
                </a:cxn>
                <a:cxn ang="0">
                  <a:pos x="526" y="4359"/>
                </a:cxn>
                <a:cxn ang="0">
                  <a:pos x="77" y="4262"/>
                </a:cxn>
                <a:cxn ang="0">
                  <a:pos x="0" y="4805"/>
                </a:cxn>
                <a:cxn ang="0">
                  <a:pos x="157" y="4690"/>
                </a:cxn>
                <a:cxn ang="0">
                  <a:pos x="370" y="4669"/>
                </a:cxn>
                <a:cxn ang="0">
                  <a:pos x="409" y="4805"/>
                </a:cxn>
                <a:cxn ang="0">
                  <a:pos x="1904" y="4418"/>
                </a:cxn>
                <a:cxn ang="0">
                  <a:pos x="1748" y="3547"/>
                </a:cxn>
                <a:cxn ang="0">
                  <a:pos x="2255" y="4302"/>
                </a:cxn>
                <a:cxn ang="0">
                  <a:pos x="2661" y="4805"/>
                </a:cxn>
                <a:cxn ang="0">
                  <a:pos x="4545" y="5116"/>
                </a:cxn>
                <a:cxn ang="0">
                  <a:pos x="5224" y="5176"/>
                </a:cxn>
                <a:cxn ang="0">
                  <a:pos x="5538" y="5057"/>
                </a:cxn>
                <a:cxn ang="0">
                  <a:pos x="4934" y="4959"/>
                </a:cxn>
                <a:cxn ang="0">
                  <a:pos x="4178" y="4458"/>
                </a:cxn>
                <a:cxn ang="0">
                  <a:pos x="5013" y="4690"/>
                </a:cxn>
                <a:cxn ang="0">
                  <a:pos x="4196" y="4168"/>
                </a:cxn>
                <a:cxn ang="0">
                  <a:pos x="3670" y="3547"/>
                </a:cxn>
                <a:cxn ang="0">
                  <a:pos x="4275" y="3856"/>
                </a:cxn>
                <a:cxn ang="0">
                  <a:pos x="4835" y="4302"/>
                </a:cxn>
                <a:cxn ang="0">
                  <a:pos x="4874" y="4223"/>
                </a:cxn>
                <a:cxn ang="0">
                  <a:pos x="3864" y="3004"/>
                </a:cxn>
                <a:cxn ang="0">
                  <a:pos x="3013" y="1764"/>
                </a:cxn>
                <a:cxn ang="0">
                  <a:pos x="2525" y="1511"/>
                </a:cxn>
                <a:cxn ang="0">
                  <a:pos x="2022" y="909"/>
                </a:cxn>
                <a:cxn ang="0">
                  <a:pos x="1807" y="580"/>
                </a:cxn>
                <a:cxn ang="0">
                  <a:pos x="1864" y="57"/>
                </a:cxn>
              </a:cxnLst>
              <a:rect l="0" t="0" r="r" b="b"/>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0" name="Freeform 48"/>
            <p:cNvSpPr>
              <a:spLocks/>
            </p:cNvSpPr>
            <p:nvPr/>
          </p:nvSpPr>
          <p:spPr bwMode="auto">
            <a:xfrm>
              <a:off x="2666" y="2880"/>
              <a:ext cx="418" cy="772"/>
            </a:xfrm>
            <a:custGeom>
              <a:avLst/>
              <a:gdLst/>
              <a:ahLst/>
              <a:cxnLst>
                <a:cxn ang="0">
                  <a:pos x="2158" y="196"/>
                </a:cxn>
                <a:cxn ang="0">
                  <a:pos x="2177" y="930"/>
                </a:cxn>
                <a:cxn ang="0">
                  <a:pos x="2564" y="3877"/>
                </a:cxn>
                <a:cxn ang="0">
                  <a:pos x="3148" y="2210"/>
                </a:cxn>
                <a:cxn ang="0">
                  <a:pos x="3109" y="2016"/>
                </a:cxn>
                <a:cxn ang="0">
                  <a:pos x="3012" y="1764"/>
                </a:cxn>
                <a:cxn ang="0">
                  <a:pos x="2624" y="1783"/>
                </a:cxn>
                <a:cxn ang="0">
                  <a:pos x="2546" y="1861"/>
                </a:cxn>
                <a:cxn ang="0">
                  <a:pos x="2857" y="1375"/>
                </a:cxn>
                <a:cxn ang="0">
                  <a:pos x="3148" y="1085"/>
                </a:cxn>
                <a:cxn ang="0">
                  <a:pos x="3205" y="1242"/>
                </a:cxn>
                <a:cxn ang="0">
                  <a:pos x="2972" y="1474"/>
                </a:cxn>
                <a:cxn ang="0">
                  <a:pos x="3226" y="1921"/>
                </a:cxn>
                <a:cxn ang="0">
                  <a:pos x="3344" y="2016"/>
                </a:cxn>
                <a:cxn ang="0">
                  <a:pos x="3127" y="2539"/>
                </a:cxn>
                <a:cxn ang="0">
                  <a:pos x="2779" y="3896"/>
                </a:cxn>
                <a:cxn ang="0">
                  <a:pos x="2779" y="4518"/>
                </a:cxn>
                <a:cxn ang="0">
                  <a:pos x="2933" y="4672"/>
                </a:cxn>
                <a:cxn ang="0">
                  <a:pos x="2663" y="4925"/>
                </a:cxn>
                <a:cxn ang="0">
                  <a:pos x="2410" y="4964"/>
                </a:cxn>
                <a:cxn ang="0">
                  <a:pos x="2138" y="4925"/>
                </a:cxn>
                <a:cxn ang="0">
                  <a:pos x="2158" y="4847"/>
                </a:cxn>
                <a:cxn ang="0">
                  <a:pos x="2391" y="4496"/>
                </a:cxn>
                <a:cxn ang="0">
                  <a:pos x="2430" y="3916"/>
                </a:cxn>
                <a:cxn ang="0">
                  <a:pos x="2331" y="2267"/>
                </a:cxn>
                <a:cxn ang="0">
                  <a:pos x="2001" y="3508"/>
                </a:cxn>
                <a:cxn ang="0">
                  <a:pos x="1790" y="4944"/>
                </a:cxn>
                <a:cxn ang="0">
                  <a:pos x="1729" y="6183"/>
                </a:cxn>
                <a:cxn ang="0">
                  <a:pos x="1711" y="4884"/>
                </a:cxn>
                <a:cxn ang="0">
                  <a:pos x="1826" y="3374"/>
                </a:cxn>
                <a:cxn ang="0">
                  <a:pos x="2001" y="2115"/>
                </a:cxn>
                <a:cxn ang="0">
                  <a:pos x="2117" y="1029"/>
                </a:cxn>
                <a:cxn ang="0">
                  <a:pos x="1865" y="541"/>
                </a:cxn>
                <a:cxn ang="0">
                  <a:pos x="1478" y="447"/>
                </a:cxn>
                <a:cxn ang="0">
                  <a:pos x="1439" y="407"/>
                </a:cxn>
                <a:cxn ang="0">
                  <a:pos x="408" y="447"/>
                </a:cxn>
                <a:cxn ang="0">
                  <a:pos x="390" y="389"/>
                </a:cxn>
                <a:cxn ang="0">
                  <a:pos x="1013" y="447"/>
                </a:cxn>
                <a:cxn ang="0">
                  <a:pos x="1845" y="137"/>
                </a:cxn>
                <a:cxn ang="0">
                  <a:pos x="2237" y="41"/>
                </a:cxn>
              </a:cxnLst>
              <a:rect l="0" t="0" r="r" b="b"/>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1" name="Freeform 49"/>
            <p:cNvSpPr>
              <a:spLocks/>
            </p:cNvSpPr>
            <p:nvPr/>
          </p:nvSpPr>
          <p:spPr bwMode="auto">
            <a:xfrm>
              <a:off x="3062" y="3018"/>
              <a:ext cx="95" cy="310"/>
            </a:xfrm>
            <a:custGeom>
              <a:avLst/>
              <a:gdLst/>
              <a:ahLst/>
              <a:cxnLst>
                <a:cxn ang="0">
                  <a:pos x="39" y="0"/>
                </a:cxn>
                <a:cxn ang="0">
                  <a:pos x="233" y="60"/>
                </a:cxn>
                <a:cxn ang="0">
                  <a:pos x="431" y="253"/>
                </a:cxn>
                <a:cxn ang="0">
                  <a:pos x="565" y="446"/>
                </a:cxn>
                <a:cxn ang="0">
                  <a:pos x="701" y="736"/>
                </a:cxn>
                <a:cxn ang="0">
                  <a:pos x="758" y="989"/>
                </a:cxn>
                <a:cxn ang="0">
                  <a:pos x="719" y="1010"/>
                </a:cxn>
                <a:cxn ang="0">
                  <a:pos x="408" y="486"/>
                </a:cxn>
                <a:cxn ang="0">
                  <a:pos x="312" y="639"/>
                </a:cxn>
                <a:cxn ang="0">
                  <a:pos x="332" y="775"/>
                </a:cxn>
                <a:cxn ang="0">
                  <a:pos x="350" y="892"/>
                </a:cxn>
                <a:cxn ang="0">
                  <a:pos x="332" y="931"/>
                </a:cxn>
                <a:cxn ang="0">
                  <a:pos x="408" y="1105"/>
                </a:cxn>
                <a:cxn ang="0">
                  <a:pos x="447" y="1454"/>
                </a:cxn>
                <a:cxn ang="0">
                  <a:pos x="447" y="1802"/>
                </a:cxn>
                <a:cxn ang="0">
                  <a:pos x="468" y="2074"/>
                </a:cxn>
                <a:cxn ang="0">
                  <a:pos x="468" y="2269"/>
                </a:cxn>
                <a:cxn ang="0">
                  <a:pos x="408" y="2480"/>
                </a:cxn>
                <a:cxn ang="0">
                  <a:pos x="431" y="2019"/>
                </a:cxn>
                <a:cxn ang="0">
                  <a:pos x="389" y="1494"/>
                </a:cxn>
                <a:cxn ang="0">
                  <a:pos x="350" y="1123"/>
                </a:cxn>
                <a:cxn ang="0">
                  <a:pos x="253" y="931"/>
                </a:cxn>
                <a:cxn ang="0">
                  <a:pos x="272" y="855"/>
                </a:cxn>
                <a:cxn ang="0">
                  <a:pos x="272" y="699"/>
                </a:cxn>
                <a:cxn ang="0">
                  <a:pos x="312" y="446"/>
                </a:cxn>
                <a:cxn ang="0">
                  <a:pos x="350" y="332"/>
                </a:cxn>
                <a:cxn ang="0">
                  <a:pos x="216" y="194"/>
                </a:cxn>
                <a:cxn ang="0">
                  <a:pos x="0" y="114"/>
                </a:cxn>
                <a:cxn ang="0">
                  <a:pos x="39" y="0"/>
                </a:cxn>
              </a:cxnLst>
              <a:rect l="0" t="0" r="r" b="b"/>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2" name="Freeform 50"/>
            <p:cNvSpPr>
              <a:spLocks/>
            </p:cNvSpPr>
            <p:nvPr/>
          </p:nvSpPr>
          <p:spPr bwMode="auto">
            <a:xfrm>
              <a:off x="2778" y="3027"/>
              <a:ext cx="61" cy="29"/>
            </a:xfrm>
            <a:custGeom>
              <a:avLst/>
              <a:gdLst/>
              <a:ahLst/>
              <a:cxnLst>
                <a:cxn ang="0">
                  <a:pos x="0" y="37"/>
                </a:cxn>
                <a:cxn ang="0">
                  <a:pos x="331" y="233"/>
                </a:cxn>
                <a:cxn ang="0">
                  <a:pos x="485" y="136"/>
                </a:cxn>
                <a:cxn ang="0">
                  <a:pos x="386" y="60"/>
                </a:cxn>
                <a:cxn ang="0">
                  <a:pos x="215" y="0"/>
                </a:cxn>
                <a:cxn ang="0">
                  <a:pos x="0" y="37"/>
                </a:cxn>
              </a:cxnLst>
              <a:rect l="0" t="0" r="r" b="b"/>
              <a:pathLst>
                <a:path w="485" h="233">
                  <a:moveTo>
                    <a:pt x="0" y="37"/>
                  </a:moveTo>
                  <a:lnTo>
                    <a:pt x="331" y="233"/>
                  </a:lnTo>
                  <a:lnTo>
                    <a:pt x="485" y="136"/>
                  </a:lnTo>
                  <a:lnTo>
                    <a:pt x="386" y="60"/>
                  </a:lnTo>
                  <a:lnTo>
                    <a:pt x="215" y="0"/>
                  </a:lnTo>
                  <a:lnTo>
                    <a:pt x="0" y="37"/>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3" name="Freeform 51"/>
            <p:cNvSpPr>
              <a:spLocks/>
            </p:cNvSpPr>
            <p:nvPr/>
          </p:nvSpPr>
          <p:spPr bwMode="auto">
            <a:xfrm>
              <a:off x="2599" y="3025"/>
              <a:ext cx="211" cy="644"/>
            </a:xfrm>
            <a:custGeom>
              <a:avLst/>
              <a:gdLst/>
              <a:ahLst/>
              <a:cxnLst>
                <a:cxn ang="0">
                  <a:pos x="1435" y="696"/>
                </a:cxn>
                <a:cxn ang="0">
                  <a:pos x="1378" y="1280"/>
                </a:cxn>
                <a:cxn ang="0">
                  <a:pos x="1378" y="2092"/>
                </a:cxn>
                <a:cxn ang="0">
                  <a:pos x="1395" y="2982"/>
                </a:cxn>
                <a:cxn ang="0">
                  <a:pos x="1494" y="3972"/>
                </a:cxn>
                <a:cxn ang="0">
                  <a:pos x="1611" y="4747"/>
                </a:cxn>
                <a:cxn ang="0">
                  <a:pos x="1687" y="5154"/>
                </a:cxn>
                <a:cxn ang="0">
                  <a:pos x="1611" y="5154"/>
                </a:cxn>
                <a:cxn ang="0">
                  <a:pos x="1261" y="4592"/>
                </a:cxn>
                <a:cxn ang="0">
                  <a:pos x="872" y="3876"/>
                </a:cxn>
                <a:cxn ang="0">
                  <a:pos x="541" y="3041"/>
                </a:cxn>
                <a:cxn ang="0">
                  <a:pos x="253" y="2130"/>
                </a:cxn>
                <a:cxn ang="0">
                  <a:pos x="97" y="1355"/>
                </a:cxn>
                <a:cxn ang="0">
                  <a:pos x="0" y="522"/>
                </a:cxn>
                <a:cxn ang="0">
                  <a:pos x="0" y="0"/>
                </a:cxn>
                <a:cxn ang="0">
                  <a:pos x="74" y="851"/>
                </a:cxn>
                <a:cxn ang="0">
                  <a:pos x="193" y="1570"/>
                </a:cxn>
                <a:cxn ang="0">
                  <a:pos x="387" y="2286"/>
                </a:cxn>
                <a:cxn ang="0">
                  <a:pos x="620" y="2942"/>
                </a:cxn>
                <a:cxn ang="0">
                  <a:pos x="872" y="3566"/>
                </a:cxn>
                <a:cxn ang="0">
                  <a:pos x="1143" y="4129"/>
                </a:cxn>
                <a:cxn ang="0">
                  <a:pos x="1475" y="4629"/>
                </a:cxn>
                <a:cxn ang="0">
                  <a:pos x="1300" y="3779"/>
                </a:cxn>
                <a:cxn ang="0">
                  <a:pos x="1242" y="2942"/>
                </a:cxn>
                <a:cxn ang="0">
                  <a:pos x="1242" y="2072"/>
                </a:cxn>
                <a:cxn ang="0">
                  <a:pos x="1300" y="1201"/>
                </a:cxn>
                <a:cxn ang="0">
                  <a:pos x="1378" y="715"/>
                </a:cxn>
                <a:cxn ang="0">
                  <a:pos x="1435" y="696"/>
                </a:cxn>
              </a:cxnLst>
              <a:rect l="0" t="0" r="r" b="b"/>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4" name="Freeform 52"/>
            <p:cNvSpPr>
              <a:spLocks/>
            </p:cNvSpPr>
            <p:nvPr/>
          </p:nvSpPr>
          <p:spPr bwMode="auto">
            <a:xfrm>
              <a:off x="2461" y="3269"/>
              <a:ext cx="349" cy="449"/>
            </a:xfrm>
            <a:custGeom>
              <a:avLst/>
              <a:gdLst/>
              <a:ahLst/>
              <a:cxnLst>
                <a:cxn ang="0">
                  <a:pos x="842" y="1516"/>
                </a:cxn>
                <a:cxn ang="0">
                  <a:pos x="877" y="1500"/>
                </a:cxn>
                <a:cxn ang="0">
                  <a:pos x="1306" y="1976"/>
                </a:cxn>
                <a:cxn ang="0">
                  <a:pos x="1306" y="1614"/>
                </a:cxn>
                <a:cxn ang="0">
                  <a:pos x="1205" y="1234"/>
                </a:cxn>
                <a:cxn ang="0">
                  <a:pos x="1205" y="1006"/>
                </a:cxn>
                <a:cxn ang="0">
                  <a:pos x="1039" y="1104"/>
                </a:cxn>
                <a:cxn ang="0">
                  <a:pos x="940" y="871"/>
                </a:cxn>
                <a:cxn ang="0">
                  <a:pos x="363" y="641"/>
                </a:cxn>
                <a:cxn ang="0">
                  <a:pos x="0" y="347"/>
                </a:cxn>
                <a:cxn ang="0">
                  <a:pos x="264" y="493"/>
                </a:cxn>
                <a:cxn ang="0">
                  <a:pos x="1057" y="380"/>
                </a:cxn>
                <a:cxn ang="0">
                  <a:pos x="827" y="0"/>
                </a:cxn>
                <a:cxn ang="0">
                  <a:pos x="1158" y="165"/>
                </a:cxn>
                <a:cxn ang="0">
                  <a:pos x="1354" y="165"/>
                </a:cxn>
                <a:cxn ang="0">
                  <a:pos x="1767" y="1318"/>
                </a:cxn>
                <a:cxn ang="0">
                  <a:pos x="2097" y="2126"/>
                </a:cxn>
                <a:cxn ang="0">
                  <a:pos x="2376" y="2600"/>
                </a:cxn>
                <a:cxn ang="0">
                  <a:pos x="2786" y="3195"/>
                </a:cxn>
                <a:cxn ang="0">
                  <a:pos x="2492" y="3195"/>
                </a:cxn>
                <a:cxn ang="0">
                  <a:pos x="2492" y="3507"/>
                </a:cxn>
                <a:cxn ang="0">
                  <a:pos x="2360" y="3589"/>
                </a:cxn>
                <a:cxn ang="0">
                  <a:pos x="2459" y="3474"/>
                </a:cxn>
                <a:cxn ang="0">
                  <a:pos x="2459" y="3195"/>
                </a:cxn>
                <a:cxn ang="0">
                  <a:pos x="1899" y="2419"/>
                </a:cxn>
                <a:cxn ang="0">
                  <a:pos x="1124" y="2174"/>
                </a:cxn>
                <a:cxn ang="0">
                  <a:pos x="1336" y="2225"/>
                </a:cxn>
                <a:cxn ang="0">
                  <a:pos x="857" y="1566"/>
                </a:cxn>
                <a:cxn ang="0">
                  <a:pos x="842" y="1516"/>
                </a:cxn>
              </a:cxnLst>
              <a:rect l="0" t="0" r="r" b="b"/>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5" name="Freeform 53"/>
            <p:cNvSpPr>
              <a:spLocks/>
            </p:cNvSpPr>
            <p:nvPr/>
          </p:nvSpPr>
          <p:spPr bwMode="auto">
            <a:xfrm>
              <a:off x="2418" y="2938"/>
              <a:ext cx="217" cy="395"/>
            </a:xfrm>
            <a:custGeom>
              <a:avLst/>
              <a:gdLst/>
              <a:ahLst/>
              <a:cxnLst>
                <a:cxn ang="0">
                  <a:pos x="1732" y="15"/>
                </a:cxn>
                <a:cxn ang="0">
                  <a:pos x="1584" y="231"/>
                </a:cxn>
                <a:cxn ang="0">
                  <a:pos x="1483" y="428"/>
                </a:cxn>
                <a:cxn ang="0">
                  <a:pos x="1453" y="644"/>
                </a:cxn>
                <a:cxn ang="0">
                  <a:pos x="1435" y="923"/>
                </a:cxn>
                <a:cxn ang="0">
                  <a:pos x="1384" y="494"/>
                </a:cxn>
                <a:cxn ang="0">
                  <a:pos x="1237" y="806"/>
                </a:cxn>
                <a:cxn ang="0">
                  <a:pos x="1187" y="1089"/>
                </a:cxn>
                <a:cxn ang="0">
                  <a:pos x="1187" y="1384"/>
                </a:cxn>
                <a:cxn ang="0">
                  <a:pos x="1268" y="1860"/>
                </a:cxn>
                <a:cxn ang="0">
                  <a:pos x="1402" y="2257"/>
                </a:cxn>
                <a:cxn ang="0">
                  <a:pos x="1600" y="2701"/>
                </a:cxn>
                <a:cxn ang="0">
                  <a:pos x="1319" y="2306"/>
                </a:cxn>
                <a:cxn ang="0">
                  <a:pos x="1121" y="1911"/>
                </a:cxn>
                <a:cxn ang="0">
                  <a:pos x="971" y="1501"/>
                </a:cxn>
                <a:cxn ang="0">
                  <a:pos x="872" y="1089"/>
                </a:cxn>
                <a:cxn ang="0">
                  <a:pos x="840" y="1368"/>
                </a:cxn>
                <a:cxn ang="0">
                  <a:pos x="860" y="1748"/>
                </a:cxn>
                <a:cxn ang="0">
                  <a:pos x="958" y="2142"/>
                </a:cxn>
                <a:cxn ang="0">
                  <a:pos x="1073" y="2519"/>
                </a:cxn>
                <a:cxn ang="0">
                  <a:pos x="593" y="1748"/>
                </a:cxn>
                <a:cxn ang="0">
                  <a:pos x="510" y="1748"/>
                </a:cxn>
                <a:cxn ang="0">
                  <a:pos x="558" y="2142"/>
                </a:cxn>
                <a:cxn ang="0">
                  <a:pos x="741" y="2681"/>
                </a:cxn>
                <a:cxn ang="0">
                  <a:pos x="989" y="3160"/>
                </a:cxn>
                <a:cxn ang="0">
                  <a:pos x="890" y="3160"/>
                </a:cxn>
                <a:cxn ang="0">
                  <a:pos x="0" y="2209"/>
                </a:cxn>
                <a:cxn ang="0">
                  <a:pos x="644" y="2701"/>
                </a:cxn>
                <a:cxn ang="0">
                  <a:pos x="429" y="2306"/>
                </a:cxn>
                <a:cxn ang="0">
                  <a:pos x="314" y="1928"/>
                </a:cxn>
                <a:cxn ang="0">
                  <a:pos x="296" y="1649"/>
                </a:cxn>
                <a:cxn ang="0">
                  <a:pos x="494" y="1400"/>
                </a:cxn>
                <a:cxn ang="0">
                  <a:pos x="727" y="1054"/>
                </a:cxn>
                <a:cxn ang="0">
                  <a:pos x="872" y="824"/>
                </a:cxn>
                <a:cxn ang="0">
                  <a:pos x="1121" y="776"/>
                </a:cxn>
                <a:cxn ang="0">
                  <a:pos x="1137" y="510"/>
                </a:cxn>
                <a:cxn ang="0">
                  <a:pos x="1402" y="84"/>
                </a:cxn>
                <a:cxn ang="0">
                  <a:pos x="1651" y="0"/>
                </a:cxn>
                <a:cxn ang="0">
                  <a:pos x="1732" y="15"/>
                </a:cxn>
              </a:cxnLst>
              <a:rect l="0" t="0" r="r" b="b"/>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6" name="Freeform 54"/>
            <p:cNvSpPr>
              <a:spLocks/>
            </p:cNvSpPr>
            <p:nvPr/>
          </p:nvSpPr>
          <p:spPr bwMode="auto">
            <a:xfrm>
              <a:off x="2404" y="3144"/>
              <a:ext cx="57" cy="170"/>
            </a:xfrm>
            <a:custGeom>
              <a:avLst/>
              <a:gdLst/>
              <a:ahLst/>
              <a:cxnLst>
                <a:cxn ang="0">
                  <a:pos x="431" y="0"/>
                </a:cxn>
                <a:cxn ang="0">
                  <a:pos x="216" y="244"/>
                </a:cxn>
                <a:cxn ang="0">
                  <a:pos x="0" y="574"/>
                </a:cxn>
                <a:cxn ang="0">
                  <a:pos x="18" y="753"/>
                </a:cxn>
                <a:cxn ang="0">
                  <a:pos x="231" y="1083"/>
                </a:cxn>
                <a:cxn ang="0">
                  <a:pos x="462" y="1364"/>
                </a:cxn>
                <a:cxn ang="0">
                  <a:pos x="267" y="1002"/>
                </a:cxn>
                <a:cxn ang="0">
                  <a:pos x="231" y="642"/>
                </a:cxn>
                <a:cxn ang="0">
                  <a:pos x="462" y="163"/>
                </a:cxn>
                <a:cxn ang="0">
                  <a:pos x="431" y="0"/>
                </a:cxn>
              </a:cxnLst>
              <a:rect l="0" t="0" r="r" b="b"/>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7" name="Freeform 55"/>
            <p:cNvSpPr>
              <a:spLocks/>
            </p:cNvSpPr>
            <p:nvPr/>
          </p:nvSpPr>
          <p:spPr bwMode="auto">
            <a:xfrm>
              <a:off x="2183" y="3230"/>
              <a:ext cx="216" cy="214"/>
            </a:xfrm>
            <a:custGeom>
              <a:avLst/>
              <a:gdLst/>
              <a:ahLst/>
              <a:cxnLst>
                <a:cxn ang="0">
                  <a:pos x="1619" y="0"/>
                </a:cxn>
                <a:cxn ang="0">
                  <a:pos x="1619" y="149"/>
                </a:cxn>
                <a:cxn ang="0">
                  <a:pos x="1734" y="393"/>
                </a:cxn>
                <a:cxn ang="0">
                  <a:pos x="1619" y="342"/>
                </a:cxn>
                <a:cxn ang="0">
                  <a:pos x="1503" y="461"/>
                </a:cxn>
                <a:cxn ang="0">
                  <a:pos x="1437" y="659"/>
                </a:cxn>
                <a:cxn ang="0">
                  <a:pos x="1371" y="1003"/>
                </a:cxn>
                <a:cxn ang="0">
                  <a:pos x="1371" y="1416"/>
                </a:cxn>
                <a:cxn ang="0">
                  <a:pos x="1404" y="1711"/>
                </a:cxn>
                <a:cxn ang="0">
                  <a:pos x="1287" y="1447"/>
                </a:cxn>
                <a:cxn ang="0">
                  <a:pos x="1141" y="1333"/>
                </a:cxn>
                <a:cxn ang="0">
                  <a:pos x="991" y="1282"/>
                </a:cxn>
                <a:cxn ang="0">
                  <a:pos x="793" y="1282"/>
                </a:cxn>
                <a:cxn ang="0">
                  <a:pos x="532" y="1318"/>
                </a:cxn>
                <a:cxn ang="0">
                  <a:pos x="231" y="1416"/>
                </a:cxn>
                <a:cxn ang="0">
                  <a:pos x="0" y="1546"/>
                </a:cxn>
                <a:cxn ang="0">
                  <a:pos x="169" y="1282"/>
                </a:cxn>
                <a:cxn ang="0">
                  <a:pos x="413" y="986"/>
                </a:cxn>
                <a:cxn ang="0">
                  <a:pos x="694" y="740"/>
                </a:cxn>
                <a:cxn ang="0">
                  <a:pos x="1074" y="492"/>
                </a:cxn>
                <a:cxn ang="0">
                  <a:pos x="1338" y="294"/>
                </a:cxn>
                <a:cxn ang="0">
                  <a:pos x="1503" y="114"/>
                </a:cxn>
                <a:cxn ang="0">
                  <a:pos x="1619" y="0"/>
                </a:cxn>
              </a:cxnLst>
              <a:rect l="0" t="0" r="r" b="b"/>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8" name="Freeform 56"/>
            <p:cNvSpPr>
              <a:spLocks/>
            </p:cNvSpPr>
            <p:nvPr/>
          </p:nvSpPr>
          <p:spPr bwMode="auto">
            <a:xfrm>
              <a:off x="2148" y="3306"/>
              <a:ext cx="468" cy="383"/>
            </a:xfrm>
            <a:custGeom>
              <a:avLst/>
              <a:gdLst/>
              <a:ahLst/>
              <a:cxnLst>
                <a:cxn ang="0">
                  <a:pos x="2312" y="245"/>
                </a:cxn>
                <a:cxn ang="0">
                  <a:pos x="2771" y="572"/>
                </a:cxn>
                <a:cxn ang="0">
                  <a:pos x="3384" y="756"/>
                </a:cxn>
                <a:cxn ang="0">
                  <a:pos x="3746" y="722"/>
                </a:cxn>
                <a:cxn ang="0">
                  <a:pos x="3217" y="1231"/>
                </a:cxn>
                <a:cxn ang="0">
                  <a:pos x="2852" y="1627"/>
                </a:cxn>
                <a:cxn ang="0">
                  <a:pos x="2327" y="1842"/>
                </a:cxn>
                <a:cxn ang="0">
                  <a:pos x="2540" y="2088"/>
                </a:cxn>
                <a:cxn ang="0">
                  <a:pos x="2507" y="2120"/>
                </a:cxn>
                <a:cxn ang="0">
                  <a:pos x="2211" y="2037"/>
                </a:cxn>
                <a:cxn ang="0">
                  <a:pos x="1566" y="2136"/>
                </a:cxn>
                <a:cxn ang="0">
                  <a:pos x="1123" y="2696"/>
                </a:cxn>
                <a:cxn ang="0">
                  <a:pos x="1173" y="3046"/>
                </a:cxn>
                <a:cxn ang="0">
                  <a:pos x="578" y="2963"/>
                </a:cxn>
                <a:cxn ang="0">
                  <a:pos x="544" y="2945"/>
                </a:cxn>
                <a:cxn ang="0">
                  <a:pos x="957" y="2486"/>
                </a:cxn>
                <a:cxn ang="0">
                  <a:pos x="1566" y="2025"/>
                </a:cxn>
                <a:cxn ang="0">
                  <a:pos x="1798" y="1758"/>
                </a:cxn>
                <a:cxn ang="0">
                  <a:pos x="1353" y="1677"/>
                </a:cxn>
                <a:cxn ang="0">
                  <a:pos x="1024" y="1366"/>
                </a:cxn>
                <a:cxn ang="0">
                  <a:pos x="678" y="1185"/>
                </a:cxn>
                <a:cxn ang="0">
                  <a:pos x="265" y="1267"/>
                </a:cxn>
                <a:cxn ang="0">
                  <a:pos x="662" y="1118"/>
                </a:cxn>
                <a:cxn ang="0">
                  <a:pos x="1105" y="1249"/>
                </a:cxn>
                <a:cxn ang="0">
                  <a:pos x="1434" y="1447"/>
                </a:cxn>
                <a:cxn ang="0">
                  <a:pos x="1995" y="1480"/>
                </a:cxn>
                <a:cxn ang="0">
                  <a:pos x="1434" y="1134"/>
                </a:cxn>
                <a:cxn ang="0">
                  <a:pos x="644" y="952"/>
                </a:cxn>
                <a:cxn ang="0">
                  <a:pos x="0" y="1085"/>
                </a:cxn>
                <a:cxn ang="0">
                  <a:pos x="725" y="887"/>
                </a:cxn>
                <a:cxn ang="0">
                  <a:pos x="1519" y="1019"/>
                </a:cxn>
                <a:cxn ang="0">
                  <a:pos x="2312" y="1366"/>
                </a:cxn>
                <a:cxn ang="0">
                  <a:pos x="2225" y="441"/>
                </a:cxn>
                <a:cxn ang="0">
                  <a:pos x="2144" y="0"/>
                </a:cxn>
              </a:cxnLst>
              <a:rect l="0" t="0" r="r" b="b"/>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9" name="Freeform 57"/>
            <p:cNvSpPr>
              <a:spLocks/>
            </p:cNvSpPr>
            <p:nvPr/>
          </p:nvSpPr>
          <p:spPr bwMode="auto">
            <a:xfrm>
              <a:off x="2073" y="3459"/>
              <a:ext cx="153" cy="236"/>
            </a:xfrm>
            <a:custGeom>
              <a:avLst/>
              <a:gdLst/>
              <a:ahLst/>
              <a:cxnLst>
                <a:cxn ang="0">
                  <a:pos x="500" y="0"/>
                </a:cxn>
                <a:cxn ang="0">
                  <a:pos x="245" y="208"/>
                </a:cxn>
                <a:cxn ang="0">
                  <a:pos x="60" y="441"/>
                </a:cxn>
                <a:cxn ang="0">
                  <a:pos x="0" y="671"/>
                </a:cxn>
                <a:cxn ang="0">
                  <a:pos x="0" y="867"/>
                </a:cxn>
                <a:cxn ang="0">
                  <a:pos x="50" y="1063"/>
                </a:cxn>
                <a:cxn ang="0">
                  <a:pos x="111" y="1271"/>
                </a:cxn>
                <a:cxn ang="0">
                  <a:pos x="136" y="1392"/>
                </a:cxn>
                <a:cxn ang="0">
                  <a:pos x="159" y="1427"/>
                </a:cxn>
                <a:cxn ang="0">
                  <a:pos x="379" y="1478"/>
                </a:cxn>
                <a:cxn ang="0">
                  <a:pos x="588" y="1563"/>
                </a:cxn>
                <a:cxn ang="0">
                  <a:pos x="744" y="1697"/>
                </a:cxn>
                <a:cxn ang="0">
                  <a:pos x="1003" y="1881"/>
                </a:cxn>
                <a:cxn ang="0">
                  <a:pos x="992" y="1772"/>
                </a:cxn>
                <a:cxn ang="0">
                  <a:pos x="1038" y="1600"/>
                </a:cxn>
                <a:cxn ang="0">
                  <a:pos x="1137" y="1478"/>
                </a:cxn>
                <a:cxn ang="0">
                  <a:pos x="1225" y="1381"/>
                </a:cxn>
                <a:cxn ang="0">
                  <a:pos x="1148" y="1406"/>
                </a:cxn>
                <a:cxn ang="0">
                  <a:pos x="1148" y="1271"/>
                </a:cxn>
                <a:cxn ang="0">
                  <a:pos x="1199" y="1001"/>
                </a:cxn>
                <a:cxn ang="0">
                  <a:pos x="1089" y="942"/>
                </a:cxn>
                <a:cxn ang="0">
                  <a:pos x="588" y="1282"/>
                </a:cxn>
                <a:cxn ang="0">
                  <a:pos x="685" y="1014"/>
                </a:cxn>
                <a:cxn ang="0">
                  <a:pos x="821" y="843"/>
                </a:cxn>
                <a:cxn ang="0">
                  <a:pos x="660" y="915"/>
                </a:cxn>
                <a:cxn ang="0">
                  <a:pos x="463" y="1052"/>
                </a:cxn>
                <a:cxn ang="0">
                  <a:pos x="304" y="1150"/>
                </a:cxn>
                <a:cxn ang="0">
                  <a:pos x="342" y="1026"/>
                </a:cxn>
                <a:cxn ang="0">
                  <a:pos x="427" y="867"/>
                </a:cxn>
                <a:cxn ang="0">
                  <a:pos x="599" y="696"/>
                </a:cxn>
                <a:cxn ang="0">
                  <a:pos x="759" y="562"/>
                </a:cxn>
                <a:cxn ang="0">
                  <a:pos x="572" y="623"/>
                </a:cxn>
                <a:cxn ang="0">
                  <a:pos x="379" y="733"/>
                </a:cxn>
                <a:cxn ang="0">
                  <a:pos x="208" y="867"/>
                </a:cxn>
                <a:cxn ang="0">
                  <a:pos x="171" y="745"/>
                </a:cxn>
                <a:cxn ang="0">
                  <a:pos x="159" y="573"/>
                </a:cxn>
                <a:cxn ang="0">
                  <a:pos x="184" y="415"/>
                </a:cxn>
                <a:cxn ang="0">
                  <a:pos x="256" y="243"/>
                </a:cxn>
                <a:cxn ang="0">
                  <a:pos x="318" y="160"/>
                </a:cxn>
                <a:cxn ang="0">
                  <a:pos x="500" y="0"/>
                </a:cxn>
              </a:cxnLst>
              <a:rect l="0" t="0" r="r" b="b"/>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0" name="Freeform 58"/>
            <p:cNvSpPr>
              <a:spLocks/>
            </p:cNvSpPr>
            <p:nvPr/>
          </p:nvSpPr>
          <p:spPr bwMode="auto">
            <a:xfrm>
              <a:off x="2309" y="3546"/>
              <a:ext cx="275" cy="217"/>
            </a:xfrm>
            <a:custGeom>
              <a:avLst/>
              <a:gdLst/>
              <a:ahLst/>
              <a:cxnLst>
                <a:cxn ang="0">
                  <a:pos x="0" y="1100"/>
                </a:cxn>
                <a:cxn ang="0">
                  <a:pos x="147" y="929"/>
                </a:cxn>
                <a:cxn ang="0">
                  <a:pos x="380" y="671"/>
                </a:cxn>
                <a:cxn ang="0">
                  <a:pos x="587" y="528"/>
                </a:cxn>
                <a:cxn ang="0">
                  <a:pos x="820" y="429"/>
                </a:cxn>
                <a:cxn ang="0">
                  <a:pos x="1113" y="356"/>
                </a:cxn>
                <a:cxn ang="0">
                  <a:pos x="673" y="528"/>
                </a:cxn>
                <a:cxn ang="0">
                  <a:pos x="525" y="637"/>
                </a:cxn>
                <a:cxn ang="0">
                  <a:pos x="491" y="782"/>
                </a:cxn>
                <a:cxn ang="0">
                  <a:pos x="491" y="918"/>
                </a:cxn>
                <a:cxn ang="0">
                  <a:pos x="525" y="1049"/>
                </a:cxn>
                <a:cxn ang="0">
                  <a:pos x="574" y="1138"/>
                </a:cxn>
                <a:cxn ang="0">
                  <a:pos x="979" y="1210"/>
                </a:cxn>
                <a:cxn ang="0">
                  <a:pos x="1173" y="1258"/>
                </a:cxn>
                <a:cxn ang="0">
                  <a:pos x="1139" y="1111"/>
                </a:cxn>
                <a:cxn ang="0">
                  <a:pos x="1139" y="940"/>
                </a:cxn>
                <a:cxn ang="0">
                  <a:pos x="1200" y="720"/>
                </a:cxn>
                <a:cxn ang="0">
                  <a:pos x="1602" y="415"/>
                </a:cxn>
                <a:cxn ang="0">
                  <a:pos x="1311" y="356"/>
                </a:cxn>
                <a:cxn ang="0">
                  <a:pos x="1664" y="356"/>
                </a:cxn>
                <a:cxn ang="0">
                  <a:pos x="1798" y="294"/>
                </a:cxn>
                <a:cxn ang="0">
                  <a:pos x="1934" y="246"/>
                </a:cxn>
                <a:cxn ang="0">
                  <a:pos x="1996" y="86"/>
                </a:cxn>
                <a:cxn ang="0">
                  <a:pos x="2203" y="0"/>
                </a:cxn>
                <a:cxn ang="0">
                  <a:pos x="2031" y="147"/>
                </a:cxn>
                <a:cxn ang="0">
                  <a:pos x="2017" y="281"/>
                </a:cxn>
                <a:cxn ang="0">
                  <a:pos x="1860" y="318"/>
                </a:cxn>
                <a:cxn ang="0">
                  <a:pos x="1747" y="477"/>
                </a:cxn>
                <a:cxn ang="0">
                  <a:pos x="1747" y="637"/>
                </a:cxn>
                <a:cxn ang="0">
                  <a:pos x="1651" y="747"/>
                </a:cxn>
                <a:cxn ang="0">
                  <a:pos x="1627" y="904"/>
                </a:cxn>
                <a:cxn ang="0">
                  <a:pos x="1664" y="1065"/>
                </a:cxn>
                <a:cxn ang="0">
                  <a:pos x="1602" y="1210"/>
                </a:cxn>
                <a:cxn ang="0">
                  <a:pos x="1602" y="1357"/>
                </a:cxn>
                <a:cxn ang="0">
                  <a:pos x="1712" y="1478"/>
                </a:cxn>
                <a:cxn ang="0">
                  <a:pos x="2130" y="1735"/>
                </a:cxn>
                <a:cxn ang="0">
                  <a:pos x="1908" y="1708"/>
                </a:cxn>
                <a:cxn ang="0">
                  <a:pos x="1482" y="1553"/>
                </a:cxn>
                <a:cxn ang="0">
                  <a:pos x="1090" y="1330"/>
                </a:cxn>
                <a:cxn ang="0">
                  <a:pos x="930" y="1258"/>
                </a:cxn>
                <a:cxn ang="0">
                  <a:pos x="785" y="1221"/>
                </a:cxn>
                <a:cxn ang="0">
                  <a:pos x="465" y="1221"/>
                </a:cxn>
                <a:cxn ang="0">
                  <a:pos x="320" y="1185"/>
                </a:cxn>
                <a:cxn ang="0">
                  <a:pos x="221" y="1138"/>
                </a:cxn>
                <a:cxn ang="0">
                  <a:pos x="133" y="1065"/>
                </a:cxn>
                <a:cxn ang="0">
                  <a:pos x="0" y="1100"/>
                </a:cxn>
              </a:cxnLst>
              <a:rect l="0" t="0" r="r" b="b"/>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1" name="Freeform 59"/>
            <p:cNvSpPr>
              <a:spLocks/>
            </p:cNvSpPr>
            <p:nvPr/>
          </p:nvSpPr>
          <p:spPr bwMode="auto">
            <a:xfrm>
              <a:off x="2621" y="3594"/>
              <a:ext cx="148" cy="160"/>
            </a:xfrm>
            <a:custGeom>
              <a:avLst/>
              <a:gdLst/>
              <a:ahLst/>
              <a:cxnLst>
                <a:cxn ang="0">
                  <a:pos x="0" y="0"/>
                </a:cxn>
                <a:cxn ang="0">
                  <a:pos x="590" y="307"/>
                </a:cxn>
                <a:cxn ang="0">
                  <a:pos x="994" y="843"/>
                </a:cxn>
                <a:cxn ang="0">
                  <a:pos x="1190" y="904"/>
                </a:cxn>
                <a:cxn ang="0">
                  <a:pos x="1077" y="991"/>
                </a:cxn>
                <a:cxn ang="0">
                  <a:pos x="1005" y="979"/>
                </a:cxn>
                <a:cxn ang="0">
                  <a:pos x="1040" y="1233"/>
                </a:cxn>
                <a:cxn ang="0">
                  <a:pos x="968" y="1284"/>
                </a:cxn>
                <a:cxn ang="0">
                  <a:pos x="1005" y="1210"/>
                </a:cxn>
                <a:cxn ang="0">
                  <a:pos x="943" y="942"/>
                </a:cxn>
                <a:cxn ang="0">
                  <a:pos x="541" y="369"/>
                </a:cxn>
                <a:cxn ang="0">
                  <a:pos x="0" y="51"/>
                </a:cxn>
                <a:cxn ang="0">
                  <a:pos x="0" y="0"/>
                </a:cxn>
              </a:cxnLst>
              <a:rect l="0" t="0" r="r" b="b"/>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2" name="Freeform 60"/>
            <p:cNvSpPr>
              <a:spLocks/>
            </p:cNvSpPr>
            <p:nvPr/>
          </p:nvSpPr>
          <p:spPr bwMode="auto">
            <a:xfrm>
              <a:off x="2589" y="3636"/>
              <a:ext cx="145" cy="127"/>
            </a:xfrm>
            <a:custGeom>
              <a:avLst/>
              <a:gdLst/>
              <a:ahLst/>
              <a:cxnLst>
                <a:cxn ang="0">
                  <a:pos x="99" y="0"/>
                </a:cxn>
                <a:cxn ang="0">
                  <a:pos x="316" y="235"/>
                </a:cxn>
                <a:cxn ang="0">
                  <a:pos x="613" y="391"/>
                </a:cxn>
                <a:cxn ang="0">
                  <a:pos x="989" y="817"/>
                </a:cxn>
                <a:cxn ang="0">
                  <a:pos x="1160" y="916"/>
                </a:cxn>
                <a:cxn ang="0">
                  <a:pos x="978" y="868"/>
                </a:cxn>
                <a:cxn ang="0">
                  <a:pos x="720" y="916"/>
                </a:cxn>
                <a:cxn ang="0">
                  <a:pos x="525" y="916"/>
                </a:cxn>
                <a:cxn ang="0">
                  <a:pos x="342" y="999"/>
                </a:cxn>
                <a:cxn ang="0">
                  <a:pos x="233" y="1015"/>
                </a:cxn>
                <a:cxn ang="0">
                  <a:pos x="208" y="988"/>
                </a:cxn>
                <a:cxn ang="0">
                  <a:pos x="353" y="868"/>
                </a:cxn>
                <a:cxn ang="0">
                  <a:pos x="0" y="575"/>
                </a:cxn>
                <a:cxn ang="0">
                  <a:pos x="294" y="734"/>
                </a:cxn>
                <a:cxn ang="0">
                  <a:pos x="477" y="833"/>
                </a:cxn>
                <a:cxn ang="0">
                  <a:pos x="613" y="843"/>
                </a:cxn>
                <a:cxn ang="0">
                  <a:pos x="699" y="769"/>
                </a:cxn>
                <a:cxn ang="0">
                  <a:pos x="771" y="720"/>
                </a:cxn>
                <a:cxn ang="0">
                  <a:pos x="613" y="514"/>
                </a:cxn>
                <a:cxn ang="0">
                  <a:pos x="244" y="271"/>
                </a:cxn>
                <a:cxn ang="0">
                  <a:pos x="72" y="62"/>
                </a:cxn>
                <a:cxn ang="0">
                  <a:pos x="99" y="0"/>
                </a:cxn>
              </a:cxnLst>
              <a:rect l="0" t="0" r="r" b="b"/>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3" name="Freeform 61"/>
            <p:cNvSpPr>
              <a:spLocks/>
            </p:cNvSpPr>
            <p:nvPr/>
          </p:nvSpPr>
          <p:spPr bwMode="auto">
            <a:xfrm>
              <a:off x="2290" y="3687"/>
              <a:ext cx="109" cy="23"/>
            </a:xfrm>
            <a:custGeom>
              <a:avLst/>
              <a:gdLst/>
              <a:ahLst/>
              <a:cxnLst>
                <a:cxn ang="0">
                  <a:pos x="134" y="0"/>
                </a:cxn>
                <a:cxn ang="0">
                  <a:pos x="268" y="85"/>
                </a:cxn>
                <a:cxn ang="0">
                  <a:pos x="415" y="133"/>
                </a:cxn>
                <a:cxn ang="0">
                  <a:pos x="586" y="133"/>
                </a:cxn>
                <a:cxn ang="0">
                  <a:pos x="733" y="74"/>
                </a:cxn>
                <a:cxn ang="0">
                  <a:pos x="869" y="85"/>
                </a:cxn>
                <a:cxn ang="0">
                  <a:pos x="671" y="170"/>
                </a:cxn>
                <a:cxn ang="0">
                  <a:pos x="487" y="182"/>
                </a:cxn>
                <a:cxn ang="0">
                  <a:pos x="293" y="147"/>
                </a:cxn>
                <a:cxn ang="0">
                  <a:pos x="0" y="13"/>
                </a:cxn>
                <a:cxn ang="0">
                  <a:pos x="134" y="0"/>
                </a:cxn>
              </a:cxnLst>
              <a:rect l="0" t="0" r="r" b="b"/>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4" name="Freeform 62"/>
            <p:cNvSpPr>
              <a:spLocks/>
            </p:cNvSpPr>
            <p:nvPr/>
          </p:nvSpPr>
          <p:spPr bwMode="auto">
            <a:xfrm>
              <a:off x="2748" y="3705"/>
              <a:ext cx="40" cy="44"/>
            </a:xfrm>
            <a:custGeom>
              <a:avLst/>
              <a:gdLst/>
              <a:ahLst/>
              <a:cxnLst>
                <a:cxn ang="0">
                  <a:pos x="193" y="0"/>
                </a:cxn>
                <a:cxn ang="0">
                  <a:pos x="318" y="353"/>
                </a:cxn>
                <a:cxn ang="0">
                  <a:pos x="83" y="157"/>
                </a:cxn>
                <a:cxn ang="0">
                  <a:pos x="0" y="48"/>
                </a:cxn>
                <a:cxn ang="0">
                  <a:pos x="72" y="58"/>
                </a:cxn>
                <a:cxn ang="0">
                  <a:pos x="133" y="157"/>
                </a:cxn>
                <a:cxn ang="0">
                  <a:pos x="270" y="291"/>
                </a:cxn>
                <a:cxn ang="0">
                  <a:pos x="147" y="35"/>
                </a:cxn>
                <a:cxn ang="0">
                  <a:pos x="193" y="0"/>
                </a:cxn>
              </a:cxnLst>
              <a:rect l="0" t="0" r="r" b="b"/>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5" name="Freeform 63"/>
            <p:cNvSpPr>
              <a:spLocks/>
            </p:cNvSpPr>
            <p:nvPr/>
          </p:nvSpPr>
          <p:spPr bwMode="auto">
            <a:xfrm>
              <a:off x="2528" y="3702"/>
              <a:ext cx="837" cy="215"/>
            </a:xfrm>
            <a:custGeom>
              <a:avLst/>
              <a:gdLst/>
              <a:ahLst/>
              <a:cxnLst>
                <a:cxn ang="0">
                  <a:pos x="1985" y="202"/>
                </a:cxn>
                <a:cxn ang="0">
                  <a:pos x="3910" y="0"/>
                </a:cxn>
                <a:cxn ang="0">
                  <a:pos x="6692" y="1085"/>
                </a:cxn>
                <a:cxn ang="0">
                  <a:pos x="2319" y="1720"/>
                </a:cxn>
                <a:cxn ang="0">
                  <a:pos x="0" y="449"/>
                </a:cxn>
              </a:cxnLst>
              <a:rect l="0" t="0" r="r" b="b"/>
              <a:pathLst>
                <a:path w="6692" h="1720">
                  <a:moveTo>
                    <a:pt x="1985" y="202"/>
                  </a:moveTo>
                  <a:lnTo>
                    <a:pt x="3910" y="0"/>
                  </a:lnTo>
                  <a:lnTo>
                    <a:pt x="6692" y="1085"/>
                  </a:lnTo>
                  <a:lnTo>
                    <a:pt x="2319" y="1720"/>
                  </a:lnTo>
                  <a:lnTo>
                    <a:pt x="0" y="449"/>
                  </a:lnTo>
                </a:path>
              </a:pathLst>
            </a:custGeom>
            <a:no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6" name="Line 64"/>
            <p:cNvSpPr>
              <a:spLocks noChangeShapeType="1"/>
            </p:cNvSpPr>
            <p:nvPr/>
          </p:nvSpPr>
          <p:spPr bwMode="auto">
            <a:xfrm>
              <a:off x="2073" y="3670"/>
              <a:ext cx="100" cy="1"/>
            </a:xfrm>
            <a:prstGeom prst="line">
              <a:avLst/>
            </a:prstGeom>
            <a:no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 name="Line 65"/>
            <p:cNvSpPr>
              <a:spLocks noChangeShapeType="1"/>
            </p:cNvSpPr>
            <p:nvPr/>
          </p:nvSpPr>
          <p:spPr bwMode="auto">
            <a:xfrm>
              <a:off x="2771" y="3670"/>
              <a:ext cx="632" cy="1"/>
            </a:xfrm>
            <a:prstGeom prst="line">
              <a:avLst/>
            </a:prstGeom>
            <a:no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8" name="Line 66"/>
            <p:cNvSpPr>
              <a:spLocks noChangeShapeType="1"/>
            </p:cNvSpPr>
            <p:nvPr/>
          </p:nvSpPr>
          <p:spPr bwMode="auto">
            <a:xfrm>
              <a:off x="3688" y="3670"/>
              <a:ext cx="287" cy="1"/>
            </a:xfrm>
            <a:prstGeom prst="line">
              <a:avLst/>
            </a:prstGeom>
            <a:no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9" name="Freeform 67"/>
            <p:cNvSpPr>
              <a:spLocks/>
            </p:cNvSpPr>
            <p:nvPr/>
          </p:nvSpPr>
          <p:spPr bwMode="auto">
            <a:xfrm>
              <a:off x="3061" y="2957"/>
              <a:ext cx="66" cy="66"/>
            </a:xfrm>
            <a:custGeom>
              <a:avLst/>
              <a:gdLst/>
              <a:ahLst/>
              <a:cxnLst>
                <a:cxn ang="0">
                  <a:pos x="152" y="530"/>
                </a:cxn>
                <a:cxn ang="0">
                  <a:pos x="442" y="366"/>
                </a:cxn>
                <a:cxn ang="0">
                  <a:pos x="530" y="265"/>
                </a:cxn>
                <a:cxn ang="0">
                  <a:pos x="341" y="0"/>
                </a:cxn>
                <a:cxn ang="0">
                  <a:pos x="214" y="65"/>
                </a:cxn>
                <a:cxn ang="0">
                  <a:pos x="251" y="265"/>
                </a:cxn>
                <a:cxn ang="0">
                  <a:pos x="200" y="315"/>
                </a:cxn>
                <a:cxn ang="0">
                  <a:pos x="0" y="328"/>
                </a:cxn>
                <a:cxn ang="0">
                  <a:pos x="0" y="517"/>
                </a:cxn>
                <a:cxn ang="0">
                  <a:pos x="152" y="530"/>
                </a:cxn>
              </a:cxnLst>
              <a:rect l="0" t="0" r="r" b="b"/>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grpSp>
      <p:pic>
        <p:nvPicPr>
          <p:cNvPr id="70" name="Picture 69">
            <a:extLst>
              <a:ext uri="{FF2B5EF4-FFF2-40B4-BE49-F238E27FC236}">
                <a16:creationId xmlns:a16="http://schemas.microsoft.com/office/drawing/2014/main" id="{C22796BD-9CAF-4715-895F-A01BBEA63687}"/>
              </a:ext>
            </a:extLst>
          </p:cNvPr>
          <p:cNvPicPr>
            <a:picLocks noChangeAspect="1"/>
          </p:cNvPicPr>
          <p:nvPr/>
        </p:nvPicPr>
        <p:blipFill>
          <a:blip r:embed="rId2"/>
          <a:stretch>
            <a:fillRect/>
          </a:stretch>
        </p:blipFill>
        <p:spPr>
          <a:xfrm>
            <a:off x="4706753" y="1585960"/>
            <a:ext cx="2840982" cy="3810330"/>
          </a:xfrm>
          <a:prstGeom prst="rect">
            <a:avLst/>
          </a:prstGeom>
        </p:spPr>
      </p:pic>
      <p:pic>
        <p:nvPicPr>
          <p:cNvPr id="72" name="Picture 71">
            <a:extLst>
              <a:ext uri="{FF2B5EF4-FFF2-40B4-BE49-F238E27FC236}">
                <a16:creationId xmlns:a16="http://schemas.microsoft.com/office/drawing/2014/main" id="{A5EA26B4-659C-4943-A1D0-0B140044CFA4}"/>
              </a:ext>
            </a:extLst>
          </p:cNvPr>
          <p:cNvPicPr>
            <a:picLocks noChangeAspect="1"/>
          </p:cNvPicPr>
          <p:nvPr/>
        </p:nvPicPr>
        <p:blipFill>
          <a:blip r:embed="rId2"/>
          <a:stretch>
            <a:fillRect/>
          </a:stretch>
        </p:blipFill>
        <p:spPr>
          <a:xfrm>
            <a:off x="5312168" y="2151597"/>
            <a:ext cx="2840982" cy="3810330"/>
          </a:xfrm>
          <a:prstGeom prst="rect">
            <a:avLst/>
          </a:prstGeom>
        </p:spPr>
      </p:pic>
      <p:pic>
        <p:nvPicPr>
          <p:cNvPr id="73" name="Picture 72">
            <a:extLst>
              <a:ext uri="{FF2B5EF4-FFF2-40B4-BE49-F238E27FC236}">
                <a16:creationId xmlns:a16="http://schemas.microsoft.com/office/drawing/2014/main" id="{DED3A7D2-BAA5-4F92-B2C6-E3A0B59964A2}"/>
              </a:ext>
            </a:extLst>
          </p:cNvPr>
          <p:cNvPicPr>
            <a:picLocks noChangeAspect="1"/>
          </p:cNvPicPr>
          <p:nvPr/>
        </p:nvPicPr>
        <p:blipFill>
          <a:blip r:embed="rId2"/>
          <a:stretch>
            <a:fillRect/>
          </a:stretch>
        </p:blipFill>
        <p:spPr>
          <a:xfrm>
            <a:off x="6000268" y="2956337"/>
            <a:ext cx="2840982" cy="3810330"/>
          </a:xfrm>
          <a:prstGeom prst="rect">
            <a:avLst/>
          </a:prstGeom>
        </p:spPr>
      </p:pic>
    </p:spTree>
    <p:extLst>
      <p:ext uri="{BB962C8B-B14F-4D97-AF65-F5344CB8AC3E}">
        <p14:creationId xmlns:p14="http://schemas.microsoft.com/office/powerpoint/2010/main" val="339022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z="2800" dirty="0"/>
              <a:t>METODE SURVEI</a:t>
            </a:r>
          </a:p>
        </p:txBody>
      </p:sp>
      <p:sp>
        <p:nvSpPr>
          <p:cNvPr id="55299" name="Freeform 3"/>
          <p:cNvSpPr>
            <a:spLocks/>
          </p:cNvSpPr>
          <p:nvPr/>
        </p:nvSpPr>
        <p:spPr bwMode="auto">
          <a:xfrm>
            <a:off x="251520" y="1124744"/>
            <a:ext cx="3600400" cy="3383757"/>
          </a:xfrm>
          <a:custGeom>
            <a:avLst/>
            <a:gdLst>
              <a:gd name="T0" fmla="*/ 2147483647 w 2351"/>
              <a:gd name="T1" fmla="*/ 2147483647 h 1860"/>
              <a:gd name="T2" fmla="*/ 2147483647 w 2351"/>
              <a:gd name="T3" fmla="*/ 2147483647 h 1860"/>
              <a:gd name="T4" fmla="*/ 2147483647 w 2351"/>
              <a:gd name="T5" fmla="*/ 2147483647 h 1860"/>
              <a:gd name="T6" fmla="*/ 2147483647 w 2351"/>
              <a:gd name="T7" fmla="*/ 2147483647 h 1860"/>
              <a:gd name="T8" fmla="*/ 2147483647 w 2351"/>
              <a:gd name="T9" fmla="*/ 2147483647 h 1860"/>
              <a:gd name="T10" fmla="*/ 2147483647 w 2351"/>
              <a:gd name="T11" fmla="*/ 2147483647 h 1860"/>
              <a:gd name="T12" fmla="*/ 2147483647 w 2351"/>
              <a:gd name="T13" fmla="*/ 2147483647 h 1860"/>
              <a:gd name="T14" fmla="*/ 2147483647 w 2351"/>
              <a:gd name="T15" fmla="*/ 2147483647 h 1860"/>
              <a:gd name="T16" fmla="*/ 2147483647 w 2351"/>
              <a:gd name="T17" fmla="*/ 2147483647 h 1860"/>
              <a:gd name="T18" fmla="*/ 2147483647 w 2351"/>
              <a:gd name="T19" fmla="*/ 2147483647 h 1860"/>
              <a:gd name="T20" fmla="*/ 2147483647 w 2351"/>
              <a:gd name="T21" fmla="*/ 2147483647 h 1860"/>
              <a:gd name="T22" fmla="*/ 2147483647 w 2351"/>
              <a:gd name="T23" fmla="*/ 2147483647 h 1860"/>
              <a:gd name="T24" fmla="*/ 2147483647 w 2351"/>
              <a:gd name="T25" fmla="*/ 2147483647 h 1860"/>
              <a:gd name="T26" fmla="*/ 2147483647 w 2351"/>
              <a:gd name="T27" fmla="*/ 2147483647 h 1860"/>
              <a:gd name="T28" fmla="*/ 2147483647 w 2351"/>
              <a:gd name="T29" fmla="*/ 2147483647 h 1860"/>
              <a:gd name="T30" fmla="*/ 2147483647 w 2351"/>
              <a:gd name="T31" fmla="*/ 2147483647 h 1860"/>
              <a:gd name="T32" fmla="*/ 2147483647 w 2351"/>
              <a:gd name="T33" fmla="*/ 2147483647 h 1860"/>
              <a:gd name="T34" fmla="*/ 2147483647 w 2351"/>
              <a:gd name="T35" fmla="*/ 2147483647 h 1860"/>
              <a:gd name="T36" fmla="*/ 2147483647 w 2351"/>
              <a:gd name="T37" fmla="*/ 2147483647 h 1860"/>
              <a:gd name="T38" fmla="*/ 2147483647 w 2351"/>
              <a:gd name="T39" fmla="*/ 2147483647 h 1860"/>
              <a:gd name="T40" fmla="*/ 2147483647 w 2351"/>
              <a:gd name="T41" fmla="*/ 2147483647 h 1860"/>
              <a:gd name="T42" fmla="*/ 2147483647 w 2351"/>
              <a:gd name="T43" fmla="*/ 2147483647 h 1860"/>
              <a:gd name="T44" fmla="*/ 2147483647 w 2351"/>
              <a:gd name="T45" fmla="*/ 2147483647 h 1860"/>
              <a:gd name="T46" fmla="*/ 2147483647 w 2351"/>
              <a:gd name="T47" fmla="*/ 2147483647 h 1860"/>
              <a:gd name="T48" fmla="*/ 2147483647 w 2351"/>
              <a:gd name="T49" fmla="*/ 2147483647 h 1860"/>
              <a:gd name="T50" fmla="*/ 2147483647 w 2351"/>
              <a:gd name="T51" fmla="*/ 2147483647 h 1860"/>
              <a:gd name="T52" fmla="*/ 2147483647 w 2351"/>
              <a:gd name="T53" fmla="*/ 2147483647 h 1860"/>
              <a:gd name="T54" fmla="*/ 2147483647 w 2351"/>
              <a:gd name="T55" fmla="*/ 2147483647 h 1860"/>
              <a:gd name="T56" fmla="*/ 2147483647 w 2351"/>
              <a:gd name="T57" fmla="*/ 2147483647 h 1860"/>
              <a:gd name="T58" fmla="*/ 2147483647 w 2351"/>
              <a:gd name="T59" fmla="*/ 2147483647 h 1860"/>
              <a:gd name="T60" fmla="*/ 2147483647 w 2351"/>
              <a:gd name="T61" fmla="*/ 2147483647 h 1860"/>
              <a:gd name="T62" fmla="*/ 2147483647 w 2351"/>
              <a:gd name="T63" fmla="*/ 2147483647 h 1860"/>
              <a:gd name="T64" fmla="*/ 2147483647 w 2351"/>
              <a:gd name="T65" fmla="*/ 2147483647 h 1860"/>
              <a:gd name="T66" fmla="*/ 2147483647 w 2351"/>
              <a:gd name="T67" fmla="*/ 2147483647 h 1860"/>
              <a:gd name="T68" fmla="*/ 2147483647 w 2351"/>
              <a:gd name="T69" fmla="*/ 2147483647 h 1860"/>
              <a:gd name="T70" fmla="*/ 2147483647 w 2351"/>
              <a:gd name="T71" fmla="*/ 2147483647 h 1860"/>
              <a:gd name="T72" fmla="*/ 2147483647 w 2351"/>
              <a:gd name="T73" fmla="*/ 2147483647 h 1860"/>
              <a:gd name="T74" fmla="*/ 2147483647 w 2351"/>
              <a:gd name="T75" fmla="*/ 0 h 1860"/>
              <a:gd name="T76" fmla="*/ 2147483647 w 2351"/>
              <a:gd name="T77" fmla="*/ 2147483647 h 1860"/>
              <a:gd name="T78" fmla="*/ 2147483647 w 2351"/>
              <a:gd name="T79" fmla="*/ 2147483647 h 1860"/>
              <a:gd name="T80" fmla="*/ 2147483647 w 2351"/>
              <a:gd name="T81" fmla="*/ 2147483647 h 1860"/>
              <a:gd name="T82" fmla="*/ 2147483647 w 2351"/>
              <a:gd name="T83" fmla="*/ 2147483647 h 18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1"/>
              <a:gd name="T127" fmla="*/ 0 h 1860"/>
              <a:gd name="T128" fmla="*/ 2351 w 2351"/>
              <a:gd name="T129" fmla="*/ 1860 h 18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1" h="1860">
                <a:moveTo>
                  <a:pt x="384" y="324"/>
                </a:moveTo>
                <a:cubicBezTo>
                  <a:pt x="368" y="336"/>
                  <a:pt x="353" y="350"/>
                  <a:pt x="336" y="360"/>
                </a:cubicBezTo>
                <a:cubicBezTo>
                  <a:pt x="325" y="366"/>
                  <a:pt x="309" y="363"/>
                  <a:pt x="300" y="372"/>
                </a:cubicBezTo>
                <a:cubicBezTo>
                  <a:pt x="291" y="381"/>
                  <a:pt x="297" y="399"/>
                  <a:pt x="288" y="408"/>
                </a:cubicBezTo>
                <a:cubicBezTo>
                  <a:pt x="275" y="421"/>
                  <a:pt x="256" y="424"/>
                  <a:pt x="240" y="432"/>
                </a:cubicBezTo>
                <a:cubicBezTo>
                  <a:pt x="211" y="520"/>
                  <a:pt x="234" y="486"/>
                  <a:pt x="180" y="540"/>
                </a:cubicBezTo>
                <a:cubicBezTo>
                  <a:pt x="163" y="592"/>
                  <a:pt x="162" y="606"/>
                  <a:pt x="108" y="624"/>
                </a:cubicBezTo>
                <a:cubicBezTo>
                  <a:pt x="101" y="652"/>
                  <a:pt x="84" y="679"/>
                  <a:pt x="84" y="708"/>
                </a:cubicBezTo>
                <a:cubicBezTo>
                  <a:pt x="84" y="774"/>
                  <a:pt x="181" y="854"/>
                  <a:pt x="204" y="924"/>
                </a:cubicBezTo>
                <a:cubicBezTo>
                  <a:pt x="199" y="976"/>
                  <a:pt x="213" y="1039"/>
                  <a:pt x="180" y="1080"/>
                </a:cubicBezTo>
                <a:cubicBezTo>
                  <a:pt x="154" y="1112"/>
                  <a:pt x="139" y="1099"/>
                  <a:pt x="108" y="1116"/>
                </a:cubicBezTo>
                <a:cubicBezTo>
                  <a:pt x="83" y="1130"/>
                  <a:pt x="60" y="1148"/>
                  <a:pt x="36" y="1164"/>
                </a:cubicBezTo>
                <a:cubicBezTo>
                  <a:pt x="24" y="1172"/>
                  <a:pt x="0" y="1188"/>
                  <a:pt x="0" y="1188"/>
                </a:cubicBezTo>
                <a:cubicBezTo>
                  <a:pt x="4" y="1228"/>
                  <a:pt x="3" y="1269"/>
                  <a:pt x="12" y="1308"/>
                </a:cubicBezTo>
                <a:cubicBezTo>
                  <a:pt x="20" y="1344"/>
                  <a:pt x="48" y="1348"/>
                  <a:pt x="72" y="1368"/>
                </a:cubicBezTo>
                <a:cubicBezTo>
                  <a:pt x="110" y="1399"/>
                  <a:pt x="133" y="1441"/>
                  <a:pt x="168" y="1476"/>
                </a:cubicBezTo>
                <a:cubicBezTo>
                  <a:pt x="196" y="1560"/>
                  <a:pt x="160" y="1456"/>
                  <a:pt x="204" y="1560"/>
                </a:cubicBezTo>
                <a:cubicBezTo>
                  <a:pt x="209" y="1572"/>
                  <a:pt x="207" y="1587"/>
                  <a:pt x="216" y="1596"/>
                </a:cubicBezTo>
                <a:cubicBezTo>
                  <a:pt x="225" y="1605"/>
                  <a:pt x="240" y="1604"/>
                  <a:pt x="252" y="1608"/>
                </a:cubicBezTo>
                <a:cubicBezTo>
                  <a:pt x="285" y="1601"/>
                  <a:pt x="324" y="1601"/>
                  <a:pt x="348" y="1572"/>
                </a:cubicBezTo>
                <a:cubicBezTo>
                  <a:pt x="356" y="1562"/>
                  <a:pt x="351" y="1545"/>
                  <a:pt x="360" y="1536"/>
                </a:cubicBezTo>
                <a:cubicBezTo>
                  <a:pt x="369" y="1527"/>
                  <a:pt x="384" y="1529"/>
                  <a:pt x="396" y="1524"/>
                </a:cubicBezTo>
                <a:cubicBezTo>
                  <a:pt x="412" y="1517"/>
                  <a:pt x="428" y="1508"/>
                  <a:pt x="444" y="1500"/>
                </a:cubicBezTo>
                <a:cubicBezTo>
                  <a:pt x="479" y="1454"/>
                  <a:pt x="509" y="1428"/>
                  <a:pt x="552" y="1392"/>
                </a:cubicBezTo>
                <a:cubicBezTo>
                  <a:pt x="565" y="1381"/>
                  <a:pt x="573" y="1364"/>
                  <a:pt x="588" y="1356"/>
                </a:cubicBezTo>
                <a:cubicBezTo>
                  <a:pt x="610" y="1344"/>
                  <a:pt x="660" y="1332"/>
                  <a:pt x="660" y="1332"/>
                </a:cubicBezTo>
                <a:cubicBezTo>
                  <a:pt x="676" y="1336"/>
                  <a:pt x="692" y="1339"/>
                  <a:pt x="708" y="1344"/>
                </a:cubicBezTo>
                <a:cubicBezTo>
                  <a:pt x="732" y="1351"/>
                  <a:pt x="780" y="1368"/>
                  <a:pt x="780" y="1368"/>
                </a:cubicBezTo>
                <a:cubicBezTo>
                  <a:pt x="807" y="1409"/>
                  <a:pt x="841" y="1429"/>
                  <a:pt x="876" y="1464"/>
                </a:cubicBezTo>
                <a:cubicBezTo>
                  <a:pt x="893" y="1515"/>
                  <a:pt x="893" y="1603"/>
                  <a:pt x="912" y="1644"/>
                </a:cubicBezTo>
                <a:cubicBezTo>
                  <a:pt x="945" y="1716"/>
                  <a:pt x="1087" y="1755"/>
                  <a:pt x="1152" y="1764"/>
                </a:cubicBezTo>
                <a:cubicBezTo>
                  <a:pt x="1231" y="1816"/>
                  <a:pt x="1324" y="1842"/>
                  <a:pt x="1416" y="1860"/>
                </a:cubicBezTo>
                <a:cubicBezTo>
                  <a:pt x="1522" y="1849"/>
                  <a:pt x="1623" y="1827"/>
                  <a:pt x="1728" y="1812"/>
                </a:cubicBezTo>
                <a:cubicBezTo>
                  <a:pt x="1777" y="1792"/>
                  <a:pt x="1821" y="1777"/>
                  <a:pt x="1872" y="1764"/>
                </a:cubicBezTo>
                <a:cubicBezTo>
                  <a:pt x="1884" y="1756"/>
                  <a:pt x="1902" y="1753"/>
                  <a:pt x="1908" y="1740"/>
                </a:cubicBezTo>
                <a:cubicBezTo>
                  <a:pt x="1937" y="1675"/>
                  <a:pt x="1927" y="1561"/>
                  <a:pt x="1896" y="1500"/>
                </a:cubicBezTo>
                <a:cubicBezTo>
                  <a:pt x="1864" y="1436"/>
                  <a:pt x="1791" y="1434"/>
                  <a:pt x="1740" y="1392"/>
                </a:cubicBezTo>
                <a:cubicBezTo>
                  <a:pt x="1702" y="1360"/>
                  <a:pt x="1686" y="1324"/>
                  <a:pt x="1644" y="1296"/>
                </a:cubicBezTo>
                <a:cubicBezTo>
                  <a:pt x="1636" y="1284"/>
                  <a:pt x="1626" y="1273"/>
                  <a:pt x="1620" y="1260"/>
                </a:cubicBezTo>
                <a:cubicBezTo>
                  <a:pt x="1610" y="1237"/>
                  <a:pt x="1596" y="1188"/>
                  <a:pt x="1596" y="1188"/>
                </a:cubicBezTo>
                <a:cubicBezTo>
                  <a:pt x="1810" y="1117"/>
                  <a:pt x="1756" y="1149"/>
                  <a:pt x="2124" y="1128"/>
                </a:cubicBezTo>
                <a:cubicBezTo>
                  <a:pt x="2156" y="1124"/>
                  <a:pt x="2190" y="1127"/>
                  <a:pt x="2220" y="1116"/>
                </a:cubicBezTo>
                <a:cubicBezTo>
                  <a:pt x="2247" y="1106"/>
                  <a:pt x="2292" y="1068"/>
                  <a:pt x="2292" y="1068"/>
                </a:cubicBezTo>
                <a:cubicBezTo>
                  <a:pt x="2317" y="994"/>
                  <a:pt x="2351" y="932"/>
                  <a:pt x="2268" y="876"/>
                </a:cubicBezTo>
                <a:cubicBezTo>
                  <a:pt x="2260" y="864"/>
                  <a:pt x="2256" y="848"/>
                  <a:pt x="2244" y="840"/>
                </a:cubicBezTo>
                <a:cubicBezTo>
                  <a:pt x="2223" y="827"/>
                  <a:pt x="2193" y="830"/>
                  <a:pt x="2172" y="816"/>
                </a:cubicBezTo>
                <a:cubicBezTo>
                  <a:pt x="2160" y="808"/>
                  <a:pt x="2148" y="800"/>
                  <a:pt x="2136" y="792"/>
                </a:cubicBezTo>
                <a:cubicBezTo>
                  <a:pt x="2106" y="701"/>
                  <a:pt x="1988" y="705"/>
                  <a:pt x="1908" y="696"/>
                </a:cubicBezTo>
                <a:cubicBezTo>
                  <a:pt x="1900" y="680"/>
                  <a:pt x="1884" y="666"/>
                  <a:pt x="1884" y="648"/>
                </a:cubicBezTo>
                <a:cubicBezTo>
                  <a:pt x="1884" y="623"/>
                  <a:pt x="1901" y="600"/>
                  <a:pt x="1908" y="576"/>
                </a:cubicBezTo>
                <a:cubicBezTo>
                  <a:pt x="1913" y="560"/>
                  <a:pt x="1911" y="542"/>
                  <a:pt x="1920" y="528"/>
                </a:cubicBezTo>
                <a:cubicBezTo>
                  <a:pt x="1928" y="516"/>
                  <a:pt x="1944" y="512"/>
                  <a:pt x="1956" y="504"/>
                </a:cubicBezTo>
                <a:cubicBezTo>
                  <a:pt x="1991" y="451"/>
                  <a:pt x="1963" y="475"/>
                  <a:pt x="2028" y="456"/>
                </a:cubicBezTo>
                <a:cubicBezTo>
                  <a:pt x="2052" y="449"/>
                  <a:pt x="2100" y="432"/>
                  <a:pt x="2100" y="432"/>
                </a:cubicBezTo>
                <a:cubicBezTo>
                  <a:pt x="2092" y="416"/>
                  <a:pt x="2092" y="391"/>
                  <a:pt x="2076" y="384"/>
                </a:cubicBezTo>
                <a:cubicBezTo>
                  <a:pt x="2043" y="369"/>
                  <a:pt x="2003" y="381"/>
                  <a:pt x="1968" y="372"/>
                </a:cubicBezTo>
                <a:cubicBezTo>
                  <a:pt x="1954" y="369"/>
                  <a:pt x="1946" y="350"/>
                  <a:pt x="1932" y="348"/>
                </a:cubicBezTo>
                <a:cubicBezTo>
                  <a:pt x="1853" y="338"/>
                  <a:pt x="1772" y="340"/>
                  <a:pt x="1692" y="336"/>
                </a:cubicBezTo>
                <a:cubicBezTo>
                  <a:pt x="1676" y="340"/>
                  <a:pt x="1653" y="334"/>
                  <a:pt x="1644" y="348"/>
                </a:cubicBezTo>
                <a:cubicBezTo>
                  <a:pt x="1626" y="375"/>
                  <a:pt x="1620" y="444"/>
                  <a:pt x="1620" y="444"/>
                </a:cubicBezTo>
                <a:cubicBezTo>
                  <a:pt x="1449" y="434"/>
                  <a:pt x="1437" y="401"/>
                  <a:pt x="1332" y="480"/>
                </a:cubicBezTo>
                <a:cubicBezTo>
                  <a:pt x="1324" y="500"/>
                  <a:pt x="1322" y="523"/>
                  <a:pt x="1308" y="540"/>
                </a:cubicBezTo>
                <a:cubicBezTo>
                  <a:pt x="1300" y="550"/>
                  <a:pt x="1281" y="543"/>
                  <a:pt x="1272" y="552"/>
                </a:cubicBezTo>
                <a:cubicBezTo>
                  <a:pt x="1252" y="572"/>
                  <a:pt x="1240" y="600"/>
                  <a:pt x="1224" y="624"/>
                </a:cubicBezTo>
                <a:cubicBezTo>
                  <a:pt x="1216" y="636"/>
                  <a:pt x="1208" y="648"/>
                  <a:pt x="1200" y="660"/>
                </a:cubicBezTo>
                <a:cubicBezTo>
                  <a:pt x="1192" y="672"/>
                  <a:pt x="1176" y="696"/>
                  <a:pt x="1176" y="696"/>
                </a:cubicBezTo>
                <a:cubicBezTo>
                  <a:pt x="1190" y="639"/>
                  <a:pt x="1178" y="619"/>
                  <a:pt x="1236" y="600"/>
                </a:cubicBezTo>
                <a:cubicBezTo>
                  <a:pt x="1268" y="473"/>
                  <a:pt x="1225" y="623"/>
                  <a:pt x="1272" y="516"/>
                </a:cubicBezTo>
                <a:cubicBezTo>
                  <a:pt x="1314" y="421"/>
                  <a:pt x="1267" y="463"/>
                  <a:pt x="1332" y="420"/>
                </a:cubicBezTo>
                <a:cubicBezTo>
                  <a:pt x="1308" y="264"/>
                  <a:pt x="1318" y="187"/>
                  <a:pt x="1164" y="156"/>
                </a:cubicBezTo>
                <a:cubicBezTo>
                  <a:pt x="1071" y="109"/>
                  <a:pt x="1071" y="106"/>
                  <a:pt x="960" y="120"/>
                </a:cubicBezTo>
                <a:cubicBezTo>
                  <a:pt x="910" y="170"/>
                  <a:pt x="884" y="225"/>
                  <a:pt x="852" y="288"/>
                </a:cubicBezTo>
                <a:cubicBezTo>
                  <a:pt x="856" y="264"/>
                  <a:pt x="852" y="237"/>
                  <a:pt x="864" y="216"/>
                </a:cubicBezTo>
                <a:cubicBezTo>
                  <a:pt x="881" y="187"/>
                  <a:pt x="936" y="144"/>
                  <a:pt x="936" y="144"/>
                </a:cubicBezTo>
                <a:cubicBezTo>
                  <a:pt x="940" y="128"/>
                  <a:pt x="950" y="112"/>
                  <a:pt x="948" y="96"/>
                </a:cubicBezTo>
                <a:cubicBezTo>
                  <a:pt x="939" y="33"/>
                  <a:pt x="824" y="17"/>
                  <a:pt x="780" y="0"/>
                </a:cubicBezTo>
                <a:cubicBezTo>
                  <a:pt x="687" y="21"/>
                  <a:pt x="609" y="35"/>
                  <a:pt x="528" y="84"/>
                </a:cubicBezTo>
                <a:cubicBezTo>
                  <a:pt x="520" y="96"/>
                  <a:pt x="506" y="106"/>
                  <a:pt x="504" y="120"/>
                </a:cubicBezTo>
                <a:cubicBezTo>
                  <a:pt x="496" y="183"/>
                  <a:pt x="544" y="211"/>
                  <a:pt x="588" y="240"/>
                </a:cubicBezTo>
                <a:cubicBezTo>
                  <a:pt x="596" y="252"/>
                  <a:pt x="601" y="267"/>
                  <a:pt x="612" y="276"/>
                </a:cubicBezTo>
                <a:cubicBezTo>
                  <a:pt x="622" y="284"/>
                  <a:pt x="642" y="277"/>
                  <a:pt x="648" y="288"/>
                </a:cubicBezTo>
                <a:cubicBezTo>
                  <a:pt x="663" y="317"/>
                  <a:pt x="593" y="372"/>
                  <a:pt x="576" y="384"/>
                </a:cubicBezTo>
                <a:cubicBezTo>
                  <a:pt x="532" y="378"/>
                  <a:pt x="479" y="388"/>
                  <a:pt x="444" y="360"/>
                </a:cubicBezTo>
                <a:cubicBezTo>
                  <a:pt x="387" y="314"/>
                  <a:pt x="457" y="324"/>
                  <a:pt x="384" y="324"/>
                </a:cubicBezTo>
                <a:close/>
              </a:path>
            </a:pathLst>
          </a:custGeom>
          <a:solidFill>
            <a:schemeClr val="accent1"/>
          </a:solidFill>
          <a:ln w="12700" cap="sq">
            <a:noFill/>
            <a:round/>
            <a:headEnd type="none" w="sm" len="sm"/>
            <a:tailEnd type="none" w="sm" len="sm"/>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5300" name="Text Box 4"/>
          <p:cNvSpPr txBox="1">
            <a:spLocks noChangeArrowheads="1"/>
          </p:cNvSpPr>
          <p:nvPr/>
        </p:nvSpPr>
        <p:spPr bwMode="auto">
          <a:xfrm>
            <a:off x="1331913" y="2700338"/>
            <a:ext cx="1768475" cy="457200"/>
          </a:xfrm>
          <a:prstGeom prst="rect">
            <a:avLst/>
          </a:prstGeom>
          <a:noFill/>
          <a:ln w="12700" cap="sq">
            <a:noFill/>
            <a:miter lim="800000"/>
            <a:headEnd type="none" w="sm" len="sm"/>
            <a:tailEnd type="none" w="sm" len="sm"/>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charset="0"/>
                <a:ea typeface="+mn-ea"/>
                <a:cs typeface="Arial" pitchFamily="34" charset="0"/>
              </a:rPr>
              <a:t>POPULASI</a:t>
            </a:r>
          </a:p>
        </p:txBody>
      </p:sp>
      <p:sp>
        <p:nvSpPr>
          <p:cNvPr id="55301" name="Freeform 5"/>
          <p:cNvSpPr>
            <a:spLocks/>
          </p:cNvSpPr>
          <p:nvPr/>
        </p:nvSpPr>
        <p:spPr bwMode="auto">
          <a:xfrm>
            <a:off x="4140200" y="3575844"/>
            <a:ext cx="2088728" cy="1433512"/>
          </a:xfrm>
          <a:custGeom>
            <a:avLst/>
            <a:gdLst>
              <a:gd name="T0" fmla="*/ 2147483647 w 2351"/>
              <a:gd name="T1" fmla="*/ 2147483647 h 1860"/>
              <a:gd name="T2" fmla="*/ 2147483647 w 2351"/>
              <a:gd name="T3" fmla="*/ 2147483647 h 1860"/>
              <a:gd name="T4" fmla="*/ 2147483647 w 2351"/>
              <a:gd name="T5" fmla="*/ 2147483647 h 1860"/>
              <a:gd name="T6" fmla="*/ 2147483647 w 2351"/>
              <a:gd name="T7" fmla="*/ 2147483647 h 1860"/>
              <a:gd name="T8" fmla="*/ 2147483647 w 2351"/>
              <a:gd name="T9" fmla="*/ 2147483647 h 1860"/>
              <a:gd name="T10" fmla="*/ 2147483647 w 2351"/>
              <a:gd name="T11" fmla="*/ 2147483647 h 1860"/>
              <a:gd name="T12" fmla="*/ 2147483647 w 2351"/>
              <a:gd name="T13" fmla="*/ 2147483647 h 1860"/>
              <a:gd name="T14" fmla="*/ 2147483647 w 2351"/>
              <a:gd name="T15" fmla="*/ 2147483647 h 1860"/>
              <a:gd name="T16" fmla="*/ 2147483647 w 2351"/>
              <a:gd name="T17" fmla="*/ 2147483647 h 1860"/>
              <a:gd name="T18" fmla="*/ 2147483647 w 2351"/>
              <a:gd name="T19" fmla="*/ 2147483647 h 1860"/>
              <a:gd name="T20" fmla="*/ 2147483647 w 2351"/>
              <a:gd name="T21" fmla="*/ 2147483647 h 1860"/>
              <a:gd name="T22" fmla="*/ 2147483647 w 2351"/>
              <a:gd name="T23" fmla="*/ 2147483647 h 1860"/>
              <a:gd name="T24" fmla="*/ 2147483647 w 2351"/>
              <a:gd name="T25" fmla="*/ 2147483647 h 1860"/>
              <a:gd name="T26" fmla="*/ 2147483647 w 2351"/>
              <a:gd name="T27" fmla="*/ 2147483647 h 1860"/>
              <a:gd name="T28" fmla="*/ 2147483647 w 2351"/>
              <a:gd name="T29" fmla="*/ 2147483647 h 1860"/>
              <a:gd name="T30" fmla="*/ 2147483647 w 2351"/>
              <a:gd name="T31" fmla="*/ 2147483647 h 1860"/>
              <a:gd name="T32" fmla="*/ 2147483647 w 2351"/>
              <a:gd name="T33" fmla="*/ 2147483647 h 1860"/>
              <a:gd name="T34" fmla="*/ 2147483647 w 2351"/>
              <a:gd name="T35" fmla="*/ 2147483647 h 1860"/>
              <a:gd name="T36" fmla="*/ 2147483647 w 2351"/>
              <a:gd name="T37" fmla="*/ 2147483647 h 1860"/>
              <a:gd name="T38" fmla="*/ 2147483647 w 2351"/>
              <a:gd name="T39" fmla="*/ 2147483647 h 1860"/>
              <a:gd name="T40" fmla="*/ 2147483647 w 2351"/>
              <a:gd name="T41" fmla="*/ 2147483647 h 1860"/>
              <a:gd name="T42" fmla="*/ 2147483647 w 2351"/>
              <a:gd name="T43" fmla="*/ 2147483647 h 1860"/>
              <a:gd name="T44" fmla="*/ 2147483647 w 2351"/>
              <a:gd name="T45" fmla="*/ 2147483647 h 1860"/>
              <a:gd name="T46" fmla="*/ 2147483647 w 2351"/>
              <a:gd name="T47" fmla="*/ 2147483647 h 1860"/>
              <a:gd name="T48" fmla="*/ 2147483647 w 2351"/>
              <a:gd name="T49" fmla="*/ 2147483647 h 1860"/>
              <a:gd name="T50" fmla="*/ 2147483647 w 2351"/>
              <a:gd name="T51" fmla="*/ 2147483647 h 1860"/>
              <a:gd name="T52" fmla="*/ 2147483647 w 2351"/>
              <a:gd name="T53" fmla="*/ 2147483647 h 1860"/>
              <a:gd name="T54" fmla="*/ 2147483647 w 2351"/>
              <a:gd name="T55" fmla="*/ 2147483647 h 1860"/>
              <a:gd name="T56" fmla="*/ 2147483647 w 2351"/>
              <a:gd name="T57" fmla="*/ 2147483647 h 1860"/>
              <a:gd name="T58" fmla="*/ 2147483647 w 2351"/>
              <a:gd name="T59" fmla="*/ 2147483647 h 1860"/>
              <a:gd name="T60" fmla="*/ 2147483647 w 2351"/>
              <a:gd name="T61" fmla="*/ 2147483647 h 1860"/>
              <a:gd name="T62" fmla="*/ 2147483647 w 2351"/>
              <a:gd name="T63" fmla="*/ 2147483647 h 1860"/>
              <a:gd name="T64" fmla="*/ 2147483647 w 2351"/>
              <a:gd name="T65" fmla="*/ 2147483647 h 1860"/>
              <a:gd name="T66" fmla="*/ 2147483647 w 2351"/>
              <a:gd name="T67" fmla="*/ 2147483647 h 1860"/>
              <a:gd name="T68" fmla="*/ 2147483647 w 2351"/>
              <a:gd name="T69" fmla="*/ 2147483647 h 1860"/>
              <a:gd name="T70" fmla="*/ 2147483647 w 2351"/>
              <a:gd name="T71" fmla="*/ 2147483647 h 1860"/>
              <a:gd name="T72" fmla="*/ 2147483647 w 2351"/>
              <a:gd name="T73" fmla="*/ 2147483647 h 1860"/>
              <a:gd name="T74" fmla="*/ 2147483647 w 2351"/>
              <a:gd name="T75" fmla="*/ 0 h 1860"/>
              <a:gd name="T76" fmla="*/ 2147483647 w 2351"/>
              <a:gd name="T77" fmla="*/ 2147483647 h 1860"/>
              <a:gd name="T78" fmla="*/ 2147483647 w 2351"/>
              <a:gd name="T79" fmla="*/ 2147483647 h 1860"/>
              <a:gd name="T80" fmla="*/ 2147483647 w 2351"/>
              <a:gd name="T81" fmla="*/ 2147483647 h 1860"/>
              <a:gd name="T82" fmla="*/ 2147483647 w 2351"/>
              <a:gd name="T83" fmla="*/ 2147483647 h 18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1"/>
              <a:gd name="T127" fmla="*/ 0 h 1860"/>
              <a:gd name="T128" fmla="*/ 2351 w 2351"/>
              <a:gd name="T129" fmla="*/ 1860 h 18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1" h="1860">
                <a:moveTo>
                  <a:pt x="384" y="324"/>
                </a:moveTo>
                <a:cubicBezTo>
                  <a:pt x="368" y="336"/>
                  <a:pt x="353" y="350"/>
                  <a:pt x="336" y="360"/>
                </a:cubicBezTo>
                <a:cubicBezTo>
                  <a:pt x="325" y="366"/>
                  <a:pt x="309" y="363"/>
                  <a:pt x="300" y="372"/>
                </a:cubicBezTo>
                <a:cubicBezTo>
                  <a:pt x="291" y="381"/>
                  <a:pt x="297" y="399"/>
                  <a:pt x="288" y="408"/>
                </a:cubicBezTo>
                <a:cubicBezTo>
                  <a:pt x="275" y="421"/>
                  <a:pt x="256" y="424"/>
                  <a:pt x="240" y="432"/>
                </a:cubicBezTo>
                <a:cubicBezTo>
                  <a:pt x="211" y="520"/>
                  <a:pt x="234" y="486"/>
                  <a:pt x="180" y="540"/>
                </a:cubicBezTo>
                <a:cubicBezTo>
                  <a:pt x="163" y="592"/>
                  <a:pt x="162" y="606"/>
                  <a:pt x="108" y="624"/>
                </a:cubicBezTo>
                <a:cubicBezTo>
                  <a:pt x="101" y="652"/>
                  <a:pt x="84" y="679"/>
                  <a:pt x="84" y="708"/>
                </a:cubicBezTo>
                <a:cubicBezTo>
                  <a:pt x="84" y="774"/>
                  <a:pt x="181" y="854"/>
                  <a:pt x="204" y="924"/>
                </a:cubicBezTo>
                <a:cubicBezTo>
                  <a:pt x="199" y="976"/>
                  <a:pt x="213" y="1039"/>
                  <a:pt x="180" y="1080"/>
                </a:cubicBezTo>
                <a:cubicBezTo>
                  <a:pt x="154" y="1112"/>
                  <a:pt x="139" y="1099"/>
                  <a:pt x="108" y="1116"/>
                </a:cubicBezTo>
                <a:cubicBezTo>
                  <a:pt x="83" y="1130"/>
                  <a:pt x="60" y="1148"/>
                  <a:pt x="36" y="1164"/>
                </a:cubicBezTo>
                <a:cubicBezTo>
                  <a:pt x="24" y="1172"/>
                  <a:pt x="0" y="1188"/>
                  <a:pt x="0" y="1188"/>
                </a:cubicBezTo>
                <a:cubicBezTo>
                  <a:pt x="4" y="1228"/>
                  <a:pt x="3" y="1269"/>
                  <a:pt x="12" y="1308"/>
                </a:cubicBezTo>
                <a:cubicBezTo>
                  <a:pt x="20" y="1344"/>
                  <a:pt x="48" y="1348"/>
                  <a:pt x="72" y="1368"/>
                </a:cubicBezTo>
                <a:cubicBezTo>
                  <a:pt x="110" y="1399"/>
                  <a:pt x="133" y="1441"/>
                  <a:pt x="168" y="1476"/>
                </a:cubicBezTo>
                <a:cubicBezTo>
                  <a:pt x="196" y="1560"/>
                  <a:pt x="160" y="1456"/>
                  <a:pt x="204" y="1560"/>
                </a:cubicBezTo>
                <a:cubicBezTo>
                  <a:pt x="209" y="1572"/>
                  <a:pt x="207" y="1587"/>
                  <a:pt x="216" y="1596"/>
                </a:cubicBezTo>
                <a:cubicBezTo>
                  <a:pt x="225" y="1605"/>
                  <a:pt x="240" y="1604"/>
                  <a:pt x="252" y="1608"/>
                </a:cubicBezTo>
                <a:cubicBezTo>
                  <a:pt x="285" y="1601"/>
                  <a:pt x="324" y="1601"/>
                  <a:pt x="348" y="1572"/>
                </a:cubicBezTo>
                <a:cubicBezTo>
                  <a:pt x="356" y="1562"/>
                  <a:pt x="351" y="1545"/>
                  <a:pt x="360" y="1536"/>
                </a:cubicBezTo>
                <a:cubicBezTo>
                  <a:pt x="369" y="1527"/>
                  <a:pt x="384" y="1529"/>
                  <a:pt x="396" y="1524"/>
                </a:cubicBezTo>
                <a:cubicBezTo>
                  <a:pt x="412" y="1517"/>
                  <a:pt x="428" y="1508"/>
                  <a:pt x="444" y="1500"/>
                </a:cubicBezTo>
                <a:cubicBezTo>
                  <a:pt x="479" y="1454"/>
                  <a:pt x="509" y="1428"/>
                  <a:pt x="552" y="1392"/>
                </a:cubicBezTo>
                <a:cubicBezTo>
                  <a:pt x="565" y="1381"/>
                  <a:pt x="573" y="1364"/>
                  <a:pt x="588" y="1356"/>
                </a:cubicBezTo>
                <a:cubicBezTo>
                  <a:pt x="610" y="1344"/>
                  <a:pt x="660" y="1332"/>
                  <a:pt x="660" y="1332"/>
                </a:cubicBezTo>
                <a:cubicBezTo>
                  <a:pt x="676" y="1336"/>
                  <a:pt x="692" y="1339"/>
                  <a:pt x="708" y="1344"/>
                </a:cubicBezTo>
                <a:cubicBezTo>
                  <a:pt x="732" y="1351"/>
                  <a:pt x="780" y="1368"/>
                  <a:pt x="780" y="1368"/>
                </a:cubicBezTo>
                <a:cubicBezTo>
                  <a:pt x="807" y="1409"/>
                  <a:pt x="841" y="1429"/>
                  <a:pt x="876" y="1464"/>
                </a:cubicBezTo>
                <a:cubicBezTo>
                  <a:pt x="893" y="1515"/>
                  <a:pt x="893" y="1603"/>
                  <a:pt x="912" y="1644"/>
                </a:cubicBezTo>
                <a:cubicBezTo>
                  <a:pt x="945" y="1716"/>
                  <a:pt x="1087" y="1755"/>
                  <a:pt x="1152" y="1764"/>
                </a:cubicBezTo>
                <a:cubicBezTo>
                  <a:pt x="1231" y="1816"/>
                  <a:pt x="1324" y="1842"/>
                  <a:pt x="1416" y="1860"/>
                </a:cubicBezTo>
                <a:cubicBezTo>
                  <a:pt x="1522" y="1849"/>
                  <a:pt x="1623" y="1827"/>
                  <a:pt x="1728" y="1812"/>
                </a:cubicBezTo>
                <a:cubicBezTo>
                  <a:pt x="1777" y="1792"/>
                  <a:pt x="1821" y="1777"/>
                  <a:pt x="1872" y="1764"/>
                </a:cubicBezTo>
                <a:cubicBezTo>
                  <a:pt x="1884" y="1756"/>
                  <a:pt x="1902" y="1753"/>
                  <a:pt x="1908" y="1740"/>
                </a:cubicBezTo>
                <a:cubicBezTo>
                  <a:pt x="1937" y="1675"/>
                  <a:pt x="1927" y="1561"/>
                  <a:pt x="1896" y="1500"/>
                </a:cubicBezTo>
                <a:cubicBezTo>
                  <a:pt x="1864" y="1436"/>
                  <a:pt x="1791" y="1434"/>
                  <a:pt x="1740" y="1392"/>
                </a:cubicBezTo>
                <a:cubicBezTo>
                  <a:pt x="1702" y="1360"/>
                  <a:pt x="1686" y="1324"/>
                  <a:pt x="1644" y="1296"/>
                </a:cubicBezTo>
                <a:cubicBezTo>
                  <a:pt x="1636" y="1284"/>
                  <a:pt x="1626" y="1273"/>
                  <a:pt x="1620" y="1260"/>
                </a:cubicBezTo>
                <a:cubicBezTo>
                  <a:pt x="1610" y="1237"/>
                  <a:pt x="1596" y="1188"/>
                  <a:pt x="1596" y="1188"/>
                </a:cubicBezTo>
                <a:cubicBezTo>
                  <a:pt x="1810" y="1117"/>
                  <a:pt x="1756" y="1149"/>
                  <a:pt x="2124" y="1128"/>
                </a:cubicBezTo>
                <a:cubicBezTo>
                  <a:pt x="2156" y="1124"/>
                  <a:pt x="2190" y="1127"/>
                  <a:pt x="2220" y="1116"/>
                </a:cubicBezTo>
                <a:cubicBezTo>
                  <a:pt x="2247" y="1106"/>
                  <a:pt x="2292" y="1068"/>
                  <a:pt x="2292" y="1068"/>
                </a:cubicBezTo>
                <a:cubicBezTo>
                  <a:pt x="2317" y="994"/>
                  <a:pt x="2351" y="932"/>
                  <a:pt x="2268" y="876"/>
                </a:cubicBezTo>
                <a:cubicBezTo>
                  <a:pt x="2260" y="864"/>
                  <a:pt x="2256" y="848"/>
                  <a:pt x="2244" y="840"/>
                </a:cubicBezTo>
                <a:cubicBezTo>
                  <a:pt x="2223" y="827"/>
                  <a:pt x="2193" y="830"/>
                  <a:pt x="2172" y="816"/>
                </a:cubicBezTo>
                <a:cubicBezTo>
                  <a:pt x="2160" y="808"/>
                  <a:pt x="2148" y="800"/>
                  <a:pt x="2136" y="792"/>
                </a:cubicBezTo>
                <a:cubicBezTo>
                  <a:pt x="2106" y="701"/>
                  <a:pt x="1988" y="705"/>
                  <a:pt x="1908" y="696"/>
                </a:cubicBezTo>
                <a:cubicBezTo>
                  <a:pt x="1900" y="680"/>
                  <a:pt x="1884" y="666"/>
                  <a:pt x="1884" y="648"/>
                </a:cubicBezTo>
                <a:cubicBezTo>
                  <a:pt x="1884" y="623"/>
                  <a:pt x="1901" y="600"/>
                  <a:pt x="1908" y="576"/>
                </a:cubicBezTo>
                <a:cubicBezTo>
                  <a:pt x="1913" y="560"/>
                  <a:pt x="1911" y="542"/>
                  <a:pt x="1920" y="528"/>
                </a:cubicBezTo>
                <a:cubicBezTo>
                  <a:pt x="1928" y="516"/>
                  <a:pt x="1944" y="512"/>
                  <a:pt x="1956" y="504"/>
                </a:cubicBezTo>
                <a:cubicBezTo>
                  <a:pt x="1991" y="451"/>
                  <a:pt x="1963" y="475"/>
                  <a:pt x="2028" y="456"/>
                </a:cubicBezTo>
                <a:cubicBezTo>
                  <a:pt x="2052" y="449"/>
                  <a:pt x="2100" y="432"/>
                  <a:pt x="2100" y="432"/>
                </a:cubicBezTo>
                <a:cubicBezTo>
                  <a:pt x="2092" y="416"/>
                  <a:pt x="2092" y="391"/>
                  <a:pt x="2076" y="384"/>
                </a:cubicBezTo>
                <a:cubicBezTo>
                  <a:pt x="2043" y="369"/>
                  <a:pt x="2003" y="381"/>
                  <a:pt x="1968" y="372"/>
                </a:cubicBezTo>
                <a:cubicBezTo>
                  <a:pt x="1954" y="369"/>
                  <a:pt x="1946" y="350"/>
                  <a:pt x="1932" y="348"/>
                </a:cubicBezTo>
                <a:cubicBezTo>
                  <a:pt x="1853" y="338"/>
                  <a:pt x="1772" y="340"/>
                  <a:pt x="1692" y="336"/>
                </a:cubicBezTo>
                <a:cubicBezTo>
                  <a:pt x="1676" y="340"/>
                  <a:pt x="1653" y="334"/>
                  <a:pt x="1644" y="348"/>
                </a:cubicBezTo>
                <a:cubicBezTo>
                  <a:pt x="1626" y="375"/>
                  <a:pt x="1620" y="444"/>
                  <a:pt x="1620" y="444"/>
                </a:cubicBezTo>
                <a:cubicBezTo>
                  <a:pt x="1449" y="434"/>
                  <a:pt x="1437" y="401"/>
                  <a:pt x="1332" y="480"/>
                </a:cubicBezTo>
                <a:cubicBezTo>
                  <a:pt x="1324" y="500"/>
                  <a:pt x="1322" y="523"/>
                  <a:pt x="1308" y="540"/>
                </a:cubicBezTo>
                <a:cubicBezTo>
                  <a:pt x="1300" y="550"/>
                  <a:pt x="1281" y="543"/>
                  <a:pt x="1272" y="552"/>
                </a:cubicBezTo>
                <a:cubicBezTo>
                  <a:pt x="1252" y="572"/>
                  <a:pt x="1240" y="600"/>
                  <a:pt x="1224" y="624"/>
                </a:cubicBezTo>
                <a:cubicBezTo>
                  <a:pt x="1216" y="636"/>
                  <a:pt x="1208" y="648"/>
                  <a:pt x="1200" y="660"/>
                </a:cubicBezTo>
                <a:cubicBezTo>
                  <a:pt x="1192" y="672"/>
                  <a:pt x="1176" y="696"/>
                  <a:pt x="1176" y="696"/>
                </a:cubicBezTo>
                <a:cubicBezTo>
                  <a:pt x="1190" y="639"/>
                  <a:pt x="1178" y="619"/>
                  <a:pt x="1236" y="600"/>
                </a:cubicBezTo>
                <a:cubicBezTo>
                  <a:pt x="1268" y="473"/>
                  <a:pt x="1225" y="623"/>
                  <a:pt x="1272" y="516"/>
                </a:cubicBezTo>
                <a:cubicBezTo>
                  <a:pt x="1314" y="421"/>
                  <a:pt x="1267" y="463"/>
                  <a:pt x="1332" y="420"/>
                </a:cubicBezTo>
                <a:cubicBezTo>
                  <a:pt x="1308" y="264"/>
                  <a:pt x="1318" y="187"/>
                  <a:pt x="1164" y="156"/>
                </a:cubicBezTo>
                <a:cubicBezTo>
                  <a:pt x="1071" y="109"/>
                  <a:pt x="1071" y="106"/>
                  <a:pt x="960" y="120"/>
                </a:cubicBezTo>
                <a:cubicBezTo>
                  <a:pt x="910" y="170"/>
                  <a:pt x="884" y="225"/>
                  <a:pt x="852" y="288"/>
                </a:cubicBezTo>
                <a:cubicBezTo>
                  <a:pt x="856" y="264"/>
                  <a:pt x="852" y="237"/>
                  <a:pt x="864" y="216"/>
                </a:cubicBezTo>
                <a:cubicBezTo>
                  <a:pt x="881" y="187"/>
                  <a:pt x="936" y="144"/>
                  <a:pt x="936" y="144"/>
                </a:cubicBezTo>
                <a:cubicBezTo>
                  <a:pt x="940" y="128"/>
                  <a:pt x="950" y="112"/>
                  <a:pt x="948" y="96"/>
                </a:cubicBezTo>
                <a:cubicBezTo>
                  <a:pt x="939" y="33"/>
                  <a:pt x="824" y="17"/>
                  <a:pt x="780" y="0"/>
                </a:cubicBezTo>
                <a:cubicBezTo>
                  <a:pt x="687" y="21"/>
                  <a:pt x="609" y="35"/>
                  <a:pt x="528" y="84"/>
                </a:cubicBezTo>
                <a:cubicBezTo>
                  <a:pt x="520" y="96"/>
                  <a:pt x="506" y="106"/>
                  <a:pt x="504" y="120"/>
                </a:cubicBezTo>
                <a:cubicBezTo>
                  <a:pt x="496" y="183"/>
                  <a:pt x="544" y="211"/>
                  <a:pt x="588" y="240"/>
                </a:cubicBezTo>
                <a:cubicBezTo>
                  <a:pt x="596" y="252"/>
                  <a:pt x="601" y="267"/>
                  <a:pt x="612" y="276"/>
                </a:cubicBezTo>
                <a:cubicBezTo>
                  <a:pt x="622" y="284"/>
                  <a:pt x="642" y="277"/>
                  <a:pt x="648" y="288"/>
                </a:cubicBezTo>
                <a:cubicBezTo>
                  <a:pt x="663" y="317"/>
                  <a:pt x="593" y="372"/>
                  <a:pt x="576" y="384"/>
                </a:cubicBezTo>
                <a:cubicBezTo>
                  <a:pt x="532" y="378"/>
                  <a:pt x="479" y="388"/>
                  <a:pt x="444" y="360"/>
                </a:cubicBezTo>
                <a:cubicBezTo>
                  <a:pt x="387" y="314"/>
                  <a:pt x="457" y="324"/>
                  <a:pt x="384" y="324"/>
                </a:cubicBezTo>
                <a:close/>
              </a:path>
            </a:pathLst>
          </a:custGeom>
          <a:solidFill>
            <a:schemeClr val="accent1"/>
          </a:solidFill>
          <a:ln w="12700" cap="sq">
            <a:noFill/>
            <a:round/>
            <a:headEnd type="none" w="sm" len="sm"/>
            <a:tailEnd type="none" w="sm" len="sm"/>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5302" name="Text Box 6"/>
          <p:cNvSpPr txBox="1">
            <a:spLocks noChangeArrowheads="1"/>
          </p:cNvSpPr>
          <p:nvPr/>
        </p:nvSpPr>
        <p:spPr bwMode="auto">
          <a:xfrm>
            <a:off x="4427984" y="4073042"/>
            <a:ext cx="1149350" cy="457200"/>
          </a:xfrm>
          <a:prstGeom prst="rect">
            <a:avLst/>
          </a:prstGeom>
          <a:noFill/>
          <a:ln w="12700" cap="sq">
            <a:noFill/>
            <a:miter lim="800000"/>
            <a:headEnd type="none" w="sm" len="sm"/>
            <a:tailEnd type="none" w="sm" len="sm"/>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Times New Roman" pitchFamily="18" charset="0"/>
                <a:ea typeface="+mn-ea"/>
                <a:cs typeface="Arial" pitchFamily="34" charset="0"/>
              </a:rPr>
              <a:t>Sampel</a:t>
            </a:r>
            <a:endParaRPr kumimoji="0" lang="en-US" sz="24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55303" name="Freeform 7"/>
          <p:cNvSpPr>
            <a:spLocks/>
          </p:cNvSpPr>
          <p:nvPr/>
        </p:nvSpPr>
        <p:spPr bwMode="auto">
          <a:xfrm>
            <a:off x="2819851" y="2116932"/>
            <a:ext cx="2364714" cy="1798637"/>
          </a:xfrm>
          <a:custGeom>
            <a:avLst/>
            <a:gdLst>
              <a:gd name="T0" fmla="*/ 0 w 1995"/>
              <a:gd name="T1" fmla="*/ 2147483647 h 1133"/>
              <a:gd name="T2" fmla="*/ 2147483647 w 1995"/>
              <a:gd name="T3" fmla="*/ 2147483647 h 1133"/>
              <a:gd name="T4" fmla="*/ 2147483647 w 1995"/>
              <a:gd name="T5" fmla="*/ 2147483647 h 1133"/>
              <a:gd name="T6" fmla="*/ 2147483647 w 1995"/>
              <a:gd name="T7" fmla="*/ 2147483647 h 1133"/>
              <a:gd name="T8" fmla="*/ 0 60000 65536"/>
              <a:gd name="T9" fmla="*/ 0 60000 65536"/>
              <a:gd name="T10" fmla="*/ 0 60000 65536"/>
              <a:gd name="T11" fmla="*/ 0 60000 65536"/>
              <a:gd name="T12" fmla="*/ 0 w 1995"/>
              <a:gd name="T13" fmla="*/ 0 h 1133"/>
              <a:gd name="T14" fmla="*/ 1995 w 1995"/>
              <a:gd name="T15" fmla="*/ 1133 h 1133"/>
            </a:gdLst>
            <a:ahLst/>
            <a:cxnLst>
              <a:cxn ang="T8">
                <a:pos x="T0" y="T1"/>
              </a:cxn>
              <a:cxn ang="T9">
                <a:pos x="T2" y="T3"/>
              </a:cxn>
              <a:cxn ang="T10">
                <a:pos x="T4" y="T5"/>
              </a:cxn>
              <a:cxn ang="T11">
                <a:pos x="T6" y="T7"/>
              </a:cxn>
            </a:cxnLst>
            <a:rect l="T12" t="T13" r="T14" b="T15"/>
            <a:pathLst>
              <a:path w="1995" h="1133">
                <a:moveTo>
                  <a:pt x="0" y="45"/>
                </a:moveTo>
                <a:cubicBezTo>
                  <a:pt x="170" y="22"/>
                  <a:pt x="340" y="0"/>
                  <a:pt x="544" y="45"/>
                </a:cubicBezTo>
                <a:cubicBezTo>
                  <a:pt x="748" y="90"/>
                  <a:pt x="982" y="136"/>
                  <a:pt x="1224" y="317"/>
                </a:cubicBezTo>
                <a:cubicBezTo>
                  <a:pt x="1466" y="498"/>
                  <a:pt x="1730" y="815"/>
                  <a:pt x="1995" y="1133"/>
                </a:cubicBezTo>
              </a:path>
            </a:pathLst>
          </a:custGeom>
          <a:noFill/>
          <a:ln w="57150" cap="sq">
            <a:solidFill>
              <a:schemeClr val="tx1"/>
            </a:solidFill>
            <a:round/>
            <a:headEnd type="none" w="sm" len="sm"/>
            <a:tailEnd type="stealth"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5304" name="Freeform 8"/>
          <p:cNvSpPr>
            <a:spLocks/>
          </p:cNvSpPr>
          <p:nvPr/>
        </p:nvSpPr>
        <p:spPr bwMode="auto">
          <a:xfrm>
            <a:off x="2268538" y="3771859"/>
            <a:ext cx="2589493" cy="1860550"/>
          </a:xfrm>
          <a:custGeom>
            <a:avLst/>
            <a:gdLst>
              <a:gd name="T0" fmla="*/ 2147483647 w 3039"/>
              <a:gd name="T1" fmla="*/ 2147483647 h 1172"/>
              <a:gd name="T2" fmla="*/ 2147483647 w 3039"/>
              <a:gd name="T3" fmla="*/ 2147483647 h 1172"/>
              <a:gd name="T4" fmla="*/ 2147483647 w 3039"/>
              <a:gd name="T5" fmla="*/ 2147483647 h 1172"/>
              <a:gd name="T6" fmla="*/ 0 w 3039"/>
              <a:gd name="T7" fmla="*/ 0 h 1172"/>
              <a:gd name="T8" fmla="*/ 0 60000 65536"/>
              <a:gd name="T9" fmla="*/ 0 60000 65536"/>
              <a:gd name="T10" fmla="*/ 0 60000 65536"/>
              <a:gd name="T11" fmla="*/ 0 60000 65536"/>
              <a:gd name="T12" fmla="*/ 0 w 3039"/>
              <a:gd name="T13" fmla="*/ 0 h 1172"/>
              <a:gd name="T14" fmla="*/ 3039 w 3039"/>
              <a:gd name="T15" fmla="*/ 1172 h 1172"/>
            </a:gdLst>
            <a:ahLst/>
            <a:cxnLst>
              <a:cxn ang="T8">
                <a:pos x="T0" y="T1"/>
              </a:cxn>
              <a:cxn ang="T9">
                <a:pos x="T2" y="T3"/>
              </a:cxn>
              <a:cxn ang="T10">
                <a:pos x="T4" y="T5"/>
              </a:cxn>
              <a:cxn ang="T11">
                <a:pos x="T6" y="T7"/>
              </a:cxn>
            </a:cxnLst>
            <a:rect l="T12" t="T13" r="T14" b="T15"/>
            <a:pathLst>
              <a:path w="3039" h="1172">
                <a:moveTo>
                  <a:pt x="3039" y="680"/>
                </a:moveTo>
                <a:cubicBezTo>
                  <a:pt x="2774" y="835"/>
                  <a:pt x="2510" y="990"/>
                  <a:pt x="2177" y="1043"/>
                </a:cubicBezTo>
                <a:cubicBezTo>
                  <a:pt x="1844" y="1096"/>
                  <a:pt x="1406" y="1172"/>
                  <a:pt x="1043" y="998"/>
                </a:cubicBezTo>
                <a:cubicBezTo>
                  <a:pt x="680" y="824"/>
                  <a:pt x="340" y="412"/>
                  <a:pt x="0" y="0"/>
                </a:cubicBezTo>
              </a:path>
            </a:pathLst>
          </a:custGeom>
          <a:noFill/>
          <a:ln w="57150" cap="sq">
            <a:solidFill>
              <a:schemeClr val="tx1"/>
            </a:solidFill>
            <a:round/>
            <a:headEnd type="none" w="sm" len="sm"/>
            <a:tailEnd type="stealth"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55305" name="Text Box 9"/>
          <p:cNvSpPr txBox="1">
            <a:spLocks noChangeArrowheads="1"/>
          </p:cNvSpPr>
          <p:nvPr/>
        </p:nvSpPr>
        <p:spPr bwMode="auto">
          <a:xfrm>
            <a:off x="3993638" y="2116932"/>
            <a:ext cx="1728787" cy="457200"/>
          </a:xfrm>
          <a:prstGeom prst="rect">
            <a:avLst/>
          </a:prstGeom>
          <a:noFill/>
          <a:ln w="12700" cap="sq">
            <a:noFill/>
            <a:miter lim="800000"/>
            <a:headEnd type="none" w="sm" len="sm"/>
            <a:tailEnd type="none" w="sm" len="sm"/>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charset="0"/>
                <a:ea typeface="+mn-ea"/>
                <a:cs typeface="Arial" pitchFamily="34" charset="0"/>
              </a:rPr>
              <a:t>Reduksi</a:t>
            </a:r>
          </a:p>
        </p:txBody>
      </p:sp>
      <p:sp>
        <p:nvSpPr>
          <p:cNvPr id="55306" name="Text Box 10"/>
          <p:cNvSpPr txBox="1">
            <a:spLocks noChangeArrowheads="1"/>
          </p:cNvSpPr>
          <p:nvPr/>
        </p:nvSpPr>
        <p:spPr bwMode="auto">
          <a:xfrm>
            <a:off x="1692275" y="5445125"/>
            <a:ext cx="2447925" cy="519113"/>
          </a:xfrm>
          <a:prstGeom prst="rect">
            <a:avLst/>
          </a:prstGeom>
          <a:noFill/>
          <a:ln w="12700" cap="sq">
            <a:noFill/>
            <a:miter lim="800000"/>
            <a:headEnd type="none" w="sm" len="sm"/>
            <a:tailEnd type="none" w="sm" len="sm"/>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Tahoma" charset="0"/>
                <a:ea typeface="+mn-ea"/>
                <a:cs typeface="Arial" pitchFamily="34" charset="0"/>
              </a:rPr>
              <a:t>Generalisasi</a:t>
            </a:r>
          </a:p>
        </p:txBody>
      </p:sp>
      <p:sp>
        <p:nvSpPr>
          <p:cNvPr id="5" name="Rectangle 4"/>
          <p:cNvSpPr/>
          <p:nvPr/>
        </p:nvSpPr>
        <p:spPr>
          <a:xfrm>
            <a:off x="6660232" y="3157538"/>
            <a:ext cx="1944216" cy="2419697"/>
          </a:xfrm>
          <a:prstGeom prst="rect">
            <a:avLst/>
          </a:prstGeom>
          <a:solidFill>
            <a:srgbClr val="C0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err="1">
                <a:ln>
                  <a:noFill/>
                </a:ln>
                <a:solidFill>
                  <a:srgbClr val="FFFFFF"/>
                </a:solidFill>
                <a:effectLst/>
                <a:uLnTx/>
                <a:uFillTx/>
                <a:latin typeface="Arial"/>
                <a:ea typeface="+mn-ea"/>
                <a:cs typeface="+mn-cs"/>
              </a:rPr>
              <a:t>Diskriptif</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err="1">
                <a:ln>
                  <a:noFill/>
                </a:ln>
                <a:solidFill>
                  <a:srgbClr val="FFFFFF"/>
                </a:solidFill>
                <a:effectLst/>
                <a:uLnTx/>
                <a:uFillTx/>
                <a:latin typeface="Arial"/>
                <a:ea typeface="+mn-ea"/>
                <a:cs typeface="+mn-cs"/>
              </a:rPr>
              <a:t>Komparatif</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err="1">
                <a:ln>
                  <a:noFill/>
                </a:ln>
                <a:solidFill>
                  <a:srgbClr val="FFFFFF"/>
                </a:solidFill>
                <a:effectLst/>
                <a:uLnTx/>
                <a:uFillTx/>
                <a:latin typeface="Arial"/>
                <a:ea typeface="+mn-ea"/>
                <a:cs typeface="+mn-cs"/>
              </a:rPr>
              <a:t>Asosiatif</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err="1">
                <a:ln>
                  <a:noFill/>
                </a:ln>
                <a:solidFill>
                  <a:srgbClr val="FFFFFF"/>
                </a:solidFill>
                <a:effectLst/>
                <a:uLnTx/>
                <a:uFillTx/>
                <a:latin typeface="Arial"/>
                <a:ea typeface="+mn-ea"/>
                <a:cs typeface="+mn-cs"/>
              </a:rPr>
              <a:t>Komparatif</a:t>
            </a:r>
            <a:r>
              <a:rPr kumimoji="0" lang="en-US" sz="2000" b="0" i="0" u="none" strike="noStrike" kern="1200" cap="none" spc="0" normalizeH="0" baseline="0" noProof="0" dirty="0">
                <a:ln>
                  <a:noFill/>
                </a:ln>
                <a:solidFill>
                  <a:srgbClr val="FFFFFF"/>
                </a:solidFill>
                <a:effectLst/>
                <a:uLnTx/>
                <a:uFillTx/>
                <a:latin typeface="Arial"/>
                <a:ea typeface="+mn-ea"/>
                <a:cs typeface="+mn-cs"/>
              </a:rPr>
              <a:t> </a:t>
            </a:r>
            <a:r>
              <a:rPr kumimoji="0" lang="en-US" sz="2000" b="0" i="0" u="none" strike="noStrike" kern="1200" cap="none" spc="0" normalizeH="0" baseline="0" noProof="0" dirty="0" err="1">
                <a:ln>
                  <a:noFill/>
                </a:ln>
                <a:solidFill>
                  <a:srgbClr val="FFFFFF"/>
                </a:solidFill>
                <a:effectLst/>
                <a:uLnTx/>
                <a:uFillTx/>
                <a:latin typeface="Arial"/>
                <a:ea typeface="+mn-ea"/>
                <a:cs typeface="+mn-cs"/>
              </a:rPr>
              <a:t>asosiatif</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err="1">
                <a:ln>
                  <a:noFill/>
                </a:ln>
                <a:solidFill>
                  <a:srgbClr val="FFFFFF"/>
                </a:solidFill>
                <a:effectLst/>
                <a:uLnTx/>
                <a:uFillTx/>
                <a:latin typeface="Arial"/>
                <a:ea typeface="+mn-ea"/>
                <a:cs typeface="+mn-cs"/>
              </a:rPr>
              <a:t>Struktural</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ight Arrow 5"/>
          <p:cNvSpPr/>
          <p:nvPr/>
        </p:nvSpPr>
        <p:spPr>
          <a:xfrm>
            <a:off x="5940152" y="4073042"/>
            <a:ext cx="864096" cy="629092"/>
          </a:xfrm>
          <a:prstGeom prst="rightArrow">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4792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down)">
                                      <p:cBhvr>
                                        <p:cTn id="7" dur="580">
                                          <p:stCondLst>
                                            <p:cond delay="0"/>
                                          </p:stCondLst>
                                        </p:cTn>
                                        <p:tgtEl>
                                          <p:spTgt spid="55298"/>
                                        </p:tgtEl>
                                      </p:cBhvr>
                                    </p:animEffect>
                                    <p:anim calcmode="lin" valueType="num">
                                      <p:cBhvr>
                                        <p:cTn id="8" dur="1822" tmFilter="0,0; 0.14,0.36; 0.43,0.73; 0.71,0.91; 1.0,1.0">
                                          <p:stCondLst>
                                            <p:cond delay="0"/>
                                          </p:stCondLst>
                                        </p:cTn>
                                        <p:tgtEl>
                                          <p:spTgt spid="552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2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2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2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298"/>
                                        </p:tgtEl>
                                        <p:attrNameLst>
                                          <p:attrName>ppt_y</p:attrName>
                                        </p:attrNameLst>
                                      </p:cBhvr>
                                      <p:tavLst>
                                        <p:tav tm="0" fmla="#ppt_y-sin(pi*$)/81">
                                          <p:val>
                                            <p:fltVal val="0"/>
                                          </p:val>
                                        </p:tav>
                                        <p:tav tm="100000">
                                          <p:val>
                                            <p:fltVal val="1"/>
                                          </p:val>
                                        </p:tav>
                                      </p:tavLst>
                                    </p:anim>
                                    <p:animScale>
                                      <p:cBhvr>
                                        <p:cTn id="13" dur="26">
                                          <p:stCondLst>
                                            <p:cond delay="650"/>
                                          </p:stCondLst>
                                        </p:cTn>
                                        <p:tgtEl>
                                          <p:spTgt spid="55298"/>
                                        </p:tgtEl>
                                      </p:cBhvr>
                                      <p:to x="100000" y="60000"/>
                                    </p:animScale>
                                    <p:animScale>
                                      <p:cBhvr>
                                        <p:cTn id="14" dur="166" decel="50000">
                                          <p:stCondLst>
                                            <p:cond delay="676"/>
                                          </p:stCondLst>
                                        </p:cTn>
                                        <p:tgtEl>
                                          <p:spTgt spid="55298"/>
                                        </p:tgtEl>
                                      </p:cBhvr>
                                      <p:to x="100000" y="100000"/>
                                    </p:animScale>
                                    <p:animScale>
                                      <p:cBhvr>
                                        <p:cTn id="15" dur="26">
                                          <p:stCondLst>
                                            <p:cond delay="1312"/>
                                          </p:stCondLst>
                                        </p:cTn>
                                        <p:tgtEl>
                                          <p:spTgt spid="55298"/>
                                        </p:tgtEl>
                                      </p:cBhvr>
                                      <p:to x="100000" y="80000"/>
                                    </p:animScale>
                                    <p:animScale>
                                      <p:cBhvr>
                                        <p:cTn id="16" dur="166" decel="50000">
                                          <p:stCondLst>
                                            <p:cond delay="1338"/>
                                          </p:stCondLst>
                                        </p:cTn>
                                        <p:tgtEl>
                                          <p:spTgt spid="55298"/>
                                        </p:tgtEl>
                                      </p:cBhvr>
                                      <p:to x="100000" y="100000"/>
                                    </p:animScale>
                                    <p:animScale>
                                      <p:cBhvr>
                                        <p:cTn id="17" dur="26">
                                          <p:stCondLst>
                                            <p:cond delay="1642"/>
                                          </p:stCondLst>
                                        </p:cTn>
                                        <p:tgtEl>
                                          <p:spTgt spid="55298"/>
                                        </p:tgtEl>
                                      </p:cBhvr>
                                      <p:to x="100000" y="90000"/>
                                    </p:animScale>
                                    <p:animScale>
                                      <p:cBhvr>
                                        <p:cTn id="18" dur="166" decel="50000">
                                          <p:stCondLst>
                                            <p:cond delay="1668"/>
                                          </p:stCondLst>
                                        </p:cTn>
                                        <p:tgtEl>
                                          <p:spTgt spid="55298"/>
                                        </p:tgtEl>
                                      </p:cBhvr>
                                      <p:to x="100000" y="100000"/>
                                    </p:animScale>
                                    <p:animScale>
                                      <p:cBhvr>
                                        <p:cTn id="19" dur="26">
                                          <p:stCondLst>
                                            <p:cond delay="1808"/>
                                          </p:stCondLst>
                                        </p:cTn>
                                        <p:tgtEl>
                                          <p:spTgt spid="55298"/>
                                        </p:tgtEl>
                                      </p:cBhvr>
                                      <p:to x="100000" y="95000"/>
                                    </p:animScale>
                                    <p:animScale>
                                      <p:cBhvr>
                                        <p:cTn id="20" dur="166" decel="50000">
                                          <p:stCondLst>
                                            <p:cond delay="1834"/>
                                          </p:stCondLst>
                                        </p:cTn>
                                        <p:tgtEl>
                                          <p:spTgt spid="552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5299"/>
                                        </p:tgtEl>
                                        <p:attrNameLst>
                                          <p:attrName>style.visibility</p:attrName>
                                        </p:attrNameLst>
                                      </p:cBhvr>
                                      <p:to>
                                        <p:strVal val="visible"/>
                                      </p:to>
                                    </p:set>
                                    <p:animEffect transition="in" filter="wipe(down)">
                                      <p:cBhvr>
                                        <p:cTn id="25" dur="580">
                                          <p:stCondLst>
                                            <p:cond delay="0"/>
                                          </p:stCondLst>
                                        </p:cTn>
                                        <p:tgtEl>
                                          <p:spTgt spid="55299"/>
                                        </p:tgtEl>
                                      </p:cBhvr>
                                    </p:animEffect>
                                    <p:anim calcmode="lin" valueType="num">
                                      <p:cBhvr>
                                        <p:cTn id="26" dur="1822" tmFilter="0,0; 0.14,0.36; 0.43,0.73; 0.71,0.91; 1.0,1.0">
                                          <p:stCondLst>
                                            <p:cond delay="0"/>
                                          </p:stCondLst>
                                        </p:cTn>
                                        <p:tgtEl>
                                          <p:spTgt spid="5529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529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529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529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5299"/>
                                        </p:tgtEl>
                                        <p:attrNameLst>
                                          <p:attrName>ppt_y</p:attrName>
                                        </p:attrNameLst>
                                      </p:cBhvr>
                                      <p:tavLst>
                                        <p:tav tm="0" fmla="#ppt_y-sin(pi*$)/81">
                                          <p:val>
                                            <p:fltVal val="0"/>
                                          </p:val>
                                        </p:tav>
                                        <p:tav tm="100000">
                                          <p:val>
                                            <p:fltVal val="1"/>
                                          </p:val>
                                        </p:tav>
                                      </p:tavLst>
                                    </p:anim>
                                    <p:animScale>
                                      <p:cBhvr>
                                        <p:cTn id="31" dur="26">
                                          <p:stCondLst>
                                            <p:cond delay="650"/>
                                          </p:stCondLst>
                                        </p:cTn>
                                        <p:tgtEl>
                                          <p:spTgt spid="55299"/>
                                        </p:tgtEl>
                                      </p:cBhvr>
                                      <p:to x="100000" y="60000"/>
                                    </p:animScale>
                                    <p:animScale>
                                      <p:cBhvr>
                                        <p:cTn id="32" dur="166" decel="50000">
                                          <p:stCondLst>
                                            <p:cond delay="676"/>
                                          </p:stCondLst>
                                        </p:cTn>
                                        <p:tgtEl>
                                          <p:spTgt spid="55299"/>
                                        </p:tgtEl>
                                      </p:cBhvr>
                                      <p:to x="100000" y="100000"/>
                                    </p:animScale>
                                    <p:animScale>
                                      <p:cBhvr>
                                        <p:cTn id="33" dur="26">
                                          <p:stCondLst>
                                            <p:cond delay="1312"/>
                                          </p:stCondLst>
                                        </p:cTn>
                                        <p:tgtEl>
                                          <p:spTgt spid="55299"/>
                                        </p:tgtEl>
                                      </p:cBhvr>
                                      <p:to x="100000" y="80000"/>
                                    </p:animScale>
                                    <p:animScale>
                                      <p:cBhvr>
                                        <p:cTn id="34" dur="166" decel="50000">
                                          <p:stCondLst>
                                            <p:cond delay="1338"/>
                                          </p:stCondLst>
                                        </p:cTn>
                                        <p:tgtEl>
                                          <p:spTgt spid="55299"/>
                                        </p:tgtEl>
                                      </p:cBhvr>
                                      <p:to x="100000" y="100000"/>
                                    </p:animScale>
                                    <p:animScale>
                                      <p:cBhvr>
                                        <p:cTn id="35" dur="26">
                                          <p:stCondLst>
                                            <p:cond delay="1642"/>
                                          </p:stCondLst>
                                        </p:cTn>
                                        <p:tgtEl>
                                          <p:spTgt spid="55299"/>
                                        </p:tgtEl>
                                      </p:cBhvr>
                                      <p:to x="100000" y="90000"/>
                                    </p:animScale>
                                    <p:animScale>
                                      <p:cBhvr>
                                        <p:cTn id="36" dur="166" decel="50000">
                                          <p:stCondLst>
                                            <p:cond delay="1668"/>
                                          </p:stCondLst>
                                        </p:cTn>
                                        <p:tgtEl>
                                          <p:spTgt spid="55299"/>
                                        </p:tgtEl>
                                      </p:cBhvr>
                                      <p:to x="100000" y="100000"/>
                                    </p:animScale>
                                    <p:animScale>
                                      <p:cBhvr>
                                        <p:cTn id="37" dur="26">
                                          <p:stCondLst>
                                            <p:cond delay="1808"/>
                                          </p:stCondLst>
                                        </p:cTn>
                                        <p:tgtEl>
                                          <p:spTgt spid="55299"/>
                                        </p:tgtEl>
                                      </p:cBhvr>
                                      <p:to x="100000" y="95000"/>
                                    </p:animScale>
                                    <p:animScale>
                                      <p:cBhvr>
                                        <p:cTn id="38" dur="166" decel="50000">
                                          <p:stCondLst>
                                            <p:cond delay="1834"/>
                                          </p:stCondLst>
                                        </p:cTn>
                                        <p:tgtEl>
                                          <p:spTgt spid="5529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5300"/>
                                        </p:tgtEl>
                                        <p:attrNameLst>
                                          <p:attrName>style.visibility</p:attrName>
                                        </p:attrNameLst>
                                      </p:cBhvr>
                                      <p:to>
                                        <p:strVal val="visible"/>
                                      </p:to>
                                    </p:set>
                                    <p:animEffect transition="in" filter="wipe(down)">
                                      <p:cBhvr>
                                        <p:cTn id="41" dur="580">
                                          <p:stCondLst>
                                            <p:cond delay="0"/>
                                          </p:stCondLst>
                                        </p:cTn>
                                        <p:tgtEl>
                                          <p:spTgt spid="55300"/>
                                        </p:tgtEl>
                                      </p:cBhvr>
                                    </p:animEffect>
                                    <p:anim calcmode="lin" valueType="num">
                                      <p:cBhvr>
                                        <p:cTn id="42" dur="1822" tmFilter="0,0; 0.14,0.36; 0.43,0.73; 0.71,0.91; 1.0,1.0">
                                          <p:stCondLst>
                                            <p:cond delay="0"/>
                                          </p:stCondLst>
                                        </p:cTn>
                                        <p:tgtEl>
                                          <p:spTgt spid="5530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530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530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530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5300"/>
                                        </p:tgtEl>
                                        <p:attrNameLst>
                                          <p:attrName>ppt_y</p:attrName>
                                        </p:attrNameLst>
                                      </p:cBhvr>
                                      <p:tavLst>
                                        <p:tav tm="0" fmla="#ppt_y-sin(pi*$)/81">
                                          <p:val>
                                            <p:fltVal val="0"/>
                                          </p:val>
                                        </p:tav>
                                        <p:tav tm="100000">
                                          <p:val>
                                            <p:fltVal val="1"/>
                                          </p:val>
                                        </p:tav>
                                      </p:tavLst>
                                    </p:anim>
                                    <p:animScale>
                                      <p:cBhvr>
                                        <p:cTn id="47" dur="26">
                                          <p:stCondLst>
                                            <p:cond delay="650"/>
                                          </p:stCondLst>
                                        </p:cTn>
                                        <p:tgtEl>
                                          <p:spTgt spid="55300"/>
                                        </p:tgtEl>
                                      </p:cBhvr>
                                      <p:to x="100000" y="60000"/>
                                    </p:animScale>
                                    <p:animScale>
                                      <p:cBhvr>
                                        <p:cTn id="48" dur="166" decel="50000">
                                          <p:stCondLst>
                                            <p:cond delay="676"/>
                                          </p:stCondLst>
                                        </p:cTn>
                                        <p:tgtEl>
                                          <p:spTgt spid="55300"/>
                                        </p:tgtEl>
                                      </p:cBhvr>
                                      <p:to x="100000" y="100000"/>
                                    </p:animScale>
                                    <p:animScale>
                                      <p:cBhvr>
                                        <p:cTn id="49" dur="26">
                                          <p:stCondLst>
                                            <p:cond delay="1312"/>
                                          </p:stCondLst>
                                        </p:cTn>
                                        <p:tgtEl>
                                          <p:spTgt spid="55300"/>
                                        </p:tgtEl>
                                      </p:cBhvr>
                                      <p:to x="100000" y="80000"/>
                                    </p:animScale>
                                    <p:animScale>
                                      <p:cBhvr>
                                        <p:cTn id="50" dur="166" decel="50000">
                                          <p:stCondLst>
                                            <p:cond delay="1338"/>
                                          </p:stCondLst>
                                        </p:cTn>
                                        <p:tgtEl>
                                          <p:spTgt spid="55300"/>
                                        </p:tgtEl>
                                      </p:cBhvr>
                                      <p:to x="100000" y="100000"/>
                                    </p:animScale>
                                    <p:animScale>
                                      <p:cBhvr>
                                        <p:cTn id="51" dur="26">
                                          <p:stCondLst>
                                            <p:cond delay="1642"/>
                                          </p:stCondLst>
                                        </p:cTn>
                                        <p:tgtEl>
                                          <p:spTgt spid="55300"/>
                                        </p:tgtEl>
                                      </p:cBhvr>
                                      <p:to x="100000" y="90000"/>
                                    </p:animScale>
                                    <p:animScale>
                                      <p:cBhvr>
                                        <p:cTn id="52" dur="166" decel="50000">
                                          <p:stCondLst>
                                            <p:cond delay="1668"/>
                                          </p:stCondLst>
                                        </p:cTn>
                                        <p:tgtEl>
                                          <p:spTgt spid="55300"/>
                                        </p:tgtEl>
                                      </p:cBhvr>
                                      <p:to x="100000" y="100000"/>
                                    </p:animScale>
                                    <p:animScale>
                                      <p:cBhvr>
                                        <p:cTn id="53" dur="26">
                                          <p:stCondLst>
                                            <p:cond delay="1808"/>
                                          </p:stCondLst>
                                        </p:cTn>
                                        <p:tgtEl>
                                          <p:spTgt spid="55300"/>
                                        </p:tgtEl>
                                      </p:cBhvr>
                                      <p:to x="100000" y="95000"/>
                                    </p:animScale>
                                    <p:animScale>
                                      <p:cBhvr>
                                        <p:cTn id="54" dur="166" decel="50000">
                                          <p:stCondLst>
                                            <p:cond delay="1834"/>
                                          </p:stCondLst>
                                        </p:cTn>
                                        <p:tgtEl>
                                          <p:spTgt spid="5530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55303"/>
                                        </p:tgtEl>
                                        <p:attrNameLst>
                                          <p:attrName>style.visibility</p:attrName>
                                        </p:attrNameLst>
                                      </p:cBhvr>
                                      <p:to>
                                        <p:strVal val="visible"/>
                                      </p:to>
                                    </p:set>
                                    <p:anim calcmode="lin" valueType="num">
                                      <p:cBhvr>
                                        <p:cTn id="59" dur="1000" fill="hold"/>
                                        <p:tgtEl>
                                          <p:spTgt spid="55303"/>
                                        </p:tgtEl>
                                        <p:attrNameLst>
                                          <p:attrName>ppt_x</p:attrName>
                                        </p:attrNameLst>
                                      </p:cBhvr>
                                      <p:tavLst>
                                        <p:tav tm="0">
                                          <p:val>
                                            <p:strVal val="#ppt_x-.2"/>
                                          </p:val>
                                        </p:tav>
                                        <p:tav tm="100000">
                                          <p:val>
                                            <p:strVal val="#ppt_x"/>
                                          </p:val>
                                        </p:tav>
                                      </p:tavLst>
                                    </p:anim>
                                    <p:anim calcmode="lin" valueType="num">
                                      <p:cBhvr>
                                        <p:cTn id="60" dur="1000" fill="hold"/>
                                        <p:tgtEl>
                                          <p:spTgt spid="55303"/>
                                        </p:tgtEl>
                                        <p:attrNameLst>
                                          <p:attrName>ppt_y</p:attrName>
                                        </p:attrNameLst>
                                      </p:cBhvr>
                                      <p:tavLst>
                                        <p:tav tm="0">
                                          <p:val>
                                            <p:strVal val="#ppt_y"/>
                                          </p:val>
                                        </p:tav>
                                        <p:tav tm="100000">
                                          <p:val>
                                            <p:strVal val="#ppt_y"/>
                                          </p:val>
                                        </p:tav>
                                      </p:tavLst>
                                    </p:anim>
                                    <p:animEffect transition="in" filter="wipe(right)" prLst="gradientSize: 0.1">
                                      <p:cBhvr>
                                        <p:cTn id="61" dur="1000"/>
                                        <p:tgtEl>
                                          <p:spTgt spid="55303"/>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55305"/>
                                        </p:tgtEl>
                                        <p:attrNameLst>
                                          <p:attrName>style.visibility</p:attrName>
                                        </p:attrNameLst>
                                      </p:cBhvr>
                                      <p:to>
                                        <p:strVal val="visible"/>
                                      </p:to>
                                    </p:set>
                                    <p:anim calcmode="lin" valueType="num">
                                      <p:cBhvr>
                                        <p:cTn id="64" dur="1000" fill="hold"/>
                                        <p:tgtEl>
                                          <p:spTgt spid="55305"/>
                                        </p:tgtEl>
                                        <p:attrNameLst>
                                          <p:attrName>ppt_x</p:attrName>
                                        </p:attrNameLst>
                                      </p:cBhvr>
                                      <p:tavLst>
                                        <p:tav tm="0">
                                          <p:val>
                                            <p:strVal val="#ppt_x-.2"/>
                                          </p:val>
                                        </p:tav>
                                        <p:tav tm="100000">
                                          <p:val>
                                            <p:strVal val="#ppt_x"/>
                                          </p:val>
                                        </p:tav>
                                      </p:tavLst>
                                    </p:anim>
                                    <p:anim calcmode="lin" valueType="num">
                                      <p:cBhvr>
                                        <p:cTn id="65" dur="1000" fill="hold"/>
                                        <p:tgtEl>
                                          <p:spTgt spid="55305"/>
                                        </p:tgtEl>
                                        <p:attrNameLst>
                                          <p:attrName>ppt_y</p:attrName>
                                        </p:attrNameLst>
                                      </p:cBhvr>
                                      <p:tavLst>
                                        <p:tav tm="0">
                                          <p:val>
                                            <p:strVal val="#ppt_y"/>
                                          </p:val>
                                        </p:tav>
                                        <p:tav tm="100000">
                                          <p:val>
                                            <p:strVal val="#ppt_y"/>
                                          </p:val>
                                        </p:tav>
                                      </p:tavLst>
                                    </p:anim>
                                    <p:animEffect transition="in" filter="wipe(right)" prLst="gradientSize: 0.1">
                                      <p:cBhvr>
                                        <p:cTn id="66" dur="1000"/>
                                        <p:tgtEl>
                                          <p:spTgt spid="55305"/>
                                        </p:tgtEl>
                                      </p:cBhvr>
                                    </p:animEffect>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nodeType="clickEffect">
                                  <p:stCondLst>
                                    <p:cond delay="0"/>
                                  </p:stCondLst>
                                  <p:childTnLst>
                                    <p:set>
                                      <p:cBhvr>
                                        <p:cTn id="70" dur="1" fill="hold">
                                          <p:stCondLst>
                                            <p:cond delay="0"/>
                                          </p:stCondLst>
                                        </p:cTn>
                                        <p:tgtEl>
                                          <p:spTgt spid="55301"/>
                                        </p:tgtEl>
                                        <p:attrNameLst>
                                          <p:attrName>style.visibility</p:attrName>
                                        </p:attrNameLst>
                                      </p:cBhvr>
                                      <p:to>
                                        <p:strVal val="visible"/>
                                      </p:to>
                                    </p:set>
                                    <p:animEffect transition="in" filter="fade">
                                      <p:cBhvr>
                                        <p:cTn id="71" dur="800" decel="100000"/>
                                        <p:tgtEl>
                                          <p:spTgt spid="55301"/>
                                        </p:tgtEl>
                                      </p:cBhvr>
                                    </p:animEffect>
                                    <p:anim calcmode="lin" valueType="num">
                                      <p:cBhvr>
                                        <p:cTn id="72" dur="800" decel="100000" fill="hold"/>
                                        <p:tgtEl>
                                          <p:spTgt spid="55301"/>
                                        </p:tgtEl>
                                        <p:attrNameLst>
                                          <p:attrName>style.rotation</p:attrName>
                                        </p:attrNameLst>
                                      </p:cBhvr>
                                      <p:tavLst>
                                        <p:tav tm="0">
                                          <p:val>
                                            <p:fltVal val="-90"/>
                                          </p:val>
                                        </p:tav>
                                        <p:tav tm="100000">
                                          <p:val>
                                            <p:fltVal val="0"/>
                                          </p:val>
                                        </p:tav>
                                      </p:tavLst>
                                    </p:anim>
                                    <p:anim calcmode="lin" valueType="num">
                                      <p:cBhvr>
                                        <p:cTn id="73" dur="800" decel="100000" fill="hold"/>
                                        <p:tgtEl>
                                          <p:spTgt spid="55301"/>
                                        </p:tgtEl>
                                        <p:attrNameLst>
                                          <p:attrName>ppt_x</p:attrName>
                                        </p:attrNameLst>
                                      </p:cBhvr>
                                      <p:tavLst>
                                        <p:tav tm="0">
                                          <p:val>
                                            <p:strVal val="#ppt_x+0.4"/>
                                          </p:val>
                                        </p:tav>
                                        <p:tav tm="100000">
                                          <p:val>
                                            <p:strVal val="#ppt_x-0.05"/>
                                          </p:val>
                                        </p:tav>
                                      </p:tavLst>
                                    </p:anim>
                                    <p:anim calcmode="lin" valueType="num">
                                      <p:cBhvr>
                                        <p:cTn id="74" dur="800" decel="100000" fill="hold"/>
                                        <p:tgtEl>
                                          <p:spTgt spid="55301"/>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55301"/>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55301"/>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55302"/>
                                        </p:tgtEl>
                                        <p:attrNameLst>
                                          <p:attrName>style.visibility</p:attrName>
                                        </p:attrNameLst>
                                      </p:cBhvr>
                                      <p:to>
                                        <p:strVal val="visible"/>
                                      </p:to>
                                    </p:set>
                                    <p:animEffect transition="in" filter="fade">
                                      <p:cBhvr>
                                        <p:cTn id="79" dur="800" decel="100000"/>
                                        <p:tgtEl>
                                          <p:spTgt spid="55302"/>
                                        </p:tgtEl>
                                      </p:cBhvr>
                                    </p:animEffect>
                                    <p:anim calcmode="lin" valueType="num">
                                      <p:cBhvr>
                                        <p:cTn id="80" dur="800" decel="100000" fill="hold"/>
                                        <p:tgtEl>
                                          <p:spTgt spid="55302"/>
                                        </p:tgtEl>
                                        <p:attrNameLst>
                                          <p:attrName>style.rotation</p:attrName>
                                        </p:attrNameLst>
                                      </p:cBhvr>
                                      <p:tavLst>
                                        <p:tav tm="0">
                                          <p:val>
                                            <p:fltVal val="-90"/>
                                          </p:val>
                                        </p:tav>
                                        <p:tav tm="100000">
                                          <p:val>
                                            <p:fltVal val="0"/>
                                          </p:val>
                                        </p:tav>
                                      </p:tavLst>
                                    </p:anim>
                                    <p:anim calcmode="lin" valueType="num">
                                      <p:cBhvr>
                                        <p:cTn id="81" dur="800" decel="100000" fill="hold"/>
                                        <p:tgtEl>
                                          <p:spTgt spid="55302"/>
                                        </p:tgtEl>
                                        <p:attrNameLst>
                                          <p:attrName>ppt_x</p:attrName>
                                        </p:attrNameLst>
                                      </p:cBhvr>
                                      <p:tavLst>
                                        <p:tav tm="0">
                                          <p:val>
                                            <p:strVal val="#ppt_x+0.4"/>
                                          </p:val>
                                        </p:tav>
                                        <p:tav tm="100000">
                                          <p:val>
                                            <p:strVal val="#ppt_x-0.05"/>
                                          </p:val>
                                        </p:tav>
                                      </p:tavLst>
                                    </p:anim>
                                    <p:anim calcmode="lin" valueType="num">
                                      <p:cBhvr>
                                        <p:cTn id="82" dur="800" decel="100000" fill="hold"/>
                                        <p:tgtEl>
                                          <p:spTgt spid="55302"/>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55302"/>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55302"/>
                                        </p:tgtEl>
                                        <p:attrNameLst>
                                          <p:attrName>ppt_y</p:attrName>
                                        </p:attrNameLst>
                                      </p:cBhvr>
                                      <p:tavLst>
                                        <p:tav tm="0">
                                          <p:val>
                                            <p:strVal val="#ppt_y+0.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0" presetClass="entr" presetSubtype="0" fill="hold" grpId="1" nodeType="clickEffect">
                                  <p:stCondLst>
                                    <p:cond delay="0"/>
                                  </p:stCondLst>
                                  <p:childTnLst>
                                    <p:set>
                                      <p:cBhvr>
                                        <p:cTn id="88" dur="1" fill="hold">
                                          <p:stCondLst>
                                            <p:cond delay="0"/>
                                          </p:stCondLst>
                                        </p:cTn>
                                        <p:tgtEl>
                                          <p:spTgt spid="55302"/>
                                        </p:tgtEl>
                                        <p:attrNameLst>
                                          <p:attrName>style.visibility</p:attrName>
                                        </p:attrNameLst>
                                      </p:cBhvr>
                                      <p:to>
                                        <p:strVal val="visible"/>
                                      </p:to>
                                    </p:set>
                                    <p:animEffect transition="in" filter="fade">
                                      <p:cBhvr>
                                        <p:cTn id="89" dur="800" decel="100000"/>
                                        <p:tgtEl>
                                          <p:spTgt spid="55302"/>
                                        </p:tgtEl>
                                      </p:cBhvr>
                                    </p:animEffect>
                                    <p:anim calcmode="lin" valueType="num">
                                      <p:cBhvr>
                                        <p:cTn id="90" dur="800" decel="100000" fill="hold"/>
                                        <p:tgtEl>
                                          <p:spTgt spid="55302"/>
                                        </p:tgtEl>
                                        <p:attrNameLst>
                                          <p:attrName>style.rotation</p:attrName>
                                        </p:attrNameLst>
                                      </p:cBhvr>
                                      <p:tavLst>
                                        <p:tav tm="0">
                                          <p:val>
                                            <p:fltVal val="-90"/>
                                          </p:val>
                                        </p:tav>
                                        <p:tav tm="100000">
                                          <p:val>
                                            <p:fltVal val="0"/>
                                          </p:val>
                                        </p:tav>
                                      </p:tavLst>
                                    </p:anim>
                                    <p:anim calcmode="lin" valueType="num">
                                      <p:cBhvr>
                                        <p:cTn id="91" dur="800" decel="100000" fill="hold"/>
                                        <p:tgtEl>
                                          <p:spTgt spid="55302"/>
                                        </p:tgtEl>
                                        <p:attrNameLst>
                                          <p:attrName>ppt_x</p:attrName>
                                        </p:attrNameLst>
                                      </p:cBhvr>
                                      <p:tavLst>
                                        <p:tav tm="0">
                                          <p:val>
                                            <p:strVal val="#ppt_x+0.4"/>
                                          </p:val>
                                        </p:tav>
                                        <p:tav tm="100000">
                                          <p:val>
                                            <p:strVal val="#ppt_x-0.05"/>
                                          </p:val>
                                        </p:tav>
                                      </p:tavLst>
                                    </p:anim>
                                    <p:anim calcmode="lin" valueType="num">
                                      <p:cBhvr>
                                        <p:cTn id="92" dur="800" decel="100000" fill="hold"/>
                                        <p:tgtEl>
                                          <p:spTgt spid="55302"/>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55302"/>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55302"/>
                                        </p:tgtEl>
                                        <p:attrNameLst>
                                          <p:attrName>ppt_y</p:attrName>
                                        </p:attrNameLst>
                                      </p:cBhvr>
                                      <p:tavLst>
                                        <p:tav tm="0">
                                          <p:val>
                                            <p:strVal val="#ppt_y+0.1"/>
                                          </p:val>
                                        </p:tav>
                                        <p:tav tm="100000">
                                          <p:val>
                                            <p:strVal val="#ppt_y"/>
                                          </p:val>
                                        </p:tav>
                                      </p:tavLst>
                                    </p:anim>
                                  </p:childTnLst>
                                </p:cTn>
                              </p:par>
                              <p:par>
                                <p:cTn id="95" presetID="30" presetClass="entr" presetSubtype="0" fill="hold" grpId="0" nodeType="withEffect">
                                  <p:stCondLst>
                                    <p:cond delay="0"/>
                                  </p:stCondLst>
                                  <p:childTnLst>
                                    <p:set>
                                      <p:cBhvr>
                                        <p:cTn id="96" dur="1" fill="hold">
                                          <p:stCondLst>
                                            <p:cond delay="0"/>
                                          </p:stCondLst>
                                        </p:cTn>
                                        <p:tgtEl>
                                          <p:spTgt spid="55304"/>
                                        </p:tgtEl>
                                        <p:attrNameLst>
                                          <p:attrName>style.visibility</p:attrName>
                                        </p:attrNameLst>
                                      </p:cBhvr>
                                      <p:to>
                                        <p:strVal val="visible"/>
                                      </p:to>
                                    </p:set>
                                    <p:animEffect transition="in" filter="fade">
                                      <p:cBhvr>
                                        <p:cTn id="97" dur="800" decel="100000"/>
                                        <p:tgtEl>
                                          <p:spTgt spid="55304"/>
                                        </p:tgtEl>
                                      </p:cBhvr>
                                    </p:animEffect>
                                    <p:anim calcmode="lin" valueType="num">
                                      <p:cBhvr>
                                        <p:cTn id="98" dur="800" decel="100000" fill="hold"/>
                                        <p:tgtEl>
                                          <p:spTgt spid="55304"/>
                                        </p:tgtEl>
                                        <p:attrNameLst>
                                          <p:attrName>style.rotation</p:attrName>
                                        </p:attrNameLst>
                                      </p:cBhvr>
                                      <p:tavLst>
                                        <p:tav tm="0">
                                          <p:val>
                                            <p:fltVal val="-90"/>
                                          </p:val>
                                        </p:tav>
                                        <p:tav tm="100000">
                                          <p:val>
                                            <p:fltVal val="0"/>
                                          </p:val>
                                        </p:tav>
                                      </p:tavLst>
                                    </p:anim>
                                    <p:anim calcmode="lin" valueType="num">
                                      <p:cBhvr>
                                        <p:cTn id="99" dur="800" decel="100000" fill="hold"/>
                                        <p:tgtEl>
                                          <p:spTgt spid="55304"/>
                                        </p:tgtEl>
                                        <p:attrNameLst>
                                          <p:attrName>ppt_x</p:attrName>
                                        </p:attrNameLst>
                                      </p:cBhvr>
                                      <p:tavLst>
                                        <p:tav tm="0">
                                          <p:val>
                                            <p:strVal val="#ppt_x+0.4"/>
                                          </p:val>
                                        </p:tav>
                                        <p:tav tm="100000">
                                          <p:val>
                                            <p:strVal val="#ppt_x-0.05"/>
                                          </p:val>
                                        </p:tav>
                                      </p:tavLst>
                                    </p:anim>
                                    <p:anim calcmode="lin" valueType="num">
                                      <p:cBhvr>
                                        <p:cTn id="100" dur="800" decel="100000" fill="hold"/>
                                        <p:tgtEl>
                                          <p:spTgt spid="55304"/>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55304"/>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55304"/>
                                        </p:tgtEl>
                                        <p:attrNameLst>
                                          <p:attrName>ppt_y</p:attrName>
                                        </p:attrNameLst>
                                      </p:cBhvr>
                                      <p:tavLst>
                                        <p:tav tm="0">
                                          <p:val>
                                            <p:strVal val="#ppt_y+0.1"/>
                                          </p:val>
                                        </p:tav>
                                        <p:tav tm="100000">
                                          <p:val>
                                            <p:strVal val="#ppt_y"/>
                                          </p:val>
                                        </p:tav>
                                      </p:tavLst>
                                    </p:anim>
                                  </p:childTnLst>
                                </p:cTn>
                              </p:par>
                              <p:par>
                                <p:cTn id="103" presetID="30" presetClass="entr" presetSubtype="0" fill="hold" grpId="0" nodeType="withEffect">
                                  <p:stCondLst>
                                    <p:cond delay="0"/>
                                  </p:stCondLst>
                                  <p:childTnLst>
                                    <p:set>
                                      <p:cBhvr>
                                        <p:cTn id="104" dur="1" fill="hold">
                                          <p:stCondLst>
                                            <p:cond delay="0"/>
                                          </p:stCondLst>
                                        </p:cTn>
                                        <p:tgtEl>
                                          <p:spTgt spid="55306"/>
                                        </p:tgtEl>
                                        <p:attrNameLst>
                                          <p:attrName>style.visibility</p:attrName>
                                        </p:attrNameLst>
                                      </p:cBhvr>
                                      <p:to>
                                        <p:strVal val="visible"/>
                                      </p:to>
                                    </p:set>
                                    <p:animEffect transition="in" filter="fade">
                                      <p:cBhvr>
                                        <p:cTn id="105" dur="800" decel="100000"/>
                                        <p:tgtEl>
                                          <p:spTgt spid="55306"/>
                                        </p:tgtEl>
                                      </p:cBhvr>
                                    </p:animEffect>
                                    <p:anim calcmode="lin" valueType="num">
                                      <p:cBhvr>
                                        <p:cTn id="106" dur="800" decel="100000" fill="hold"/>
                                        <p:tgtEl>
                                          <p:spTgt spid="55306"/>
                                        </p:tgtEl>
                                        <p:attrNameLst>
                                          <p:attrName>style.rotation</p:attrName>
                                        </p:attrNameLst>
                                      </p:cBhvr>
                                      <p:tavLst>
                                        <p:tav tm="0">
                                          <p:val>
                                            <p:fltVal val="-90"/>
                                          </p:val>
                                        </p:tav>
                                        <p:tav tm="100000">
                                          <p:val>
                                            <p:fltVal val="0"/>
                                          </p:val>
                                        </p:tav>
                                      </p:tavLst>
                                    </p:anim>
                                    <p:anim calcmode="lin" valueType="num">
                                      <p:cBhvr>
                                        <p:cTn id="107" dur="800" decel="100000" fill="hold"/>
                                        <p:tgtEl>
                                          <p:spTgt spid="55306"/>
                                        </p:tgtEl>
                                        <p:attrNameLst>
                                          <p:attrName>ppt_x</p:attrName>
                                        </p:attrNameLst>
                                      </p:cBhvr>
                                      <p:tavLst>
                                        <p:tav tm="0">
                                          <p:val>
                                            <p:strVal val="#ppt_x+0.4"/>
                                          </p:val>
                                        </p:tav>
                                        <p:tav tm="100000">
                                          <p:val>
                                            <p:strVal val="#ppt_x-0.05"/>
                                          </p:val>
                                        </p:tav>
                                      </p:tavLst>
                                    </p:anim>
                                    <p:anim calcmode="lin" valueType="num">
                                      <p:cBhvr>
                                        <p:cTn id="108" dur="800" decel="100000" fill="hold"/>
                                        <p:tgtEl>
                                          <p:spTgt spid="55306"/>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55306"/>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553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0" grpId="0"/>
      <p:bldP spid="55302" grpId="0"/>
      <p:bldP spid="55302" grpId="1"/>
      <p:bldP spid="55303" grpId="0" animBg="1"/>
      <p:bldP spid="55304" grpId="0" animBg="1"/>
      <p:bldP spid="55305" grpId="0"/>
      <p:bldP spid="553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3393B7-12B5-4CC6-9E08-4BADF2EE9DB3}"/>
              </a:ext>
            </a:extLst>
          </p:cNvPr>
          <p:cNvSpPr/>
          <p:nvPr/>
        </p:nvSpPr>
        <p:spPr>
          <a:xfrm>
            <a:off x="1157729" y="348764"/>
            <a:ext cx="2160240" cy="1080120"/>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KUALITATIF </a:t>
            </a:r>
          </a:p>
        </p:txBody>
      </p:sp>
      <p:sp>
        <p:nvSpPr>
          <p:cNvPr id="7" name="Rectangle 6">
            <a:extLst>
              <a:ext uri="{FF2B5EF4-FFF2-40B4-BE49-F238E27FC236}">
                <a16:creationId xmlns:a16="http://schemas.microsoft.com/office/drawing/2014/main" id="{5B5EA7A6-3D42-48CC-B136-67090C92883A}"/>
              </a:ext>
            </a:extLst>
          </p:cNvPr>
          <p:cNvSpPr/>
          <p:nvPr/>
        </p:nvSpPr>
        <p:spPr>
          <a:xfrm>
            <a:off x="4459838" y="144106"/>
            <a:ext cx="2160240" cy="1080120"/>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EMPIRIS </a:t>
            </a:r>
          </a:p>
        </p:txBody>
      </p:sp>
      <p:sp>
        <p:nvSpPr>
          <p:cNvPr id="8" name="Rectangle 7">
            <a:extLst>
              <a:ext uri="{FF2B5EF4-FFF2-40B4-BE49-F238E27FC236}">
                <a16:creationId xmlns:a16="http://schemas.microsoft.com/office/drawing/2014/main" id="{5F928CC2-705B-4A3B-B9D8-C5A402198D48}"/>
              </a:ext>
            </a:extLst>
          </p:cNvPr>
          <p:cNvSpPr/>
          <p:nvPr/>
        </p:nvSpPr>
        <p:spPr>
          <a:xfrm>
            <a:off x="4459838" y="1488657"/>
            <a:ext cx="2160240" cy="10801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ENTERPRETIF </a:t>
            </a:r>
          </a:p>
        </p:txBody>
      </p:sp>
      <p:sp>
        <p:nvSpPr>
          <p:cNvPr id="9" name="Rectangle 8">
            <a:extLst>
              <a:ext uri="{FF2B5EF4-FFF2-40B4-BE49-F238E27FC236}">
                <a16:creationId xmlns:a16="http://schemas.microsoft.com/office/drawing/2014/main" id="{CE0A2A6C-ECFE-4E27-B3CF-D4B6E9797BC2}"/>
              </a:ext>
            </a:extLst>
          </p:cNvPr>
          <p:cNvSpPr/>
          <p:nvPr/>
        </p:nvSpPr>
        <p:spPr>
          <a:xfrm>
            <a:off x="1082474" y="3495772"/>
            <a:ext cx="2160240" cy="1080120"/>
          </a:xfrm>
          <a:prstGeom prst="rect">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KUANTITATIF </a:t>
            </a:r>
          </a:p>
        </p:txBody>
      </p:sp>
      <p:sp>
        <p:nvSpPr>
          <p:cNvPr id="10" name="Rectangle 9">
            <a:extLst>
              <a:ext uri="{FF2B5EF4-FFF2-40B4-BE49-F238E27FC236}">
                <a16:creationId xmlns:a16="http://schemas.microsoft.com/office/drawing/2014/main" id="{BA8F89C8-7675-4AEF-B069-7ACA03C8B054}"/>
              </a:ext>
            </a:extLst>
          </p:cNvPr>
          <p:cNvSpPr/>
          <p:nvPr/>
        </p:nvSpPr>
        <p:spPr>
          <a:xfrm>
            <a:off x="3952793" y="2870250"/>
            <a:ext cx="2160240" cy="10801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NOMINAL </a:t>
            </a:r>
          </a:p>
        </p:txBody>
      </p:sp>
      <p:sp>
        <p:nvSpPr>
          <p:cNvPr id="11" name="Rectangle 10">
            <a:extLst>
              <a:ext uri="{FF2B5EF4-FFF2-40B4-BE49-F238E27FC236}">
                <a16:creationId xmlns:a16="http://schemas.microsoft.com/office/drawing/2014/main" id="{0AC934F6-EE1A-4C6C-8EC5-7C58E6AE1276}"/>
              </a:ext>
            </a:extLst>
          </p:cNvPr>
          <p:cNvSpPr/>
          <p:nvPr/>
        </p:nvSpPr>
        <p:spPr>
          <a:xfrm>
            <a:off x="4028078" y="4789713"/>
            <a:ext cx="2160240" cy="10801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KONTINUM </a:t>
            </a:r>
          </a:p>
        </p:txBody>
      </p:sp>
      <p:sp>
        <p:nvSpPr>
          <p:cNvPr id="12" name="Rectangle 11">
            <a:extLst>
              <a:ext uri="{FF2B5EF4-FFF2-40B4-BE49-F238E27FC236}">
                <a16:creationId xmlns:a16="http://schemas.microsoft.com/office/drawing/2014/main" id="{CB28C241-4F12-4757-9A9A-495109225D89}"/>
              </a:ext>
            </a:extLst>
          </p:cNvPr>
          <p:cNvSpPr/>
          <p:nvPr/>
        </p:nvSpPr>
        <p:spPr>
          <a:xfrm>
            <a:off x="6993998" y="3056229"/>
            <a:ext cx="2003829" cy="864096"/>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ORDINAL </a:t>
            </a:r>
          </a:p>
        </p:txBody>
      </p:sp>
      <p:sp>
        <p:nvSpPr>
          <p:cNvPr id="13" name="Rectangle 12">
            <a:extLst>
              <a:ext uri="{FF2B5EF4-FFF2-40B4-BE49-F238E27FC236}">
                <a16:creationId xmlns:a16="http://schemas.microsoft.com/office/drawing/2014/main" id="{E762123F-9B5F-4D47-A6CB-4BF6FD064EAD}"/>
              </a:ext>
            </a:extLst>
          </p:cNvPr>
          <p:cNvSpPr/>
          <p:nvPr/>
        </p:nvSpPr>
        <p:spPr>
          <a:xfrm>
            <a:off x="6993998" y="4100345"/>
            <a:ext cx="2003829" cy="8640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INTERVAL </a:t>
            </a:r>
          </a:p>
        </p:txBody>
      </p:sp>
      <p:sp>
        <p:nvSpPr>
          <p:cNvPr id="14" name="Rectangle 13">
            <a:extLst>
              <a:ext uri="{FF2B5EF4-FFF2-40B4-BE49-F238E27FC236}">
                <a16:creationId xmlns:a16="http://schemas.microsoft.com/office/drawing/2014/main" id="{CD340481-22CD-4AEB-A2E7-9AFFC8C1CB0F}"/>
              </a:ext>
            </a:extLst>
          </p:cNvPr>
          <p:cNvSpPr/>
          <p:nvPr/>
        </p:nvSpPr>
        <p:spPr>
          <a:xfrm>
            <a:off x="6993998" y="5144461"/>
            <a:ext cx="2003829" cy="864096"/>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RATIO </a:t>
            </a:r>
          </a:p>
        </p:txBody>
      </p:sp>
      <p:sp>
        <p:nvSpPr>
          <p:cNvPr id="15" name="Isosceles Triangle 14">
            <a:extLst>
              <a:ext uri="{FF2B5EF4-FFF2-40B4-BE49-F238E27FC236}">
                <a16:creationId xmlns:a16="http://schemas.microsoft.com/office/drawing/2014/main" id="{30E173DD-33E6-449A-BA14-8CA9A61834D7}"/>
              </a:ext>
            </a:extLst>
          </p:cNvPr>
          <p:cNvSpPr/>
          <p:nvPr/>
        </p:nvSpPr>
        <p:spPr>
          <a:xfrm rot="16200000">
            <a:off x="2186084" y="1297604"/>
            <a:ext cx="2720461" cy="368987"/>
          </a:xfrm>
          <a:prstGeom prst="triangle">
            <a:avLst>
              <a:gd name="adj" fmla="val 7520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2D9CF536-6E58-4735-89EB-9CF935B77182}"/>
              </a:ext>
            </a:extLst>
          </p:cNvPr>
          <p:cNvSpPr/>
          <p:nvPr/>
        </p:nvSpPr>
        <p:spPr>
          <a:xfrm>
            <a:off x="3874824" y="121866"/>
            <a:ext cx="216024" cy="249304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Arrow: Striped Right 16">
            <a:extLst>
              <a:ext uri="{FF2B5EF4-FFF2-40B4-BE49-F238E27FC236}">
                <a16:creationId xmlns:a16="http://schemas.microsoft.com/office/drawing/2014/main" id="{C24760A3-AE53-4C2F-9381-26D3E7A846F6}"/>
              </a:ext>
            </a:extLst>
          </p:cNvPr>
          <p:cNvSpPr/>
          <p:nvPr/>
        </p:nvSpPr>
        <p:spPr>
          <a:xfrm>
            <a:off x="3915303" y="398946"/>
            <a:ext cx="720080" cy="504056"/>
          </a:xfrm>
          <a:prstGeom prst="stripedRightArrow">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Arrow: Striped Right 17">
            <a:extLst>
              <a:ext uri="{FF2B5EF4-FFF2-40B4-BE49-F238E27FC236}">
                <a16:creationId xmlns:a16="http://schemas.microsoft.com/office/drawing/2014/main" id="{422BCA08-1460-4BDF-A36B-8EAF0CC1C302}"/>
              </a:ext>
            </a:extLst>
          </p:cNvPr>
          <p:cNvSpPr/>
          <p:nvPr/>
        </p:nvSpPr>
        <p:spPr>
          <a:xfrm>
            <a:off x="3890424" y="1751774"/>
            <a:ext cx="720080" cy="504056"/>
          </a:xfrm>
          <a:prstGeom prst="stripedRightArrow">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a16="http://schemas.microsoft.com/office/drawing/2014/main" id="{134164C8-43E2-4779-AC51-FEBAFE9DD4CE}"/>
              </a:ext>
            </a:extLst>
          </p:cNvPr>
          <p:cNvSpPr/>
          <p:nvPr/>
        </p:nvSpPr>
        <p:spPr>
          <a:xfrm rot="16200000">
            <a:off x="1858547" y="4169375"/>
            <a:ext cx="3030613" cy="417351"/>
          </a:xfrm>
          <a:prstGeom prst="triangle">
            <a:avLst>
              <a:gd name="adj" fmla="val 6925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457EC518-1578-4F62-884F-CF9AC55732BE}"/>
              </a:ext>
            </a:extLst>
          </p:cNvPr>
          <p:cNvSpPr/>
          <p:nvPr/>
        </p:nvSpPr>
        <p:spPr>
          <a:xfrm>
            <a:off x="3583806" y="2872735"/>
            <a:ext cx="233920" cy="303061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Arrow: Striped Right 21">
            <a:extLst>
              <a:ext uri="{FF2B5EF4-FFF2-40B4-BE49-F238E27FC236}">
                <a16:creationId xmlns:a16="http://schemas.microsoft.com/office/drawing/2014/main" id="{E1D09578-8220-4F60-823B-B16DF59BE9B8}"/>
              </a:ext>
            </a:extLst>
          </p:cNvPr>
          <p:cNvSpPr/>
          <p:nvPr/>
        </p:nvSpPr>
        <p:spPr>
          <a:xfrm>
            <a:off x="3547739" y="4948376"/>
            <a:ext cx="779733" cy="612745"/>
          </a:xfrm>
          <a:prstGeom prst="stripedRightArrow">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8DCC487E-1AE5-4A25-BB7F-70F42706A050}"/>
              </a:ext>
            </a:extLst>
          </p:cNvPr>
          <p:cNvSpPr/>
          <p:nvPr/>
        </p:nvSpPr>
        <p:spPr>
          <a:xfrm rot="16200000">
            <a:off x="4868567" y="4391399"/>
            <a:ext cx="2720461" cy="368987"/>
          </a:xfrm>
          <a:prstGeom prst="triangle">
            <a:avLst>
              <a:gd name="adj" fmla="val 28771"/>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34EB96B3-0EE1-4703-80F1-E7C9544726F1}"/>
              </a:ext>
            </a:extLst>
          </p:cNvPr>
          <p:cNvSpPr/>
          <p:nvPr/>
        </p:nvSpPr>
        <p:spPr>
          <a:xfrm>
            <a:off x="6447068" y="3026186"/>
            <a:ext cx="356909" cy="2877163"/>
          </a:xfrm>
          <a:prstGeom prst="rect">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Arrow: Striped Right 24">
            <a:extLst>
              <a:ext uri="{FF2B5EF4-FFF2-40B4-BE49-F238E27FC236}">
                <a16:creationId xmlns:a16="http://schemas.microsoft.com/office/drawing/2014/main" id="{E435C503-3EFB-49CA-94CB-2BE20C1B9E07}"/>
              </a:ext>
            </a:extLst>
          </p:cNvPr>
          <p:cNvSpPr/>
          <p:nvPr/>
        </p:nvSpPr>
        <p:spPr>
          <a:xfrm>
            <a:off x="6487548" y="3303266"/>
            <a:ext cx="720080" cy="504056"/>
          </a:xfrm>
          <a:prstGeom prst="stripedRightArrow">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Arrow: Striped Right 25">
            <a:extLst>
              <a:ext uri="{FF2B5EF4-FFF2-40B4-BE49-F238E27FC236}">
                <a16:creationId xmlns:a16="http://schemas.microsoft.com/office/drawing/2014/main" id="{FD85A8B1-661F-4C04-B445-B880423682E0}"/>
              </a:ext>
            </a:extLst>
          </p:cNvPr>
          <p:cNvSpPr/>
          <p:nvPr/>
        </p:nvSpPr>
        <p:spPr>
          <a:xfrm>
            <a:off x="6447068" y="5254748"/>
            <a:ext cx="720080" cy="504056"/>
          </a:xfrm>
          <a:prstGeom prst="stripedRightArrow">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Arrow: Striped Right 28">
            <a:extLst>
              <a:ext uri="{FF2B5EF4-FFF2-40B4-BE49-F238E27FC236}">
                <a16:creationId xmlns:a16="http://schemas.microsoft.com/office/drawing/2014/main" id="{647D1ACA-1749-4F15-A333-FC425E944B0F}"/>
              </a:ext>
            </a:extLst>
          </p:cNvPr>
          <p:cNvSpPr/>
          <p:nvPr/>
        </p:nvSpPr>
        <p:spPr>
          <a:xfrm>
            <a:off x="3482936" y="3188938"/>
            <a:ext cx="720080" cy="504056"/>
          </a:xfrm>
          <a:prstGeom prst="stripedRightArrow">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Arrow: Striped Right 29">
            <a:extLst>
              <a:ext uri="{FF2B5EF4-FFF2-40B4-BE49-F238E27FC236}">
                <a16:creationId xmlns:a16="http://schemas.microsoft.com/office/drawing/2014/main" id="{6ED9EC6F-8C7D-4BD1-A113-E68477A9328D}"/>
              </a:ext>
            </a:extLst>
          </p:cNvPr>
          <p:cNvSpPr/>
          <p:nvPr/>
        </p:nvSpPr>
        <p:spPr>
          <a:xfrm>
            <a:off x="6477714" y="4285657"/>
            <a:ext cx="720080" cy="504056"/>
          </a:xfrm>
          <a:prstGeom prst="stripedRightArrow">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8E259313-E59F-499B-806C-977401AB113F}"/>
              </a:ext>
            </a:extLst>
          </p:cNvPr>
          <p:cNvSpPr/>
          <p:nvPr/>
        </p:nvSpPr>
        <p:spPr>
          <a:xfrm>
            <a:off x="1089153" y="5491458"/>
            <a:ext cx="2160240" cy="1080120"/>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KOMBINASI </a:t>
            </a:r>
          </a:p>
        </p:txBody>
      </p:sp>
      <p:sp>
        <p:nvSpPr>
          <p:cNvPr id="32" name="Isosceles Triangle 31">
            <a:extLst>
              <a:ext uri="{FF2B5EF4-FFF2-40B4-BE49-F238E27FC236}">
                <a16:creationId xmlns:a16="http://schemas.microsoft.com/office/drawing/2014/main" id="{3CDE5792-E7A4-4557-9791-0FCC5609BF00}"/>
              </a:ext>
            </a:extLst>
          </p:cNvPr>
          <p:cNvSpPr/>
          <p:nvPr/>
        </p:nvSpPr>
        <p:spPr>
          <a:xfrm rot="16200000">
            <a:off x="-1166909" y="4856992"/>
            <a:ext cx="2720461" cy="368987"/>
          </a:xfrm>
          <a:prstGeom prst="triangle">
            <a:avLst>
              <a:gd name="adj" fmla="val 7520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38742757-ED95-453B-B382-9F8893163898}"/>
              </a:ext>
            </a:extLst>
          </p:cNvPr>
          <p:cNvSpPr/>
          <p:nvPr/>
        </p:nvSpPr>
        <p:spPr>
          <a:xfrm>
            <a:off x="457226" y="3568209"/>
            <a:ext cx="292111" cy="28857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Arrow: Striped Right 33">
            <a:extLst>
              <a:ext uri="{FF2B5EF4-FFF2-40B4-BE49-F238E27FC236}">
                <a16:creationId xmlns:a16="http://schemas.microsoft.com/office/drawing/2014/main" id="{7C0DE09B-4CC2-438D-863E-90CA77B1C78E}"/>
              </a:ext>
            </a:extLst>
          </p:cNvPr>
          <p:cNvSpPr/>
          <p:nvPr/>
        </p:nvSpPr>
        <p:spPr>
          <a:xfrm>
            <a:off x="548132" y="3819197"/>
            <a:ext cx="720080" cy="504056"/>
          </a:xfrm>
          <a:prstGeom prst="stripedRightArrow">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Arrow: Striped Right 34">
            <a:extLst>
              <a:ext uri="{FF2B5EF4-FFF2-40B4-BE49-F238E27FC236}">
                <a16:creationId xmlns:a16="http://schemas.microsoft.com/office/drawing/2014/main" id="{7634378D-321F-4EA3-A581-BB8758A62A00}"/>
              </a:ext>
            </a:extLst>
          </p:cNvPr>
          <p:cNvSpPr/>
          <p:nvPr/>
        </p:nvSpPr>
        <p:spPr>
          <a:xfrm>
            <a:off x="472826" y="5590816"/>
            <a:ext cx="720080" cy="504056"/>
          </a:xfrm>
          <a:prstGeom prst="stripedRightArrow">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22EE93DB-9BBA-4689-8CB8-BD8D6525A342}"/>
              </a:ext>
            </a:extLst>
          </p:cNvPr>
          <p:cNvSpPr/>
          <p:nvPr/>
        </p:nvSpPr>
        <p:spPr>
          <a:xfrm>
            <a:off x="526985" y="348764"/>
            <a:ext cx="222352" cy="15557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Arrow: Striped Right 36">
            <a:extLst>
              <a:ext uri="{FF2B5EF4-FFF2-40B4-BE49-F238E27FC236}">
                <a16:creationId xmlns:a16="http://schemas.microsoft.com/office/drawing/2014/main" id="{244EDAC7-CE1A-4FF7-B85D-5B04F58A03CF}"/>
              </a:ext>
            </a:extLst>
          </p:cNvPr>
          <p:cNvSpPr/>
          <p:nvPr/>
        </p:nvSpPr>
        <p:spPr>
          <a:xfrm>
            <a:off x="496355" y="680140"/>
            <a:ext cx="720080" cy="504056"/>
          </a:xfrm>
          <a:prstGeom prst="stripedRightArrow">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Isosceles Triangle 37">
            <a:extLst>
              <a:ext uri="{FF2B5EF4-FFF2-40B4-BE49-F238E27FC236}">
                <a16:creationId xmlns:a16="http://schemas.microsoft.com/office/drawing/2014/main" id="{DFA2A549-9AD0-4BB1-9990-EA2C806AA395}"/>
              </a:ext>
            </a:extLst>
          </p:cNvPr>
          <p:cNvSpPr/>
          <p:nvPr/>
        </p:nvSpPr>
        <p:spPr>
          <a:xfrm rot="16200000">
            <a:off x="-562780" y="985814"/>
            <a:ext cx="1694507" cy="368987"/>
          </a:xfrm>
          <a:prstGeom prst="triangle">
            <a:avLst>
              <a:gd name="adj" fmla="val 7520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Flowchart: Multidocument 1">
            <a:extLst>
              <a:ext uri="{FF2B5EF4-FFF2-40B4-BE49-F238E27FC236}">
                <a16:creationId xmlns:a16="http://schemas.microsoft.com/office/drawing/2014/main" id="{F9DECA9E-9898-4951-85C0-385641ACEBD6}"/>
              </a:ext>
            </a:extLst>
          </p:cNvPr>
          <p:cNvSpPr/>
          <p:nvPr/>
        </p:nvSpPr>
        <p:spPr>
          <a:xfrm>
            <a:off x="50551" y="2040769"/>
            <a:ext cx="2376264" cy="1433860"/>
          </a:xfrm>
          <a:prstGeom prst="flowChartMultidocumen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MACAM DATA</a:t>
            </a:r>
          </a:p>
        </p:txBody>
      </p:sp>
    </p:spTree>
    <p:extLst>
      <p:ext uri="{BB962C8B-B14F-4D97-AF65-F5344CB8AC3E}">
        <p14:creationId xmlns:p14="http://schemas.microsoft.com/office/powerpoint/2010/main" val="167646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1000"/>
                                        <p:tgtEl>
                                          <p:spTgt spid="9"/>
                                        </p:tgtEl>
                                      </p:cBhvr>
                                    </p:animEffect>
                                    <p:anim calcmode="lin" valueType="num">
                                      <p:cBhvr>
                                        <p:cTn id="86" dur="1000" fill="hold"/>
                                        <p:tgtEl>
                                          <p:spTgt spid="9"/>
                                        </p:tgtEl>
                                        <p:attrNameLst>
                                          <p:attrName>ppt_x</p:attrName>
                                        </p:attrNameLst>
                                      </p:cBhvr>
                                      <p:tavLst>
                                        <p:tav tm="0">
                                          <p:val>
                                            <p:strVal val="#ppt_x"/>
                                          </p:val>
                                        </p:tav>
                                        <p:tav tm="100000">
                                          <p:val>
                                            <p:strVal val="#ppt_x"/>
                                          </p:val>
                                        </p:tav>
                                      </p:tavLst>
                                    </p:anim>
                                    <p:anim calcmode="lin" valueType="num">
                                      <p:cBhvr>
                                        <p:cTn id="8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barn(inVertical)">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down)">
                                      <p:cBhvr>
                                        <p:cTn id="100" dur="500"/>
                                        <p:tgtEl>
                                          <p:spTgt spid="29"/>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down)">
                                      <p:cBhvr>
                                        <p:cTn id="103" dur="5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1000" fill="hold"/>
                                        <p:tgtEl>
                                          <p:spTgt spid="2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1000"/>
                                        <p:tgtEl>
                                          <p:spTgt spid="11"/>
                                        </p:tgtEl>
                                      </p:cBhvr>
                                    </p:animEffect>
                                    <p:anim calcmode="lin" valueType="num">
                                      <p:cBhvr>
                                        <p:cTn id="114" dur="1000" fill="hold"/>
                                        <p:tgtEl>
                                          <p:spTgt spid="11"/>
                                        </p:tgtEl>
                                        <p:attrNameLst>
                                          <p:attrName>ppt_x</p:attrName>
                                        </p:attrNameLst>
                                      </p:cBhvr>
                                      <p:tavLst>
                                        <p:tav tm="0">
                                          <p:val>
                                            <p:strVal val="#ppt_x"/>
                                          </p:val>
                                        </p:tav>
                                        <p:tav tm="100000">
                                          <p:val>
                                            <p:strVal val="#ppt_x"/>
                                          </p:val>
                                        </p:tav>
                                      </p:tavLst>
                                    </p:anim>
                                    <p:anim calcmode="lin" valueType="num">
                                      <p:cBhvr>
                                        <p:cTn id="1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fade">
                                      <p:cBhvr>
                                        <p:cTn id="125" dur="1000"/>
                                        <p:tgtEl>
                                          <p:spTgt spid="24"/>
                                        </p:tgtEl>
                                      </p:cBhvr>
                                    </p:animEffect>
                                    <p:anim calcmode="lin" valueType="num">
                                      <p:cBhvr>
                                        <p:cTn id="126" dur="1000" fill="hold"/>
                                        <p:tgtEl>
                                          <p:spTgt spid="24"/>
                                        </p:tgtEl>
                                        <p:attrNameLst>
                                          <p:attrName>ppt_x</p:attrName>
                                        </p:attrNameLst>
                                      </p:cBhvr>
                                      <p:tavLst>
                                        <p:tav tm="0">
                                          <p:val>
                                            <p:strVal val="#ppt_x"/>
                                          </p:val>
                                        </p:tav>
                                        <p:tav tm="100000">
                                          <p:val>
                                            <p:strVal val="#ppt_x"/>
                                          </p:val>
                                        </p:tav>
                                      </p:tavLst>
                                    </p:anim>
                                    <p:anim calcmode="lin" valueType="num">
                                      <p:cBhvr>
                                        <p:cTn id="1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fade">
                                      <p:cBhvr>
                                        <p:cTn id="132" dur="1000"/>
                                        <p:tgtEl>
                                          <p:spTgt spid="25"/>
                                        </p:tgtEl>
                                      </p:cBhvr>
                                    </p:animEffect>
                                    <p:anim calcmode="lin" valueType="num">
                                      <p:cBhvr>
                                        <p:cTn id="133" dur="1000" fill="hold"/>
                                        <p:tgtEl>
                                          <p:spTgt spid="25"/>
                                        </p:tgtEl>
                                        <p:attrNameLst>
                                          <p:attrName>ppt_x</p:attrName>
                                        </p:attrNameLst>
                                      </p:cBhvr>
                                      <p:tavLst>
                                        <p:tav tm="0">
                                          <p:val>
                                            <p:strVal val="#ppt_x"/>
                                          </p:val>
                                        </p:tav>
                                        <p:tav tm="100000">
                                          <p:val>
                                            <p:strVal val="#ppt_x"/>
                                          </p:val>
                                        </p:tav>
                                      </p:tavLst>
                                    </p:anim>
                                    <p:anim calcmode="lin" valueType="num">
                                      <p:cBhvr>
                                        <p:cTn id="134" dur="1000" fill="hold"/>
                                        <p:tgtEl>
                                          <p:spTgt spid="25"/>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fade">
                                      <p:cBhvr>
                                        <p:cTn id="137" dur="1000"/>
                                        <p:tgtEl>
                                          <p:spTgt spid="12"/>
                                        </p:tgtEl>
                                      </p:cBhvr>
                                    </p:animEffect>
                                    <p:anim calcmode="lin" valueType="num">
                                      <p:cBhvr>
                                        <p:cTn id="138" dur="1000" fill="hold"/>
                                        <p:tgtEl>
                                          <p:spTgt spid="12"/>
                                        </p:tgtEl>
                                        <p:attrNameLst>
                                          <p:attrName>ppt_x</p:attrName>
                                        </p:attrNameLst>
                                      </p:cBhvr>
                                      <p:tavLst>
                                        <p:tav tm="0">
                                          <p:val>
                                            <p:strVal val="#ppt_x"/>
                                          </p:val>
                                        </p:tav>
                                        <p:tav tm="100000">
                                          <p:val>
                                            <p:strVal val="#ppt_x"/>
                                          </p:val>
                                        </p:tav>
                                      </p:tavLst>
                                    </p:anim>
                                    <p:anim calcmode="lin" valueType="num">
                                      <p:cBhvr>
                                        <p:cTn id="1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fade">
                                      <p:cBhvr>
                                        <p:cTn id="144" dur="1000"/>
                                        <p:tgtEl>
                                          <p:spTgt spid="30"/>
                                        </p:tgtEl>
                                      </p:cBhvr>
                                    </p:animEffect>
                                    <p:anim calcmode="lin" valueType="num">
                                      <p:cBhvr>
                                        <p:cTn id="145" dur="1000" fill="hold"/>
                                        <p:tgtEl>
                                          <p:spTgt spid="30"/>
                                        </p:tgtEl>
                                        <p:attrNameLst>
                                          <p:attrName>ppt_x</p:attrName>
                                        </p:attrNameLst>
                                      </p:cBhvr>
                                      <p:tavLst>
                                        <p:tav tm="0">
                                          <p:val>
                                            <p:strVal val="#ppt_x"/>
                                          </p:val>
                                        </p:tav>
                                        <p:tav tm="100000">
                                          <p:val>
                                            <p:strVal val="#ppt_x"/>
                                          </p:val>
                                        </p:tav>
                                      </p:tavLst>
                                    </p:anim>
                                    <p:anim calcmode="lin" valueType="num">
                                      <p:cBhvr>
                                        <p:cTn id="146" dur="1000" fill="hold"/>
                                        <p:tgtEl>
                                          <p:spTgt spid="30"/>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3"/>
                                        </p:tgtEl>
                                        <p:attrNameLst>
                                          <p:attrName>style.visibility</p:attrName>
                                        </p:attrNameLst>
                                      </p:cBhvr>
                                      <p:to>
                                        <p:strVal val="visible"/>
                                      </p:to>
                                    </p:set>
                                    <p:animEffect transition="in" filter="fade">
                                      <p:cBhvr>
                                        <p:cTn id="149" dur="1000"/>
                                        <p:tgtEl>
                                          <p:spTgt spid="13"/>
                                        </p:tgtEl>
                                      </p:cBhvr>
                                    </p:animEffect>
                                    <p:anim calcmode="lin" valueType="num">
                                      <p:cBhvr>
                                        <p:cTn id="150" dur="1000" fill="hold"/>
                                        <p:tgtEl>
                                          <p:spTgt spid="13"/>
                                        </p:tgtEl>
                                        <p:attrNameLst>
                                          <p:attrName>ppt_x</p:attrName>
                                        </p:attrNameLst>
                                      </p:cBhvr>
                                      <p:tavLst>
                                        <p:tav tm="0">
                                          <p:val>
                                            <p:strVal val="#ppt_x"/>
                                          </p:val>
                                        </p:tav>
                                        <p:tav tm="100000">
                                          <p:val>
                                            <p:strVal val="#ppt_x"/>
                                          </p:val>
                                        </p:tav>
                                      </p:tavLst>
                                    </p:anim>
                                    <p:anim calcmode="lin" valueType="num">
                                      <p:cBhvr>
                                        <p:cTn id="1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14"/>
                                        </p:tgtEl>
                                        <p:attrNameLst>
                                          <p:attrName>style.visibility</p:attrName>
                                        </p:attrNameLst>
                                      </p:cBhvr>
                                      <p:to>
                                        <p:strVal val="visible"/>
                                      </p:to>
                                    </p:set>
                                    <p:animEffect transition="in" filter="fade">
                                      <p:cBhvr>
                                        <p:cTn id="156" dur="1000"/>
                                        <p:tgtEl>
                                          <p:spTgt spid="14"/>
                                        </p:tgtEl>
                                      </p:cBhvr>
                                    </p:animEffect>
                                    <p:anim calcmode="lin" valueType="num">
                                      <p:cBhvr>
                                        <p:cTn id="157" dur="1000" fill="hold"/>
                                        <p:tgtEl>
                                          <p:spTgt spid="14"/>
                                        </p:tgtEl>
                                        <p:attrNameLst>
                                          <p:attrName>ppt_x</p:attrName>
                                        </p:attrNameLst>
                                      </p:cBhvr>
                                      <p:tavLst>
                                        <p:tav tm="0">
                                          <p:val>
                                            <p:strVal val="#ppt_x"/>
                                          </p:val>
                                        </p:tav>
                                        <p:tav tm="100000">
                                          <p:val>
                                            <p:strVal val="#ppt_x"/>
                                          </p:val>
                                        </p:tav>
                                      </p:tavLst>
                                    </p:anim>
                                    <p:anim calcmode="lin" valueType="num">
                                      <p:cBhvr>
                                        <p:cTn id="1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1000"/>
                                        <p:tgtEl>
                                          <p:spTgt spid="35"/>
                                        </p:tgtEl>
                                      </p:cBhvr>
                                    </p:animEffect>
                                    <p:anim calcmode="lin" valueType="num">
                                      <p:cBhvr>
                                        <p:cTn id="164" dur="1000" fill="hold"/>
                                        <p:tgtEl>
                                          <p:spTgt spid="35"/>
                                        </p:tgtEl>
                                        <p:attrNameLst>
                                          <p:attrName>ppt_x</p:attrName>
                                        </p:attrNameLst>
                                      </p:cBhvr>
                                      <p:tavLst>
                                        <p:tav tm="0">
                                          <p:val>
                                            <p:strVal val="#ppt_x"/>
                                          </p:val>
                                        </p:tav>
                                        <p:tav tm="100000">
                                          <p:val>
                                            <p:strVal val="#ppt_x"/>
                                          </p:val>
                                        </p:tav>
                                      </p:tavLst>
                                    </p:anim>
                                    <p:anim calcmode="lin" valueType="num">
                                      <p:cBhvr>
                                        <p:cTn id="165" dur="1000" fill="hold"/>
                                        <p:tgtEl>
                                          <p:spTgt spid="35"/>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fade">
                                      <p:cBhvr>
                                        <p:cTn id="168" dur="1000"/>
                                        <p:tgtEl>
                                          <p:spTgt spid="31"/>
                                        </p:tgtEl>
                                      </p:cBhvr>
                                    </p:animEffect>
                                    <p:anim calcmode="lin" valueType="num">
                                      <p:cBhvr>
                                        <p:cTn id="169" dur="1000" fill="hold"/>
                                        <p:tgtEl>
                                          <p:spTgt spid="31"/>
                                        </p:tgtEl>
                                        <p:attrNameLst>
                                          <p:attrName>ppt_x</p:attrName>
                                        </p:attrNameLst>
                                      </p:cBhvr>
                                      <p:tavLst>
                                        <p:tav tm="0">
                                          <p:val>
                                            <p:strVal val="#ppt_x"/>
                                          </p:val>
                                        </p:tav>
                                        <p:tav tm="100000">
                                          <p:val>
                                            <p:strVal val="#ppt_x"/>
                                          </p:val>
                                        </p:tav>
                                      </p:tavLst>
                                    </p:anim>
                                    <p:anim calcmode="lin" valueType="num">
                                      <p:cBhvr>
                                        <p:cTn id="1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342826" y="44624"/>
            <a:ext cx="696521" cy="6120680"/>
            <a:chOff x="696214" y="500042"/>
            <a:chExt cx="714380" cy="5857916"/>
          </a:xfrm>
          <a:solidFill>
            <a:schemeClr val="tx1">
              <a:lumMod val="85000"/>
              <a:lumOff val="15000"/>
            </a:schemeClr>
          </a:solidFill>
        </p:grpSpPr>
        <p:sp>
          <p:nvSpPr>
            <p:cNvPr id="2" name="Flowchart: Magnetic Disk 1"/>
            <p:cNvSpPr/>
            <p:nvPr/>
          </p:nvSpPr>
          <p:spPr>
            <a:xfrm>
              <a:off x="875358" y="585789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 name="Flowchart: Magnetic Disk 2"/>
            <p:cNvSpPr/>
            <p:nvPr/>
          </p:nvSpPr>
          <p:spPr>
            <a:xfrm>
              <a:off x="875358" y="564357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4" name="Flowchart: Magnetic Disk 3"/>
            <p:cNvSpPr/>
            <p:nvPr/>
          </p:nvSpPr>
          <p:spPr>
            <a:xfrm>
              <a:off x="875358" y="550070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5" name="Flowchart: Magnetic Disk 4"/>
            <p:cNvSpPr/>
            <p:nvPr/>
          </p:nvSpPr>
          <p:spPr>
            <a:xfrm>
              <a:off x="875358" y="528638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6" name="Flowchart: Magnetic Disk 5"/>
            <p:cNvSpPr/>
            <p:nvPr/>
          </p:nvSpPr>
          <p:spPr>
            <a:xfrm>
              <a:off x="875358" y="500063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7" name="Flowchart: Magnetic Disk 6"/>
            <p:cNvSpPr/>
            <p:nvPr/>
          </p:nvSpPr>
          <p:spPr>
            <a:xfrm>
              <a:off x="875358" y="478632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 name="Flowchart: Magnetic Disk 7"/>
            <p:cNvSpPr/>
            <p:nvPr/>
          </p:nvSpPr>
          <p:spPr>
            <a:xfrm>
              <a:off x="875358" y="464344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9" name="Flowchart: Magnetic Disk 8"/>
            <p:cNvSpPr/>
            <p:nvPr/>
          </p:nvSpPr>
          <p:spPr>
            <a:xfrm>
              <a:off x="875358" y="442913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 name="Flowchart: Magnetic Disk 9"/>
            <p:cNvSpPr/>
            <p:nvPr/>
          </p:nvSpPr>
          <p:spPr>
            <a:xfrm>
              <a:off x="875358" y="421481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 name="Flowchart: Magnetic Disk 10"/>
            <p:cNvSpPr/>
            <p:nvPr/>
          </p:nvSpPr>
          <p:spPr>
            <a:xfrm>
              <a:off x="875358" y="4000504"/>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2" name="Flowchart: Magnetic Disk 11"/>
            <p:cNvSpPr/>
            <p:nvPr/>
          </p:nvSpPr>
          <p:spPr>
            <a:xfrm>
              <a:off x="875358" y="385762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3" name="Flowchart: Magnetic Disk 12"/>
            <p:cNvSpPr/>
            <p:nvPr/>
          </p:nvSpPr>
          <p:spPr>
            <a:xfrm>
              <a:off x="875358" y="3643314"/>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4" name="Flowchart: Magnetic Disk 13"/>
            <p:cNvSpPr/>
            <p:nvPr/>
          </p:nvSpPr>
          <p:spPr>
            <a:xfrm>
              <a:off x="875358" y="335756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5" name="Flowchart: Magnetic Disk 14"/>
            <p:cNvSpPr/>
            <p:nvPr/>
          </p:nvSpPr>
          <p:spPr>
            <a:xfrm>
              <a:off x="875358" y="314324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6" name="Flowchart: Magnetic Disk 15"/>
            <p:cNvSpPr/>
            <p:nvPr/>
          </p:nvSpPr>
          <p:spPr>
            <a:xfrm>
              <a:off x="875358" y="300037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 name="Flowchart: Magnetic Disk 16"/>
            <p:cNvSpPr/>
            <p:nvPr/>
          </p:nvSpPr>
          <p:spPr>
            <a:xfrm>
              <a:off x="875358" y="278605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 name="Flowchart: Magnetic Disk 17"/>
            <p:cNvSpPr/>
            <p:nvPr/>
          </p:nvSpPr>
          <p:spPr>
            <a:xfrm>
              <a:off x="875358" y="2714620"/>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9" name="Flowchart: Magnetic Disk 18"/>
            <p:cNvSpPr/>
            <p:nvPr/>
          </p:nvSpPr>
          <p:spPr>
            <a:xfrm>
              <a:off x="875358" y="250030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0" name="Flowchart: Magnetic Disk 19"/>
            <p:cNvSpPr/>
            <p:nvPr/>
          </p:nvSpPr>
          <p:spPr>
            <a:xfrm>
              <a:off x="875358" y="2357430"/>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1" name="Flowchart: Magnetic Disk 20"/>
            <p:cNvSpPr/>
            <p:nvPr/>
          </p:nvSpPr>
          <p:spPr>
            <a:xfrm>
              <a:off x="875358" y="214311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2" name="Flowchart: Magnetic Disk 21"/>
            <p:cNvSpPr/>
            <p:nvPr/>
          </p:nvSpPr>
          <p:spPr>
            <a:xfrm>
              <a:off x="875358" y="192880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3" name="Flowchart: Magnetic Disk 22"/>
            <p:cNvSpPr/>
            <p:nvPr/>
          </p:nvSpPr>
          <p:spPr>
            <a:xfrm>
              <a:off x="875358" y="171448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4" name="Flowchart: Magnetic Disk 23"/>
            <p:cNvSpPr/>
            <p:nvPr/>
          </p:nvSpPr>
          <p:spPr>
            <a:xfrm>
              <a:off x="875358" y="157161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5" name="Flowchart: Magnetic Disk 24"/>
            <p:cNvSpPr/>
            <p:nvPr/>
          </p:nvSpPr>
          <p:spPr>
            <a:xfrm>
              <a:off x="875358" y="135729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6" name="Flowchart: Magnetic Disk 25"/>
            <p:cNvSpPr/>
            <p:nvPr/>
          </p:nvSpPr>
          <p:spPr>
            <a:xfrm>
              <a:off x="875358" y="107154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7" name="Flowchart: Magnetic Disk 26"/>
            <p:cNvSpPr/>
            <p:nvPr/>
          </p:nvSpPr>
          <p:spPr>
            <a:xfrm>
              <a:off x="875358" y="85723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8" name="Flowchart: Magnetic Disk 27"/>
            <p:cNvSpPr/>
            <p:nvPr/>
          </p:nvSpPr>
          <p:spPr>
            <a:xfrm>
              <a:off x="875358" y="71435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9" name="Flowchart: Magnetic Disk 28"/>
            <p:cNvSpPr/>
            <p:nvPr/>
          </p:nvSpPr>
          <p:spPr>
            <a:xfrm>
              <a:off x="875358" y="50004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0" name="Flowchart: Magnetic Disk 29"/>
            <p:cNvSpPr/>
            <p:nvPr/>
          </p:nvSpPr>
          <p:spPr>
            <a:xfrm>
              <a:off x="696214" y="6072206"/>
              <a:ext cx="714380" cy="285752"/>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grpSp>
      <p:sp>
        <p:nvSpPr>
          <p:cNvPr id="35" name="Pentagon 34"/>
          <p:cNvSpPr/>
          <p:nvPr/>
        </p:nvSpPr>
        <p:spPr>
          <a:xfrm>
            <a:off x="1691680" y="4634986"/>
            <a:ext cx="5624611" cy="1033084"/>
          </a:xfrm>
          <a:prstGeom prst="homePlate">
            <a:avLst>
              <a:gd name="adj" fmla="val 0"/>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DESKRIPTIF: MENGUKUR NILAI 1 VARIABEL ATAU LEBIH</a:t>
            </a:r>
            <a:endParaRPr kumimoji="0" lang="id-ID" sz="20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82" name="Pentagon 81"/>
          <p:cNvSpPr/>
          <p:nvPr/>
        </p:nvSpPr>
        <p:spPr>
          <a:xfrm>
            <a:off x="1691680" y="234221"/>
            <a:ext cx="5637382" cy="968595"/>
          </a:xfrm>
          <a:prstGeom prst="homePlate">
            <a:avLst>
              <a:gd name="adj" fmla="val 0"/>
            </a:avLst>
          </a:prstGeom>
          <a:solidFill>
            <a:schemeClr val="accent2">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STRUKTURAL: MENGUJI STRKTUR HUBUNGAN ANTAR VARIABEL DG PATH ATAU SEM</a:t>
            </a:r>
            <a:endParaRPr kumimoji="0" lang="id-ID" sz="18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85" name="Pentagon 84"/>
          <p:cNvSpPr/>
          <p:nvPr/>
        </p:nvSpPr>
        <p:spPr>
          <a:xfrm>
            <a:off x="1715413" y="1319503"/>
            <a:ext cx="5624611" cy="968595"/>
          </a:xfrm>
          <a:prstGeom prst="homePlate">
            <a:avLst>
              <a:gd name="adj" fmla="val 0"/>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KOMPARATIF ASOSIATIF: MEMBANDINGKAN PENGARUH PADA SAMPEL ATAU WAKTU YANG BERBEDA  </a:t>
            </a:r>
            <a:endParaRPr kumimoji="0" lang="id-ID" sz="18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88" name="Pentagon 87"/>
          <p:cNvSpPr/>
          <p:nvPr/>
        </p:nvSpPr>
        <p:spPr>
          <a:xfrm>
            <a:off x="1691680" y="3495502"/>
            <a:ext cx="5637382" cy="1033084"/>
          </a:xfrm>
          <a:prstGeom prst="homePlate">
            <a:avLst>
              <a:gd name="adj" fmla="val 0"/>
            </a:avLst>
          </a:prstGeom>
          <a:solidFill>
            <a:schemeClr val="bg2">
              <a:lumMod val="1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KOMPARATIF: MEMBANDINGKAN NILAI SATU ATAU LEBIH VARIABEL PADA SAMPEL ATAU WAKTU YANG BERBEDA</a:t>
            </a:r>
            <a:endParaRPr kumimoji="0" lang="id-ID" sz="18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31" name="Rectangle 30"/>
          <p:cNvSpPr/>
          <p:nvPr/>
        </p:nvSpPr>
        <p:spPr>
          <a:xfrm>
            <a:off x="963917" y="4645758"/>
            <a:ext cx="696521" cy="1033083"/>
          </a:xfrm>
          <a:prstGeom prst="rect">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d-ID"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1</a:t>
            </a:r>
          </a:p>
        </p:txBody>
      </p:sp>
      <p:sp>
        <p:nvSpPr>
          <p:cNvPr id="75" name="Rectangle 74"/>
          <p:cNvSpPr/>
          <p:nvPr/>
        </p:nvSpPr>
        <p:spPr>
          <a:xfrm>
            <a:off x="963917" y="3495502"/>
            <a:ext cx="696521" cy="1041688"/>
          </a:xfrm>
          <a:prstGeom prst="rect">
            <a:avLst/>
          </a:prstGeom>
          <a:solidFill>
            <a:schemeClr val="tx1">
              <a:lumMod val="85000"/>
              <a:lumOff val="1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2</a:t>
            </a:r>
            <a:endParaRPr kumimoji="0" lang="id-ID"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78" name="Rectangle 77"/>
          <p:cNvSpPr/>
          <p:nvPr/>
        </p:nvSpPr>
        <p:spPr>
          <a:xfrm>
            <a:off x="953408" y="2433182"/>
            <a:ext cx="696521" cy="915516"/>
          </a:xfrm>
          <a:prstGeom prst="rect">
            <a:avLst/>
          </a:prstGeom>
          <a:solidFill>
            <a:schemeClr val="tx2">
              <a:lumMod val="7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3</a:t>
            </a:r>
            <a:endParaRPr kumimoji="0" lang="id-ID"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84" name="Rectangle 83"/>
          <p:cNvSpPr/>
          <p:nvPr/>
        </p:nvSpPr>
        <p:spPr>
          <a:xfrm>
            <a:off x="971600" y="1303097"/>
            <a:ext cx="696521" cy="968595"/>
          </a:xfrm>
          <a:prstGeom prst="rect">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4</a:t>
            </a:r>
            <a:endParaRPr kumimoji="0" lang="id-ID"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87" name="Rectangle 86"/>
          <p:cNvSpPr/>
          <p:nvPr/>
        </p:nvSpPr>
        <p:spPr>
          <a:xfrm>
            <a:off x="963917" y="260648"/>
            <a:ext cx="696521" cy="942168"/>
          </a:xfrm>
          <a:prstGeom prst="rect">
            <a:avLst/>
          </a:prstGeom>
          <a:solidFill>
            <a:schemeClr val="bg2">
              <a:lumMod val="1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5</a:t>
            </a:r>
            <a:endParaRPr kumimoji="0" lang="id-ID"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91" name="Pentagon 90"/>
          <p:cNvSpPr/>
          <p:nvPr/>
        </p:nvSpPr>
        <p:spPr>
          <a:xfrm>
            <a:off x="1691680" y="2433182"/>
            <a:ext cx="5623520" cy="955920"/>
          </a:xfrm>
          <a:prstGeom prst="homePlate">
            <a:avLst>
              <a:gd name="adj" fmla="val 0"/>
            </a:avLst>
          </a:prstGeom>
          <a:solidFill>
            <a:schemeClr val="accent5">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ASOSIATIF: MENCARI  ATAU MEMBUKTIKAN HUBUNGAN ANTARA 2 VARIABEL ATAU LEBIH </a:t>
            </a:r>
            <a:endParaRPr kumimoji="0" lang="id-ID" sz="18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grpSp>
        <p:nvGrpSpPr>
          <p:cNvPr id="93" name="Group 92"/>
          <p:cNvGrpSpPr/>
          <p:nvPr/>
        </p:nvGrpSpPr>
        <p:grpSpPr>
          <a:xfrm>
            <a:off x="7990194" y="44624"/>
            <a:ext cx="696521" cy="6120680"/>
            <a:chOff x="696214" y="500042"/>
            <a:chExt cx="714380" cy="5857916"/>
          </a:xfrm>
          <a:solidFill>
            <a:schemeClr val="tx1">
              <a:lumMod val="85000"/>
              <a:lumOff val="15000"/>
            </a:schemeClr>
          </a:solidFill>
        </p:grpSpPr>
        <p:sp>
          <p:nvSpPr>
            <p:cNvPr id="94" name="Flowchart: Magnetic Disk 93"/>
            <p:cNvSpPr/>
            <p:nvPr/>
          </p:nvSpPr>
          <p:spPr>
            <a:xfrm>
              <a:off x="875358" y="585789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95" name="Flowchart: Magnetic Disk 94"/>
            <p:cNvSpPr/>
            <p:nvPr/>
          </p:nvSpPr>
          <p:spPr>
            <a:xfrm>
              <a:off x="875358" y="564357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96" name="Flowchart: Magnetic Disk 95"/>
            <p:cNvSpPr/>
            <p:nvPr/>
          </p:nvSpPr>
          <p:spPr>
            <a:xfrm>
              <a:off x="875358" y="550070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97" name="Flowchart: Magnetic Disk 96"/>
            <p:cNvSpPr/>
            <p:nvPr/>
          </p:nvSpPr>
          <p:spPr>
            <a:xfrm>
              <a:off x="875358" y="528638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98" name="Flowchart: Magnetic Disk 97"/>
            <p:cNvSpPr/>
            <p:nvPr/>
          </p:nvSpPr>
          <p:spPr>
            <a:xfrm>
              <a:off x="875358" y="500063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99" name="Flowchart: Magnetic Disk 98"/>
            <p:cNvSpPr/>
            <p:nvPr/>
          </p:nvSpPr>
          <p:spPr>
            <a:xfrm>
              <a:off x="875358" y="478632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0" name="Flowchart: Magnetic Disk 99"/>
            <p:cNvSpPr/>
            <p:nvPr/>
          </p:nvSpPr>
          <p:spPr>
            <a:xfrm>
              <a:off x="875358" y="464344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1" name="Flowchart: Magnetic Disk 100"/>
            <p:cNvSpPr/>
            <p:nvPr/>
          </p:nvSpPr>
          <p:spPr>
            <a:xfrm>
              <a:off x="875358" y="442913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2" name="Flowchart: Magnetic Disk 101"/>
            <p:cNvSpPr/>
            <p:nvPr/>
          </p:nvSpPr>
          <p:spPr>
            <a:xfrm>
              <a:off x="875358" y="421481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3" name="Flowchart: Magnetic Disk 102"/>
            <p:cNvSpPr/>
            <p:nvPr/>
          </p:nvSpPr>
          <p:spPr>
            <a:xfrm>
              <a:off x="875358" y="4000504"/>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4" name="Flowchart: Magnetic Disk 103"/>
            <p:cNvSpPr/>
            <p:nvPr/>
          </p:nvSpPr>
          <p:spPr>
            <a:xfrm>
              <a:off x="875358" y="385762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5" name="Flowchart: Magnetic Disk 104"/>
            <p:cNvSpPr/>
            <p:nvPr/>
          </p:nvSpPr>
          <p:spPr>
            <a:xfrm>
              <a:off x="875358" y="3643314"/>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6" name="Flowchart: Magnetic Disk 105"/>
            <p:cNvSpPr/>
            <p:nvPr/>
          </p:nvSpPr>
          <p:spPr>
            <a:xfrm>
              <a:off x="875358" y="335756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7" name="Flowchart: Magnetic Disk 106"/>
            <p:cNvSpPr/>
            <p:nvPr/>
          </p:nvSpPr>
          <p:spPr>
            <a:xfrm>
              <a:off x="875358" y="314324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8" name="Flowchart: Magnetic Disk 107"/>
            <p:cNvSpPr/>
            <p:nvPr/>
          </p:nvSpPr>
          <p:spPr>
            <a:xfrm>
              <a:off x="875358" y="300037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9" name="Flowchart: Magnetic Disk 108"/>
            <p:cNvSpPr/>
            <p:nvPr/>
          </p:nvSpPr>
          <p:spPr>
            <a:xfrm>
              <a:off x="875358" y="278605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0" name="Flowchart: Magnetic Disk 109"/>
            <p:cNvSpPr/>
            <p:nvPr/>
          </p:nvSpPr>
          <p:spPr>
            <a:xfrm>
              <a:off x="875358" y="2714620"/>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1" name="Flowchart: Magnetic Disk 110"/>
            <p:cNvSpPr/>
            <p:nvPr/>
          </p:nvSpPr>
          <p:spPr>
            <a:xfrm>
              <a:off x="875358" y="250030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2" name="Flowchart: Magnetic Disk 111"/>
            <p:cNvSpPr/>
            <p:nvPr/>
          </p:nvSpPr>
          <p:spPr>
            <a:xfrm>
              <a:off x="875358" y="2357430"/>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3" name="Flowchart: Magnetic Disk 112"/>
            <p:cNvSpPr/>
            <p:nvPr/>
          </p:nvSpPr>
          <p:spPr>
            <a:xfrm>
              <a:off x="875358" y="214311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4" name="Flowchart: Magnetic Disk 113"/>
            <p:cNvSpPr/>
            <p:nvPr/>
          </p:nvSpPr>
          <p:spPr>
            <a:xfrm>
              <a:off x="875358" y="192880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5" name="Flowchart: Magnetic Disk 114"/>
            <p:cNvSpPr/>
            <p:nvPr/>
          </p:nvSpPr>
          <p:spPr>
            <a:xfrm>
              <a:off x="875358" y="171448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6" name="Flowchart: Magnetic Disk 115"/>
            <p:cNvSpPr/>
            <p:nvPr/>
          </p:nvSpPr>
          <p:spPr>
            <a:xfrm>
              <a:off x="875358" y="157161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7" name="Flowchart: Magnetic Disk 116"/>
            <p:cNvSpPr/>
            <p:nvPr/>
          </p:nvSpPr>
          <p:spPr>
            <a:xfrm>
              <a:off x="875358" y="135729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8" name="Flowchart: Magnetic Disk 117"/>
            <p:cNvSpPr/>
            <p:nvPr/>
          </p:nvSpPr>
          <p:spPr>
            <a:xfrm>
              <a:off x="875358" y="107154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9" name="Flowchart: Magnetic Disk 118"/>
            <p:cNvSpPr/>
            <p:nvPr/>
          </p:nvSpPr>
          <p:spPr>
            <a:xfrm>
              <a:off x="875358" y="85723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20" name="Flowchart: Magnetic Disk 119"/>
            <p:cNvSpPr/>
            <p:nvPr/>
          </p:nvSpPr>
          <p:spPr>
            <a:xfrm>
              <a:off x="875358" y="71435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21" name="Flowchart: Magnetic Disk 120"/>
            <p:cNvSpPr/>
            <p:nvPr/>
          </p:nvSpPr>
          <p:spPr>
            <a:xfrm>
              <a:off x="875358" y="50004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22" name="Flowchart: Magnetic Disk 121"/>
            <p:cNvSpPr/>
            <p:nvPr/>
          </p:nvSpPr>
          <p:spPr>
            <a:xfrm>
              <a:off x="696214" y="6072206"/>
              <a:ext cx="714380" cy="285752"/>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ysClr val="window" lastClr="FFFFFF"/>
                </a:solidFill>
                <a:effectLst/>
                <a:uLnTx/>
                <a:uFillTx/>
                <a:latin typeface="Calibri"/>
                <a:ea typeface="+mn-ea"/>
                <a:cs typeface="+mn-cs"/>
              </a:endParaRPr>
            </a:p>
          </p:txBody>
        </p:sp>
      </p:grpSp>
      <p:sp>
        <p:nvSpPr>
          <p:cNvPr id="123" name="Rectangle 122">
            <a:extLst>
              <a:ext uri="{FF2B5EF4-FFF2-40B4-BE49-F238E27FC236}">
                <a16:creationId xmlns:a16="http://schemas.microsoft.com/office/drawing/2014/main" id="{911B12B0-00FB-44B3-BBF4-9FF00AECD98C}"/>
              </a:ext>
            </a:extLst>
          </p:cNvPr>
          <p:cNvSpPr/>
          <p:nvPr/>
        </p:nvSpPr>
        <p:spPr>
          <a:xfrm>
            <a:off x="7398701" y="4628165"/>
            <a:ext cx="696521" cy="1033084"/>
          </a:xfrm>
          <a:prstGeom prst="rect">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d-ID"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1</a:t>
            </a:r>
          </a:p>
        </p:txBody>
      </p:sp>
      <p:sp>
        <p:nvSpPr>
          <p:cNvPr id="124" name="Rectangle 123">
            <a:extLst>
              <a:ext uri="{FF2B5EF4-FFF2-40B4-BE49-F238E27FC236}">
                <a16:creationId xmlns:a16="http://schemas.microsoft.com/office/drawing/2014/main" id="{59E2DC50-195E-4D9E-A5B3-CBAECEC0AD6E}"/>
              </a:ext>
            </a:extLst>
          </p:cNvPr>
          <p:cNvSpPr/>
          <p:nvPr/>
        </p:nvSpPr>
        <p:spPr>
          <a:xfrm>
            <a:off x="7398701" y="3520398"/>
            <a:ext cx="696521" cy="1011768"/>
          </a:xfrm>
          <a:prstGeom prst="rect">
            <a:avLst/>
          </a:prstGeom>
          <a:solidFill>
            <a:schemeClr val="tx1">
              <a:lumMod val="85000"/>
              <a:lumOff val="1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2</a:t>
            </a:r>
            <a:endParaRPr kumimoji="0" lang="id-ID"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125" name="Rectangle 124">
            <a:extLst>
              <a:ext uri="{FF2B5EF4-FFF2-40B4-BE49-F238E27FC236}">
                <a16:creationId xmlns:a16="http://schemas.microsoft.com/office/drawing/2014/main" id="{B3FF5B97-44D6-4540-9D11-5CE9054559B1}"/>
              </a:ext>
            </a:extLst>
          </p:cNvPr>
          <p:cNvSpPr/>
          <p:nvPr/>
        </p:nvSpPr>
        <p:spPr>
          <a:xfrm>
            <a:off x="7365229" y="2428533"/>
            <a:ext cx="696521" cy="956091"/>
          </a:xfrm>
          <a:prstGeom prst="rect">
            <a:avLst/>
          </a:prstGeom>
          <a:solidFill>
            <a:schemeClr val="tx2">
              <a:lumMod val="7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3</a:t>
            </a:r>
            <a:endParaRPr kumimoji="0" lang="id-ID"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127" name="Rectangle 126">
            <a:extLst>
              <a:ext uri="{FF2B5EF4-FFF2-40B4-BE49-F238E27FC236}">
                <a16:creationId xmlns:a16="http://schemas.microsoft.com/office/drawing/2014/main" id="{7911382A-5609-49AF-809F-A60126B53DD7}"/>
              </a:ext>
            </a:extLst>
          </p:cNvPr>
          <p:cNvSpPr/>
          <p:nvPr/>
        </p:nvSpPr>
        <p:spPr>
          <a:xfrm>
            <a:off x="7398701" y="1303097"/>
            <a:ext cx="696521" cy="968595"/>
          </a:xfrm>
          <a:prstGeom prst="rect">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4</a:t>
            </a:r>
            <a:endParaRPr kumimoji="0" lang="id-ID"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128" name="Rectangle 127">
            <a:extLst>
              <a:ext uri="{FF2B5EF4-FFF2-40B4-BE49-F238E27FC236}">
                <a16:creationId xmlns:a16="http://schemas.microsoft.com/office/drawing/2014/main" id="{E2420532-F7A2-4F90-AD50-7C147CC8FA17}"/>
              </a:ext>
            </a:extLst>
          </p:cNvPr>
          <p:cNvSpPr/>
          <p:nvPr/>
        </p:nvSpPr>
        <p:spPr>
          <a:xfrm>
            <a:off x="7395214" y="234221"/>
            <a:ext cx="696521" cy="972877"/>
          </a:xfrm>
          <a:prstGeom prst="rect">
            <a:avLst/>
          </a:prstGeom>
          <a:solidFill>
            <a:schemeClr val="bg2">
              <a:lumMod val="1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rPr>
              <a:t>5</a:t>
            </a:r>
            <a:endParaRPr kumimoji="0" lang="id-ID" sz="2700" b="0" i="0" u="none" strike="noStrike" kern="1200" cap="none" spc="0" normalizeH="0" baseline="0" noProof="0" dirty="0">
              <a:ln>
                <a:noFill/>
              </a:ln>
              <a:solidFill>
                <a:sysClr val="window" lastClr="FFFFFF"/>
              </a:solidFill>
              <a:effectLst/>
              <a:uLnTx/>
              <a:uFillTx/>
              <a:latin typeface="Arial Rounded MT Bold" pitchFamily="34" charset="0"/>
              <a:ea typeface="+mn-ea"/>
              <a:cs typeface="+mn-cs"/>
            </a:endParaRPr>
          </a:p>
        </p:txBody>
      </p:sp>
      <p:sp>
        <p:nvSpPr>
          <p:cNvPr id="34" name="TextBox 33">
            <a:extLst>
              <a:ext uri="{FF2B5EF4-FFF2-40B4-BE49-F238E27FC236}">
                <a16:creationId xmlns:a16="http://schemas.microsoft.com/office/drawing/2014/main" id="{3A91741C-86D8-45FD-AD32-7DB901E1553B}"/>
              </a:ext>
            </a:extLst>
          </p:cNvPr>
          <p:cNvSpPr txBox="1"/>
          <p:nvPr/>
        </p:nvSpPr>
        <p:spPr>
          <a:xfrm>
            <a:off x="1690589" y="6137458"/>
            <a:ext cx="585318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LEVEL JUDUL PENELITIAN KUANTITATIF</a:t>
            </a:r>
          </a:p>
        </p:txBody>
      </p:sp>
    </p:spTree>
    <p:extLst>
      <p:ext uri="{BB962C8B-B14F-4D97-AF65-F5344CB8AC3E}">
        <p14:creationId xmlns:p14="http://schemas.microsoft.com/office/powerpoint/2010/main" val="188890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anim calcmode="lin" valueType="num">
                                      <p:cBhvr>
                                        <p:cTn id="13" dur="1000" fill="hold"/>
                                        <p:tgtEl>
                                          <p:spTgt spid="93"/>
                                        </p:tgtEl>
                                        <p:attrNameLst>
                                          <p:attrName>ppt_x</p:attrName>
                                        </p:attrNameLst>
                                      </p:cBhvr>
                                      <p:tavLst>
                                        <p:tav tm="0">
                                          <p:val>
                                            <p:strVal val="#ppt_x"/>
                                          </p:val>
                                        </p:tav>
                                        <p:tav tm="100000">
                                          <p:val>
                                            <p:strVal val="#ppt_x"/>
                                          </p:val>
                                        </p:tav>
                                      </p:tavLst>
                                    </p:anim>
                                    <p:anim calcmode="lin" valueType="num">
                                      <p:cBhvr>
                                        <p:cTn id="14"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animEffect transition="in" filter="fade">
                                      <p:cBhvr>
                                        <p:cTn id="29" dur="1000"/>
                                        <p:tgtEl>
                                          <p:spTgt spid="123"/>
                                        </p:tgtEl>
                                      </p:cBhvr>
                                    </p:animEffect>
                                    <p:anim calcmode="lin" valueType="num">
                                      <p:cBhvr>
                                        <p:cTn id="30" dur="1000" fill="hold"/>
                                        <p:tgtEl>
                                          <p:spTgt spid="123"/>
                                        </p:tgtEl>
                                        <p:attrNameLst>
                                          <p:attrName>ppt_x</p:attrName>
                                        </p:attrNameLst>
                                      </p:cBhvr>
                                      <p:tavLst>
                                        <p:tav tm="0">
                                          <p:val>
                                            <p:strVal val="#ppt_x"/>
                                          </p:val>
                                        </p:tav>
                                        <p:tav tm="100000">
                                          <p:val>
                                            <p:strVal val="#ppt_x"/>
                                          </p:val>
                                        </p:tav>
                                      </p:tavLst>
                                    </p:anim>
                                    <p:anim calcmode="lin" valueType="num">
                                      <p:cBhvr>
                                        <p:cTn id="31"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1000"/>
                                        <p:tgtEl>
                                          <p:spTgt spid="88"/>
                                        </p:tgtEl>
                                      </p:cBhvr>
                                    </p:animEffect>
                                    <p:anim calcmode="lin" valueType="num">
                                      <p:cBhvr>
                                        <p:cTn id="37" dur="1000" fill="hold"/>
                                        <p:tgtEl>
                                          <p:spTgt spid="88"/>
                                        </p:tgtEl>
                                        <p:attrNameLst>
                                          <p:attrName>ppt_x</p:attrName>
                                        </p:attrNameLst>
                                      </p:cBhvr>
                                      <p:tavLst>
                                        <p:tav tm="0">
                                          <p:val>
                                            <p:strVal val="#ppt_x"/>
                                          </p:val>
                                        </p:tav>
                                        <p:tav tm="100000">
                                          <p:val>
                                            <p:strVal val="#ppt_x"/>
                                          </p:val>
                                        </p:tav>
                                      </p:tavLst>
                                    </p:anim>
                                    <p:anim calcmode="lin" valueType="num">
                                      <p:cBhvr>
                                        <p:cTn id="38" dur="1000" fill="hold"/>
                                        <p:tgtEl>
                                          <p:spTgt spid="8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1000"/>
                                        <p:tgtEl>
                                          <p:spTgt spid="75"/>
                                        </p:tgtEl>
                                      </p:cBhvr>
                                    </p:animEffect>
                                    <p:anim calcmode="lin" valueType="num">
                                      <p:cBhvr>
                                        <p:cTn id="42" dur="1000" fill="hold"/>
                                        <p:tgtEl>
                                          <p:spTgt spid="75"/>
                                        </p:tgtEl>
                                        <p:attrNameLst>
                                          <p:attrName>ppt_x</p:attrName>
                                        </p:attrNameLst>
                                      </p:cBhvr>
                                      <p:tavLst>
                                        <p:tav tm="0">
                                          <p:val>
                                            <p:strVal val="#ppt_x"/>
                                          </p:val>
                                        </p:tav>
                                        <p:tav tm="100000">
                                          <p:val>
                                            <p:strVal val="#ppt_x"/>
                                          </p:val>
                                        </p:tav>
                                      </p:tavLst>
                                    </p:anim>
                                    <p:anim calcmode="lin" valueType="num">
                                      <p:cBhvr>
                                        <p:cTn id="43" dur="1000" fill="hold"/>
                                        <p:tgtEl>
                                          <p:spTgt spid="7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4"/>
                                        </p:tgtEl>
                                        <p:attrNameLst>
                                          <p:attrName>style.visibility</p:attrName>
                                        </p:attrNameLst>
                                      </p:cBhvr>
                                      <p:to>
                                        <p:strVal val="visible"/>
                                      </p:to>
                                    </p:set>
                                    <p:animEffect transition="in" filter="fade">
                                      <p:cBhvr>
                                        <p:cTn id="46" dur="1000"/>
                                        <p:tgtEl>
                                          <p:spTgt spid="124"/>
                                        </p:tgtEl>
                                      </p:cBhvr>
                                    </p:animEffect>
                                    <p:anim calcmode="lin" valueType="num">
                                      <p:cBhvr>
                                        <p:cTn id="47" dur="1000" fill="hold"/>
                                        <p:tgtEl>
                                          <p:spTgt spid="124"/>
                                        </p:tgtEl>
                                        <p:attrNameLst>
                                          <p:attrName>ppt_x</p:attrName>
                                        </p:attrNameLst>
                                      </p:cBhvr>
                                      <p:tavLst>
                                        <p:tav tm="0">
                                          <p:val>
                                            <p:strVal val="#ppt_x"/>
                                          </p:val>
                                        </p:tav>
                                        <p:tav tm="100000">
                                          <p:val>
                                            <p:strVal val="#ppt_x"/>
                                          </p:val>
                                        </p:tav>
                                      </p:tavLst>
                                    </p:anim>
                                    <p:anim calcmode="lin" valueType="num">
                                      <p:cBhvr>
                                        <p:cTn id="48"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1000"/>
                                        <p:tgtEl>
                                          <p:spTgt spid="78"/>
                                        </p:tgtEl>
                                      </p:cBhvr>
                                    </p:animEffect>
                                    <p:anim calcmode="lin" valueType="num">
                                      <p:cBhvr>
                                        <p:cTn id="54" dur="1000" fill="hold"/>
                                        <p:tgtEl>
                                          <p:spTgt spid="78"/>
                                        </p:tgtEl>
                                        <p:attrNameLst>
                                          <p:attrName>ppt_x</p:attrName>
                                        </p:attrNameLst>
                                      </p:cBhvr>
                                      <p:tavLst>
                                        <p:tav tm="0">
                                          <p:val>
                                            <p:strVal val="#ppt_x"/>
                                          </p:val>
                                        </p:tav>
                                        <p:tav tm="100000">
                                          <p:val>
                                            <p:strVal val="#ppt_x"/>
                                          </p:val>
                                        </p:tav>
                                      </p:tavLst>
                                    </p:anim>
                                    <p:anim calcmode="lin" valueType="num">
                                      <p:cBhvr>
                                        <p:cTn id="55" dur="1000" fill="hold"/>
                                        <p:tgtEl>
                                          <p:spTgt spid="7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1000"/>
                                        <p:tgtEl>
                                          <p:spTgt spid="91"/>
                                        </p:tgtEl>
                                      </p:cBhvr>
                                    </p:animEffect>
                                    <p:anim calcmode="lin" valueType="num">
                                      <p:cBhvr>
                                        <p:cTn id="59" dur="1000" fill="hold"/>
                                        <p:tgtEl>
                                          <p:spTgt spid="91"/>
                                        </p:tgtEl>
                                        <p:attrNameLst>
                                          <p:attrName>ppt_x</p:attrName>
                                        </p:attrNameLst>
                                      </p:cBhvr>
                                      <p:tavLst>
                                        <p:tav tm="0">
                                          <p:val>
                                            <p:strVal val="#ppt_x"/>
                                          </p:val>
                                        </p:tav>
                                        <p:tav tm="100000">
                                          <p:val>
                                            <p:strVal val="#ppt_x"/>
                                          </p:val>
                                        </p:tav>
                                      </p:tavLst>
                                    </p:anim>
                                    <p:anim calcmode="lin" valueType="num">
                                      <p:cBhvr>
                                        <p:cTn id="60" dur="1000" fill="hold"/>
                                        <p:tgtEl>
                                          <p:spTgt spid="9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fade">
                                      <p:cBhvr>
                                        <p:cTn id="63" dur="1000"/>
                                        <p:tgtEl>
                                          <p:spTgt spid="125"/>
                                        </p:tgtEl>
                                      </p:cBhvr>
                                    </p:animEffect>
                                    <p:anim calcmode="lin" valueType="num">
                                      <p:cBhvr>
                                        <p:cTn id="64" dur="1000" fill="hold"/>
                                        <p:tgtEl>
                                          <p:spTgt spid="125"/>
                                        </p:tgtEl>
                                        <p:attrNameLst>
                                          <p:attrName>ppt_x</p:attrName>
                                        </p:attrNameLst>
                                      </p:cBhvr>
                                      <p:tavLst>
                                        <p:tav tm="0">
                                          <p:val>
                                            <p:strVal val="#ppt_x"/>
                                          </p:val>
                                        </p:tav>
                                        <p:tav tm="100000">
                                          <p:val>
                                            <p:strVal val="#ppt_x"/>
                                          </p:val>
                                        </p:tav>
                                      </p:tavLst>
                                    </p:anim>
                                    <p:anim calcmode="lin" valueType="num">
                                      <p:cBhvr>
                                        <p:cTn id="65"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1000"/>
                                        <p:tgtEl>
                                          <p:spTgt spid="85"/>
                                        </p:tgtEl>
                                      </p:cBhvr>
                                    </p:animEffect>
                                    <p:anim calcmode="lin" valueType="num">
                                      <p:cBhvr>
                                        <p:cTn id="71" dur="1000" fill="hold"/>
                                        <p:tgtEl>
                                          <p:spTgt spid="85"/>
                                        </p:tgtEl>
                                        <p:attrNameLst>
                                          <p:attrName>ppt_x</p:attrName>
                                        </p:attrNameLst>
                                      </p:cBhvr>
                                      <p:tavLst>
                                        <p:tav tm="0">
                                          <p:val>
                                            <p:strVal val="#ppt_x"/>
                                          </p:val>
                                        </p:tav>
                                        <p:tav tm="100000">
                                          <p:val>
                                            <p:strVal val="#ppt_x"/>
                                          </p:val>
                                        </p:tav>
                                      </p:tavLst>
                                    </p:anim>
                                    <p:anim calcmode="lin" valueType="num">
                                      <p:cBhvr>
                                        <p:cTn id="72" dur="1000" fill="hold"/>
                                        <p:tgtEl>
                                          <p:spTgt spid="8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1000"/>
                                        <p:tgtEl>
                                          <p:spTgt spid="84"/>
                                        </p:tgtEl>
                                      </p:cBhvr>
                                    </p:animEffect>
                                    <p:anim calcmode="lin" valueType="num">
                                      <p:cBhvr>
                                        <p:cTn id="76" dur="1000" fill="hold"/>
                                        <p:tgtEl>
                                          <p:spTgt spid="84"/>
                                        </p:tgtEl>
                                        <p:attrNameLst>
                                          <p:attrName>ppt_x</p:attrName>
                                        </p:attrNameLst>
                                      </p:cBhvr>
                                      <p:tavLst>
                                        <p:tav tm="0">
                                          <p:val>
                                            <p:strVal val="#ppt_x"/>
                                          </p:val>
                                        </p:tav>
                                        <p:tav tm="100000">
                                          <p:val>
                                            <p:strVal val="#ppt_x"/>
                                          </p:val>
                                        </p:tav>
                                      </p:tavLst>
                                    </p:anim>
                                    <p:anim calcmode="lin" valueType="num">
                                      <p:cBhvr>
                                        <p:cTn id="77" dur="1000" fill="hold"/>
                                        <p:tgtEl>
                                          <p:spTgt spid="8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fade">
                                      <p:cBhvr>
                                        <p:cTn id="80" dur="1000"/>
                                        <p:tgtEl>
                                          <p:spTgt spid="127"/>
                                        </p:tgtEl>
                                      </p:cBhvr>
                                    </p:animEffect>
                                    <p:anim calcmode="lin" valueType="num">
                                      <p:cBhvr>
                                        <p:cTn id="81" dur="1000" fill="hold"/>
                                        <p:tgtEl>
                                          <p:spTgt spid="127"/>
                                        </p:tgtEl>
                                        <p:attrNameLst>
                                          <p:attrName>ppt_x</p:attrName>
                                        </p:attrNameLst>
                                      </p:cBhvr>
                                      <p:tavLst>
                                        <p:tav tm="0">
                                          <p:val>
                                            <p:strVal val="#ppt_x"/>
                                          </p:val>
                                        </p:tav>
                                        <p:tav tm="100000">
                                          <p:val>
                                            <p:strVal val="#ppt_x"/>
                                          </p:val>
                                        </p:tav>
                                      </p:tavLst>
                                    </p:anim>
                                    <p:anim calcmode="lin" valueType="num">
                                      <p:cBhvr>
                                        <p:cTn id="82"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ppt_x"/>
                                          </p:val>
                                        </p:tav>
                                        <p:tav tm="100000">
                                          <p:val>
                                            <p:strVal val="#ppt_x"/>
                                          </p:val>
                                        </p:tav>
                                      </p:tavLst>
                                    </p:anim>
                                    <p:anim calcmode="lin" valueType="num">
                                      <p:cBhvr additive="base">
                                        <p:cTn id="88" dur="500" fill="hold"/>
                                        <p:tgtEl>
                                          <p:spTgt spid="8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500" fill="hold"/>
                                        <p:tgtEl>
                                          <p:spTgt spid="87"/>
                                        </p:tgtEl>
                                        <p:attrNameLst>
                                          <p:attrName>ppt_x</p:attrName>
                                        </p:attrNameLst>
                                      </p:cBhvr>
                                      <p:tavLst>
                                        <p:tav tm="0">
                                          <p:val>
                                            <p:strVal val="#ppt_x"/>
                                          </p:val>
                                        </p:tav>
                                        <p:tav tm="100000">
                                          <p:val>
                                            <p:strVal val="#ppt_x"/>
                                          </p:val>
                                        </p:tav>
                                      </p:tavLst>
                                    </p:anim>
                                    <p:anim calcmode="lin" valueType="num">
                                      <p:cBhvr additive="base">
                                        <p:cTn id="92" dur="500" fill="hold"/>
                                        <p:tgtEl>
                                          <p:spTgt spid="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8"/>
                                        </p:tgtEl>
                                        <p:attrNameLst>
                                          <p:attrName>style.visibility</p:attrName>
                                        </p:attrNameLst>
                                      </p:cBhvr>
                                      <p:to>
                                        <p:strVal val="visible"/>
                                      </p:to>
                                    </p:set>
                                    <p:anim calcmode="lin" valueType="num">
                                      <p:cBhvr additive="base">
                                        <p:cTn id="95" dur="500" fill="hold"/>
                                        <p:tgtEl>
                                          <p:spTgt spid="128"/>
                                        </p:tgtEl>
                                        <p:attrNameLst>
                                          <p:attrName>ppt_x</p:attrName>
                                        </p:attrNameLst>
                                      </p:cBhvr>
                                      <p:tavLst>
                                        <p:tav tm="0">
                                          <p:val>
                                            <p:strVal val="#ppt_x"/>
                                          </p:val>
                                        </p:tav>
                                        <p:tav tm="100000">
                                          <p:val>
                                            <p:strVal val="#ppt_x"/>
                                          </p:val>
                                        </p:tav>
                                      </p:tavLst>
                                    </p:anim>
                                    <p:anim calcmode="lin" valueType="num">
                                      <p:cBhvr additive="base">
                                        <p:cTn id="96"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82" grpId="0" animBg="1"/>
      <p:bldP spid="85" grpId="0" animBg="1"/>
      <p:bldP spid="88" grpId="0" animBg="1"/>
      <p:bldP spid="31" grpId="0" animBg="1"/>
      <p:bldP spid="75" grpId="0" animBg="1"/>
      <p:bldP spid="78" grpId="0" animBg="1"/>
      <p:bldP spid="84" grpId="0" animBg="1"/>
      <p:bldP spid="87" grpId="0" animBg="1"/>
      <p:bldP spid="91" grpId="0" animBg="1"/>
      <p:bldP spid="123" grpId="0" animBg="1"/>
      <p:bldP spid="124" grpId="0" animBg="1"/>
      <p:bldP spid="125" grpId="0" animBg="1"/>
      <p:bldP spid="127" grpId="0" animBg="1"/>
      <p:bldP spid="1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7A0817D-0C42-4D83-9253-9F0E329C02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Sugiyono</a:t>
            </a:r>
          </a:p>
        </p:txBody>
      </p:sp>
      <p:sp>
        <p:nvSpPr>
          <p:cNvPr id="5" name="Slide Number Placeholder 4">
            <a:extLst>
              <a:ext uri="{FF2B5EF4-FFF2-40B4-BE49-F238E27FC236}">
                <a16:creationId xmlns:a16="http://schemas.microsoft.com/office/drawing/2014/main" id="{26D4EB60-E9AD-497D-B478-B4A0F8B2F4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86338-A934-435D-BF52-2B9666A36C54}"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718E307-31DF-4FC5-BD60-64678D6963AF}"/>
              </a:ext>
            </a:extLst>
          </p:cNvPr>
          <p:cNvPicPr>
            <a:picLocks noChangeAspect="1"/>
          </p:cNvPicPr>
          <p:nvPr/>
        </p:nvPicPr>
        <p:blipFill>
          <a:blip r:embed="rId2"/>
          <a:stretch>
            <a:fillRect/>
          </a:stretch>
        </p:blipFill>
        <p:spPr>
          <a:xfrm>
            <a:off x="-180528" y="-135490"/>
            <a:ext cx="9112909" cy="6858000"/>
          </a:xfrm>
          <a:prstGeom prst="rect">
            <a:avLst/>
          </a:prstGeom>
        </p:spPr>
      </p:pic>
      <p:sp>
        <p:nvSpPr>
          <p:cNvPr id="8" name="Rectangle 7">
            <a:extLst>
              <a:ext uri="{FF2B5EF4-FFF2-40B4-BE49-F238E27FC236}">
                <a16:creationId xmlns:a16="http://schemas.microsoft.com/office/drawing/2014/main" id="{D2F72E35-A8C5-4F83-8BB8-5F63579975D0}"/>
              </a:ext>
            </a:extLst>
          </p:cNvPr>
          <p:cNvSpPr/>
          <p:nvPr/>
        </p:nvSpPr>
        <p:spPr>
          <a:xfrm>
            <a:off x="1187626" y="620688"/>
            <a:ext cx="6768752" cy="3744416"/>
          </a:xfrm>
          <a:prstGeom prst="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E59DA8E-B55A-489D-9421-FE10395A95E4}"/>
              </a:ext>
            </a:extLst>
          </p:cNvPr>
          <p:cNvSpPr/>
          <p:nvPr/>
        </p:nvSpPr>
        <p:spPr>
          <a:xfrm>
            <a:off x="4179894" y="106687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51">
            <a:extLst>
              <a:ext uri="{FF2B5EF4-FFF2-40B4-BE49-F238E27FC236}">
                <a16:creationId xmlns:a16="http://schemas.microsoft.com/office/drawing/2014/main" id="{2C36CAB6-332E-406F-9174-421982F0570E}"/>
              </a:ext>
            </a:extLst>
          </p:cNvPr>
          <p:cNvGrpSpPr/>
          <p:nvPr/>
        </p:nvGrpSpPr>
        <p:grpSpPr>
          <a:xfrm>
            <a:off x="1752639" y="486724"/>
            <a:ext cx="936875" cy="6066476"/>
            <a:chOff x="1752600" y="486724"/>
            <a:chExt cx="936875" cy="6066476"/>
          </a:xfrm>
        </p:grpSpPr>
        <p:sp>
          <p:nvSpPr>
            <p:cNvPr id="11" name="Rectangle 10">
              <a:extLst>
                <a:ext uri="{FF2B5EF4-FFF2-40B4-BE49-F238E27FC236}">
                  <a16:creationId xmlns:a16="http://schemas.microsoft.com/office/drawing/2014/main" id="{5F83F4D7-66DE-4BDD-B419-05301563D728}"/>
                </a:ext>
              </a:extLst>
            </p:cNvPr>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605324E-57D5-4044-8BEF-2FECE9ECEB46}"/>
                </a:ext>
              </a:extLst>
            </p:cNvPr>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 name="Group 52">
            <a:extLst>
              <a:ext uri="{FF2B5EF4-FFF2-40B4-BE49-F238E27FC236}">
                <a16:creationId xmlns:a16="http://schemas.microsoft.com/office/drawing/2014/main" id="{B11BED2E-FD0D-45AF-B74E-1A9FEF96203F}"/>
              </a:ext>
            </a:extLst>
          </p:cNvPr>
          <p:cNvGrpSpPr/>
          <p:nvPr/>
        </p:nvGrpSpPr>
        <p:grpSpPr>
          <a:xfrm>
            <a:off x="6342786" y="508415"/>
            <a:ext cx="896214" cy="6044793"/>
            <a:chOff x="6342786" y="508407"/>
            <a:chExt cx="896214" cy="6044793"/>
          </a:xfrm>
        </p:grpSpPr>
        <p:sp>
          <p:nvSpPr>
            <p:cNvPr id="14" name="Rectangle 13">
              <a:extLst>
                <a:ext uri="{FF2B5EF4-FFF2-40B4-BE49-F238E27FC236}">
                  <a16:creationId xmlns:a16="http://schemas.microsoft.com/office/drawing/2014/main" id="{967BC968-0C35-4FD9-BC0C-6E362CC17EF7}"/>
                </a:ext>
              </a:extLst>
            </p:cNvPr>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8067BE11-ACBF-40F0-99A8-4CDF9BC07E21}"/>
                </a:ext>
              </a:extLst>
            </p:cNvPr>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Rectangle 15">
            <a:extLst>
              <a:ext uri="{FF2B5EF4-FFF2-40B4-BE49-F238E27FC236}">
                <a16:creationId xmlns:a16="http://schemas.microsoft.com/office/drawing/2014/main" id="{C649ED2F-86B2-4F1D-8544-E46B1428A38F}"/>
              </a:ext>
            </a:extLst>
          </p:cNvPr>
          <p:cNvSpPr/>
          <p:nvPr/>
        </p:nvSpPr>
        <p:spPr>
          <a:xfrm>
            <a:off x="1295400" y="764704"/>
            <a:ext cx="6553200" cy="3456384"/>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Rounded MT Bold" pitchFamily="34" charset="0"/>
              </a:rPr>
              <a:t>TEKNIK SAMPLING</a:t>
            </a:r>
            <a:endParaRPr kumimoji="0" lang="en-US" sz="4000" b="0" i="0" u="none" strike="noStrike" kern="1200" cap="none" spc="0" normalizeH="0" baseline="0" noProof="0" dirty="0">
              <a:ln>
                <a:noFill/>
              </a:ln>
              <a:solidFill>
                <a:prstClr val="white"/>
              </a:solidFill>
              <a:effectLst/>
              <a:uLnTx/>
              <a:uFillTx/>
              <a:latin typeface="Arial Rounded MT Bold"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p:txBody>
      </p:sp>
      <p:grpSp>
        <p:nvGrpSpPr>
          <p:cNvPr id="17" name="Group 14">
            <a:extLst>
              <a:ext uri="{FF2B5EF4-FFF2-40B4-BE49-F238E27FC236}">
                <a16:creationId xmlns:a16="http://schemas.microsoft.com/office/drawing/2014/main" id="{D3ABA45E-9947-44E3-9828-BEC09A1A64E0}"/>
              </a:ext>
            </a:extLst>
          </p:cNvPr>
          <p:cNvGrpSpPr>
            <a:grpSpLocks/>
          </p:cNvGrpSpPr>
          <p:nvPr/>
        </p:nvGrpSpPr>
        <p:grpSpPr bwMode="auto">
          <a:xfrm>
            <a:off x="6876256" y="5301280"/>
            <a:ext cx="585788" cy="1095375"/>
            <a:chOff x="4659" y="345"/>
            <a:chExt cx="369" cy="690"/>
          </a:xfrm>
        </p:grpSpPr>
        <p:sp>
          <p:nvSpPr>
            <p:cNvPr id="18" name="Freeform 15">
              <a:extLst>
                <a:ext uri="{FF2B5EF4-FFF2-40B4-BE49-F238E27FC236}">
                  <a16:creationId xmlns:a16="http://schemas.microsoft.com/office/drawing/2014/main" id="{B54668B0-C466-4A20-9AED-C80A9ED42092}"/>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9" name="Freeform 16">
              <a:extLst>
                <a:ext uri="{FF2B5EF4-FFF2-40B4-BE49-F238E27FC236}">
                  <a16:creationId xmlns:a16="http://schemas.microsoft.com/office/drawing/2014/main" id="{F6578AFC-F7BA-4BA0-9460-D11CF78FD040}"/>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0" name="Freeform 17">
              <a:extLst>
                <a:ext uri="{FF2B5EF4-FFF2-40B4-BE49-F238E27FC236}">
                  <a16:creationId xmlns:a16="http://schemas.microsoft.com/office/drawing/2014/main" id="{1C4E7530-B4AD-4DB6-A5DA-F23974892613}"/>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1" name="Rectangle 18">
              <a:extLst>
                <a:ext uri="{FF2B5EF4-FFF2-40B4-BE49-F238E27FC236}">
                  <a16:creationId xmlns:a16="http://schemas.microsoft.com/office/drawing/2014/main" id="{98B03A2D-7134-46B5-98E3-F507A6B78123}"/>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2" name="Freeform 19">
              <a:extLst>
                <a:ext uri="{FF2B5EF4-FFF2-40B4-BE49-F238E27FC236}">
                  <a16:creationId xmlns:a16="http://schemas.microsoft.com/office/drawing/2014/main" id="{4B170E42-37BD-4C25-AE4B-A73C30C4B059}"/>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3" name="Freeform 20">
              <a:extLst>
                <a:ext uri="{FF2B5EF4-FFF2-40B4-BE49-F238E27FC236}">
                  <a16:creationId xmlns:a16="http://schemas.microsoft.com/office/drawing/2014/main" id="{BD69A517-32E7-42BE-9168-22A1F2117585}"/>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4" name="Freeform 21">
              <a:extLst>
                <a:ext uri="{FF2B5EF4-FFF2-40B4-BE49-F238E27FC236}">
                  <a16:creationId xmlns:a16="http://schemas.microsoft.com/office/drawing/2014/main" id="{D4EFBFA4-0740-4196-88DA-85F7E7120A9E}"/>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5" name="Freeform 22">
              <a:extLst>
                <a:ext uri="{FF2B5EF4-FFF2-40B4-BE49-F238E27FC236}">
                  <a16:creationId xmlns:a16="http://schemas.microsoft.com/office/drawing/2014/main" id="{3E0E5A37-4C96-4A82-975D-A00EFB106921}"/>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6" name="Freeform 23">
              <a:extLst>
                <a:ext uri="{FF2B5EF4-FFF2-40B4-BE49-F238E27FC236}">
                  <a16:creationId xmlns:a16="http://schemas.microsoft.com/office/drawing/2014/main" id="{3F45E203-C795-4D07-AFEC-B34F6E80BC22}"/>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7" name="Freeform 24">
              <a:extLst>
                <a:ext uri="{FF2B5EF4-FFF2-40B4-BE49-F238E27FC236}">
                  <a16:creationId xmlns:a16="http://schemas.microsoft.com/office/drawing/2014/main" id="{76B7774A-7829-4563-A98C-7E7E82CC148E}"/>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8" name="Freeform 25">
              <a:extLst>
                <a:ext uri="{FF2B5EF4-FFF2-40B4-BE49-F238E27FC236}">
                  <a16:creationId xmlns:a16="http://schemas.microsoft.com/office/drawing/2014/main" id="{D6287B8D-7B5A-45D7-AAC7-BA5632773F37}"/>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9" name="Freeform 26">
              <a:extLst>
                <a:ext uri="{FF2B5EF4-FFF2-40B4-BE49-F238E27FC236}">
                  <a16:creationId xmlns:a16="http://schemas.microsoft.com/office/drawing/2014/main" id="{33F3D44B-EB8F-4B10-AA27-253FFFABC4BC}"/>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0" name="Freeform 27">
              <a:extLst>
                <a:ext uri="{FF2B5EF4-FFF2-40B4-BE49-F238E27FC236}">
                  <a16:creationId xmlns:a16="http://schemas.microsoft.com/office/drawing/2014/main" id="{E32D13F0-F499-42C1-A13B-821DC8B5FDEB}"/>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1" name="Freeform 28">
              <a:extLst>
                <a:ext uri="{FF2B5EF4-FFF2-40B4-BE49-F238E27FC236}">
                  <a16:creationId xmlns:a16="http://schemas.microsoft.com/office/drawing/2014/main" id="{1D7F727D-7C26-45BC-9095-DD1B0D6D2EAB}"/>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32" name="Group 29">
            <a:extLst>
              <a:ext uri="{FF2B5EF4-FFF2-40B4-BE49-F238E27FC236}">
                <a16:creationId xmlns:a16="http://schemas.microsoft.com/office/drawing/2014/main" id="{AF001482-8DE5-48D5-8D27-F32A43F3697F}"/>
              </a:ext>
            </a:extLst>
          </p:cNvPr>
          <p:cNvGrpSpPr>
            <a:grpSpLocks/>
          </p:cNvGrpSpPr>
          <p:nvPr/>
        </p:nvGrpSpPr>
        <p:grpSpPr bwMode="auto">
          <a:xfrm>
            <a:off x="7380348" y="4725144"/>
            <a:ext cx="1109663" cy="1219200"/>
            <a:chOff x="4896" y="0"/>
            <a:chExt cx="699" cy="768"/>
          </a:xfrm>
        </p:grpSpPr>
        <p:sp>
          <p:nvSpPr>
            <p:cNvPr id="33" name="Freeform 30">
              <a:extLst>
                <a:ext uri="{FF2B5EF4-FFF2-40B4-BE49-F238E27FC236}">
                  <a16:creationId xmlns:a16="http://schemas.microsoft.com/office/drawing/2014/main" id="{D9AB5F63-CF82-44FE-AFBA-78C3B337C8C6}"/>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34" name="Group 31">
              <a:extLst>
                <a:ext uri="{FF2B5EF4-FFF2-40B4-BE49-F238E27FC236}">
                  <a16:creationId xmlns:a16="http://schemas.microsoft.com/office/drawing/2014/main" id="{523863DB-4CE9-4818-ACCE-268C31D9D360}"/>
                </a:ext>
              </a:extLst>
            </p:cNvPr>
            <p:cNvGrpSpPr>
              <a:grpSpLocks/>
            </p:cNvGrpSpPr>
            <p:nvPr/>
          </p:nvGrpSpPr>
          <p:grpSpPr bwMode="auto">
            <a:xfrm>
              <a:off x="4992" y="0"/>
              <a:ext cx="603" cy="718"/>
              <a:chOff x="5011" y="188"/>
              <a:chExt cx="603" cy="718"/>
            </a:xfrm>
          </p:grpSpPr>
          <p:sp>
            <p:nvSpPr>
              <p:cNvPr id="35" name="Freeform 32">
                <a:extLst>
                  <a:ext uri="{FF2B5EF4-FFF2-40B4-BE49-F238E27FC236}">
                    <a16:creationId xmlns:a16="http://schemas.microsoft.com/office/drawing/2014/main" id="{11BDC668-5A79-4B7B-8649-E60FAFD85BFE}"/>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6" name="Freeform 33">
                <a:extLst>
                  <a:ext uri="{FF2B5EF4-FFF2-40B4-BE49-F238E27FC236}">
                    <a16:creationId xmlns:a16="http://schemas.microsoft.com/office/drawing/2014/main" id="{9EBC558C-B39E-41FC-9E5E-E7235120A501}"/>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7" name="Freeform 34">
                <a:extLst>
                  <a:ext uri="{FF2B5EF4-FFF2-40B4-BE49-F238E27FC236}">
                    <a16:creationId xmlns:a16="http://schemas.microsoft.com/office/drawing/2014/main" id="{F0FA7D69-857C-4AC6-8320-459F30B52C60}"/>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8" name="Freeform 35">
                <a:extLst>
                  <a:ext uri="{FF2B5EF4-FFF2-40B4-BE49-F238E27FC236}">
                    <a16:creationId xmlns:a16="http://schemas.microsoft.com/office/drawing/2014/main" id="{455948F5-EC89-464D-829A-2C58EBCCE95B}"/>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9" name="Freeform 36">
                <a:extLst>
                  <a:ext uri="{FF2B5EF4-FFF2-40B4-BE49-F238E27FC236}">
                    <a16:creationId xmlns:a16="http://schemas.microsoft.com/office/drawing/2014/main" id="{7FDCE8FB-5DA7-4A92-946E-9DDFD63B5442}"/>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0" name="Freeform 37">
                <a:extLst>
                  <a:ext uri="{FF2B5EF4-FFF2-40B4-BE49-F238E27FC236}">
                    <a16:creationId xmlns:a16="http://schemas.microsoft.com/office/drawing/2014/main" id="{93E4F01B-A78C-4156-B896-DCDD3F57452A}"/>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1" name="Freeform 38">
                <a:extLst>
                  <a:ext uri="{FF2B5EF4-FFF2-40B4-BE49-F238E27FC236}">
                    <a16:creationId xmlns:a16="http://schemas.microsoft.com/office/drawing/2014/main" id="{0349A94A-4440-4171-ADAC-A5FD09762383}"/>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2" name="Freeform 39">
                <a:extLst>
                  <a:ext uri="{FF2B5EF4-FFF2-40B4-BE49-F238E27FC236}">
                    <a16:creationId xmlns:a16="http://schemas.microsoft.com/office/drawing/2014/main" id="{CC459D33-8167-4651-9F88-A05C57FD9DB1}"/>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3" name="Freeform 40">
                <a:extLst>
                  <a:ext uri="{FF2B5EF4-FFF2-40B4-BE49-F238E27FC236}">
                    <a16:creationId xmlns:a16="http://schemas.microsoft.com/office/drawing/2014/main" id="{6F21FD23-C3D2-4532-B0D3-51311DD586E0}"/>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4" name="Freeform 41">
                <a:extLst>
                  <a:ext uri="{FF2B5EF4-FFF2-40B4-BE49-F238E27FC236}">
                    <a16:creationId xmlns:a16="http://schemas.microsoft.com/office/drawing/2014/main" id="{4C158CFF-948C-4E5D-B091-9AC2CB20241C}"/>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5" name="Freeform 42">
                <a:extLst>
                  <a:ext uri="{FF2B5EF4-FFF2-40B4-BE49-F238E27FC236}">
                    <a16:creationId xmlns:a16="http://schemas.microsoft.com/office/drawing/2014/main" id="{97E1EEAD-3A91-4734-805C-CD921233D9D1}"/>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6" name="Freeform 43">
                <a:extLst>
                  <a:ext uri="{FF2B5EF4-FFF2-40B4-BE49-F238E27FC236}">
                    <a16:creationId xmlns:a16="http://schemas.microsoft.com/office/drawing/2014/main" id="{FFE2A71A-3B8C-44CF-A68D-F58F199B0B86}"/>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7" name="Freeform 44">
                <a:extLst>
                  <a:ext uri="{FF2B5EF4-FFF2-40B4-BE49-F238E27FC236}">
                    <a16:creationId xmlns:a16="http://schemas.microsoft.com/office/drawing/2014/main" id="{4130B091-A100-45B4-A237-22CB9AAF334A}"/>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8" name="Freeform 45">
                <a:extLst>
                  <a:ext uri="{FF2B5EF4-FFF2-40B4-BE49-F238E27FC236}">
                    <a16:creationId xmlns:a16="http://schemas.microsoft.com/office/drawing/2014/main" id="{B3B3A987-4B5F-4876-B39E-F33AC6DFCFE2}"/>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9" name="Freeform 46">
                <a:extLst>
                  <a:ext uri="{FF2B5EF4-FFF2-40B4-BE49-F238E27FC236}">
                    <a16:creationId xmlns:a16="http://schemas.microsoft.com/office/drawing/2014/main" id="{2E391648-BD75-4E2F-ABF1-2F6942C205AF}"/>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0" name="Rectangle 47">
                <a:extLst>
                  <a:ext uri="{FF2B5EF4-FFF2-40B4-BE49-F238E27FC236}">
                    <a16:creationId xmlns:a16="http://schemas.microsoft.com/office/drawing/2014/main" id="{E24AE7F6-5EA7-49FB-AB41-90C5251267F1}"/>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1" name="Freeform 48">
                <a:extLst>
                  <a:ext uri="{FF2B5EF4-FFF2-40B4-BE49-F238E27FC236}">
                    <a16:creationId xmlns:a16="http://schemas.microsoft.com/office/drawing/2014/main" id="{33A55BD3-BE69-47DB-AE79-CC3AECE15C05}"/>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52" name="Rectangle 51">
            <a:extLst>
              <a:ext uri="{FF2B5EF4-FFF2-40B4-BE49-F238E27FC236}">
                <a16:creationId xmlns:a16="http://schemas.microsoft.com/office/drawing/2014/main" id="{1FDF9259-E2EA-4286-9FC4-130A250DF57D}"/>
              </a:ext>
            </a:extLst>
          </p:cNvPr>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3" name="Group 14">
            <a:extLst>
              <a:ext uri="{FF2B5EF4-FFF2-40B4-BE49-F238E27FC236}">
                <a16:creationId xmlns:a16="http://schemas.microsoft.com/office/drawing/2014/main" id="{1F5A7152-9A1D-4415-9B56-BA3D742B13EF}"/>
              </a:ext>
            </a:extLst>
          </p:cNvPr>
          <p:cNvGrpSpPr>
            <a:grpSpLocks/>
          </p:cNvGrpSpPr>
          <p:nvPr/>
        </p:nvGrpSpPr>
        <p:grpSpPr bwMode="auto">
          <a:xfrm>
            <a:off x="4572001" y="4509192"/>
            <a:ext cx="585788" cy="1095375"/>
            <a:chOff x="4659" y="345"/>
            <a:chExt cx="369" cy="690"/>
          </a:xfrm>
        </p:grpSpPr>
        <p:sp>
          <p:nvSpPr>
            <p:cNvPr id="54" name="Freeform 15">
              <a:extLst>
                <a:ext uri="{FF2B5EF4-FFF2-40B4-BE49-F238E27FC236}">
                  <a16:creationId xmlns:a16="http://schemas.microsoft.com/office/drawing/2014/main" id="{93F4B384-7B59-465F-A91D-EDFCE6AEE164}"/>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5" name="Freeform 16">
              <a:extLst>
                <a:ext uri="{FF2B5EF4-FFF2-40B4-BE49-F238E27FC236}">
                  <a16:creationId xmlns:a16="http://schemas.microsoft.com/office/drawing/2014/main" id="{B8B6C802-E755-41D5-B3EE-C190EC1D2132}"/>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6" name="Freeform 17">
              <a:extLst>
                <a:ext uri="{FF2B5EF4-FFF2-40B4-BE49-F238E27FC236}">
                  <a16:creationId xmlns:a16="http://schemas.microsoft.com/office/drawing/2014/main" id="{09700AFB-D557-471F-ADD1-FA108F22EDA6}"/>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7" name="Rectangle 18">
              <a:extLst>
                <a:ext uri="{FF2B5EF4-FFF2-40B4-BE49-F238E27FC236}">
                  <a16:creationId xmlns:a16="http://schemas.microsoft.com/office/drawing/2014/main" id="{768B55A0-DC66-4CB8-9112-22BCFC510BC2}"/>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8" name="Freeform 19">
              <a:extLst>
                <a:ext uri="{FF2B5EF4-FFF2-40B4-BE49-F238E27FC236}">
                  <a16:creationId xmlns:a16="http://schemas.microsoft.com/office/drawing/2014/main" id="{43EFC983-084B-4AFA-8C74-75B62CBEEBB5}"/>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9" name="Freeform 20">
              <a:extLst>
                <a:ext uri="{FF2B5EF4-FFF2-40B4-BE49-F238E27FC236}">
                  <a16:creationId xmlns:a16="http://schemas.microsoft.com/office/drawing/2014/main" id="{E1A12CC7-A05E-4383-843C-03CFEB7A9274}"/>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0" name="Freeform 21">
              <a:extLst>
                <a:ext uri="{FF2B5EF4-FFF2-40B4-BE49-F238E27FC236}">
                  <a16:creationId xmlns:a16="http://schemas.microsoft.com/office/drawing/2014/main" id="{AE5943AD-FD9C-4ADF-BBE3-001C58FD19B9}"/>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1" name="Freeform 22">
              <a:extLst>
                <a:ext uri="{FF2B5EF4-FFF2-40B4-BE49-F238E27FC236}">
                  <a16:creationId xmlns:a16="http://schemas.microsoft.com/office/drawing/2014/main" id="{32A41343-93F3-4A11-A8C7-936C55040F21}"/>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2" name="Freeform 23">
              <a:extLst>
                <a:ext uri="{FF2B5EF4-FFF2-40B4-BE49-F238E27FC236}">
                  <a16:creationId xmlns:a16="http://schemas.microsoft.com/office/drawing/2014/main" id="{B8BC4177-F5AA-40FA-9AC1-E471DCFB3985}"/>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3" name="Freeform 24">
              <a:extLst>
                <a:ext uri="{FF2B5EF4-FFF2-40B4-BE49-F238E27FC236}">
                  <a16:creationId xmlns:a16="http://schemas.microsoft.com/office/drawing/2014/main" id="{7272A9DA-FA73-4806-92DE-D3626DE58AC8}"/>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4" name="Freeform 25">
              <a:extLst>
                <a:ext uri="{FF2B5EF4-FFF2-40B4-BE49-F238E27FC236}">
                  <a16:creationId xmlns:a16="http://schemas.microsoft.com/office/drawing/2014/main" id="{1A8D7E65-C445-4D83-B316-62E5F0A72458}"/>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5" name="Freeform 26">
              <a:extLst>
                <a:ext uri="{FF2B5EF4-FFF2-40B4-BE49-F238E27FC236}">
                  <a16:creationId xmlns:a16="http://schemas.microsoft.com/office/drawing/2014/main" id="{ACFF5277-3D0A-4897-92A8-356327DDC9A9}"/>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6" name="Freeform 27">
              <a:extLst>
                <a:ext uri="{FF2B5EF4-FFF2-40B4-BE49-F238E27FC236}">
                  <a16:creationId xmlns:a16="http://schemas.microsoft.com/office/drawing/2014/main" id="{E42FAEDF-F544-4492-8E96-64A0E78344BA}"/>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7" name="Freeform 28">
              <a:extLst>
                <a:ext uri="{FF2B5EF4-FFF2-40B4-BE49-F238E27FC236}">
                  <a16:creationId xmlns:a16="http://schemas.microsoft.com/office/drawing/2014/main" id="{5602B49F-7C2A-4F99-BC12-1399F7C86F89}"/>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68" name="Group 29">
            <a:extLst>
              <a:ext uri="{FF2B5EF4-FFF2-40B4-BE49-F238E27FC236}">
                <a16:creationId xmlns:a16="http://schemas.microsoft.com/office/drawing/2014/main" id="{1F8E33B5-856E-441D-BD68-2C426FE99E3C}"/>
              </a:ext>
            </a:extLst>
          </p:cNvPr>
          <p:cNvGrpSpPr>
            <a:grpSpLocks/>
          </p:cNvGrpSpPr>
          <p:nvPr/>
        </p:nvGrpSpPr>
        <p:grpSpPr bwMode="auto">
          <a:xfrm>
            <a:off x="4932076" y="4221088"/>
            <a:ext cx="1109663" cy="1219200"/>
            <a:chOff x="4896" y="0"/>
            <a:chExt cx="699" cy="768"/>
          </a:xfrm>
        </p:grpSpPr>
        <p:sp>
          <p:nvSpPr>
            <p:cNvPr id="69" name="Freeform 30">
              <a:extLst>
                <a:ext uri="{FF2B5EF4-FFF2-40B4-BE49-F238E27FC236}">
                  <a16:creationId xmlns:a16="http://schemas.microsoft.com/office/drawing/2014/main" id="{8229717E-8FA2-4D3B-8558-4249BF204634}"/>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70" name="Group 31">
              <a:extLst>
                <a:ext uri="{FF2B5EF4-FFF2-40B4-BE49-F238E27FC236}">
                  <a16:creationId xmlns:a16="http://schemas.microsoft.com/office/drawing/2014/main" id="{DA17692A-4FBC-4C40-B5C7-C2391B00CB5D}"/>
                </a:ext>
              </a:extLst>
            </p:cNvPr>
            <p:cNvGrpSpPr>
              <a:grpSpLocks/>
            </p:cNvGrpSpPr>
            <p:nvPr/>
          </p:nvGrpSpPr>
          <p:grpSpPr bwMode="auto">
            <a:xfrm>
              <a:off x="4992" y="0"/>
              <a:ext cx="603" cy="718"/>
              <a:chOff x="5011" y="188"/>
              <a:chExt cx="603" cy="718"/>
            </a:xfrm>
          </p:grpSpPr>
          <p:sp>
            <p:nvSpPr>
              <p:cNvPr id="71" name="Freeform 32">
                <a:extLst>
                  <a:ext uri="{FF2B5EF4-FFF2-40B4-BE49-F238E27FC236}">
                    <a16:creationId xmlns:a16="http://schemas.microsoft.com/office/drawing/2014/main" id="{70977CA8-5E87-47BC-A4D9-3127456297E1}"/>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2" name="Freeform 33">
                <a:extLst>
                  <a:ext uri="{FF2B5EF4-FFF2-40B4-BE49-F238E27FC236}">
                    <a16:creationId xmlns:a16="http://schemas.microsoft.com/office/drawing/2014/main" id="{34AD49FC-AA31-4668-91DD-72C6BE513A02}"/>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3" name="Freeform 34">
                <a:extLst>
                  <a:ext uri="{FF2B5EF4-FFF2-40B4-BE49-F238E27FC236}">
                    <a16:creationId xmlns:a16="http://schemas.microsoft.com/office/drawing/2014/main" id="{8F77ABFC-CF3B-460F-A070-72BD7E77CC15}"/>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4" name="Freeform 35">
                <a:extLst>
                  <a:ext uri="{FF2B5EF4-FFF2-40B4-BE49-F238E27FC236}">
                    <a16:creationId xmlns:a16="http://schemas.microsoft.com/office/drawing/2014/main" id="{86545746-B300-41AF-9705-E1E4AACDA9EB}"/>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5" name="Freeform 36">
                <a:extLst>
                  <a:ext uri="{FF2B5EF4-FFF2-40B4-BE49-F238E27FC236}">
                    <a16:creationId xmlns:a16="http://schemas.microsoft.com/office/drawing/2014/main" id="{CBC608C0-2712-4AF6-8D97-5B57FE2C1703}"/>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6" name="Freeform 37">
                <a:extLst>
                  <a:ext uri="{FF2B5EF4-FFF2-40B4-BE49-F238E27FC236}">
                    <a16:creationId xmlns:a16="http://schemas.microsoft.com/office/drawing/2014/main" id="{359888DB-B8C1-4E98-89AB-685B900540DC}"/>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7" name="Freeform 38">
                <a:extLst>
                  <a:ext uri="{FF2B5EF4-FFF2-40B4-BE49-F238E27FC236}">
                    <a16:creationId xmlns:a16="http://schemas.microsoft.com/office/drawing/2014/main" id="{4B5DAAB9-1FB6-41BB-BEF2-ADA856A70185}"/>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8" name="Freeform 39">
                <a:extLst>
                  <a:ext uri="{FF2B5EF4-FFF2-40B4-BE49-F238E27FC236}">
                    <a16:creationId xmlns:a16="http://schemas.microsoft.com/office/drawing/2014/main" id="{4D113186-00E1-432C-8EFD-72C9E07CDF44}"/>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9" name="Freeform 40">
                <a:extLst>
                  <a:ext uri="{FF2B5EF4-FFF2-40B4-BE49-F238E27FC236}">
                    <a16:creationId xmlns:a16="http://schemas.microsoft.com/office/drawing/2014/main" id="{139BC59B-D66E-4F86-90FA-1A369C16C0BF}"/>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0" name="Freeform 41">
                <a:extLst>
                  <a:ext uri="{FF2B5EF4-FFF2-40B4-BE49-F238E27FC236}">
                    <a16:creationId xmlns:a16="http://schemas.microsoft.com/office/drawing/2014/main" id="{E2BB4C2F-2B82-482C-9341-E471812EF457}"/>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1" name="Freeform 42">
                <a:extLst>
                  <a:ext uri="{FF2B5EF4-FFF2-40B4-BE49-F238E27FC236}">
                    <a16:creationId xmlns:a16="http://schemas.microsoft.com/office/drawing/2014/main" id="{B50678EA-91C3-4066-AE14-4191B38DC1AF}"/>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2" name="Freeform 43">
                <a:extLst>
                  <a:ext uri="{FF2B5EF4-FFF2-40B4-BE49-F238E27FC236}">
                    <a16:creationId xmlns:a16="http://schemas.microsoft.com/office/drawing/2014/main" id="{EF1C3EE7-E2D2-4FBB-B5F5-2088A9B0A978}"/>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3" name="Freeform 44">
                <a:extLst>
                  <a:ext uri="{FF2B5EF4-FFF2-40B4-BE49-F238E27FC236}">
                    <a16:creationId xmlns:a16="http://schemas.microsoft.com/office/drawing/2014/main" id="{78FF77C7-7A9E-4C91-BD2B-17CD8DF0B66F}"/>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4" name="Freeform 45">
                <a:extLst>
                  <a:ext uri="{FF2B5EF4-FFF2-40B4-BE49-F238E27FC236}">
                    <a16:creationId xmlns:a16="http://schemas.microsoft.com/office/drawing/2014/main" id="{3C510EF4-B296-4154-9CBD-7041DD24B5F3}"/>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5" name="Freeform 46">
                <a:extLst>
                  <a:ext uri="{FF2B5EF4-FFF2-40B4-BE49-F238E27FC236}">
                    <a16:creationId xmlns:a16="http://schemas.microsoft.com/office/drawing/2014/main" id="{C68F7513-237F-43A7-9CBA-70063526B470}"/>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6" name="Rectangle 47">
                <a:extLst>
                  <a:ext uri="{FF2B5EF4-FFF2-40B4-BE49-F238E27FC236}">
                    <a16:creationId xmlns:a16="http://schemas.microsoft.com/office/drawing/2014/main" id="{A36AB33E-8A47-42B9-904E-4ED197AB2E43}"/>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7" name="Freeform 48">
                <a:extLst>
                  <a:ext uri="{FF2B5EF4-FFF2-40B4-BE49-F238E27FC236}">
                    <a16:creationId xmlns:a16="http://schemas.microsoft.com/office/drawing/2014/main" id="{E5487B22-DE71-4CB9-9FEC-9DB2D6FF928D}"/>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grpSp>
        <p:nvGrpSpPr>
          <p:cNvPr id="88" name="Group 14">
            <a:extLst>
              <a:ext uri="{FF2B5EF4-FFF2-40B4-BE49-F238E27FC236}">
                <a16:creationId xmlns:a16="http://schemas.microsoft.com/office/drawing/2014/main" id="{1CE0B3F1-B3C7-4140-A44D-E88AB58843AD}"/>
              </a:ext>
            </a:extLst>
          </p:cNvPr>
          <p:cNvGrpSpPr>
            <a:grpSpLocks/>
          </p:cNvGrpSpPr>
          <p:nvPr/>
        </p:nvGrpSpPr>
        <p:grpSpPr bwMode="auto">
          <a:xfrm>
            <a:off x="2411761" y="5373288"/>
            <a:ext cx="585788" cy="1095375"/>
            <a:chOff x="4659" y="345"/>
            <a:chExt cx="369" cy="690"/>
          </a:xfrm>
        </p:grpSpPr>
        <p:sp>
          <p:nvSpPr>
            <p:cNvPr id="89" name="Freeform 15">
              <a:extLst>
                <a:ext uri="{FF2B5EF4-FFF2-40B4-BE49-F238E27FC236}">
                  <a16:creationId xmlns:a16="http://schemas.microsoft.com/office/drawing/2014/main" id="{E212BCC3-1159-4516-A51A-590FA7DEC97E}"/>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0" name="Freeform 16">
              <a:extLst>
                <a:ext uri="{FF2B5EF4-FFF2-40B4-BE49-F238E27FC236}">
                  <a16:creationId xmlns:a16="http://schemas.microsoft.com/office/drawing/2014/main" id="{44D60374-99F3-4023-A00A-58003945A377}"/>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1" name="Freeform 17">
              <a:extLst>
                <a:ext uri="{FF2B5EF4-FFF2-40B4-BE49-F238E27FC236}">
                  <a16:creationId xmlns:a16="http://schemas.microsoft.com/office/drawing/2014/main" id="{302213BB-6860-4339-A9EB-7A0E16FA264E}"/>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2" name="Rectangle 18">
              <a:extLst>
                <a:ext uri="{FF2B5EF4-FFF2-40B4-BE49-F238E27FC236}">
                  <a16:creationId xmlns:a16="http://schemas.microsoft.com/office/drawing/2014/main" id="{62BFDE16-EE76-4D26-ACA9-3FD536900714}"/>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3" name="Freeform 19">
              <a:extLst>
                <a:ext uri="{FF2B5EF4-FFF2-40B4-BE49-F238E27FC236}">
                  <a16:creationId xmlns:a16="http://schemas.microsoft.com/office/drawing/2014/main" id="{D6D165DD-8315-462A-A33C-8877B09D4600}"/>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4" name="Freeform 20">
              <a:extLst>
                <a:ext uri="{FF2B5EF4-FFF2-40B4-BE49-F238E27FC236}">
                  <a16:creationId xmlns:a16="http://schemas.microsoft.com/office/drawing/2014/main" id="{D8201D14-787D-43D6-8F28-781FCE0B6C75}"/>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5" name="Freeform 21">
              <a:extLst>
                <a:ext uri="{FF2B5EF4-FFF2-40B4-BE49-F238E27FC236}">
                  <a16:creationId xmlns:a16="http://schemas.microsoft.com/office/drawing/2014/main" id="{169855E5-2670-4FC6-B7A0-C986030A40E0}"/>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6" name="Freeform 22">
              <a:extLst>
                <a:ext uri="{FF2B5EF4-FFF2-40B4-BE49-F238E27FC236}">
                  <a16:creationId xmlns:a16="http://schemas.microsoft.com/office/drawing/2014/main" id="{02C5D630-3471-4773-BE3A-D41669632143}"/>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7" name="Freeform 23">
              <a:extLst>
                <a:ext uri="{FF2B5EF4-FFF2-40B4-BE49-F238E27FC236}">
                  <a16:creationId xmlns:a16="http://schemas.microsoft.com/office/drawing/2014/main" id="{0AFE2AC5-91CF-40E3-B6D5-E8AE47CE5A9E}"/>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8" name="Freeform 24">
              <a:extLst>
                <a:ext uri="{FF2B5EF4-FFF2-40B4-BE49-F238E27FC236}">
                  <a16:creationId xmlns:a16="http://schemas.microsoft.com/office/drawing/2014/main" id="{34F3EA4E-CC51-4FB0-BF3F-DAEE0EC72CDE}"/>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9" name="Freeform 25">
              <a:extLst>
                <a:ext uri="{FF2B5EF4-FFF2-40B4-BE49-F238E27FC236}">
                  <a16:creationId xmlns:a16="http://schemas.microsoft.com/office/drawing/2014/main" id="{06C0B4BA-8D21-4E87-AC09-C8D19D045071}"/>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0" name="Freeform 26">
              <a:extLst>
                <a:ext uri="{FF2B5EF4-FFF2-40B4-BE49-F238E27FC236}">
                  <a16:creationId xmlns:a16="http://schemas.microsoft.com/office/drawing/2014/main" id="{B16597AF-A2F4-4767-BCC6-108F47729832}"/>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1" name="Freeform 27">
              <a:extLst>
                <a:ext uri="{FF2B5EF4-FFF2-40B4-BE49-F238E27FC236}">
                  <a16:creationId xmlns:a16="http://schemas.microsoft.com/office/drawing/2014/main" id="{683D2189-BFC5-4C1C-B5B6-8F0BB0B0C07C}"/>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2" name="Freeform 28">
              <a:extLst>
                <a:ext uri="{FF2B5EF4-FFF2-40B4-BE49-F238E27FC236}">
                  <a16:creationId xmlns:a16="http://schemas.microsoft.com/office/drawing/2014/main" id="{F0ACF52B-09A5-4D69-910E-1A2A2E309B49}"/>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103" name="Group 29">
            <a:extLst>
              <a:ext uri="{FF2B5EF4-FFF2-40B4-BE49-F238E27FC236}">
                <a16:creationId xmlns:a16="http://schemas.microsoft.com/office/drawing/2014/main" id="{E34A1F0F-A8CE-4524-8A7D-D7D3FEC1E70D}"/>
              </a:ext>
            </a:extLst>
          </p:cNvPr>
          <p:cNvGrpSpPr>
            <a:grpSpLocks/>
          </p:cNvGrpSpPr>
          <p:nvPr/>
        </p:nvGrpSpPr>
        <p:grpSpPr bwMode="auto">
          <a:xfrm>
            <a:off x="2792799" y="5068410"/>
            <a:ext cx="1109663" cy="1219200"/>
            <a:chOff x="4896" y="0"/>
            <a:chExt cx="699" cy="768"/>
          </a:xfrm>
        </p:grpSpPr>
        <p:sp>
          <p:nvSpPr>
            <p:cNvPr id="104" name="Freeform 30">
              <a:extLst>
                <a:ext uri="{FF2B5EF4-FFF2-40B4-BE49-F238E27FC236}">
                  <a16:creationId xmlns:a16="http://schemas.microsoft.com/office/drawing/2014/main" id="{3AEE88C6-5368-4B01-A666-5D9A8D5A638B}"/>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105" name="Group 31">
              <a:extLst>
                <a:ext uri="{FF2B5EF4-FFF2-40B4-BE49-F238E27FC236}">
                  <a16:creationId xmlns:a16="http://schemas.microsoft.com/office/drawing/2014/main" id="{767345CC-3D56-489D-AF44-36BC6243BD12}"/>
                </a:ext>
              </a:extLst>
            </p:cNvPr>
            <p:cNvGrpSpPr>
              <a:grpSpLocks/>
            </p:cNvGrpSpPr>
            <p:nvPr/>
          </p:nvGrpSpPr>
          <p:grpSpPr bwMode="auto">
            <a:xfrm>
              <a:off x="4992" y="0"/>
              <a:ext cx="603" cy="718"/>
              <a:chOff x="5011" y="188"/>
              <a:chExt cx="603" cy="718"/>
            </a:xfrm>
          </p:grpSpPr>
          <p:sp>
            <p:nvSpPr>
              <p:cNvPr id="106" name="Freeform 32">
                <a:extLst>
                  <a:ext uri="{FF2B5EF4-FFF2-40B4-BE49-F238E27FC236}">
                    <a16:creationId xmlns:a16="http://schemas.microsoft.com/office/drawing/2014/main" id="{4496BC8B-054F-42DC-B057-557F69A33656}"/>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7" name="Freeform 33">
                <a:extLst>
                  <a:ext uri="{FF2B5EF4-FFF2-40B4-BE49-F238E27FC236}">
                    <a16:creationId xmlns:a16="http://schemas.microsoft.com/office/drawing/2014/main" id="{945FDF11-5E19-450D-89BA-7FE57E317EE3}"/>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8" name="Freeform 34">
                <a:extLst>
                  <a:ext uri="{FF2B5EF4-FFF2-40B4-BE49-F238E27FC236}">
                    <a16:creationId xmlns:a16="http://schemas.microsoft.com/office/drawing/2014/main" id="{E0AB4FB7-0BFE-4DCD-87C4-05EFB2BAB748}"/>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9" name="Freeform 35">
                <a:extLst>
                  <a:ext uri="{FF2B5EF4-FFF2-40B4-BE49-F238E27FC236}">
                    <a16:creationId xmlns:a16="http://schemas.microsoft.com/office/drawing/2014/main" id="{AFD3C665-1640-4F4F-9C5E-EB5A5A0444D4}"/>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0" name="Freeform 36">
                <a:extLst>
                  <a:ext uri="{FF2B5EF4-FFF2-40B4-BE49-F238E27FC236}">
                    <a16:creationId xmlns:a16="http://schemas.microsoft.com/office/drawing/2014/main" id="{C3B7D83C-6C40-4D86-B513-E3CADF8A6A8B}"/>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1" name="Freeform 37">
                <a:extLst>
                  <a:ext uri="{FF2B5EF4-FFF2-40B4-BE49-F238E27FC236}">
                    <a16:creationId xmlns:a16="http://schemas.microsoft.com/office/drawing/2014/main" id="{D090EA7F-3588-4231-958C-E19032A0EDE1}"/>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2" name="Freeform 38">
                <a:extLst>
                  <a:ext uri="{FF2B5EF4-FFF2-40B4-BE49-F238E27FC236}">
                    <a16:creationId xmlns:a16="http://schemas.microsoft.com/office/drawing/2014/main" id="{DFAB6367-37E8-4674-BE6B-318785412543}"/>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3" name="Freeform 39">
                <a:extLst>
                  <a:ext uri="{FF2B5EF4-FFF2-40B4-BE49-F238E27FC236}">
                    <a16:creationId xmlns:a16="http://schemas.microsoft.com/office/drawing/2014/main" id="{024336D3-CC9A-48D2-BE46-26A80BC1D4CB}"/>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4" name="Freeform 40">
                <a:extLst>
                  <a:ext uri="{FF2B5EF4-FFF2-40B4-BE49-F238E27FC236}">
                    <a16:creationId xmlns:a16="http://schemas.microsoft.com/office/drawing/2014/main" id="{15F1DAF9-F640-45E9-8A2A-A7F78BAF8077}"/>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5" name="Freeform 41">
                <a:extLst>
                  <a:ext uri="{FF2B5EF4-FFF2-40B4-BE49-F238E27FC236}">
                    <a16:creationId xmlns:a16="http://schemas.microsoft.com/office/drawing/2014/main" id="{50D35BE5-1CE8-4A09-8877-AA2736D378B6}"/>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6" name="Freeform 42">
                <a:extLst>
                  <a:ext uri="{FF2B5EF4-FFF2-40B4-BE49-F238E27FC236}">
                    <a16:creationId xmlns:a16="http://schemas.microsoft.com/office/drawing/2014/main" id="{C0771BD0-C06B-4505-A44B-2C61E2B0916C}"/>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7" name="Freeform 43">
                <a:extLst>
                  <a:ext uri="{FF2B5EF4-FFF2-40B4-BE49-F238E27FC236}">
                    <a16:creationId xmlns:a16="http://schemas.microsoft.com/office/drawing/2014/main" id="{35045908-D7C8-41FA-BE9A-4A930C519C3C}"/>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8" name="Freeform 44">
                <a:extLst>
                  <a:ext uri="{FF2B5EF4-FFF2-40B4-BE49-F238E27FC236}">
                    <a16:creationId xmlns:a16="http://schemas.microsoft.com/office/drawing/2014/main" id="{288D8431-E820-4C22-868E-84BB68AEC268}"/>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9" name="Freeform 45">
                <a:extLst>
                  <a:ext uri="{FF2B5EF4-FFF2-40B4-BE49-F238E27FC236}">
                    <a16:creationId xmlns:a16="http://schemas.microsoft.com/office/drawing/2014/main" id="{9695B048-E2E5-416A-9F69-8319EF46A6AF}"/>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20" name="Freeform 46">
                <a:extLst>
                  <a:ext uri="{FF2B5EF4-FFF2-40B4-BE49-F238E27FC236}">
                    <a16:creationId xmlns:a16="http://schemas.microsoft.com/office/drawing/2014/main" id="{5403E888-8DC6-4508-A720-0A9F4EBDD387}"/>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21" name="Rectangle 47">
                <a:extLst>
                  <a:ext uri="{FF2B5EF4-FFF2-40B4-BE49-F238E27FC236}">
                    <a16:creationId xmlns:a16="http://schemas.microsoft.com/office/drawing/2014/main" id="{4A710EA7-7DDD-41F8-ADD6-E3242BBE5EF9}"/>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22" name="Freeform 48">
                <a:extLst>
                  <a:ext uri="{FF2B5EF4-FFF2-40B4-BE49-F238E27FC236}">
                    <a16:creationId xmlns:a16="http://schemas.microsoft.com/office/drawing/2014/main" id="{3A8BD95C-3831-4AAA-AF7F-DB25B45C044F}"/>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Tree>
    <p:extLst>
      <p:ext uri="{BB962C8B-B14F-4D97-AF65-F5344CB8AC3E}">
        <p14:creationId xmlns:p14="http://schemas.microsoft.com/office/powerpoint/2010/main" val="88946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800" decel="100000"/>
                                        <p:tgtEl>
                                          <p:spTgt spid="10"/>
                                        </p:tgtEl>
                                      </p:cBhvr>
                                    </p:animEffect>
                                    <p:anim calcmode="lin" valueType="num">
                                      <p:cBhvr>
                                        <p:cTn id="13" dur="800" decel="100000" fill="hold"/>
                                        <p:tgtEl>
                                          <p:spTgt spid="10"/>
                                        </p:tgtEl>
                                        <p:attrNameLst>
                                          <p:attrName>style.rotation</p:attrName>
                                        </p:attrNameLst>
                                      </p:cBhvr>
                                      <p:tavLst>
                                        <p:tav tm="0">
                                          <p:val>
                                            <p:fltVal val="-90"/>
                                          </p:val>
                                        </p:tav>
                                        <p:tav tm="100000">
                                          <p:val>
                                            <p:fltVal val="0"/>
                                          </p:val>
                                        </p:tav>
                                      </p:tavLst>
                                    </p:anim>
                                    <p:anim calcmode="lin" valueType="num">
                                      <p:cBhvr>
                                        <p:cTn id="14" dur="800" decel="100000" fill="hold"/>
                                        <p:tgtEl>
                                          <p:spTgt spid="10"/>
                                        </p:tgtEl>
                                        <p:attrNameLst>
                                          <p:attrName>ppt_x</p:attrName>
                                        </p:attrNameLst>
                                      </p:cBhvr>
                                      <p:tavLst>
                                        <p:tav tm="0">
                                          <p:val>
                                            <p:strVal val="#ppt_x+0.4"/>
                                          </p:val>
                                        </p:tav>
                                        <p:tav tm="100000">
                                          <p:val>
                                            <p:strVal val="#ppt_x-0.05"/>
                                          </p:val>
                                        </p:tav>
                                      </p:tavLst>
                                    </p:anim>
                                    <p:anim calcmode="lin" valueType="num">
                                      <p:cBhvr>
                                        <p:cTn id="15" dur="800" decel="100000" fill="hold"/>
                                        <p:tgtEl>
                                          <p:spTgt spid="1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800" decel="100000"/>
                                        <p:tgtEl>
                                          <p:spTgt spid="13"/>
                                        </p:tgtEl>
                                      </p:cBhvr>
                                    </p:animEffect>
                                    <p:anim calcmode="lin" valueType="num">
                                      <p:cBhvr>
                                        <p:cTn id="21" dur="800" decel="100000" fill="hold"/>
                                        <p:tgtEl>
                                          <p:spTgt spid="13"/>
                                        </p:tgtEl>
                                        <p:attrNameLst>
                                          <p:attrName>style.rotation</p:attrName>
                                        </p:attrNameLst>
                                      </p:cBhvr>
                                      <p:tavLst>
                                        <p:tav tm="0">
                                          <p:val>
                                            <p:fltVal val="-90"/>
                                          </p:val>
                                        </p:tav>
                                        <p:tav tm="100000">
                                          <p:val>
                                            <p:fltVal val="0"/>
                                          </p:val>
                                        </p:tav>
                                      </p:tavLst>
                                    </p:anim>
                                    <p:anim calcmode="lin" valueType="num">
                                      <p:cBhvr>
                                        <p:cTn id="22" dur="800" decel="100000" fill="hold"/>
                                        <p:tgtEl>
                                          <p:spTgt spid="13"/>
                                        </p:tgtEl>
                                        <p:attrNameLst>
                                          <p:attrName>ppt_x</p:attrName>
                                        </p:attrNameLst>
                                      </p:cBhvr>
                                      <p:tavLst>
                                        <p:tav tm="0">
                                          <p:val>
                                            <p:strVal val="#ppt_x+0.4"/>
                                          </p:val>
                                        </p:tav>
                                        <p:tav tm="100000">
                                          <p:val>
                                            <p:strVal val="#ppt_x-0.05"/>
                                          </p:val>
                                        </p:tav>
                                      </p:tavLst>
                                    </p:anim>
                                    <p:anim calcmode="lin" valueType="num">
                                      <p:cBhvr>
                                        <p:cTn id="23" dur="800" decel="100000" fill="hold"/>
                                        <p:tgtEl>
                                          <p:spTgt spid="1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800" decel="100000"/>
                                        <p:tgtEl>
                                          <p:spTgt spid="52"/>
                                        </p:tgtEl>
                                      </p:cBhvr>
                                    </p:animEffect>
                                    <p:anim calcmode="lin" valueType="num">
                                      <p:cBhvr>
                                        <p:cTn id="29" dur="800" decel="100000" fill="hold"/>
                                        <p:tgtEl>
                                          <p:spTgt spid="52"/>
                                        </p:tgtEl>
                                        <p:attrNameLst>
                                          <p:attrName>style.rotation</p:attrName>
                                        </p:attrNameLst>
                                      </p:cBhvr>
                                      <p:tavLst>
                                        <p:tav tm="0">
                                          <p:val>
                                            <p:fltVal val="-90"/>
                                          </p:val>
                                        </p:tav>
                                        <p:tav tm="100000">
                                          <p:val>
                                            <p:fltVal val="0"/>
                                          </p:val>
                                        </p:tav>
                                      </p:tavLst>
                                    </p:anim>
                                    <p:anim calcmode="lin" valueType="num">
                                      <p:cBhvr>
                                        <p:cTn id="30" dur="800" decel="100000" fill="hold"/>
                                        <p:tgtEl>
                                          <p:spTgt spid="52"/>
                                        </p:tgtEl>
                                        <p:attrNameLst>
                                          <p:attrName>ppt_x</p:attrName>
                                        </p:attrNameLst>
                                      </p:cBhvr>
                                      <p:tavLst>
                                        <p:tav tm="0">
                                          <p:val>
                                            <p:strVal val="#ppt_x+0.4"/>
                                          </p:val>
                                        </p:tav>
                                        <p:tav tm="100000">
                                          <p:val>
                                            <p:strVal val="#ppt_x-0.05"/>
                                          </p:val>
                                        </p:tav>
                                      </p:tavLst>
                                    </p:anim>
                                    <p:anim calcmode="lin" valueType="num">
                                      <p:cBhvr>
                                        <p:cTn id="31" dur="800" decel="100000" fill="hold"/>
                                        <p:tgtEl>
                                          <p:spTgt spid="5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2"/>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800" decel="100000"/>
                                        <p:tgtEl>
                                          <p:spTgt spid="9"/>
                                        </p:tgtEl>
                                      </p:cBhvr>
                                    </p:animEffect>
                                    <p:anim calcmode="lin" valueType="num">
                                      <p:cBhvr>
                                        <p:cTn id="37" dur="800" decel="100000" fill="hold"/>
                                        <p:tgtEl>
                                          <p:spTgt spid="9"/>
                                        </p:tgtEl>
                                        <p:attrNameLst>
                                          <p:attrName>style.rotation</p:attrName>
                                        </p:attrNameLst>
                                      </p:cBhvr>
                                      <p:tavLst>
                                        <p:tav tm="0">
                                          <p:val>
                                            <p:fltVal val="-90"/>
                                          </p:val>
                                        </p:tav>
                                        <p:tav tm="100000">
                                          <p:val>
                                            <p:fltVal val="0"/>
                                          </p:val>
                                        </p:tav>
                                      </p:tavLst>
                                    </p:anim>
                                    <p:anim calcmode="lin" valueType="num">
                                      <p:cBhvr>
                                        <p:cTn id="38" dur="800" decel="100000" fill="hold"/>
                                        <p:tgtEl>
                                          <p:spTgt spid="9"/>
                                        </p:tgtEl>
                                        <p:attrNameLst>
                                          <p:attrName>ppt_x</p:attrName>
                                        </p:attrNameLst>
                                      </p:cBhvr>
                                      <p:tavLst>
                                        <p:tav tm="0">
                                          <p:val>
                                            <p:strVal val="#ppt_x+0.4"/>
                                          </p:val>
                                        </p:tav>
                                        <p:tav tm="100000">
                                          <p:val>
                                            <p:strVal val="#ppt_x-0.05"/>
                                          </p:val>
                                        </p:tav>
                                      </p:tavLst>
                                    </p:anim>
                                    <p:anim calcmode="lin" valueType="num">
                                      <p:cBhvr>
                                        <p:cTn id="39" dur="800" decel="100000" fill="hold"/>
                                        <p:tgtEl>
                                          <p:spTgt spid="9"/>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80">
                                          <p:stCondLst>
                                            <p:cond delay="0"/>
                                          </p:stCondLst>
                                        </p:cTn>
                                        <p:tgtEl>
                                          <p:spTgt spid="16"/>
                                        </p:tgtEl>
                                      </p:cBhvr>
                                    </p:animEffect>
                                    <p:anim calcmode="lin" valueType="num">
                                      <p:cBhvr>
                                        <p:cTn id="4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2" dur="26">
                                          <p:stCondLst>
                                            <p:cond delay="650"/>
                                          </p:stCondLst>
                                        </p:cTn>
                                        <p:tgtEl>
                                          <p:spTgt spid="16"/>
                                        </p:tgtEl>
                                      </p:cBhvr>
                                      <p:to x="100000" y="60000"/>
                                    </p:animScale>
                                    <p:animScale>
                                      <p:cBhvr>
                                        <p:cTn id="53" dur="166" decel="50000">
                                          <p:stCondLst>
                                            <p:cond delay="676"/>
                                          </p:stCondLst>
                                        </p:cTn>
                                        <p:tgtEl>
                                          <p:spTgt spid="16"/>
                                        </p:tgtEl>
                                      </p:cBhvr>
                                      <p:to x="100000" y="100000"/>
                                    </p:animScale>
                                    <p:animScale>
                                      <p:cBhvr>
                                        <p:cTn id="54" dur="26">
                                          <p:stCondLst>
                                            <p:cond delay="1312"/>
                                          </p:stCondLst>
                                        </p:cTn>
                                        <p:tgtEl>
                                          <p:spTgt spid="16"/>
                                        </p:tgtEl>
                                      </p:cBhvr>
                                      <p:to x="100000" y="80000"/>
                                    </p:animScale>
                                    <p:animScale>
                                      <p:cBhvr>
                                        <p:cTn id="55" dur="166" decel="50000">
                                          <p:stCondLst>
                                            <p:cond delay="1338"/>
                                          </p:stCondLst>
                                        </p:cTn>
                                        <p:tgtEl>
                                          <p:spTgt spid="16"/>
                                        </p:tgtEl>
                                      </p:cBhvr>
                                      <p:to x="100000" y="100000"/>
                                    </p:animScale>
                                    <p:animScale>
                                      <p:cBhvr>
                                        <p:cTn id="56" dur="26">
                                          <p:stCondLst>
                                            <p:cond delay="1642"/>
                                          </p:stCondLst>
                                        </p:cTn>
                                        <p:tgtEl>
                                          <p:spTgt spid="16"/>
                                        </p:tgtEl>
                                      </p:cBhvr>
                                      <p:to x="100000" y="90000"/>
                                    </p:animScale>
                                    <p:animScale>
                                      <p:cBhvr>
                                        <p:cTn id="57" dur="166" decel="50000">
                                          <p:stCondLst>
                                            <p:cond delay="1668"/>
                                          </p:stCondLst>
                                        </p:cTn>
                                        <p:tgtEl>
                                          <p:spTgt spid="16"/>
                                        </p:tgtEl>
                                      </p:cBhvr>
                                      <p:to x="100000" y="100000"/>
                                    </p:animScale>
                                    <p:animScale>
                                      <p:cBhvr>
                                        <p:cTn id="58" dur="26">
                                          <p:stCondLst>
                                            <p:cond delay="1808"/>
                                          </p:stCondLst>
                                        </p:cTn>
                                        <p:tgtEl>
                                          <p:spTgt spid="16"/>
                                        </p:tgtEl>
                                      </p:cBhvr>
                                      <p:to x="100000" y="95000"/>
                                    </p:animScale>
                                    <p:animScale>
                                      <p:cBhvr>
                                        <p:cTn id="59" dur="166" decel="50000">
                                          <p:stCondLst>
                                            <p:cond delay="1834"/>
                                          </p:stCondLst>
                                        </p:cTn>
                                        <p:tgtEl>
                                          <p:spTgt spid="16"/>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53"/>
                                        </p:tgtEl>
                                      </p:cBhvr>
                                    </p:animEffect>
                                    <p:animScale>
                                      <p:cBhvr>
                                        <p:cTn id="63" dur="250" autoRev="1" fill="hold"/>
                                        <p:tgtEl>
                                          <p:spTgt spid="53"/>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8"/>
                                        </p:tgtEl>
                                      </p:cBhvr>
                                    </p:animEffect>
                                    <p:animScale>
                                      <p:cBhvr>
                                        <p:cTn id="67" dur="250" autoRev="1" fill="hold"/>
                                        <p:tgtEl>
                                          <p:spTgt spid="88"/>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800" decel="100000"/>
                                        <p:tgtEl>
                                          <p:spTgt spid="88"/>
                                        </p:tgtEl>
                                      </p:cBhvr>
                                    </p:animEffect>
                                    <p:anim calcmode="lin" valueType="num">
                                      <p:cBhvr>
                                        <p:cTn id="73" dur="800" decel="100000" fill="hold"/>
                                        <p:tgtEl>
                                          <p:spTgt spid="88"/>
                                        </p:tgtEl>
                                        <p:attrNameLst>
                                          <p:attrName>style.rotation</p:attrName>
                                        </p:attrNameLst>
                                      </p:cBhvr>
                                      <p:tavLst>
                                        <p:tav tm="0">
                                          <p:val>
                                            <p:fltVal val="-90"/>
                                          </p:val>
                                        </p:tav>
                                        <p:tav tm="100000">
                                          <p:val>
                                            <p:fltVal val="0"/>
                                          </p:val>
                                        </p:tav>
                                      </p:tavLst>
                                    </p:anim>
                                    <p:anim calcmode="lin" valueType="num">
                                      <p:cBhvr>
                                        <p:cTn id="74" dur="800" decel="100000" fill="hold"/>
                                        <p:tgtEl>
                                          <p:spTgt spid="88"/>
                                        </p:tgtEl>
                                        <p:attrNameLst>
                                          <p:attrName>ppt_x</p:attrName>
                                        </p:attrNameLst>
                                      </p:cBhvr>
                                      <p:tavLst>
                                        <p:tav tm="0">
                                          <p:val>
                                            <p:strVal val="#ppt_x+0.4"/>
                                          </p:val>
                                        </p:tav>
                                        <p:tav tm="100000">
                                          <p:val>
                                            <p:strVal val="#ppt_x-0.05"/>
                                          </p:val>
                                        </p:tav>
                                      </p:tavLst>
                                    </p:anim>
                                    <p:anim calcmode="lin" valueType="num">
                                      <p:cBhvr>
                                        <p:cTn id="75" dur="800" decel="100000" fill="hold"/>
                                        <p:tgtEl>
                                          <p:spTgt spid="88"/>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8"/>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8"/>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800" decel="100000"/>
                                        <p:tgtEl>
                                          <p:spTgt spid="103"/>
                                        </p:tgtEl>
                                      </p:cBhvr>
                                    </p:animEffect>
                                    <p:anim calcmode="lin" valueType="num">
                                      <p:cBhvr>
                                        <p:cTn id="81" dur="800" decel="100000" fill="hold"/>
                                        <p:tgtEl>
                                          <p:spTgt spid="103"/>
                                        </p:tgtEl>
                                        <p:attrNameLst>
                                          <p:attrName>style.rotation</p:attrName>
                                        </p:attrNameLst>
                                      </p:cBhvr>
                                      <p:tavLst>
                                        <p:tav tm="0">
                                          <p:val>
                                            <p:fltVal val="-90"/>
                                          </p:val>
                                        </p:tav>
                                        <p:tav tm="100000">
                                          <p:val>
                                            <p:fltVal val="0"/>
                                          </p:val>
                                        </p:tav>
                                      </p:tavLst>
                                    </p:anim>
                                    <p:anim calcmode="lin" valueType="num">
                                      <p:cBhvr>
                                        <p:cTn id="82" dur="800" decel="100000" fill="hold"/>
                                        <p:tgtEl>
                                          <p:spTgt spid="103"/>
                                        </p:tgtEl>
                                        <p:attrNameLst>
                                          <p:attrName>ppt_x</p:attrName>
                                        </p:attrNameLst>
                                      </p:cBhvr>
                                      <p:tavLst>
                                        <p:tav tm="0">
                                          <p:val>
                                            <p:strVal val="#ppt_x+0.4"/>
                                          </p:val>
                                        </p:tav>
                                        <p:tav tm="100000">
                                          <p:val>
                                            <p:strVal val="#ppt_x-0.05"/>
                                          </p:val>
                                        </p:tav>
                                      </p:tavLst>
                                    </p:anim>
                                    <p:anim calcmode="lin" valueType="num">
                                      <p:cBhvr>
                                        <p:cTn id="83" dur="800" decel="100000" fill="hold"/>
                                        <p:tgtEl>
                                          <p:spTgt spid="10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3"/>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800" decel="100000"/>
                                        <p:tgtEl>
                                          <p:spTgt spid="53"/>
                                        </p:tgtEl>
                                      </p:cBhvr>
                                    </p:animEffect>
                                    <p:anim calcmode="lin" valueType="num">
                                      <p:cBhvr>
                                        <p:cTn id="89" dur="800" decel="100000" fill="hold"/>
                                        <p:tgtEl>
                                          <p:spTgt spid="53"/>
                                        </p:tgtEl>
                                        <p:attrNameLst>
                                          <p:attrName>style.rotation</p:attrName>
                                        </p:attrNameLst>
                                      </p:cBhvr>
                                      <p:tavLst>
                                        <p:tav tm="0">
                                          <p:val>
                                            <p:fltVal val="-90"/>
                                          </p:val>
                                        </p:tav>
                                        <p:tav tm="100000">
                                          <p:val>
                                            <p:fltVal val="0"/>
                                          </p:val>
                                        </p:tav>
                                      </p:tavLst>
                                    </p:anim>
                                    <p:anim calcmode="lin" valueType="num">
                                      <p:cBhvr>
                                        <p:cTn id="90" dur="800" decel="100000" fill="hold"/>
                                        <p:tgtEl>
                                          <p:spTgt spid="53"/>
                                        </p:tgtEl>
                                        <p:attrNameLst>
                                          <p:attrName>ppt_x</p:attrName>
                                        </p:attrNameLst>
                                      </p:cBhvr>
                                      <p:tavLst>
                                        <p:tav tm="0">
                                          <p:val>
                                            <p:strVal val="#ppt_x+0.4"/>
                                          </p:val>
                                        </p:tav>
                                        <p:tav tm="100000">
                                          <p:val>
                                            <p:strVal val="#ppt_x-0.05"/>
                                          </p:val>
                                        </p:tav>
                                      </p:tavLst>
                                    </p:anim>
                                    <p:anim calcmode="lin" valueType="num">
                                      <p:cBhvr>
                                        <p:cTn id="91" dur="800" decel="100000" fill="hold"/>
                                        <p:tgtEl>
                                          <p:spTgt spid="53"/>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800" decel="100000"/>
                                        <p:tgtEl>
                                          <p:spTgt spid="68"/>
                                        </p:tgtEl>
                                      </p:cBhvr>
                                    </p:animEffect>
                                    <p:anim calcmode="lin" valueType="num">
                                      <p:cBhvr>
                                        <p:cTn id="97" dur="800" decel="100000" fill="hold"/>
                                        <p:tgtEl>
                                          <p:spTgt spid="68"/>
                                        </p:tgtEl>
                                        <p:attrNameLst>
                                          <p:attrName>style.rotation</p:attrName>
                                        </p:attrNameLst>
                                      </p:cBhvr>
                                      <p:tavLst>
                                        <p:tav tm="0">
                                          <p:val>
                                            <p:fltVal val="-90"/>
                                          </p:val>
                                        </p:tav>
                                        <p:tav tm="100000">
                                          <p:val>
                                            <p:fltVal val="0"/>
                                          </p:val>
                                        </p:tav>
                                      </p:tavLst>
                                    </p:anim>
                                    <p:anim calcmode="lin" valueType="num">
                                      <p:cBhvr>
                                        <p:cTn id="98" dur="800" decel="100000" fill="hold"/>
                                        <p:tgtEl>
                                          <p:spTgt spid="68"/>
                                        </p:tgtEl>
                                        <p:attrNameLst>
                                          <p:attrName>ppt_x</p:attrName>
                                        </p:attrNameLst>
                                      </p:cBhvr>
                                      <p:tavLst>
                                        <p:tav tm="0">
                                          <p:val>
                                            <p:strVal val="#ppt_x+0.4"/>
                                          </p:val>
                                        </p:tav>
                                        <p:tav tm="100000">
                                          <p:val>
                                            <p:strVal val="#ppt_x-0.05"/>
                                          </p:val>
                                        </p:tav>
                                      </p:tavLst>
                                    </p:anim>
                                    <p:anim calcmode="lin" valueType="num">
                                      <p:cBhvr>
                                        <p:cTn id="99" dur="800" decel="100000" fill="hold"/>
                                        <p:tgtEl>
                                          <p:spTgt spid="68"/>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800" decel="100000"/>
                                        <p:tgtEl>
                                          <p:spTgt spid="32"/>
                                        </p:tgtEl>
                                      </p:cBhvr>
                                    </p:animEffect>
                                    <p:anim calcmode="lin" valueType="num">
                                      <p:cBhvr>
                                        <p:cTn id="105" dur="800" decel="100000" fill="hold"/>
                                        <p:tgtEl>
                                          <p:spTgt spid="32"/>
                                        </p:tgtEl>
                                        <p:attrNameLst>
                                          <p:attrName>style.rotation</p:attrName>
                                        </p:attrNameLst>
                                      </p:cBhvr>
                                      <p:tavLst>
                                        <p:tav tm="0">
                                          <p:val>
                                            <p:fltVal val="-90"/>
                                          </p:val>
                                        </p:tav>
                                        <p:tav tm="100000">
                                          <p:val>
                                            <p:fltVal val="0"/>
                                          </p:val>
                                        </p:tav>
                                      </p:tavLst>
                                    </p:anim>
                                    <p:anim calcmode="lin" valueType="num">
                                      <p:cBhvr>
                                        <p:cTn id="106" dur="800" decel="100000" fill="hold"/>
                                        <p:tgtEl>
                                          <p:spTgt spid="32"/>
                                        </p:tgtEl>
                                        <p:attrNameLst>
                                          <p:attrName>ppt_x</p:attrName>
                                        </p:attrNameLst>
                                      </p:cBhvr>
                                      <p:tavLst>
                                        <p:tav tm="0">
                                          <p:val>
                                            <p:strVal val="#ppt_x+0.4"/>
                                          </p:val>
                                        </p:tav>
                                        <p:tav tm="100000">
                                          <p:val>
                                            <p:strVal val="#ppt_x-0.05"/>
                                          </p:val>
                                        </p:tav>
                                      </p:tavLst>
                                    </p:anim>
                                    <p:anim calcmode="lin" valueType="num">
                                      <p:cBhvr>
                                        <p:cTn id="107" dur="800" decel="100000" fill="hold"/>
                                        <p:tgtEl>
                                          <p:spTgt spid="32"/>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268538" y="260350"/>
            <a:ext cx="4464050" cy="863600"/>
          </a:xfrm>
          <a:prstGeom prst="rect">
            <a:avLst/>
          </a:prstGeom>
          <a:solidFill>
            <a:schemeClr val="accent1">
              <a:lumMod val="50000"/>
            </a:scheme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ahoma" pitchFamily="34" charset="0"/>
                <a:ea typeface="+mn-ea"/>
                <a:cs typeface="Arial" pitchFamily="34" charset="0"/>
              </a:rPr>
              <a:t>TEKNIK SAMPLNG</a:t>
            </a:r>
          </a:p>
        </p:txBody>
      </p:sp>
      <p:sp>
        <p:nvSpPr>
          <p:cNvPr id="54275" name="Rectangle 3"/>
          <p:cNvSpPr>
            <a:spLocks noChangeArrowheads="1"/>
          </p:cNvSpPr>
          <p:nvPr/>
        </p:nvSpPr>
        <p:spPr bwMode="auto">
          <a:xfrm>
            <a:off x="539750" y="1916113"/>
            <a:ext cx="3382963" cy="863600"/>
          </a:xfrm>
          <a:prstGeom prst="rect">
            <a:avLst/>
          </a:prstGeom>
          <a:solidFill>
            <a:schemeClr val="accent4">
              <a:lumMod val="75000"/>
            </a:scheme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Tahoma" pitchFamily="34" charset="0"/>
                <a:ea typeface="+mn-ea"/>
                <a:cs typeface="Arial" pitchFamily="34" charset="0"/>
              </a:rPr>
              <a:t>PROBABILITY SAMPLNG</a:t>
            </a:r>
          </a:p>
        </p:txBody>
      </p:sp>
      <p:sp>
        <p:nvSpPr>
          <p:cNvPr id="54276" name="Rectangle 4"/>
          <p:cNvSpPr>
            <a:spLocks noChangeArrowheads="1"/>
          </p:cNvSpPr>
          <p:nvPr/>
        </p:nvSpPr>
        <p:spPr bwMode="auto">
          <a:xfrm>
            <a:off x="5148263" y="1916113"/>
            <a:ext cx="3600450" cy="863600"/>
          </a:xfrm>
          <a:prstGeom prst="rect">
            <a:avLst/>
          </a:prstGeom>
          <a:solidFill>
            <a:schemeClr val="accent2"/>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Arial" pitchFamily="34" charset="0"/>
              </a:rPr>
              <a:t>NON PROBABILITY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Arial" pitchFamily="34" charset="0"/>
              </a:rPr>
              <a:t>SAMPLNG</a:t>
            </a:r>
          </a:p>
        </p:txBody>
      </p:sp>
      <p:sp>
        <p:nvSpPr>
          <p:cNvPr id="54277" name="Rectangle 5"/>
          <p:cNvSpPr>
            <a:spLocks noChangeArrowheads="1"/>
          </p:cNvSpPr>
          <p:nvPr/>
        </p:nvSpPr>
        <p:spPr bwMode="auto">
          <a:xfrm>
            <a:off x="1042988" y="3141663"/>
            <a:ext cx="2879725" cy="863600"/>
          </a:xfrm>
          <a:prstGeom prst="rect">
            <a:avLst/>
          </a:prstGeom>
          <a:solidFill>
            <a:schemeClr val="bg1">
              <a:lumMod val="50000"/>
            </a:scheme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ahoma" pitchFamily="34" charset="0"/>
                <a:ea typeface="+mn-ea"/>
                <a:cs typeface="Arial" pitchFamily="34" charset="0"/>
              </a:rPr>
              <a:t>Simple Random</a:t>
            </a:r>
          </a:p>
        </p:txBody>
      </p:sp>
      <p:sp>
        <p:nvSpPr>
          <p:cNvPr id="54278" name="Rectangle 6"/>
          <p:cNvSpPr>
            <a:spLocks noChangeArrowheads="1"/>
          </p:cNvSpPr>
          <p:nvPr/>
        </p:nvSpPr>
        <p:spPr bwMode="auto">
          <a:xfrm>
            <a:off x="1042988" y="4221163"/>
            <a:ext cx="2879725" cy="863600"/>
          </a:xfrm>
          <a:prstGeom prst="rect">
            <a:avLst/>
          </a:prstGeom>
          <a:solidFill>
            <a:schemeClr val="bg1">
              <a:lumMod val="50000"/>
            </a:scheme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ahoma" pitchFamily="34" charset="0"/>
                <a:ea typeface="+mn-ea"/>
                <a:cs typeface="Arial" pitchFamily="34" charset="0"/>
              </a:rPr>
              <a:t>Stratified Random</a:t>
            </a:r>
          </a:p>
        </p:txBody>
      </p:sp>
      <p:sp>
        <p:nvSpPr>
          <p:cNvPr id="54279" name="Rectangle 7"/>
          <p:cNvSpPr>
            <a:spLocks noChangeArrowheads="1"/>
          </p:cNvSpPr>
          <p:nvPr/>
        </p:nvSpPr>
        <p:spPr bwMode="auto">
          <a:xfrm>
            <a:off x="1042988" y="5229225"/>
            <a:ext cx="2879725" cy="863600"/>
          </a:xfrm>
          <a:prstGeom prst="rect">
            <a:avLst/>
          </a:prstGeom>
          <a:solidFill>
            <a:schemeClr val="bg1">
              <a:lumMod val="50000"/>
            </a:scheme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ahoma" pitchFamily="34" charset="0"/>
                <a:ea typeface="+mn-ea"/>
                <a:cs typeface="Arial" pitchFamily="34" charset="0"/>
              </a:rPr>
              <a:t>Area  Random</a:t>
            </a:r>
          </a:p>
        </p:txBody>
      </p:sp>
      <p:sp>
        <p:nvSpPr>
          <p:cNvPr id="54280" name="Rectangle 8"/>
          <p:cNvSpPr>
            <a:spLocks noChangeArrowheads="1"/>
          </p:cNvSpPr>
          <p:nvPr/>
        </p:nvSpPr>
        <p:spPr bwMode="auto">
          <a:xfrm>
            <a:off x="611188" y="2924175"/>
            <a:ext cx="144462" cy="3168650"/>
          </a:xfrm>
          <a:prstGeom prst="rect">
            <a:avLst/>
          </a:prstGeom>
          <a:solidFill>
            <a:schemeClr val="accent1"/>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54281" name="AutoShape 9"/>
          <p:cNvSpPr>
            <a:spLocks noChangeArrowheads="1"/>
          </p:cNvSpPr>
          <p:nvPr/>
        </p:nvSpPr>
        <p:spPr bwMode="auto">
          <a:xfrm>
            <a:off x="395288" y="3429000"/>
            <a:ext cx="792162" cy="215900"/>
          </a:xfrm>
          <a:prstGeom prst="homePlate">
            <a:avLst>
              <a:gd name="adj" fmla="val 91728"/>
            </a:avLst>
          </a:prstGeom>
          <a:solidFill>
            <a:schemeClr val="accent2"/>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54282" name="AutoShape 10"/>
          <p:cNvSpPr>
            <a:spLocks noChangeArrowheads="1"/>
          </p:cNvSpPr>
          <p:nvPr/>
        </p:nvSpPr>
        <p:spPr bwMode="auto">
          <a:xfrm>
            <a:off x="323850" y="4437063"/>
            <a:ext cx="792163" cy="215900"/>
          </a:xfrm>
          <a:prstGeom prst="homePlate">
            <a:avLst>
              <a:gd name="adj" fmla="val 91728"/>
            </a:avLst>
          </a:prstGeom>
          <a:solidFill>
            <a:schemeClr val="accent2"/>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54283" name="AutoShape 11"/>
          <p:cNvSpPr>
            <a:spLocks noChangeArrowheads="1"/>
          </p:cNvSpPr>
          <p:nvPr/>
        </p:nvSpPr>
        <p:spPr bwMode="auto">
          <a:xfrm>
            <a:off x="323850" y="5445125"/>
            <a:ext cx="792163" cy="215900"/>
          </a:xfrm>
          <a:prstGeom prst="homePlate">
            <a:avLst>
              <a:gd name="adj" fmla="val 91728"/>
            </a:avLst>
          </a:prstGeom>
          <a:solidFill>
            <a:schemeClr val="accent2"/>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54284" name="Rectangle 12"/>
          <p:cNvSpPr>
            <a:spLocks noChangeArrowheads="1"/>
          </p:cNvSpPr>
          <p:nvPr/>
        </p:nvSpPr>
        <p:spPr bwMode="auto">
          <a:xfrm>
            <a:off x="5580063" y="3213100"/>
            <a:ext cx="2879725" cy="863600"/>
          </a:xfrm>
          <a:prstGeom prst="rect">
            <a:avLst/>
          </a:prstGeom>
          <a:solidFill>
            <a:srgbClr val="003399"/>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Tahoma" pitchFamily="34" charset="0"/>
                <a:ea typeface="+mn-ea"/>
                <a:cs typeface="Arial" pitchFamily="34" charset="0"/>
              </a:rPr>
              <a:t>Purposive Sampling</a:t>
            </a:r>
          </a:p>
        </p:txBody>
      </p:sp>
      <p:sp>
        <p:nvSpPr>
          <p:cNvPr id="54285" name="Rectangle 13"/>
          <p:cNvSpPr>
            <a:spLocks noChangeArrowheads="1"/>
          </p:cNvSpPr>
          <p:nvPr/>
        </p:nvSpPr>
        <p:spPr bwMode="auto">
          <a:xfrm>
            <a:off x="5580063" y="4292600"/>
            <a:ext cx="2879725" cy="863600"/>
          </a:xfrm>
          <a:prstGeom prst="rect">
            <a:avLst/>
          </a:prstGeom>
          <a:solidFill>
            <a:srgbClr val="003399"/>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Tahoma" pitchFamily="34" charset="0"/>
                <a:ea typeface="+mn-ea"/>
                <a:cs typeface="Arial" pitchFamily="34" charset="0"/>
              </a:rPr>
              <a:t>Snowball Sampling</a:t>
            </a:r>
          </a:p>
        </p:txBody>
      </p:sp>
      <p:sp>
        <p:nvSpPr>
          <p:cNvPr id="54286" name="Rectangle 14"/>
          <p:cNvSpPr>
            <a:spLocks noChangeArrowheads="1"/>
          </p:cNvSpPr>
          <p:nvPr/>
        </p:nvSpPr>
        <p:spPr bwMode="auto">
          <a:xfrm>
            <a:off x="5580063" y="5300663"/>
            <a:ext cx="2879725" cy="863600"/>
          </a:xfrm>
          <a:prstGeom prst="rect">
            <a:avLst/>
          </a:prstGeom>
          <a:solidFill>
            <a:schemeClr val="accent3">
              <a:lumMod val="50000"/>
            </a:schemeClr>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ahoma" pitchFamily="34" charset="0"/>
                <a:ea typeface="+mn-ea"/>
                <a:cs typeface="Arial" pitchFamily="34" charset="0"/>
              </a:rPr>
              <a:t>Sampling </a:t>
            </a:r>
            <a:r>
              <a:rPr kumimoji="0" lang="en-US" sz="2000" b="0" i="0" u="none" strike="noStrike" kern="1200" cap="none" spc="0" normalizeH="0" baseline="0" noProof="0" dirty="0" err="1">
                <a:ln>
                  <a:noFill/>
                </a:ln>
                <a:solidFill>
                  <a:prstClr val="white"/>
                </a:solidFill>
                <a:effectLst/>
                <a:uLnTx/>
                <a:uFillTx/>
                <a:latin typeface="Tahoma" pitchFamily="34" charset="0"/>
                <a:ea typeface="+mn-ea"/>
                <a:cs typeface="Arial" pitchFamily="34" charset="0"/>
              </a:rPr>
              <a:t>aksidental</a:t>
            </a:r>
            <a:endParaRPr kumimoji="0" lang="en-US" sz="2000" b="0" i="0" u="none" strike="noStrike" kern="1200" cap="none" spc="0" normalizeH="0" baseline="0" noProof="0" dirty="0">
              <a:ln>
                <a:noFill/>
              </a:ln>
              <a:solidFill>
                <a:prstClr val="white"/>
              </a:solidFill>
              <a:effectLst/>
              <a:uLnTx/>
              <a:uFillTx/>
              <a:latin typeface="Tahoma" pitchFamily="34" charset="0"/>
              <a:ea typeface="+mn-ea"/>
              <a:cs typeface="Arial" pitchFamily="34" charset="0"/>
            </a:endParaRPr>
          </a:p>
        </p:txBody>
      </p:sp>
      <p:sp>
        <p:nvSpPr>
          <p:cNvPr id="54287" name="Rectangle 15"/>
          <p:cNvSpPr>
            <a:spLocks noChangeArrowheads="1"/>
          </p:cNvSpPr>
          <p:nvPr/>
        </p:nvSpPr>
        <p:spPr bwMode="auto">
          <a:xfrm>
            <a:off x="5148263" y="2995613"/>
            <a:ext cx="144462" cy="3168650"/>
          </a:xfrm>
          <a:prstGeom prst="rect">
            <a:avLst/>
          </a:prstGeom>
          <a:solidFill>
            <a:schemeClr val="accent1"/>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54288" name="AutoShape 16"/>
          <p:cNvSpPr>
            <a:spLocks noChangeArrowheads="1"/>
          </p:cNvSpPr>
          <p:nvPr/>
        </p:nvSpPr>
        <p:spPr bwMode="auto">
          <a:xfrm>
            <a:off x="4932363" y="3500438"/>
            <a:ext cx="792162" cy="215900"/>
          </a:xfrm>
          <a:prstGeom prst="homePlate">
            <a:avLst>
              <a:gd name="adj" fmla="val 91728"/>
            </a:avLst>
          </a:prstGeom>
          <a:solidFill>
            <a:srgbClr val="FFC000"/>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54289" name="AutoShape 17"/>
          <p:cNvSpPr>
            <a:spLocks noChangeArrowheads="1"/>
          </p:cNvSpPr>
          <p:nvPr/>
        </p:nvSpPr>
        <p:spPr bwMode="auto">
          <a:xfrm>
            <a:off x="4860925" y="4508500"/>
            <a:ext cx="792163" cy="215900"/>
          </a:xfrm>
          <a:prstGeom prst="homePlate">
            <a:avLst>
              <a:gd name="adj" fmla="val 91728"/>
            </a:avLst>
          </a:prstGeom>
          <a:solidFill>
            <a:srgbClr val="FFC000"/>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54290" name="AutoShape 18"/>
          <p:cNvSpPr>
            <a:spLocks noChangeArrowheads="1"/>
          </p:cNvSpPr>
          <p:nvPr/>
        </p:nvSpPr>
        <p:spPr bwMode="auto">
          <a:xfrm>
            <a:off x="4860925" y="5516563"/>
            <a:ext cx="792163" cy="215900"/>
          </a:xfrm>
          <a:prstGeom prst="homePlate">
            <a:avLst>
              <a:gd name="adj" fmla="val 91728"/>
            </a:avLst>
          </a:prstGeom>
          <a:solidFill>
            <a:srgbClr val="FFC000"/>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54291" name="AutoShape 19"/>
          <p:cNvSpPr>
            <a:spLocks noChangeArrowheads="1"/>
          </p:cNvSpPr>
          <p:nvPr/>
        </p:nvSpPr>
        <p:spPr bwMode="auto">
          <a:xfrm rot="10800000">
            <a:off x="2268538" y="1196975"/>
            <a:ext cx="4535487" cy="647700"/>
          </a:xfrm>
          <a:prstGeom prst="triangle">
            <a:avLst>
              <a:gd name="adj" fmla="val 50000"/>
            </a:avLst>
          </a:prstGeom>
          <a:solidFill>
            <a:schemeClr val="accent2"/>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rial"/>
              <a:ea typeface="+mn-ea"/>
              <a:cs typeface="Arial" pitchFamily="34" charset="0"/>
            </a:endParaRPr>
          </a:p>
        </p:txBody>
      </p:sp>
    </p:spTree>
    <p:extLst>
      <p:ext uri="{BB962C8B-B14F-4D97-AF65-F5344CB8AC3E}">
        <p14:creationId xmlns:p14="http://schemas.microsoft.com/office/powerpoint/2010/main" val="100355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down)">
                                      <p:cBhvr>
                                        <p:cTn id="7" dur="580">
                                          <p:stCondLst>
                                            <p:cond delay="0"/>
                                          </p:stCondLst>
                                        </p:cTn>
                                        <p:tgtEl>
                                          <p:spTgt spid="54274"/>
                                        </p:tgtEl>
                                      </p:cBhvr>
                                    </p:animEffect>
                                    <p:anim calcmode="lin" valueType="num">
                                      <p:cBhvr>
                                        <p:cTn id="8" dur="1822" tmFilter="0,0; 0.14,0.36; 0.43,0.73; 0.71,0.91; 1.0,1.0">
                                          <p:stCondLst>
                                            <p:cond delay="0"/>
                                          </p:stCondLst>
                                        </p:cTn>
                                        <p:tgtEl>
                                          <p:spTgt spid="542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2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2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2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27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274"/>
                                        </p:tgtEl>
                                      </p:cBhvr>
                                      <p:to x="100000" y="60000"/>
                                    </p:animScale>
                                    <p:animScale>
                                      <p:cBhvr>
                                        <p:cTn id="14" dur="166" decel="50000">
                                          <p:stCondLst>
                                            <p:cond delay="676"/>
                                          </p:stCondLst>
                                        </p:cTn>
                                        <p:tgtEl>
                                          <p:spTgt spid="54274"/>
                                        </p:tgtEl>
                                      </p:cBhvr>
                                      <p:to x="100000" y="100000"/>
                                    </p:animScale>
                                    <p:animScale>
                                      <p:cBhvr>
                                        <p:cTn id="15" dur="26">
                                          <p:stCondLst>
                                            <p:cond delay="1312"/>
                                          </p:stCondLst>
                                        </p:cTn>
                                        <p:tgtEl>
                                          <p:spTgt spid="54274"/>
                                        </p:tgtEl>
                                      </p:cBhvr>
                                      <p:to x="100000" y="80000"/>
                                    </p:animScale>
                                    <p:animScale>
                                      <p:cBhvr>
                                        <p:cTn id="16" dur="166" decel="50000">
                                          <p:stCondLst>
                                            <p:cond delay="1338"/>
                                          </p:stCondLst>
                                        </p:cTn>
                                        <p:tgtEl>
                                          <p:spTgt spid="54274"/>
                                        </p:tgtEl>
                                      </p:cBhvr>
                                      <p:to x="100000" y="100000"/>
                                    </p:animScale>
                                    <p:animScale>
                                      <p:cBhvr>
                                        <p:cTn id="17" dur="26">
                                          <p:stCondLst>
                                            <p:cond delay="1642"/>
                                          </p:stCondLst>
                                        </p:cTn>
                                        <p:tgtEl>
                                          <p:spTgt spid="54274"/>
                                        </p:tgtEl>
                                      </p:cBhvr>
                                      <p:to x="100000" y="90000"/>
                                    </p:animScale>
                                    <p:animScale>
                                      <p:cBhvr>
                                        <p:cTn id="18" dur="166" decel="50000">
                                          <p:stCondLst>
                                            <p:cond delay="1668"/>
                                          </p:stCondLst>
                                        </p:cTn>
                                        <p:tgtEl>
                                          <p:spTgt spid="54274"/>
                                        </p:tgtEl>
                                      </p:cBhvr>
                                      <p:to x="100000" y="100000"/>
                                    </p:animScale>
                                    <p:animScale>
                                      <p:cBhvr>
                                        <p:cTn id="19" dur="26">
                                          <p:stCondLst>
                                            <p:cond delay="1808"/>
                                          </p:stCondLst>
                                        </p:cTn>
                                        <p:tgtEl>
                                          <p:spTgt spid="54274"/>
                                        </p:tgtEl>
                                      </p:cBhvr>
                                      <p:to x="100000" y="95000"/>
                                    </p:animScale>
                                    <p:animScale>
                                      <p:cBhvr>
                                        <p:cTn id="20" dur="166" decel="50000">
                                          <p:stCondLst>
                                            <p:cond delay="1834"/>
                                          </p:stCondLst>
                                        </p:cTn>
                                        <p:tgtEl>
                                          <p:spTgt spid="542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4291"/>
                                        </p:tgtEl>
                                        <p:attrNameLst>
                                          <p:attrName>style.visibility</p:attrName>
                                        </p:attrNameLst>
                                      </p:cBhvr>
                                      <p:to>
                                        <p:strVal val="visible"/>
                                      </p:to>
                                    </p:set>
                                    <p:animEffect transition="in" filter="fade">
                                      <p:cBhvr>
                                        <p:cTn id="25" dur="800" decel="100000"/>
                                        <p:tgtEl>
                                          <p:spTgt spid="54291"/>
                                        </p:tgtEl>
                                      </p:cBhvr>
                                    </p:animEffect>
                                    <p:anim calcmode="lin" valueType="num">
                                      <p:cBhvr>
                                        <p:cTn id="26" dur="800" decel="100000" fill="hold"/>
                                        <p:tgtEl>
                                          <p:spTgt spid="54291"/>
                                        </p:tgtEl>
                                        <p:attrNameLst>
                                          <p:attrName>style.rotation</p:attrName>
                                        </p:attrNameLst>
                                      </p:cBhvr>
                                      <p:tavLst>
                                        <p:tav tm="0">
                                          <p:val>
                                            <p:fltVal val="-90"/>
                                          </p:val>
                                        </p:tav>
                                        <p:tav tm="100000">
                                          <p:val>
                                            <p:fltVal val="0"/>
                                          </p:val>
                                        </p:tav>
                                      </p:tavLst>
                                    </p:anim>
                                    <p:anim calcmode="lin" valueType="num">
                                      <p:cBhvr>
                                        <p:cTn id="27" dur="800" decel="100000" fill="hold"/>
                                        <p:tgtEl>
                                          <p:spTgt spid="54291"/>
                                        </p:tgtEl>
                                        <p:attrNameLst>
                                          <p:attrName>ppt_x</p:attrName>
                                        </p:attrNameLst>
                                      </p:cBhvr>
                                      <p:tavLst>
                                        <p:tav tm="0">
                                          <p:val>
                                            <p:strVal val="#ppt_x+0.4"/>
                                          </p:val>
                                        </p:tav>
                                        <p:tav tm="100000">
                                          <p:val>
                                            <p:strVal val="#ppt_x-0.05"/>
                                          </p:val>
                                        </p:tav>
                                      </p:tavLst>
                                    </p:anim>
                                    <p:anim calcmode="lin" valueType="num">
                                      <p:cBhvr>
                                        <p:cTn id="28" dur="800" decel="100000" fill="hold"/>
                                        <p:tgtEl>
                                          <p:spTgt spid="5429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429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4291"/>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54275"/>
                                        </p:tgtEl>
                                        <p:attrNameLst>
                                          <p:attrName>style.visibility</p:attrName>
                                        </p:attrNameLst>
                                      </p:cBhvr>
                                      <p:to>
                                        <p:strVal val="visible"/>
                                      </p:to>
                                    </p:set>
                                    <p:animEffect transition="in" filter="fade">
                                      <p:cBhvr>
                                        <p:cTn id="35" dur="800" decel="100000"/>
                                        <p:tgtEl>
                                          <p:spTgt spid="54275"/>
                                        </p:tgtEl>
                                      </p:cBhvr>
                                    </p:animEffect>
                                    <p:anim calcmode="lin" valueType="num">
                                      <p:cBhvr>
                                        <p:cTn id="36" dur="800" decel="100000" fill="hold"/>
                                        <p:tgtEl>
                                          <p:spTgt spid="54275"/>
                                        </p:tgtEl>
                                        <p:attrNameLst>
                                          <p:attrName>style.rotation</p:attrName>
                                        </p:attrNameLst>
                                      </p:cBhvr>
                                      <p:tavLst>
                                        <p:tav tm="0">
                                          <p:val>
                                            <p:fltVal val="-90"/>
                                          </p:val>
                                        </p:tav>
                                        <p:tav tm="100000">
                                          <p:val>
                                            <p:fltVal val="0"/>
                                          </p:val>
                                        </p:tav>
                                      </p:tavLst>
                                    </p:anim>
                                    <p:anim calcmode="lin" valueType="num">
                                      <p:cBhvr>
                                        <p:cTn id="37" dur="800" decel="100000" fill="hold"/>
                                        <p:tgtEl>
                                          <p:spTgt spid="54275"/>
                                        </p:tgtEl>
                                        <p:attrNameLst>
                                          <p:attrName>ppt_x</p:attrName>
                                        </p:attrNameLst>
                                      </p:cBhvr>
                                      <p:tavLst>
                                        <p:tav tm="0">
                                          <p:val>
                                            <p:strVal val="#ppt_x+0.4"/>
                                          </p:val>
                                        </p:tav>
                                        <p:tav tm="100000">
                                          <p:val>
                                            <p:strVal val="#ppt_x-0.05"/>
                                          </p:val>
                                        </p:tav>
                                      </p:tavLst>
                                    </p:anim>
                                    <p:anim calcmode="lin" valueType="num">
                                      <p:cBhvr>
                                        <p:cTn id="38" dur="800" decel="100000" fill="hold"/>
                                        <p:tgtEl>
                                          <p:spTgt spid="54275"/>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4275"/>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4275"/>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54276"/>
                                        </p:tgtEl>
                                        <p:attrNameLst>
                                          <p:attrName>style.visibility</p:attrName>
                                        </p:attrNameLst>
                                      </p:cBhvr>
                                      <p:to>
                                        <p:strVal val="visible"/>
                                      </p:to>
                                    </p:set>
                                    <p:anim from="(-#ppt_w/2)" to="(#ppt_x)" calcmode="lin" valueType="num">
                                      <p:cBhvr>
                                        <p:cTn id="45" dur="600" fill="hold">
                                          <p:stCondLst>
                                            <p:cond delay="0"/>
                                          </p:stCondLst>
                                        </p:cTn>
                                        <p:tgtEl>
                                          <p:spTgt spid="54276"/>
                                        </p:tgtEl>
                                        <p:attrNameLst>
                                          <p:attrName>ppt_x</p:attrName>
                                        </p:attrNameLst>
                                      </p:cBhvr>
                                    </p:anim>
                                    <p:anim from="0" to="-1.0" calcmode="lin" valueType="num">
                                      <p:cBhvr>
                                        <p:cTn id="46" dur="200" decel="50000" autoRev="1" fill="hold">
                                          <p:stCondLst>
                                            <p:cond delay="600"/>
                                          </p:stCondLst>
                                        </p:cTn>
                                        <p:tgtEl>
                                          <p:spTgt spid="54276"/>
                                        </p:tgtEl>
                                        <p:attrNameLst>
                                          <p:attrName>xshear</p:attrName>
                                        </p:attrNameLst>
                                      </p:cBhvr>
                                    </p:anim>
                                    <p:animScale>
                                      <p:cBhvr>
                                        <p:cTn id="47" dur="200" decel="100000" autoRev="1" fill="hold">
                                          <p:stCondLst>
                                            <p:cond delay="600"/>
                                          </p:stCondLst>
                                        </p:cTn>
                                        <p:tgtEl>
                                          <p:spTgt spid="54276"/>
                                        </p:tgtEl>
                                      </p:cBhvr>
                                      <p:from x="100000" y="100000"/>
                                      <p:to x="80000" y="100000"/>
                                    </p:animScale>
                                    <p:anim by="(#ppt_h/3+#ppt_w*0.1)" calcmode="lin" valueType="num">
                                      <p:cBhvr additive="sum">
                                        <p:cTn id="48" dur="200" decel="100000" autoRev="1" fill="hold">
                                          <p:stCondLst>
                                            <p:cond delay="600"/>
                                          </p:stCondLst>
                                        </p:cTn>
                                        <p:tgtEl>
                                          <p:spTgt spid="54276"/>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54281"/>
                                        </p:tgtEl>
                                        <p:attrNameLst>
                                          <p:attrName>style.visibility</p:attrName>
                                        </p:attrNameLst>
                                      </p:cBhvr>
                                      <p:to>
                                        <p:strVal val="visible"/>
                                      </p:to>
                                    </p:set>
                                    <p:anim calcmode="lin" valueType="num">
                                      <p:cBhvr>
                                        <p:cTn id="53" dur="1000" fill="hold"/>
                                        <p:tgtEl>
                                          <p:spTgt spid="54281"/>
                                        </p:tgtEl>
                                        <p:attrNameLst>
                                          <p:attrName>ppt_w</p:attrName>
                                        </p:attrNameLst>
                                      </p:cBhvr>
                                      <p:tavLst>
                                        <p:tav tm="0">
                                          <p:val>
                                            <p:fltVal val="0"/>
                                          </p:val>
                                        </p:tav>
                                        <p:tav tm="100000">
                                          <p:val>
                                            <p:strVal val="#ppt_w"/>
                                          </p:val>
                                        </p:tav>
                                      </p:tavLst>
                                    </p:anim>
                                    <p:anim calcmode="lin" valueType="num">
                                      <p:cBhvr>
                                        <p:cTn id="54" dur="1000" fill="hold"/>
                                        <p:tgtEl>
                                          <p:spTgt spid="54281"/>
                                        </p:tgtEl>
                                        <p:attrNameLst>
                                          <p:attrName>ppt_h</p:attrName>
                                        </p:attrNameLst>
                                      </p:cBhvr>
                                      <p:tavLst>
                                        <p:tav tm="0">
                                          <p:val>
                                            <p:fltVal val="0"/>
                                          </p:val>
                                        </p:tav>
                                        <p:tav tm="100000">
                                          <p:val>
                                            <p:strVal val="#ppt_h"/>
                                          </p:val>
                                        </p:tav>
                                      </p:tavLst>
                                    </p:anim>
                                    <p:anim calcmode="lin" valueType="num">
                                      <p:cBhvr>
                                        <p:cTn id="55" dur="1000" fill="hold"/>
                                        <p:tgtEl>
                                          <p:spTgt spid="5428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4281"/>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nodeType="withEffect">
                                  <p:stCondLst>
                                    <p:cond delay="0"/>
                                  </p:stCondLst>
                                  <p:childTnLst>
                                    <p:set>
                                      <p:cBhvr>
                                        <p:cTn id="58" dur="1" fill="hold">
                                          <p:stCondLst>
                                            <p:cond delay="0"/>
                                          </p:stCondLst>
                                        </p:cTn>
                                        <p:tgtEl>
                                          <p:spTgt spid="54280"/>
                                        </p:tgtEl>
                                        <p:attrNameLst>
                                          <p:attrName>style.visibility</p:attrName>
                                        </p:attrNameLst>
                                      </p:cBhvr>
                                      <p:to>
                                        <p:strVal val="visible"/>
                                      </p:to>
                                    </p:set>
                                    <p:anim calcmode="lin" valueType="num">
                                      <p:cBhvr>
                                        <p:cTn id="59" dur="1000" fill="hold"/>
                                        <p:tgtEl>
                                          <p:spTgt spid="54280"/>
                                        </p:tgtEl>
                                        <p:attrNameLst>
                                          <p:attrName>ppt_w</p:attrName>
                                        </p:attrNameLst>
                                      </p:cBhvr>
                                      <p:tavLst>
                                        <p:tav tm="0">
                                          <p:val>
                                            <p:fltVal val="0"/>
                                          </p:val>
                                        </p:tav>
                                        <p:tav tm="100000">
                                          <p:val>
                                            <p:strVal val="#ppt_w"/>
                                          </p:val>
                                        </p:tav>
                                      </p:tavLst>
                                    </p:anim>
                                    <p:anim calcmode="lin" valueType="num">
                                      <p:cBhvr>
                                        <p:cTn id="60" dur="1000" fill="hold"/>
                                        <p:tgtEl>
                                          <p:spTgt spid="54280"/>
                                        </p:tgtEl>
                                        <p:attrNameLst>
                                          <p:attrName>ppt_h</p:attrName>
                                        </p:attrNameLst>
                                      </p:cBhvr>
                                      <p:tavLst>
                                        <p:tav tm="0">
                                          <p:val>
                                            <p:fltVal val="0"/>
                                          </p:val>
                                        </p:tav>
                                        <p:tav tm="100000">
                                          <p:val>
                                            <p:strVal val="#ppt_h"/>
                                          </p:val>
                                        </p:tav>
                                      </p:tavLst>
                                    </p:anim>
                                    <p:anim calcmode="lin" valueType="num">
                                      <p:cBhvr>
                                        <p:cTn id="61" dur="1000" fill="hold"/>
                                        <p:tgtEl>
                                          <p:spTgt spid="54280"/>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54280"/>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nodeType="withEffect">
                                  <p:stCondLst>
                                    <p:cond delay="0"/>
                                  </p:stCondLst>
                                  <p:childTnLst>
                                    <p:set>
                                      <p:cBhvr>
                                        <p:cTn id="64" dur="1" fill="hold">
                                          <p:stCondLst>
                                            <p:cond delay="0"/>
                                          </p:stCondLst>
                                        </p:cTn>
                                        <p:tgtEl>
                                          <p:spTgt spid="54282"/>
                                        </p:tgtEl>
                                        <p:attrNameLst>
                                          <p:attrName>style.visibility</p:attrName>
                                        </p:attrNameLst>
                                      </p:cBhvr>
                                      <p:to>
                                        <p:strVal val="visible"/>
                                      </p:to>
                                    </p:set>
                                    <p:anim calcmode="lin" valueType="num">
                                      <p:cBhvr>
                                        <p:cTn id="65" dur="1000" fill="hold"/>
                                        <p:tgtEl>
                                          <p:spTgt spid="54282"/>
                                        </p:tgtEl>
                                        <p:attrNameLst>
                                          <p:attrName>ppt_w</p:attrName>
                                        </p:attrNameLst>
                                      </p:cBhvr>
                                      <p:tavLst>
                                        <p:tav tm="0">
                                          <p:val>
                                            <p:fltVal val="0"/>
                                          </p:val>
                                        </p:tav>
                                        <p:tav tm="100000">
                                          <p:val>
                                            <p:strVal val="#ppt_w"/>
                                          </p:val>
                                        </p:tav>
                                      </p:tavLst>
                                    </p:anim>
                                    <p:anim calcmode="lin" valueType="num">
                                      <p:cBhvr>
                                        <p:cTn id="66" dur="1000" fill="hold"/>
                                        <p:tgtEl>
                                          <p:spTgt spid="54282"/>
                                        </p:tgtEl>
                                        <p:attrNameLst>
                                          <p:attrName>ppt_h</p:attrName>
                                        </p:attrNameLst>
                                      </p:cBhvr>
                                      <p:tavLst>
                                        <p:tav tm="0">
                                          <p:val>
                                            <p:fltVal val="0"/>
                                          </p:val>
                                        </p:tav>
                                        <p:tav tm="100000">
                                          <p:val>
                                            <p:strVal val="#ppt_h"/>
                                          </p:val>
                                        </p:tav>
                                      </p:tavLst>
                                    </p:anim>
                                    <p:anim calcmode="lin" valueType="num">
                                      <p:cBhvr>
                                        <p:cTn id="67" dur="1000" fill="hold"/>
                                        <p:tgtEl>
                                          <p:spTgt spid="54282"/>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54282"/>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nodeType="withEffect">
                                  <p:stCondLst>
                                    <p:cond delay="0"/>
                                  </p:stCondLst>
                                  <p:childTnLst>
                                    <p:set>
                                      <p:cBhvr>
                                        <p:cTn id="70" dur="1" fill="hold">
                                          <p:stCondLst>
                                            <p:cond delay="0"/>
                                          </p:stCondLst>
                                        </p:cTn>
                                        <p:tgtEl>
                                          <p:spTgt spid="54283"/>
                                        </p:tgtEl>
                                        <p:attrNameLst>
                                          <p:attrName>style.visibility</p:attrName>
                                        </p:attrNameLst>
                                      </p:cBhvr>
                                      <p:to>
                                        <p:strVal val="visible"/>
                                      </p:to>
                                    </p:set>
                                    <p:anim calcmode="lin" valueType="num">
                                      <p:cBhvr>
                                        <p:cTn id="71" dur="1000" fill="hold"/>
                                        <p:tgtEl>
                                          <p:spTgt spid="54283"/>
                                        </p:tgtEl>
                                        <p:attrNameLst>
                                          <p:attrName>ppt_w</p:attrName>
                                        </p:attrNameLst>
                                      </p:cBhvr>
                                      <p:tavLst>
                                        <p:tav tm="0">
                                          <p:val>
                                            <p:fltVal val="0"/>
                                          </p:val>
                                        </p:tav>
                                        <p:tav tm="100000">
                                          <p:val>
                                            <p:strVal val="#ppt_w"/>
                                          </p:val>
                                        </p:tav>
                                      </p:tavLst>
                                    </p:anim>
                                    <p:anim calcmode="lin" valueType="num">
                                      <p:cBhvr>
                                        <p:cTn id="72" dur="1000" fill="hold"/>
                                        <p:tgtEl>
                                          <p:spTgt spid="54283"/>
                                        </p:tgtEl>
                                        <p:attrNameLst>
                                          <p:attrName>ppt_h</p:attrName>
                                        </p:attrNameLst>
                                      </p:cBhvr>
                                      <p:tavLst>
                                        <p:tav tm="0">
                                          <p:val>
                                            <p:fltVal val="0"/>
                                          </p:val>
                                        </p:tav>
                                        <p:tav tm="100000">
                                          <p:val>
                                            <p:strVal val="#ppt_h"/>
                                          </p:val>
                                        </p:tav>
                                      </p:tavLst>
                                    </p:anim>
                                    <p:anim calcmode="lin" valueType="num">
                                      <p:cBhvr>
                                        <p:cTn id="73" dur="1000" fill="hold"/>
                                        <p:tgtEl>
                                          <p:spTgt spid="54283"/>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42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54277"/>
                                        </p:tgtEl>
                                        <p:attrNameLst>
                                          <p:attrName>style.visibility</p:attrName>
                                        </p:attrNameLst>
                                      </p:cBhvr>
                                      <p:to>
                                        <p:strVal val="visible"/>
                                      </p:to>
                                    </p:set>
                                    <p:animEffect transition="in" filter="wipe(down)">
                                      <p:cBhvr>
                                        <p:cTn id="79" dur="580">
                                          <p:stCondLst>
                                            <p:cond delay="0"/>
                                          </p:stCondLst>
                                        </p:cTn>
                                        <p:tgtEl>
                                          <p:spTgt spid="54277"/>
                                        </p:tgtEl>
                                      </p:cBhvr>
                                    </p:animEffect>
                                    <p:anim calcmode="lin" valueType="num">
                                      <p:cBhvr>
                                        <p:cTn id="80" dur="1822" tmFilter="0,0; 0.14,0.36; 0.43,0.73; 0.71,0.91; 1.0,1.0">
                                          <p:stCondLst>
                                            <p:cond delay="0"/>
                                          </p:stCondLst>
                                        </p:cTn>
                                        <p:tgtEl>
                                          <p:spTgt spid="5427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427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427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427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4277"/>
                                        </p:tgtEl>
                                        <p:attrNameLst>
                                          <p:attrName>ppt_y</p:attrName>
                                        </p:attrNameLst>
                                      </p:cBhvr>
                                      <p:tavLst>
                                        <p:tav tm="0" fmla="#ppt_y-sin(pi*$)/81">
                                          <p:val>
                                            <p:fltVal val="0"/>
                                          </p:val>
                                        </p:tav>
                                        <p:tav tm="100000">
                                          <p:val>
                                            <p:fltVal val="1"/>
                                          </p:val>
                                        </p:tav>
                                      </p:tavLst>
                                    </p:anim>
                                    <p:animScale>
                                      <p:cBhvr>
                                        <p:cTn id="85" dur="26">
                                          <p:stCondLst>
                                            <p:cond delay="650"/>
                                          </p:stCondLst>
                                        </p:cTn>
                                        <p:tgtEl>
                                          <p:spTgt spid="54277"/>
                                        </p:tgtEl>
                                      </p:cBhvr>
                                      <p:to x="100000" y="60000"/>
                                    </p:animScale>
                                    <p:animScale>
                                      <p:cBhvr>
                                        <p:cTn id="86" dur="166" decel="50000">
                                          <p:stCondLst>
                                            <p:cond delay="676"/>
                                          </p:stCondLst>
                                        </p:cTn>
                                        <p:tgtEl>
                                          <p:spTgt spid="54277"/>
                                        </p:tgtEl>
                                      </p:cBhvr>
                                      <p:to x="100000" y="100000"/>
                                    </p:animScale>
                                    <p:animScale>
                                      <p:cBhvr>
                                        <p:cTn id="87" dur="26">
                                          <p:stCondLst>
                                            <p:cond delay="1312"/>
                                          </p:stCondLst>
                                        </p:cTn>
                                        <p:tgtEl>
                                          <p:spTgt spid="54277"/>
                                        </p:tgtEl>
                                      </p:cBhvr>
                                      <p:to x="100000" y="80000"/>
                                    </p:animScale>
                                    <p:animScale>
                                      <p:cBhvr>
                                        <p:cTn id="88" dur="166" decel="50000">
                                          <p:stCondLst>
                                            <p:cond delay="1338"/>
                                          </p:stCondLst>
                                        </p:cTn>
                                        <p:tgtEl>
                                          <p:spTgt spid="54277"/>
                                        </p:tgtEl>
                                      </p:cBhvr>
                                      <p:to x="100000" y="100000"/>
                                    </p:animScale>
                                    <p:animScale>
                                      <p:cBhvr>
                                        <p:cTn id="89" dur="26">
                                          <p:stCondLst>
                                            <p:cond delay="1642"/>
                                          </p:stCondLst>
                                        </p:cTn>
                                        <p:tgtEl>
                                          <p:spTgt spid="54277"/>
                                        </p:tgtEl>
                                      </p:cBhvr>
                                      <p:to x="100000" y="90000"/>
                                    </p:animScale>
                                    <p:animScale>
                                      <p:cBhvr>
                                        <p:cTn id="90" dur="166" decel="50000">
                                          <p:stCondLst>
                                            <p:cond delay="1668"/>
                                          </p:stCondLst>
                                        </p:cTn>
                                        <p:tgtEl>
                                          <p:spTgt spid="54277"/>
                                        </p:tgtEl>
                                      </p:cBhvr>
                                      <p:to x="100000" y="100000"/>
                                    </p:animScale>
                                    <p:animScale>
                                      <p:cBhvr>
                                        <p:cTn id="91" dur="26">
                                          <p:stCondLst>
                                            <p:cond delay="1808"/>
                                          </p:stCondLst>
                                        </p:cTn>
                                        <p:tgtEl>
                                          <p:spTgt spid="54277"/>
                                        </p:tgtEl>
                                      </p:cBhvr>
                                      <p:to x="100000" y="95000"/>
                                    </p:animScale>
                                    <p:animScale>
                                      <p:cBhvr>
                                        <p:cTn id="92" dur="166" decel="50000">
                                          <p:stCondLst>
                                            <p:cond delay="1834"/>
                                          </p:stCondLst>
                                        </p:cTn>
                                        <p:tgtEl>
                                          <p:spTgt spid="5427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nodeType="clickEffect">
                                  <p:stCondLst>
                                    <p:cond delay="0"/>
                                  </p:stCondLst>
                                  <p:childTnLst>
                                    <p:set>
                                      <p:cBhvr>
                                        <p:cTn id="96" dur="1" fill="hold">
                                          <p:stCondLst>
                                            <p:cond delay="0"/>
                                          </p:stCondLst>
                                        </p:cTn>
                                        <p:tgtEl>
                                          <p:spTgt spid="54278"/>
                                        </p:tgtEl>
                                        <p:attrNameLst>
                                          <p:attrName>style.visibility</p:attrName>
                                        </p:attrNameLst>
                                      </p:cBhvr>
                                      <p:to>
                                        <p:strVal val="visible"/>
                                      </p:to>
                                    </p:set>
                                    <p:animEffect transition="in" filter="fade">
                                      <p:cBhvr>
                                        <p:cTn id="97" dur="800" decel="100000"/>
                                        <p:tgtEl>
                                          <p:spTgt spid="54278"/>
                                        </p:tgtEl>
                                      </p:cBhvr>
                                    </p:animEffect>
                                    <p:anim calcmode="lin" valueType="num">
                                      <p:cBhvr>
                                        <p:cTn id="98" dur="800" decel="100000" fill="hold"/>
                                        <p:tgtEl>
                                          <p:spTgt spid="54278"/>
                                        </p:tgtEl>
                                        <p:attrNameLst>
                                          <p:attrName>style.rotation</p:attrName>
                                        </p:attrNameLst>
                                      </p:cBhvr>
                                      <p:tavLst>
                                        <p:tav tm="0">
                                          <p:val>
                                            <p:fltVal val="-90"/>
                                          </p:val>
                                        </p:tav>
                                        <p:tav tm="100000">
                                          <p:val>
                                            <p:fltVal val="0"/>
                                          </p:val>
                                        </p:tav>
                                      </p:tavLst>
                                    </p:anim>
                                    <p:anim calcmode="lin" valueType="num">
                                      <p:cBhvr>
                                        <p:cTn id="99" dur="800" decel="100000" fill="hold"/>
                                        <p:tgtEl>
                                          <p:spTgt spid="54278"/>
                                        </p:tgtEl>
                                        <p:attrNameLst>
                                          <p:attrName>ppt_x</p:attrName>
                                        </p:attrNameLst>
                                      </p:cBhvr>
                                      <p:tavLst>
                                        <p:tav tm="0">
                                          <p:val>
                                            <p:strVal val="#ppt_x+0.4"/>
                                          </p:val>
                                        </p:tav>
                                        <p:tav tm="100000">
                                          <p:val>
                                            <p:strVal val="#ppt_x-0.05"/>
                                          </p:val>
                                        </p:tav>
                                      </p:tavLst>
                                    </p:anim>
                                    <p:anim calcmode="lin" valueType="num">
                                      <p:cBhvr>
                                        <p:cTn id="100" dur="800" decel="100000" fill="hold"/>
                                        <p:tgtEl>
                                          <p:spTgt spid="54278"/>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54278"/>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54278"/>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nodeType="clickEffect">
                                  <p:stCondLst>
                                    <p:cond delay="0"/>
                                  </p:stCondLst>
                                  <p:childTnLst>
                                    <p:set>
                                      <p:cBhvr>
                                        <p:cTn id="106" dur="1" fill="hold">
                                          <p:stCondLst>
                                            <p:cond delay="0"/>
                                          </p:stCondLst>
                                        </p:cTn>
                                        <p:tgtEl>
                                          <p:spTgt spid="54279"/>
                                        </p:tgtEl>
                                        <p:attrNameLst>
                                          <p:attrName>style.visibility</p:attrName>
                                        </p:attrNameLst>
                                      </p:cBhvr>
                                      <p:to>
                                        <p:strVal val="visible"/>
                                      </p:to>
                                    </p:set>
                                    <p:animEffect transition="in" filter="fade">
                                      <p:cBhvr>
                                        <p:cTn id="107" dur="800" decel="100000"/>
                                        <p:tgtEl>
                                          <p:spTgt spid="54279"/>
                                        </p:tgtEl>
                                      </p:cBhvr>
                                    </p:animEffect>
                                    <p:anim calcmode="lin" valueType="num">
                                      <p:cBhvr>
                                        <p:cTn id="108" dur="800" decel="100000" fill="hold"/>
                                        <p:tgtEl>
                                          <p:spTgt spid="54279"/>
                                        </p:tgtEl>
                                        <p:attrNameLst>
                                          <p:attrName>style.rotation</p:attrName>
                                        </p:attrNameLst>
                                      </p:cBhvr>
                                      <p:tavLst>
                                        <p:tav tm="0">
                                          <p:val>
                                            <p:fltVal val="-90"/>
                                          </p:val>
                                        </p:tav>
                                        <p:tav tm="100000">
                                          <p:val>
                                            <p:fltVal val="0"/>
                                          </p:val>
                                        </p:tav>
                                      </p:tavLst>
                                    </p:anim>
                                    <p:anim calcmode="lin" valueType="num">
                                      <p:cBhvr>
                                        <p:cTn id="109" dur="800" decel="100000" fill="hold"/>
                                        <p:tgtEl>
                                          <p:spTgt spid="54279"/>
                                        </p:tgtEl>
                                        <p:attrNameLst>
                                          <p:attrName>ppt_x</p:attrName>
                                        </p:attrNameLst>
                                      </p:cBhvr>
                                      <p:tavLst>
                                        <p:tav tm="0">
                                          <p:val>
                                            <p:strVal val="#ppt_x+0.4"/>
                                          </p:val>
                                        </p:tav>
                                        <p:tav tm="100000">
                                          <p:val>
                                            <p:strVal val="#ppt_x-0.05"/>
                                          </p:val>
                                        </p:tav>
                                      </p:tavLst>
                                    </p:anim>
                                    <p:anim calcmode="lin" valueType="num">
                                      <p:cBhvr>
                                        <p:cTn id="110" dur="800" decel="100000" fill="hold"/>
                                        <p:tgtEl>
                                          <p:spTgt spid="54279"/>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54279"/>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54279"/>
                                        </p:tgtEl>
                                        <p:attrNameLst>
                                          <p:attrName>ppt_y</p:attrName>
                                        </p:attrNameLst>
                                      </p:cBhvr>
                                      <p:tavLst>
                                        <p:tav tm="0">
                                          <p:val>
                                            <p:strVal val="#ppt_y+0.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5" presetClass="entr" presetSubtype="0" fill="hold" nodeType="clickEffect">
                                  <p:stCondLst>
                                    <p:cond delay="0"/>
                                  </p:stCondLst>
                                  <p:childTnLst>
                                    <p:set>
                                      <p:cBhvr>
                                        <p:cTn id="116" dur="1" fill="hold">
                                          <p:stCondLst>
                                            <p:cond delay="0"/>
                                          </p:stCondLst>
                                        </p:cTn>
                                        <p:tgtEl>
                                          <p:spTgt spid="54287"/>
                                        </p:tgtEl>
                                        <p:attrNameLst>
                                          <p:attrName>style.visibility</p:attrName>
                                        </p:attrNameLst>
                                      </p:cBhvr>
                                      <p:to>
                                        <p:strVal val="visible"/>
                                      </p:to>
                                    </p:set>
                                    <p:anim calcmode="lin" valueType="num">
                                      <p:cBhvr>
                                        <p:cTn id="117" dur="1000" fill="hold"/>
                                        <p:tgtEl>
                                          <p:spTgt spid="54287"/>
                                        </p:tgtEl>
                                        <p:attrNameLst>
                                          <p:attrName>ppt_w</p:attrName>
                                        </p:attrNameLst>
                                      </p:cBhvr>
                                      <p:tavLst>
                                        <p:tav tm="0">
                                          <p:val>
                                            <p:fltVal val="0"/>
                                          </p:val>
                                        </p:tav>
                                        <p:tav tm="100000">
                                          <p:val>
                                            <p:strVal val="#ppt_w"/>
                                          </p:val>
                                        </p:tav>
                                      </p:tavLst>
                                    </p:anim>
                                    <p:anim calcmode="lin" valueType="num">
                                      <p:cBhvr>
                                        <p:cTn id="118" dur="1000" fill="hold"/>
                                        <p:tgtEl>
                                          <p:spTgt spid="54287"/>
                                        </p:tgtEl>
                                        <p:attrNameLst>
                                          <p:attrName>ppt_h</p:attrName>
                                        </p:attrNameLst>
                                      </p:cBhvr>
                                      <p:tavLst>
                                        <p:tav tm="0">
                                          <p:val>
                                            <p:fltVal val="0"/>
                                          </p:val>
                                        </p:tav>
                                        <p:tav tm="100000">
                                          <p:val>
                                            <p:strVal val="#ppt_h"/>
                                          </p:val>
                                        </p:tav>
                                      </p:tavLst>
                                    </p:anim>
                                    <p:anim calcmode="lin" valueType="num">
                                      <p:cBhvr>
                                        <p:cTn id="119" dur="1000" fill="hold"/>
                                        <p:tgtEl>
                                          <p:spTgt spid="54287"/>
                                        </p:tgtEl>
                                        <p:attrNameLst>
                                          <p:attrName>ppt_x</p:attrName>
                                        </p:attrNameLst>
                                      </p:cBhvr>
                                      <p:tavLst>
                                        <p:tav tm="0" fmla="#ppt_x+(cos(-2*pi*(1-$))*-#ppt_x-sin(-2*pi*(1-$))*(1-#ppt_y))*(1-$)">
                                          <p:val>
                                            <p:fltVal val="0"/>
                                          </p:val>
                                        </p:tav>
                                        <p:tav tm="100000">
                                          <p:val>
                                            <p:fltVal val="1"/>
                                          </p:val>
                                        </p:tav>
                                      </p:tavLst>
                                    </p:anim>
                                    <p:anim calcmode="lin" valueType="num">
                                      <p:cBhvr>
                                        <p:cTn id="120" dur="1000" fill="hold"/>
                                        <p:tgtEl>
                                          <p:spTgt spid="54287"/>
                                        </p:tgtEl>
                                        <p:attrNameLst>
                                          <p:attrName>ppt_y</p:attrName>
                                        </p:attrNameLst>
                                      </p:cBhvr>
                                      <p:tavLst>
                                        <p:tav tm="0" fmla="#ppt_y+(sin(-2*pi*(1-$))*-#ppt_x+cos(-2*pi*(1-$))*(1-#ppt_y))*(1-$)">
                                          <p:val>
                                            <p:fltVal val="0"/>
                                          </p:val>
                                        </p:tav>
                                        <p:tav tm="100000">
                                          <p:val>
                                            <p:fltVal val="1"/>
                                          </p:val>
                                        </p:tav>
                                      </p:tavLst>
                                    </p:anim>
                                  </p:childTnLst>
                                </p:cTn>
                              </p:par>
                              <p:par>
                                <p:cTn id="121" presetID="15" presetClass="entr" presetSubtype="0" fill="hold" nodeType="withEffect">
                                  <p:stCondLst>
                                    <p:cond delay="0"/>
                                  </p:stCondLst>
                                  <p:childTnLst>
                                    <p:set>
                                      <p:cBhvr>
                                        <p:cTn id="122" dur="1" fill="hold">
                                          <p:stCondLst>
                                            <p:cond delay="0"/>
                                          </p:stCondLst>
                                        </p:cTn>
                                        <p:tgtEl>
                                          <p:spTgt spid="54288"/>
                                        </p:tgtEl>
                                        <p:attrNameLst>
                                          <p:attrName>style.visibility</p:attrName>
                                        </p:attrNameLst>
                                      </p:cBhvr>
                                      <p:to>
                                        <p:strVal val="visible"/>
                                      </p:to>
                                    </p:set>
                                    <p:anim calcmode="lin" valueType="num">
                                      <p:cBhvr>
                                        <p:cTn id="123" dur="1000" fill="hold"/>
                                        <p:tgtEl>
                                          <p:spTgt spid="54288"/>
                                        </p:tgtEl>
                                        <p:attrNameLst>
                                          <p:attrName>ppt_w</p:attrName>
                                        </p:attrNameLst>
                                      </p:cBhvr>
                                      <p:tavLst>
                                        <p:tav tm="0">
                                          <p:val>
                                            <p:fltVal val="0"/>
                                          </p:val>
                                        </p:tav>
                                        <p:tav tm="100000">
                                          <p:val>
                                            <p:strVal val="#ppt_w"/>
                                          </p:val>
                                        </p:tav>
                                      </p:tavLst>
                                    </p:anim>
                                    <p:anim calcmode="lin" valueType="num">
                                      <p:cBhvr>
                                        <p:cTn id="124" dur="1000" fill="hold"/>
                                        <p:tgtEl>
                                          <p:spTgt spid="54288"/>
                                        </p:tgtEl>
                                        <p:attrNameLst>
                                          <p:attrName>ppt_h</p:attrName>
                                        </p:attrNameLst>
                                      </p:cBhvr>
                                      <p:tavLst>
                                        <p:tav tm="0">
                                          <p:val>
                                            <p:fltVal val="0"/>
                                          </p:val>
                                        </p:tav>
                                        <p:tav tm="100000">
                                          <p:val>
                                            <p:strVal val="#ppt_h"/>
                                          </p:val>
                                        </p:tav>
                                      </p:tavLst>
                                    </p:anim>
                                    <p:anim calcmode="lin" valueType="num">
                                      <p:cBhvr>
                                        <p:cTn id="125" dur="1000" fill="hold"/>
                                        <p:tgtEl>
                                          <p:spTgt spid="54288"/>
                                        </p:tgtEl>
                                        <p:attrNameLst>
                                          <p:attrName>ppt_x</p:attrName>
                                        </p:attrNameLst>
                                      </p:cBhvr>
                                      <p:tavLst>
                                        <p:tav tm="0" fmla="#ppt_x+(cos(-2*pi*(1-$))*-#ppt_x-sin(-2*pi*(1-$))*(1-#ppt_y))*(1-$)">
                                          <p:val>
                                            <p:fltVal val="0"/>
                                          </p:val>
                                        </p:tav>
                                        <p:tav tm="100000">
                                          <p:val>
                                            <p:fltVal val="1"/>
                                          </p:val>
                                        </p:tav>
                                      </p:tavLst>
                                    </p:anim>
                                    <p:anim calcmode="lin" valueType="num">
                                      <p:cBhvr>
                                        <p:cTn id="126" dur="1000" fill="hold"/>
                                        <p:tgtEl>
                                          <p:spTgt spid="54288"/>
                                        </p:tgtEl>
                                        <p:attrNameLst>
                                          <p:attrName>ppt_y</p:attrName>
                                        </p:attrNameLst>
                                      </p:cBhvr>
                                      <p:tavLst>
                                        <p:tav tm="0" fmla="#ppt_y+(sin(-2*pi*(1-$))*-#ppt_x+cos(-2*pi*(1-$))*(1-#ppt_y))*(1-$)">
                                          <p:val>
                                            <p:fltVal val="0"/>
                                          </p:val>
                                        </p:tav>
                                        <p:tav tm="100000">
                                          <p:val>
                                            <p:fltVal val="1"/>
                                          </p:val>
                                        </p:tav>
                                      </p:tavLst>
                                    </p:anim>
                                  </p:childTnLst>
                                </p:cTn>
                              </p:par>
                              <p:par>
                                <p:cTn id="127" presetID="15" presetClass="entr" presetSubtype="0" fill="hold" nodeType="withEffect">
                                  <p:stCondLst>
                                    <p:cond delay="0"/>
                                  </p:stCondLst>
                                  <p:childTnLst>
                                    <p:set>
                                      <p:cBhvr>
                                        <p:cTn id="128" dur="1" fill="hold">
                                          <p:stCondLst>
                                            <p:cond delay="0"/>
                                          </p:stCondLst>
                                        </p:cTn>
                                        <p:tgtEl>
                                          <p:spTgt spid="54290"/>
                                        </p:tgtEl>
                                        <p:attrNameLst>
                                          <p:attrName>style.visibility</p:attrName>
                                        </p:attrNameLst>
                                      </p:cBhvr>
                                      <p:to>
                                        <p:strVal val="visible"/>
                                      </p:to>
                                    </p:set>
                                    <p:anim calcmode="lin" valueType="num">
                                      <p:cBhvr>
                                        <p:cTn id="129" dur="1000" fill="hold"/>
                                        <p:tgtEl>
                                          <p:spTgt spid="54290"/>
                                        </p:tgtEl>
                                        <p:attrNameLst>
                                          <p:attrName>ppt_w</p:attrName>
                                        </p:attrNameLst>
                                      </p:cBhvr>
                                      <p:tavLst>
                                        <p:tav tm="0">
                                          <p:val>
                                            <p:fltVal val="0"/>
                                          </p:val>
                                        </p:tav>
                                        <p:tav tm="100000">
                                          <p:val>
                                            <p:strVal val="#ppt_w"/>
                                          </p:val>
                                        </p:tav>
                                      </p:tavLst>
                                    </p:anim>
                                    <p:anim calcmode="lin" valueType="num">
                                      <p:cBhvr>
                                        <p:cTn id="130" dur="1000" fill="hold"/>
                                        <p:tgtEl>
                                          <p:spTgt spid="54290"/>
                                        </p:tgtEl>
                                        <p:attrNameLst>
                                          <p:attrName>ppt_h</p:attrName>
                                        </p:attrNameLst>
                                      </p:cBhvr>
                                      <p:tavLst>
                                        <p:tav tm="0">
                                          <p:val>
                                            <p:fltVal val="0"/>
                                          </p:val>
                                        </p:tav>
                                        <p:tav tm="100000">
                                          <p:val>
                                            <p:strVal val="#ppt_h"/>
                                          </p:val>
                                        </p:tav>
                                      </p:tavLst>
                                    </p:anim>
                                    <p:anim calcmode="lin" valueType="num">
                                      <p:cBhvr>
                                        <p:cTn id="131" dur="1000" fill="hold"/>
                                        <p:tgtEl>
                                          <p:spTgt spid="54290"/>
                                        </p:tgtEl>
                                        <p:attrNameLst>
                                          <p:attrName>ppt_x</p:attrName>
                                        </p:attrNameLst>
                                      </p:cBhvr>
                                      <p:tavLst>
                                        <p:tav tm="0" fmla="#ppt_x+(cos(-2*pi*(1-$))*-#ppt_x-sin(-2*pi*(1-$))*(1-#ppt_y))*(1-$)">
                                          <p:val>
                                            <p:fltVal val="0"/>
                                          </p:val>
                                        </p:tav>
                                        <p:tav tm="100000">
                                          <p:val>
                                            <p:fltVal val="1"/>
                                          </p:val>
                                        </p:tav>
                                      </p:tavLst>
                                    </p:anim>
                                    <p:anim calcmode="lin" valueType="num">
                                      <p:cBhvr>
                                        <p:cTn id="132" dur="1000" fill="hold"/>
                                        <p:tgtEl>
                                          <p:spTgt spid="54290"/>
                                        </p:tgtEl>
                                        <p:attrNameLst>
                                          <p:attrName>ppt_y</p:attrName>
                                        </p:attrNameLst>
                                      </p:cBhvr>
                                      <p:tavLst>
                                        <p:tav tm="0" fmla="#ppt_y+(sin(-2*pi*(1-$))*-#ppt_x+cos(-2*pi*(1-$))*(1-#ppt_y))*(1-$)">
                                          <p:val>
                                            <p:fltVal val="0"/>
                                          </p:val>
                                        </p:tav>
                                        <p:tav tm="100000">
                                          <p:val>
                                            <p:fltVal val="1"/>
                                          </p:val>
                                        </p:tav>
                                      </p:tavLst>
                                    </p:anim>
                                  </p:childTnLst>
                                </p:cTn>
                              </p:par>
                              <p:par>
                                <p:cTn id="133" presetID="15" presetClass="entr" presetSubtype="0" fill="hold" nodeType="withEffect">
                                  <p:stCondLst>
                                    <p:cond delay="0"/>
                                  </p:stCondLst>
                                  <p:childTnLst>
                                    <p:set>
                                      <p:cBhvr>
                                        <p:cTn id="134" dur="1" fill="hold">
                                          <p:stCondLst>
                                            <p:cond delay="0"/>
                                          </p:stCondLst>
                                        </p:cTn>
                                        <p:tgtEl>
                                          <p:spTgt spid="54289"/>
                                        </p:tgtEl>
                                        <p:attrNameLst>
                                          <p:attrName>style.visibility</p:attrName>
                                        </p:attrNameLst>
                                      </p:cBhvr>
                                      <p:to>
                                        <p:strVal val="visible"/>
                                      </p:to>
                                    </p:set>
                                    <p:anim calcmode="lin" valueType="num">
                                      <p:cBhvr>
                                        <p:cTn id="135" dur="1000" fill="hold"/>
                                        <p:tgtEl>
                                          <p:spTgt spid="54289"/>
                                        </p:tgtEl>
                                        <p:attrNameLst>
                                          <p:attrName>ppt_w</p:attrName>
                                        </p:attrNameLst>
                                      </p:cBhvr>
                                      <p:tavLst>
                                        <p:tav tm="0">
                                          <p:val>
                                            <p:fltVal val="0"/>
                                          </p:val>
                                        </p:tav>
                                        <p:tav tm="100000">
                                          <p:val>
                                            <p:strVal val="#ppt_w"/>
                                          </p:val>
                                        </p:tav>
                                      </p:tavLst>
                                    </p:anim>
                                    <p:anim calcmode="lin" valueType="num">
                                      <p:cBhvr>
                                        <p:cTn id="136" dur="1000" fill="hold"/>
                                        <p:tgtEl>
                                          <p:spTgt spid="54289"/>
                                        </p:tgtEl>
                                        <p:attrNameLst>
                                          <p:attrName>ppt_h</p:attrName>
                                        </p:attrNameLst>
                                      </p:cBhvr>
                                      <p:tavLst>
                                        <p:tav tm="0">
                                          <p:val>
                                            <p:fltVal val="0"/>
                                          </p:val>
                                        </p:tav>
                                        <p:tav tm="100000">
                                          <p:val>
                                            <p:strVal val="#ppt_h"/>
                                          </p:val>
                                        </p:tav>
                                      </p:tavLst>
                                    </p:anim>
                                    <p:anim calcmode="lin" valueType="num">
                                      <p:cBhvr>
                                        <p:cTn id="137" dur="1000" fill="hold"/>
                                        <p:tgtEl>
                                          <p:spTgt spid="54289"/>
                                        </p:tgtEl>
                                        <p:attrNameLst>
                                          <p:attrName>ppt_x</p:attrName>
                                        </p:attrNameLst>
                                      </p:cBhvr>
                                      <p:tavLst>
                                        <p:tav tm="0" fmla="#ppt_x+(cos(-2*pi*(1-$))*-#ppt_x-sin(-2*pi*(1-$))*(1-#ppt_y))*(1-$)">
                                          <p:val>
                                            <p:fltVal val="0"/>
                                          </p:val>
                                        </p:tav>
                                        <p:tav tm="100000">
                                          <p:val>
                                            <p:fltVal val="1"/>
                                          </p:val>
                                        </p:tav>
                                      </p:tavLst>
                                    </p:anim>
                                    <p:anim calcmode="lin" valueType="num">
                                      <p:cBhvr>
                                        <p:cTn id="138" dur="1000" fill="hold"/>
                                        <p:tgtEl>
                                          <p:spTgt spid="542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54284"/>
                                        </p:tgtEl>
                                        <p:attrNameLst>
                                          <p:attrName>style.visibility</p:attrName>
                                        </p:attrNameLst>
                                      </p:cBhvr>
                                      <p:to>
                                        <p:strVal val="visible"/>
                                      </p:to>
                                    </p:set>
                                    <p:animEffect transition="in" filter="wipe(down)">
                                      <p:cBhvr>
                                        <p:cTn id="143" dur="580">
                                          <p:stCondLst>
                                            <p:cond delay="0"/>
                                          </p:stCondLst>
                                        </p:cTn>
                                        <p:tgtEl>
                                          <p:spTgt spid="54284"/>
                                        </p:tgtEl>
                                      </p:cBhvr>
                                    </p:animEffect>
                                    <p:anim calcmode="lin" valueType="num">
                                      <p:cBhvr>
                                        <p:cTn id="144" dur="1822" tmFilter="0,0; 0.14,0.36; 0.43,0.73; 0.71,0.91; 1.0,1.0">
                                          <p:stCondLst>
                                            <p:cond delay="0"/>
                                          </p:stCondLst>
                                        </p:cTn>
                                        <p:tgtEl>
                                          <p:spTgt spid="54284"/>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54284"/>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54284"/>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54284"/>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54284"/>
                                        </p:tgtEl>
                                        <p:attrNameLst>
                                          <p:attrName>ppt_y</p:attrName>
                                        </p:attrNameLst>
                                      </p:cBhvr>
                                      <p:tavLst>
                                        <p:tav tm="0" fmla="#ppt_y-sin(pi*$)/81">
                                          <p:val>
                                            <p:fltVal val="0"/>
                                          </p:val>
                                        </p:tav>
                                        <p:tav tm="100000">
                                          <p:val>
                                            <p:fltVal val="1"/>
                                          </p:val>
                                        </p:tav>
                                      </p:tavLst>
                                    </p:anim>
                                    <p:animScale>
                                      <p:cBhvr>
                                        <p:cTn id="149" dur="26">
                                          <p:stCondLst>
                                            <p:cond delay="650"/>
                                          </p:stCondLst>
                                        </p:cTn>
                                        <p:tgtEl>
                                          <p:spTgt spid="54284"/>
                                        </p:tgtEl>
                                      </p:cBhvr>
                                      <p:to x="100000" y="60000"/>
                                    </p:animScale>
                                    <p:animScale>
                                      <p:cBhvr>
                                        <p:cTn id="150" dur="166" decel="50000">
                                          <p:stCondLst>
                                            <p:cond delay="676"/>
                                          </p:stCondLst>
                                        </p:cTn>
                                        <p:tgtEl>
                                          <p:spTgt spid="54284"/>
                                        </p:tgtEl>
                                      </p:cBhvr>
                                      <p:to x="100000" y="100000"/>
                                    </p:animScale>
                                    <p:animScale>
                                      <p:cBhvr>
                                        <p:cTn id="151" dur="26">
                                          <p:stCondLst>
                                            <p:cond delay="1312"/>
                                          </p:stCondLst>
                                        </p:cTn>
                                        <p:tgtEl>
                                          <p:spTgt spid="54284"/>
                                        </p:tgtEl>
                                      </p:cBhvr>
                                      <p:to x="100000" y="80000"/>
                                    </p:animScale>
                                    <p:animScale>
                                      <p:cBhvr>
                                        <p:cTn id="152" dur="166" decel="50000">
                                          <p:stCondLst>
                                            <p:cond delay="1338"/>
                                          </p:stCondLst>
                                        </p:cTn>
                                        <p:tgtEl>
                                          <p:spTgt spid="54284"/>
                                        </p:tgtEl>
                                      </p:cBhvr>
                                      <p:to x="100000" y="100000"/>
                                    </p:animScale>
                                    <p:animScale>
                                      <p:cBhvr>
                                        <p:cTn id="153" dur="26">
                                          <p:stCondLst>
                                            <p:cond delay="1642"/>
                                          </p:stCondLst>
                                        </p:cTn>
                                        <p:tgtEl>
                                          <p:spTgt spid="54284"/>
                                        </p:tgtEl>
                                      </p:cBhvr>
                                      <p:to x="100000" y="90000"/>
                                    </p:animScale>
                                    <p:animScale>
                                      <p:cBhvr>
                                        <p:cTn id="154" dur="166" decel="50000">
                                          <p:stCondLst>
                                            <p:cond delay="1668"/>
                                          </p:stCondLst>
                                        </p:cTn>
                                        <p:tgtEl>
                                          <p:spTgt spid="54284"/>
                                        </p:tgtEl>
                                      </p:cBhvr>
                                      <p:to x="100000" y="100000"/>
                                    </p:animScale>
                                    <p:animScale>
                                      <p:cBhvr>
                                        <p:cTn id="155" dur="26">
                                          <p:stCondLst>
                                            <p:cond delay="1808"/>
                                          </p:stCondLst>
                                        </p:cTn>
                                        <p:tgtEl>
                                          <p:spTgt spid="54284"/>
                                        </p:tgtEl>
                                      </p:cBhvr>
                                      <p:to x="100000" y="95000"/>
                                    </p:animScale>
                                    <p:animScale>
                                      <p:cBhvr>
                                        <p:cTn id="156" dur="166" decel="50000">
                                          <p:stCondLst>
                                            <p:cond delay="1834"/>
                                          </p:stCondLst>
                                        </p:cTn>
                                        <p:tgtEl>
                                          <p:spTgt spid="54284"/>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nodeType="clickEffect">
                                  <p:stCondLst>
                                    <p:cond delay="0"/>
                                  </p:stCondLst>
                                  <p:childTnLst>
                                    <p:set>
                                      <p:cBhvr>
                                        <p:cTn id="160" dur="1" fill="hold">
                                          <p:stCondLst>
                                            <p:cond delay="0"/>
                                          </p:stCondLst>
                                        </p:cTn>
                                        <p:tgtEl>
                                          <p:spTgt spid="54285"/>
                                        </p:tgtEl>
                                        <p:attrNameLst>
                                          <p:attrName>style.visibility</p:attrName>
                                        </p:attrNameLst>
                                      </p:cBhvr>
                                      <p:to>
                                        <p:strVal val="visible"/>
                                      </p:to>
                                    </p:set>
                                    <p:animEffect transition="in" filter="wipe(down)">
                                      <p:cBhvr>
                                        <p:cTn id="161" dur="580">
                                          <p:stCondLst>
                                            <p:cond delay="0"/>
                                          </p:stCondLst>
                                        </p:cTn>
                                        <p:tgtEl>
                                          <p:spTgt spid="54285"/>
                                        </p:tgtEl>
                                      </p:cBhvr>
                                    </p:animEffect>
                                    <p:anim calcmode="lin" valueType="num">
                                      <p:cBhvr>
                                        <p:cTn id="162" dur="1822" tmFilter="0,0; 0.14,0.36; 0.43,0.73; 0.71,0.91; 1.0,1.0">
                                          <p:stCondLst>
                                            <p:cond delay="0"/>
                                          </p:stCondLst>
                                        </p:cTn>
                                        <p:tgtEl>
                                          <p:spTgt spid="54285"/>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54285"/>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54285"/>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54285"/>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54285"/>
                                        </p:tgtEl>
                                        <p:attrNameLst>
                                          <p:attrName>ppt_y</p:attrName>
                                        </p:attrNameLst>
                                      </p:cBhvr>
                                      <p:tavLst>
                                        <p:tav tm="0" fmla="#ppt_y-sin(pi*$)/81">
                                          <p:val>
                                            <p:fltVal val="0"/>
                                          </p:val>
                                        </p:tav>
                                        <p:tav tm="100000">
                                          <p:val>
                                            <p:fltVal val="1"/>
                                          </p:val>
                                        </p:tav>
                                      </p:tavLst>
                                    </p:anim>
                                    <p:animScale>
                                      <p:cBhvr>
                                        <p:cTn id="167" dur="26">
                                          <p:stCondLst>
                                            <p:cond delay="650"/>
                                          </p:stCondLst>
                                        </p:cTn>
                                        <p:tgtEl>
                                          <p:spTgt spid="54285"/>
                                        </p:tgtEl>
                                      </p:cBhvr>
                                      <p:to x="100000" y="60000"/>
                                    </p:animScale>
                                    <p:animScale>
                                      <p:cBhvr>
                                        <p:cTn id="168" dur="166" decel="50000">
                                          <p:stCondLst>
                                            <p:cond delay="676"/>
                                          </p:stCondLst>
                                        </p:cTn>
                                        <p:tgtEl>
                                          <p:spTgt spid="54285"/>
                                        </p:tgtEl>
                                      </p:cBhvr>
                                      <p:to x="100000" y="100000"/>
                                    </p:animScale>
                                    <p:animScale>
                                      <p:cBhvr>
                                        <p:cTn id="169" dur="26">
                                          <p:stCondLst>
                                            <p:cond delay="1312"/>
                                          </p:stCondLst>
                                        </p:cTn>
                                        <p:tgtEl>
                                          <p:spTgt spid="54285"/>
                                        </p:tgtEl>
                                      </p:cBhvr>
                                      <p:to x="100000" y="80000"/>
                                    </p:animScale>
                                    <p:animScale>
                                      <p:cBhvr>
                                        <p:cTn id="170" dur="166" decel="50000">
                                          <p:stCondLst>
                                            <p:cond delay="1338"/>
                                          </p:stCondLst>
                                        </p:cTn>
                                        <p:tgtEl>
                                          <p:spTgt spid="54285"/>
                                        </p:tgtEl>
                                      </p:cBhvr>
                                      <p:to x="100000" y="100000"/>
                                    </p:animScale>
                                    <p:animScale>
                                      <p:cBhvr>
                                        <p:cTn id="171" dur="26">
                                          <p:stCondLst>
                                            <p:cond delay="1642"/>
                                          </p:stCondLst>
                                        </p:cTn>
                                        <p:tgtEl>
                                          <p:spTgt spid="54285"/>
                                        </p:tgtEl>
                                      </p:cBhvr>
                                      <p:to x="100000" y="90000"/>
                                    </p:animScale>
                                    <p:animScale>
                                      <p:cBhvr>
                                        <p:cTn id="172" dur="166" decel="50000">
                                          <p:stCondLst>
                                            <p:cond delay="1668"/>
                                          </p:stCondLst>
                                        </p:cTn>
                                        <p:tgtEl>
                                          <p:spTgt spid="54285"/>
                                        </p:tgtEl>
                                      </p:cBhvr>
                                      <p:to x="100000" y="100000"/>
                                    </p:animScale>
                                    <p:animScale>
                                      <p:cBhvr>
                                        <p:cTn id="173" dur="26">
                                          <p:stCondLst>
                                            <p:cond delay="1808"/>
                                          </p:stCondLst>
                                        </p:cTn>
                                        <p:tgtEl>
                                          <p:spTgt spid="54285"/>
                                        </p:tgtEl>
                                      </p:cBhvr>
                                      <p:to x="100000" y="95000"/>
                                    </p:animScale>
                                    <p:animScale>
                                      <p:cBhvr>
                                        <p:cTn id="174" dur="166" decel="50000">
                                          <p:stCondLst>
                                            <p:cond delay="1834"/>
                                          </p:stCondLst>
                                        </p:cTn>
                                        <p:tgtEl>
                                          <p:spTgt spid="54285"/>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26" presetClass="entr" presetSubtype="0" fill="hold" nodeType="clickEffect">
                                  <p:stCondLst>
                                    <p:cond delay="0"/>
                                  </p:stCondLst>
                                  <p:childTnLst>
                                    <p:set>
                                      <p:cBhvr>
                                        <p:cTn id="178" dur="1" fill="hold">
                                          <p:stCondLst>
                                            <p:cond delay="0"/>
                                          </p:stCondLst>
                                        </p:cTn>
                                        <p:tgtEl>
                                          <p:spTgt spid="54286"/>
                                        </p:tgtEl>
                                        <p:attrNameLst>
                                          <p:attrName>style.visibility</p:attrName>
                                        </p:attrNameLst>
                                      </p:cBhvr>
                                      <p:to>
                                        <p:strVal val="visible"/>
                                      </p:to>
                                    </p:set>
                                    <p:animEffect transition="in" filter="wipe(down)">
                                      <p:cBhvr>
                                        <p:cTn id="179" dur="580">
                                          <p:stCondLst>
                                            <p:cond delay="0"/>
                                          </p:stCondLst>
                                        </p:cTn>
                                        <p:tgtEl>
                                          <p:spTgt spid="54286"/>
                                        </p:tgtEl>
                                      </p:cBhvr>
                                    </p:animEffect>
                                    <p:anim calcmode="lin" valueType="num">
                                      <p:cBhvr>
                                        <p:cTn id="180" dur="1822" tmFilter="0,0; 0.14,0.36; 0.43,0.73; 0.71,0.91; 1.0,1.0">
                                          <p:stCondLst>
                                            <p:cond delay="0"/>
                                          </p:stCondLst>
                                        </p:cTn>
                                        <p:tgtEl>
                                          <p:spTgt spid="54286"/>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54286"/>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54286"/>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54286"/>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54286"/>
                                        </p:tgtEl>
                                        <p:attrNameLst>
                                          <p:attrName>ppt_y</p:attrName>
                                        </p:attrNameLst>
                                      </p:cBhvr>
                                      <p:tavLst>
                                        <p:tav tm="0" fmla="#ppt_y-sin(pi*$)/81">
                                          <p:val>
                                            <p:fltVal val="0"/>
                                          </p:val>
                                        </p:tav>
                                        <p:tav tm="100000">
                                          <p:val>
                                            <p:fltVal val="1"/>
                                          </p:val>
                                        </p:tav>
                                      </p:tavLst>
                                    </p:anim>
                                    <p:animScale>
                                      <p:cBhvr>
                                        <p:cTn id="185" dur="26">
                                          <p:stCondLst>
                                            <p:cond delay="650"/>
                                          </p:stCondLst>
                                        </p:cTn>
                                        <p:tgtEl>
                                          <p:spTgt spid="54286"/>
                                        </p:tgtEl>
                                      </p:cBhvr>
                                      <p:to x="100000" y="60000"/>
                                    </p:animScale>
                                    <p:animScale>
                                      <p:cBhvr>
                                        <p:cTn id="186" dur="166" decel="50000">
                                          <p:stCondLst>
                                            <p:cond delay="676"/>
                                          </p:stCondLst>
                                        </p:cTn>
                                        <p:tgtEl>
                                          <p:spTgt spid="54286"/>
                                        </p:tgtEl>
                                      </p:cBhvr>
                                      <p:to x="100000" y="100000"/>
                                    </p:animScale>
                                    <p:animScale>
                                      <p:cBhvr>
                                        <p:cTn id="187" dur="26">
                                          <p:stCondLst>
                                            <p:cond delay="1312"/>
                                          </p:stCondLst>
                                        </p:cTn>
                                        <p:tgtEl>
                                          <p:spTgt spid="54286"/>
                                        </p:tgtEl>
                                      </p:cBhvr>
                                      <p:to x="100000" y="80000"/>
                                    </p:animScale>
                                    <p:animScale>
                                      <p:cBhvr>
                                        <p:cTn id="188" dur="166" decel="50000">
                                          <p:stCondLst>
                                            <p:cond delay="1338"/>
                                          </p:stCondLst>
                                        </p:cTn>
                                        <p:tgtEl>
                                          <p:spTgt spid="54286"/>
                                        </p:tgtEl>
                                      </p:cBhvr>
                                      <p:to x="100000" y="100000"/>
                                    </p:animScale>
                                    <p:animScale>
                                      <p:cBhvr>
                                        <p:cTn id="189" dur="26">
                                          <p:stCondLst>
                                            <p:cond delay="1642"/>
                                          </p:stCondLst>
                                        </p:cTn>
                                        <p:tgtEl>
                                          <p:spTgt spid="54286"/>
                                        </p:tgtEl>
                                      </p:cBhvr>
                                      <p:to x="100000" y="90000"/>
                                    </p:animScale>
                                    <p:animScale>
                                      <p:cBhvr>
                                        <p:cTn id="190" dur="166" decel="50000">
                                          <p:stCondLst>
                                            <p:cond delay="1668"/>
                                          </p:stCondLst>
                                        </p:cTn>
                                        <p:tgtEl>
                                          <p:spTgt spid="54286"/>
                                        </p:tgtEl>
                                      </p:cBhvr>
                                      <p:to x="100000" y="100000"/>
                                    </p:animScale>
                                    <p:animScale>
                                      <p:cBhvr>
                                        <p:cTn id="191" dur="26">
                                          <p:stCondLst>
                                            <p:cond delay="1808"/>
                                          </p:stCondLst>
                                        </p:cTn>
                                        <p:tgtEl>
                                          <p:spTgt spid="54286"/>
                                        </p:tgtEl>
                                      </p:cBhvr>
                                      <p:to x="100000" y="95000"/>
                                    </p:animScale>
                                    <p:animScale>
                                      <p:cBhvr>
                                        <p:cTn id="192" dur="166" decel="50000">
                                          <p:stCondLst>
                                            <p:cond delay="1834"/>
                                          </p:stCondLst>
                                        </p:cTn>
                                        <p:tgtEl>
                                          <p:spTgt spid="542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251520" y="1196752"/>
            <a:ext cx="8568952" cy="5400600"/>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251520" y="332656"/>
            <a:ext cx="8568952" cy="648072"/>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5 ORANG YANG DITUTUP MATANYA DISURUH MEMILIH SAMPEL TTG GAJAH</a:t>
            </a:r>
          </a:p>
        </p:txBody>
      </p:sp>
    </p:spTree>
    <p:extLst>
      <p:ext uri="{BB962C8B-B14F-4D97-AF65-F5344CB8AC3E}">
        <p14:creationId xmlns:p14="http://schemas.microsoft.com/office/powerpoint/2010/main" val="1917817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3C76C7A-4E6E-44C4-8E11-EFC096BB56D7}"/>
              </a:ext>
            </a:extLst>
          </p:cNvPr>
          <p:cNvSpPr>
            <a:spLocks noGrp="1"/>
          </p:cNvSpPr>
          <p:nvPr>
            <p:ph type="sldNum" sz="quarter" idx="12"/>
          </p:nvPr>
        </p:nvSpPr>
        <p:spPr>
          <a:xfrm>
            <a:off x="4953929" y="5453136"/>
            <a:ext cx="21336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3408F-47CA-4E43-85AD-8098AA1DC072}" type="slidenum">
              <a:rPr kumimoji="0" lang="en-US" sz="1400" b="0" i="0" u="none" strike="noStrike" kern="1200" cap="none" spc="0" normalizeH="0" baseline="0" noProof="0" smtClean="0">
                <a:ln>
                  <a:noFill/>
                </a:ln>
                <a:solidFill>
                  <a:srgbClr val="FFFFFF"/>
                </a:solidFill>
                <a:effectLst/>
                <a:uLnTx/>
                <a:uFillTx/>
                <a:latin typeface="Arial"/>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5" name="Flowchart: Document 4">
            <a:extLst>
              <a:ext uri="{FF2B5EF4-FFF2-40B4-BE49-F238E27FC236}">
                <a16:creationId xmlns:a16="http://schemas.microsoft.com/office/drawing/2014/main" id="{342E9012-2D9F-4CC6-A7F0-04601F829747}"/>
              </a:ext>
            </a:extLst>
          </p:cNvPr>
          <p:cNvSpPr/>
          <p:nvPr/>
        </p:nvSpPr>
        <p:spPr>
          <a:xfrm>
            <a:off x="878427" y="2738069"/>
            <a:ext cx="2772308" cy="1392281"/>
          </a:xfrm>
          <a:prstGeom prst="flowChartDocument">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ID" sz="2000" dirty="0">
                <a:solidFill>
                  <a:prstClr val="white"/>
                </a:solidFill>
                <a:latin typeface="Arial Rounded MT Bold" panose="020F0704030504030204" pitchFamily="34" charset="0"/>
              </a:rPr>
              <a:t>SAMPLING ERROR</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p>
        </p:txBody>
      </p:sp>
      <p:sp>
        <p:nvSpPr>
          <p:cNvPr id="6" name="Flowchart: Document 5">
            <a:extLst>
              <a:ext uri="{FF2B5EF4-FFF2-40B4-BE49-F238E27FC236}">
                <a16:creationId xmlns:a16="http://schemas.microsoft.com/office/drawing/2014/main" id="{E1E9A021-28B1-4D24-977B-6012EB47A53E}"/>
              </a:ext>
            </a:extLst>
          </p:cNvPr>
          <p:cNvSpPr/>
          <p:nvPr/>
        </p:nvSpPr>
        <p:spPr>
          <a:xfrm>
            <a:off x="4953929" y="445523"/>
            <a:ext cx="2554032" cy="1044719"/>
          </a:xfrm>
          <a:prstGeom prst="flowChartDocumen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ID" sz="2000" dirty="0">
                <a:latin typeface="Arial Rounded MT Bold" panose="020F0704030504030204" pitchFamily="34" charset="0"/>
              </a:rPr>
              <a:t>Population Specification Error</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ndParaRPr>
          </a:p>
        </p:txBody>
      </p:sp>
      <p:sp>
        <p:nvSpPr>
          <p:cNvPr id="7" name="Flowchart: Document 6">
            <a:extLst>
              <a:ext uri="{FF2B5EF4-FFF2-40B4-BE49-F238E27FC236}">
                <a16:creationId xmlns:a16="http://schemas.microsoft.com/office/drawing/2014/main" id="{2A400924-0D3E-4224-A9ED-8F96B26EA410}"/>
              </a:ext>
            </a:extLst>
          </p:cNvPr>
          <p:cNvSpPr/>
          <p:nvPr/>
        </p:nvSpPr>
        <p:spPr>
          <a:xfrm>
            <a:off x="4953929" y="1583550"/>
            <a:ext cx="2482024" cy="994671"/>
          </a:xfrm>
          <a:prstGeom prst="flowChartDocumen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ID" sz="2000" dirty="0">
                <a:latin typeface="Arial Rounded MT Bold" panose="020F0704030504030204" pitchFamily="34" charset="0"/>
              </a:rPr>
              <a:t>Sample Frame Error</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ndParaRPr>
          </a:p>
        </p:txBody>
      </p:sp>
      <p:sp>
        <p:nvSpPr>
          <p:cNvPr id="8" name="Flowchart: Document 7">
            <a:extLst>
              <a:ext uri="{FF2B5EF4-FFF2-40B4-BE49-F238E27FC236}">
                <a16:creationId xmlns:a16="http://schemas.microsoft.com/office/drawing/2014/main" id="{492D5CF3-FF4A-4582-A077-86A26C13EF9D}"/>
              </a:ext>
            </a:extLst>
          </p:cNvPr>
          <p:cNvSpPr/>
          <p:nvPr/>
        </p:nvSpPr>
        <p:spPr>
          <a:xfrm>
            <a:off x="4953929" y="3951322"/>
            <a:ext cx="2482024" cy="1060456"/>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ID" sz="2000" dirty="0">
                <a:latin typeface="Arial Rounded MT Bold" panose="020F0704030504030204" pitchFamily="34" charset="0"/>
              </a:rPr>
              <a:t>Non-Response</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ndParaRPr>
          </a:p>
        </p:txBody>
      </p:sp>
      <p:sp>
        <p:nvSpPr>
          <p:cNvPr id="9" name="Isosceles Triangle 8">
            <a:extLst>
              <a:ext uri="{FF2B5EF4-FFF2-40B4-BE49-F238E27FC236}">
                <a16:creationId xmlns:a16="http://schemas.microsoft.com/office/drawing/2014/main" id="{1E0D15FC-03FA-449B-93A0-C66B3E2056BD}"/>
              </a:ext>
            </a:extLst>
          </p:cNvPr>
          <p:cNvSpPr/>
          <p:nvPr/>
        </p:nvSpPr>
        <p:spPr>
          <a:xfrm rot="16200000">
            <a:off x="1137148" y="3239855"/>
            <a:ext cx="5634873" cy="504056"/>
          </a:xfrm>
          <a:prstGeom prst="triangle">
            <a:avLst>
              <a:gd name="adj" fmla="val 83417"/>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23D53F2-10A9-40E5-B699-F5A1C043EE60}"/>
              </a:ext>
            </a:extLst>
          </p:cNvPr>
          <p:cNvSpPr/>
          <p:nvPr/>
        </p:nvSpPr>
        <p:spPr>
          <a:xfrm>
            <a:off x="4258434" y="445523"/>
            <a:ext cx="313566" cy="5634874"/>
          </a:xfrm>
          <a:prstGeom prst="rect">
            <a:avLst/>
          </a:prstGeom>
          <a:solidFill>
            <a:srgbClr val="00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Striped Right 10">
            <a:extLst>
              <a:ext uri="{FF2B5EF4-FFF2-40B4-BE49-F238E27FC236}">
                <a16:creationId xmlns:a16="http://schemas.microsoft.com/office/drawing/2014/main" id="{11FB2713-212B-4E6C-AF41-7EDB79663100}"/>
              </a:ext>
            </a:extLst>
          </p:cNvPr>
          <p:cNvSpPr/>
          <p:nvPr/>
        </p:nvSpPr>
        <p:spPr>
          <a:xfrm>
            <a:off x="4206613" y="716244"/>
            <a:ext cx="797616" cy="425948"/>
          </a:xfrm>
          <a:prstGeom prst="stripedRightArrow">
            <a:avLst>
              <a:gd name="adj1" fmla="val 50000"/>
              <a:gd name="adj2" fmla="val 52089"/>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rrow: Striped Right 11">
            <a:extLst>
              <a:ext uri="{FF2B5EF4-FFF2-40B4-BE49-F238E27FC236}">
                <a16:creationId xmlns:a16="http://schemas.microsoft.com/office/drawing/2014/main" id="{94BD9F01-ED0A-4F58-82DE-DF2F44BFC4E5}"/>
              </a:ext>
            </a:extLst>
          </p:cNvPr>
          <p:cNvSpPr/>
          <p:nvPr/>
        </p:nvSpPr>
        <p:spPr>
          <a:xfrm>
            <a:off x="4193134" y="1706354"/>
            <a:ext cx="797616" cy="505719"/>
          </a:xfrm>
          <a:prstGeom prst="stripedRightArrow">
            <a:avLst/>
          </a:prstGeom>
          <a:solidFill>
            <a:srgbClr val="00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Striped Right 12">
            <a:extLst>
              <a:ext uri="{FF2B5EF4-FFF2-40B4-BE49-F238E27FC236}">
                <a16:creationId xmlns:a16="http://schemas.microsoft.com/office/drawing/2014/main" id="{050F9052-3953-4CCD-94D8-7F6C6C29E6B7}"/>
              </a:ext>
            </a:extLst>
          </p:cNvPr>
          <p:cNvSpPr/>
          <p:nvPr/>
        </p:nvSpPr>
        <p:spPr>
          <a:xfrm>
            <a:off x="4198276" y="4130350"/>
            <a:ext cx="797616" cy="576064"/>
          </a:xfrm>
          <a:prstGeom prst="stripedRightArrow">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owchart: Document 13">
            <a:extLst>
              <a:ext uri="{FF2B5EF4-FFF2-40B4-BE49-F238E27FC236}">
                <a16:creationId xmlns:a16="http://schemas.microsoft.com/office/drawing/2014/main" id="{CE5D50A4-562F-4875-A0C3-D30A246F8CFE}"/>
              </a:ext>
            </a:extLst>
          </p:cNvPr>
          <p:cNvSpPr/>
          <p:nvPr/>
        </p:nvSpPr>
        <p:spPr>
          <a:xfrm>
            <a:off x="4953929" y="2696465"/>
            <a:ext cx="2482024" cy="1044719"/>
          </a:xfrm>
          <a:prstGeom prst="flowChartDocumen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ID" sz="2000" dirty="0">
                <a:latin typeface="Arial Rounded MT Bold" panose="020F0704030504030204" pitchFamily="34" charset="0"/>
              </a:rPr>
              <a:t>Selection Error</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ndParaRPr>
          </a:p>
        </p:txBody>
      </p:sp>
      <p:sp>
        <p:nvSpPr>
          <p:cNvPr id="15" name="Arrow: Striped Right 14">
            <a:extLst>
              <a:ext uri="{FF2B5EF4-FFF2-40B4-BE49-F238E27FC236}">
                <a16:creationId xmlns:a16="http://schemas.microsoft.com/office/drawing/2014/main" id="{3D190DE1-F3D4-4024-AC69-120E811D6A39}"/>
              </a:ext>
            </a:extLst>
          </p:cNvPr>
          <p:cNvSpPr/>
          <p:nvPr/>
        </p:nvSpPr>
        <p:spPr>
          <a:xfrm>
            <a:off x="4246402" y="2927629"/>
            <a:ext cx="797616" cy="480890"/>
          </a:xfrm>
          <a:prstGeom prst="stripedRightArrow">
            <a:avLst/>
          </a:prstGeom>
          <a:solidFill>
            <a:srgbClr val="33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owchart: Document 15">
            <a:extLst>
              <a:ext uri="{FF2B5EF4-FFF2-40B4-BE49-F238E27FC236}">
                <a16:creationId xmlns:a16="http://schemas.microsoft.com/office/drawing/2014/main" id="{BC631816-1A33-49E2-877E-FD3883F89409}"/>
              </a:ext>
            </a:extLst>
          </p:cNvPr>
          <p:cNvSpPr/>
          <p:nvPr/>
        </p:nvSpPr>
        <p:spPr>
          <a:xfrm>
            <a:off x="4953929" y="5190806"/>
            <a:ext cx="2482024" cy="1060456"/>
          </a:xfrm>
          <a:prstGeom prst="flowChartDocumen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ID" sz="2000" dirty="0">
                <a:latin typeface="Arial Rounded MT Bold" panose="020F0704030504030204" pitchFamily="34" charset="0"/>
              </a:rPr>
              <a:t>Sampling Errors</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ndParaRPr>
          </a:p>
        </p:txBody>
      </p:sp>
      <p:sp>
        <p:nvSpPr>
          <p:cNvPr id="17" name="Arrow: Striped Right 16">
            <a:extLst>
              <a:ext uri="{FF2B5EF4-FFF2-40B4-BE49-F238E27FC236}">
                <a16:creationId xmlns:a16="http://schemas.microsoft.com/office/drawing/2014/main" id="{5DDF4BDB-69F5-4397-92FA-9C65A33854E1}"/>
              </a:ext>
            </a:extLst>
          </p:cNvPr>
          <p:cNvSpPr/>
          <p:nvPr/>
        </p:nvSpPr>
        <p:spPr>
          <a:xfrm>
            <a:off x="4258434" y="5313319"/>
            <a:ext cx="797616" cy="576064"/>
          </a:xfrm>
          <a:prstGeom prst="stripedRightArrow">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945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8AF827-211F-429E-9AC0-74DDC8F088B7}"/>
              </a:ext>
            </a:extLst>
          </p:cNvPr>
          <p:cNvSpPr/>
          <p:nvPr/>
        </p:nvSpPr>
        <p:spPr>
          <a:xfrm>
            <a:off x="755576" y="548680"/>
            <a:ext cx="7776864" cy="8640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NO COVERAGE SAMPLING ERROR</a:t>
            </a:r>
          </a:p>
        </p:txBody>
      </p:sp>
      <p:grpSp>
        <p:nvGrpSpPr>
          <p:cNvPr id="69" name="Group 68">
            <a:extLst>
              <a:ext uri="{FF2B5EF4-FFF2-40B4-BE49-F238E27FC236}">
                <a16:creationId xmlns:a16="http://schemas.microsoft.com/office/drawing/2014/main" id="{AFD724A6-1E1C-4DA6-AA54-1529F75CD8A8}"/>
              </a:ext>
            </a:extLst>
          </p:cNvPr>
          <p:cNvGrpSpPr/>
          <p:nvPr/>
        </p:nvGrpSpPr>
        <p:grpSpPr>
          <a:xfrm>
            <a:off x="5486153" y="3341589"/>
            <a:ext cx="2826055" cy="2758797"/>
            <a:chOff x="5490360" y="3135959"/>
            <a:chExt cx="2826055" cy="2758797"/>
          </a:xfrm>
        </p:grpSpPr>
        <p:sp>
          <p:nvSpPr>
            <p:cNvPr id="36" name="Oval 35">
              <a:extLst>
                <a:ext uri="{FF2B5EF4-FFF2-40B4-BE49-F238E27FC236}">
                  <a16:creationId xmlns:a16="http://schemas.microsoft.com/office/drawing/2014/main" id="{BD6BD9A3-8F05-4C43-98D8-7817619E2639}"/>
                </a:ext>
              </a:extLst>
            </p:cNvPr>
            <p:cNvSpPr/>
            <p:nvPr/>
          </p:nvSpPr>
          <p:spPr>
            <a:xfrm>
              <a:off x="5490360" y="3135959"/>
              <a:ext cx="2826055" cy="275879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7413E03-3EE5-4EC2-9B79-FDB0F3ECFC9B}"/>
                </a:ext>
              </a:extLst>
            </p:cNvPr>
            <p:cNvSpPr/>
            <p:nvPr/>
          </p:nvSpPr>
          <p:spPr>
            <a:xfrm>
              <a:off x="6138052" y="353387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57841EA-D12B-49A5-A17D-582899DC1FE9}"/>
                </a:ext>
              </a:extLst>
            </p:cNvPr>
            <p:cNvSpPr/>
            <p:nvPr/>
          </p:nvSpPr>
          <p:spPr>
            <a:xfrm>
              <a:off x="6156176" y="3974909"/>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1919D55E-2983-483E-B491-41319AAFCE26}"/>
                </a:ext>
              </a:extLst>
            </p:cNvPr>
            <p:cNvSpPr/>
            <p:nvPr/>
          </p:nvSpPr>
          <p:spPr>
            <a:xfrm>
              <a:off x="7629642" y="357215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594FABE-A767-4D9A-B61A-C2B4EDAAA05E}"/>
                </a:ext>
              </a:extLst>
            </p:cNvPr>
            <p:cNvSpPr/>
            <p:nvPr/>
          </p:nvSpPr>
          <p:spPr>
            <a:xfrm>
              <a:off x="6585526" y="4150350"/>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9E4BAE6-2499-454F-A00C-43B0E99EC338}"/>
                </a:ext>
              </a:extLst>
            </p:cNvPr>
            <p:cNvSpPr/>
            <p:nvPr/>
          </p:nvSpPr>
          <p:spPr>
            <a:xfrm>
              <a:off x="6189482" y="470380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124FB9F5-5F47-4C3D-8C0F-3B3234A51155}"/>
                </a:ext>
              </a:extLst>
            </p:cNvPr>
            <p:cNvSpPr/>
            <p:nvPr/>
          </p:nvSpPr>
          <p:spPr>
            <a:xfrm>
              <a:off x="6589509" y="457095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1E0455DF-340B-4B4D-A58F-853D279CE831}"/>
                </a:ext>
              </a:extLst>
            </p:cNvPr>
            <p:cNvSpPr/>
            <p:nvPr/>
          </p:nvSpPr>
          <p:spPr>
            <a:xfrm>
              <a:off x="7590876" y="5081452"/>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Isosceles Triangle 45">
              <a:extLst>
                <a:ext uri="{FF2B5EF4-FFF2-40B4-BE49-F238E27FC236}">
                  <a16:creationId xmlns:a16="http://schemas.microsoft.com/office/drawing/2014/main" id="{E8A38BAB-6C65-4C32-8D7E-C86839EEFA6C}"/>
                </a:ext>
              </a:extLst>
            </p:cNvPr>
            <p:cNvSpPr/>
            <p:nvPr/>
          </p:nvSpPr>
          <p:spPr>
            <a:xfrm>
              <a:off x="7387657" y="4456665"/>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Isosceles Triangle 46">
              <a:extLst>
                <a:ext uri="{FF2B5EF4-FFF2-40B4-BE49-F238E27FC236}">
                  <a16:creationId xmlns:a16="http://schemas.microsoft.com/office/drawing/2014/main" id="{3F3A8A9C-26BB-4CE5-82E9-B9C41EE08ECA}"/>
                </a:ext>
              </a:extLst>
            </p:cNvPr>
            <p:cNvSpPr/>
            <p:nvPr/>
          </p:nvSpPr>
          <p:spPr>
            <a:xfrm>
              <a:off x="7017574" y="3440524"/>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Isosceles Triangle 47">
              <a:extLst>
                <a:ext uri="{FF2B5EF4-FFF2-40B4-BE49-F238E27FC236}">
                  <a16:creationId xmlns:a16="http://schemas.microsoft.com/office/drawing/2014/main" id="{73087E99-60A6-4C5F-AF86-FADF0B9FD115}"/>
                </a:ext>
              </a:extLst>
            </p:cNvPr>
            <p:cNvSpPr/>
            <p:nvPr/>
          </p:nvSpPr>
          <p:spPr>
            <a:xfrm>
              <a:off x="6462088" y="3535113"/>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Isosceles Triangle 48">
              <a:extLst>
                <a:ext uri="{FF2B5EF4-FFF2-40B4-BE49-F238E27FC236}">
                  <a16:creationId xmlns:a16="http://schemas.microsoft.com/office/drawing/2014/main" id="{F766857C-D075-4622-AED1-CECB4B74B90F}"/>
                </a:ext>
              </a:extLst>
            </p:cNvPr>
            <p:cNvSpPr/>
            <p:nvPr/>
          </p:nvSpPr>
          <p:spPr>
            <a:xfrm>
              <a:off x="6606104" y="4639931"/>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Isosceles Triangle 49">
              <a:extLst>
                <a:ext uri="{FF2B5EF4-FFF2-40B4-BE49-F238E27FC236}">
                  <a16:creationId xmlns:a16="http://schemas.microsoft.com/office/drawing/2014/main" id="{44138D13-CC2B-4478-84E8-9C253B57E04D}"/>
                </a:ext>
              </a:extLst>
            </p:cNvPr>
            <p:cNvSpPr/>
            <p:nvPr/>
          </p:nvSpPr>
          <p:spPr>
            <a:xfrm>
              <a:off x="6640881" y="3178390"/>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Isosceles Triangle 50">
              <a:extLst>
                <a:ext uri="{FF2B5EF4-FFF2-40B4-BE49-F238E27FC236}">
                  <a16:creationId xmlns:a16="http://schemas.microsoft.com/office/drawing/2014/main" id="{79218EFD-C0CA-4198-A6FD-DA5B5C30FA5D}"/>
                </a:ext>
              </a:extLst>
            </p:cNvPr>
            <p:cNvSpPr/>
            <p:nvPr/>
          </p:nvSpPr>
          <p:spPr>
            <a:xfrm>
              <a:off x="5577414" y="3972619"/>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F8834F6B-CF26-4BB6-8390-4D98F18B8593}"/>
                </a:ext>
              </a:extLst>
            </p:cNvPr>
            <p:cNvSpPr/>
            <p:nvPr/>
          </p:nvSpPr>
          <p:spPr>
            <a:xfrm>
              <a:off x="5901450" y="4291211"/>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FE3C9270-6B50-4D7B-8135-CD3A4123DA30}"/>
                </a:ext>
              </a:extLst>
            </p:cNvPr>
            <p:cNvSpPr/>
            <p:nvPr/>
          </p:nvSpPr>
          <p:spPr>
            <a:xfrm>
              <a:off x="5887339" y="5061755"/>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62BCD6DF-322C-4016-BEE1-498E206D5EED}"/>
                </a:ext>
              </a:extLst>
            </p:cNvPr>
            <p:cNvSpPr/>
            <p:nvPr/>
          </p:nvSpPr>
          <p:spPr>
            <a:xfrm>
              <a:off x="7161590" y="4191663"/>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A4134897-E4A3-41DF-8A42-4228FCBACBD7}"/>
                </a:ext>
              </a:extLst>
            </p:cNvPr>
            <p:cNvSpPr/>
            <p:nvPr/>
          </p:nvSpPr>
          <p:spPr>
            <a:xfrm>
              <a:off x="7063738" y="4778100"/>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6F070F65-D2E3-4BAA-83AD-D04C0B017B30}"/>
                </a:ext>
              </a:extLst>
            </p:cNvPr>
            <p:cNvSpPr/>
            <p:nvPr/>
          </p:nvSpPr>
          <p:spPr>
            <a:xfrm>
              <a:off x="7413618" y="3974909"/>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41CA310B-6600-4B0F-8C84-2CDCC8DB5B04}"/>
                </a:ext>
              </a:extLst>
            </p:cNvPr>
            <p:cNvSpPr/>
            <p:nvPr/>
          </p:nvSpPr>
          <p:spPr>
            <a:xfrm>
              <a:off x="6647820" y="5050302"/>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96BC27E3-4FF2-4657-AA39-264F1B3A035B}"/>
                </a:ext>
              </a:extLst>
            </p:cNvPr>
            <p:cNvSpPr/>
            <p:nvPr/>
          </p:nvSpPr>
          <p:spPr>
            <a:xfrm>
              <a:off x="7027734" y="5132119"/>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6C113FB9-5915-457C-854B-730390D87C1F}"/>
                </a:ext>
              </a:extLst>
            </p:cNvPr>
            <p:cNvSpPr/>
            <p:nvPr/>
          </p:nvSpPr>
          <p:spPr>
            <a:xfrm>
              <a:off x="7721001" y="4096364"/>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TextBox 65">
            <a:extLst>
              <a:ext uri="{FF2B5EF4-FFF2-40B4-BE49-F238E27FC236}">
                <a16:creationId xmlns:a16="http://schemas.microsoft.com/office/drawing/2014/main" id="{F89580DF-1FE6-48B9-A9BE-D111429659EF}"/>
              </a:ext>
            </a:extLst>
          </p:cNvPr>
          <p:cNvSpPr txBox="1"/>
          <p:nvPr/>
        </p:nvSpPr>
        <p:spPr>
          <a:xfrm>
            <a:off x="1499178" y="1792893"/>
            <a:ext cx="19692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POPULASI</a:t>
            </a:r>
          </a:p>
        </p:txBody>
      </p:sp>
      <p:sp>
        <p:nvSpPr>
          <p:cNvPr id="67" name="TextBox 66">
            <a:extLst>
              <a:ext uri="{FF2B5EF4-FFF2-40B4-BE49-F238E27FC236}">
                <a16:creationId xmlns:a16="http://schemas.microsoft.com/office/drawing/2014/main" id="{30C4280B-E1A9-4321-BF38-231ED8A4F40A}"/>
              </a:ext>
            </a:extLst>
          </p:cNvPr>
          <p:cNvSpPr txBox="1"/>
          <p:nvPr/>
        </p:nvSpPr>
        <p:spPr>
          <a:xfrm>
            <a:off x="5834897" y="1940855"/>
            <a:ext cx="28260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pitchFamily="34" charset="0"/>
              </a:rPr>
              <a:t>NO COVERAGE SAMPLING ERROR . BINTANG TIDAK ADA</a:t>
            </a:r>
          </a:p>
        </p:txBody>
      </p:sp>
      <p:grpSp>
        <p:nvGrpSpPr>
          <p:cNvPr id="118" name="Group 117">
            <a:extLst>
              <a:ext uri="{FF2B5EF4-FFF2-40B4-BE49-F238E27FC236}">
                <a16:creationId xmlns:a16="http://schemas.microsoft.com/office/drawing/2014/main" id="{578966FF-B172-46B4-9AAB-38BE261B97F8}"/>
              </a:ext>
            </a:extLst>
          </p:cNvPr>
          <p:cNvGrpSpPr/>
          <p:nvPr/>
        </p:nvGrpSpPr>
        <p:grpSpPr>
          <a:xfrm>
            <a:off x="633539" y="2429786"/>
            <a:ext cx="3790309" cy="3744416"/>
            <a:chOff x="582163" y="2341180"/>
            <a:chExt cx="3790309" cy="3744416"/>
          </a:xfrm>
        </p:grpSpPr>
        <p:grpSp>
          <p:nvGrpSpPr>
            <p:cNvPr id="117" name="Group 116">
              <a:extLst>
                <a:ext uri="{FF2B5EF4-FFF2-40B4-BE49-F238E27FC236}">
                  <a16:creationId xmlns:a16="http://schemas.microsoft.com/office/drawing/2014/main" id="{C829D551-BD72-48F2-A550-A3323C08F74D}"/>
                </a:ext>
              </a:extLst>
            </p:cNvPr>
            <p:cNvGrpSpPr/>
            <p:nvPr/>
          </p:nvGrpSpPr>
          <p:grpSpPr>
            <a:xfrm>
              <a:off x="628056" y="2341180"/>
              <a:ext cx="3744416" cy="3744416"/>
              <a:chOff x="495222" y="2461181"/>
              <a:chExt cx="3744416" cy="3744416"/>
            </a:xfrm>
          </p:grpSpPr>
          <p:sp>
            <p:nvSpPr>
              <p:cNvPr id="5" name="Oval 4">
                <a:extLst>
                  <a:ext uri="{FF2B5EF4-FFF2-40B4-BE49-F238E27FC236}">
                    <a16:creationId xmlns:a16="http://schemas.microsoft.com/office/drawing/2014/main" id="{C95EDEB3-B4DA-4B6C-938A-FF74F0CAE9C2}"/>
                  </a:ext>
                </a:extLst>
              </p:cNvPr>
              <p:cNvSpPr/>
              <p:nvPr/>
            </p:nvSpPr>
            <p:spPr>
              <a:xfrm>
                <a:off x="495222" y="2461181"/>
                <a:ext cx="3744416" cy="374441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494D3C7-7F86-4794-87BF-540D47866306}"/>
                  </a:ext>
                </a:extLst>
              </p:cNvPr>
              <p:cNvSpPr/>
              <p:nvPr/>
            </p:nvSpPr>
            <p:spPr>
              <a:xfrm>
                <a:off x="976924" y="4150350"/>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C41FB7E-4982-4452-98E4-EE0BB775B144}"/>
                  </a:ext>
                </a:extLst>
              </p:cNvPr>
              <p:cNvSpPr/>
              <p:nvPr/>
            </p:nvSpPr>
            <p:spPr>
              <a:xfrm>
                <a:off x="1768006" y="3186626"/>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1525430-69E8-4344-A6BC-428134DD5549}"/>
                  </a:ext>
                </a:extLst>
              </p:cNvPr>
              <p:cNvSpPr/>
              <p:nvPr/>
            </p:nvSpPr>
            <p:spPr>
              <a:xfrm>
                <a:off x="2452082" y="297938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DE25D92-D9FF-44BE-8003-D8E981C4A655}"/>
                  </a:ext>
                </a:extLst>
              </p:cNvPr>
              <p:cNvSpPr/>
              <p:nvPr/>
            </p:nvSpPr>
            <p:spPr>
              <a:xfrm>
                <a:off x="975918" y="346414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99D6F4-52F5-4E26-99EC-CC2B10B6ECF0}"/>
                  </a:ext>
                </a:extLst>
              </p:cNvPr>
              <p:cNvSpPr/>
              <p:nvPr/>
            </p:nvSpPr>
            <p:spPr>
              <a:xfrm>
                <a:off x="2920134" y="357215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7E84C21-72A2-4DC9-9AE9-B729230B92C9}"/>
                  </a:ext>
                </a:extLst>
              </p:cNvPr>
              <p:cNvSpPr/>
              <p:nvPr/>
            </p:nvSpPr>
            <p:spPr>
              <a:xfrm>
                <a:off x="1876018" y="4150350"/>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F17F859-AC29-4E68-9931-D0BC449CF45B}"/>
                  </a:ext>
                </a:extLst>
              </p:cNvPr>
              <p:cNvSpPr/>
              <p:nvPr/>
            </p:nvSpPr>
            <p:spPr>
              <a:xfrm>
                <a:off x="1479974" y="470380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339EBD-7A83-4084-B01E-180C6523C5EF}"/>
                  </a:ext>
                </a:extLst>
              </p:cNvPr>
              <p:cNvSpPr/>
              <p:nvPr/>
            </p:nvSpPr>
            <p:spPr>
              <a:xfrm>
                <a:off x="867906" y="5003140"/>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5BB7E41-ED23-490C-80D7-99C9339DAE39}"/>
                  </a:ext>
                </a:extLst>
              </p:cNvPr>
              <p:cNvSpPr/>
              <p:nvPr/>
            </p:nvSpPr>
            <p:spPr>
              <a:xfrm>
                <a:off x="2511415" y="5729399"/>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B7BA7088-BBD2-4D01-88E2-73D7808153F9}"/>
                  </a:ext>
                </a:extLst>
              </p:cNvPr>
              <p:cNvSpPr/>
              <p:nvPr/>
            </p:nvSpPr>
            <p:spPr>
              <a:xfrm>
                <a:off x="3180383" y="5455652"/>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D796EF91-C6FA-40F9-B50F-4A95FA5DB049}"/>
                  </a:ext>
                </a:extLst>
              </p:cNvPr>
              <p:cNvSpPr/>
              <p:nvPr/>
            </p:nvSpPr>
            <p:spPr>
              <a:xfrm>
                <a:off x="2308066" y="3440524"/>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836730AD-2F23-4AF1-8C73-3421CB16E27A}"/>
                  </a:ext>
                </a:extLst>
              </p:cNvPr>
              <p:cNvSpPr/>
              <p:nvPr/>
            </p:nvSpPr>
            <p:spPr>
              <a:xfrm>
                <a:off x="1752580" y="3535113"/>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4F37C81-0ED3-4F8C-808E-3A29436EBE13}"/>
                  </a:ext>
                </a:extLst>
              </p:cNvPr>
              <p:cNvSpPr/>
              <p:nvPr/>
            </p:nvSpPr>
            <p:spPr>
              <a:xfrm>
                <a:off x="1896596" y="4639931"/>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F8A7A3F8-D9AB-49BF-ADCD-829ED6ECCB74}"/>
                  </a:ext>
                </a:extLst>
              </p:cNvPr>
              <p:cNvSpPr/>
              <p:nvPr/>
            </p:nvSpPr>
            <p:spPr>
              <a:xfrm>
                <a:off x="1752580" y="2695928"/>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C5EF9EB4-8FE5-4849-BFCE-ABC7DF3482FB}"/>
                  </a:ext>
                </a:extLst>
              </p:cNvPr>
              <p:cNvSpPr/>
              <p:nvPr/>
            </p:nvSpPr>
            <p:spPr>
              <a:xfrm>
                <a:off x="624099" y="3774814"/>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2B289098-6235-4DAC-B973-0BDDEF7E758E}"/>
                  </a:ext>
                </a:extLst>
              </p:cNvPr>
              <p:cNvSpPr/>
              <p:nvPr/>
            </p:nvSpPr>
            <p:spPr>
              <a:xfrm>
                <a:off x="1191942" y="4291211"/>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B0FDB81A-17BC-4B8A-A9C5-4A3784659792}"/>
                  </a:ext>
                </a:extLst>
              </p:cNvPr>
              <p:cNvSpPr/>
              <p:nvPr/>
            </p:nvSpPr>
            <p:spPr>
              <a:xfrm>
                <a:off x="1177831" y="5061755"/>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23E2AA95-C716-40B7-8403-7D3D6309226C}"/>
                  </a:ext>
                </a:extLst>
              </p:cNvPr>
              <p:cNvSpPr/>
              <p:nvPr/>
            </p:nvSpPr>
            <p:spPr>
              <a:xfrm>
                <a:off x="2452082" y="4191663"/>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18587844-9223-4505-AA04-A38EEC16ED1D}"/>
                  </a:ext>
                </a:extLst>
              </p:cNvPr>
              <p:cNvSpPr/>
              <p:nvPr/>
            </p:nvSpPr>
            <p:spPr>
              <a:xfrm>
                <a:off x="2354230" y="4778100"/>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948A2BE9-D204-462C-B214-8E8E792CFE60}"/>
                  </a:ext>
                </a:extLst>
              </p:cNvPr>
              <p:cNvSpPr/>
              <p:nvPr/>
            </p:nvSpPr>
            <p:spPr>
              <a:xfrm>
                <a:off x="2881368" y="4511911"/>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7606B33D-9062-4679-B5EF-09E91D611833}"/>
                  </a:ext>
                </a:extLst>
              </p:cNvPr>
              <p:cNvSpPr/>
              <p:nvPr/>
            </p:nvSpPr>
            <p:spPr>
              <a:xfrm>
                <a:off x="2989380" y="4931132"/>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4D098988-A620-436E-AEAD-618211FF8A6F}"/>
                  </a:ext>
                </a:extLst>
              </p:cNvPr>
              <p:cNvSpPr/>
              <p:nvPr/>
            </p:nvSpPr>
            <p:spPr>
              <a:xfrm>
                <a:off x="2704110" y="3974909"/>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5189BCE2-7111-476A-959C-2A447F40E559}"/>
                  </a:ext>
                </a:extLst>
              </p:cNvPr>
              <p:cNvSpPr/>
              <p:nvPr/>
            </p:nvSpPr>
            <p:spPr>
              <a:xfrm>
                <a:off x="1639477" y="5462176"/>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Star: 5 Points 29">
                <a:extLst>
                  <a:ext uri="{FF2B5EF4-FFF2-40B4-BE49-F238E27FC236}">
                    <a16:creationId xmlns:a16="http://schemas.microsoft.com/office/drawing/2014/main" id="{38ED1CA0-B6D9-47DF-923E-0DEED8C7BB72}"/>
                  </a:ext>
                </a:extLst>
              </p:cNvPr>
              <p:cNvSpPr/>
              <p:nvPr/>
            </p:nvSpPr>
            <p:spPr>
              <a:xfrm>
                <a:off x="3252391" y="4215176"/>
                <a:ext cx="432048"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Star: 5 Points 30">
                <a:extLst>
                  <a:ext uri="{FF2B5EF4-FFF2-40B4-BE49-F238E27FC236}">
                    <a16:creationId xmlns:a16="http://schemas.microsoft.com/office/drawing/2014/main" id="{4D7D71AF-C8EA-47AD-AE6E-69CD7B92A9C6}"/>
                  </a:ext>
                </a:extLst>
              </p:cNvPr>
              <p:cNvSpPr/>
              <p:nvPr/>
            </p:nvSpPr>
            <p:spPr>
              <a:xfrm>
                <a:off x="2650363" y="3152492"/>
                <a:ext cx="432048"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Star: 5 Points 31">
                <a:extLst>
                  <a:ext uri="{FF2B5EF4-FFF2-40B4-BE49-F238E27FC236}">
                    <a16:creationId xmlns:a16="http://schemas.microsoft.com/office/drawing/2014/main" id="{C3B1F932-42AB-4037-A61A-927A262BEABB}"/>
                  </a:ext>
                </a:extLst>
              </p:cNvPr>
              <p:cNvSpPr/>
              <p:nvPr/>
            </p:nvSpPr>
            <p:spPr>
              <a:xfrm>
                <a:off x="3386676" y="4720988"/>
                <a:ext cx="432048"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992C6E31-C2FB-4DA6-BFCB-0F1C23C7F783}"/>
                  </a:ext>
                </a:extLst>
              </p:cNvPr>
              <p:cNvSpPr/>
              <p:nvPr/>
            </p:nvSpPr>
            <p:spPr>
              <a:xfrm>
                <a:off x="2318226" y="5132119"/>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Isosceles Triangle 33">
                <a:extLst>
                  <a:ext uri="{FF2B5EF4-FFF2-40B4-BE49-F238E27FC236}">
                    <a16:creationId xmlns:a16="http://schemas.microsoft.com/office/drawing/2014/main" id="{AD3CA236-F335-4134-854C-5C94DF218575}"/>
                  </a:ext>
                </a:extLst>
              </p:cNvPr>
              <p:cNvSpPr/>
              <p:nvPr/>
            </p:nvSpPr>
            <p:spPr>
              <a:xfrm>
                <a:off x="2953376" y="2785481"/>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0" name="Isosceles Triangle 99">
              <a:extLst>
                <a:ext uri="{FF2B5EF4-FFF2-40B4-BE49-F238E27FC236}">
                  <a16:creationId xmlns:a16="http://schemas.microsoft.com/office/drawing/2014/main" id="{AB4AAE57-2139-458E-BEEE-1786A57BDE1B}"/>
                </a:ext>
              </a:extLst>
            </p:cNvPr>
            <p:cNvSpPr/>
            <p:nvPr/>
          </p:nvSpPr>
          <p:spPr>
            <a:xfrm>
              <a:off x="3334439" y="3140968"/>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B4862BD2-2DCD-4613-B919-4C35A9F47304}"/>
                </a:ext>
              </a:extLst>
            </p:cNvPr>
            <p:cNvSpPr/>
            <p:nvPr/>
          </p:nvSpPr>
          <p:spPr>
            <a:xfrm>
              <a:off x="3306656" y="3974909"/>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Isosceles Triangle 101">
              <a:extLst>
                <a:ext uri="{FF2B5EF4-FFF2-40B4-BE49-F238E27FC236}">
                  <a16:creationId xmlns:a16="http://schemas.microsoft.com/office/drawing/2014/main" id="{654DC451-F4BF-4C69-BAFF-D481DB7BFD6E}"/>
                </a:ext>
              </a:extLst>
            </p:cNvPr>
            <p:cNvSpPr/>
            <p:nvPr/>
          </p:nvSpPr>
          <p:spPr>
            <a:xfrm>
              <a:off x="3593127" y="3733821"/>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3ED144B7-30A2-48DE-B419-015671C70972}"/>
                </a:ext>
              </a:extLst>
            </p:cNvPr>
            <p:cNvSpPr/>
            <p:nvPr/>
          </p:nvSpPr>
          <p:spPr>
            <a:xfrm>
              <a:off x="1479974" y="3744456"/>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Isosceles Triangle 103">
              <a:extLst>
                <a:ext uri="{FF2B5EF4-FFF2-40B4-BE49-F238E27FC236}">
                  <a16:creationId xmlns:a16="http://schemas.microsoft.com/office/drawing/2014/main" id="{6E68CE9A-A6F1-4351-A679-07DDEA9ED312}"/>
                </a:ext>
              </a:extLst>
            </p:cNvPr>
            <p:cNvSpPr/>
            <p:nvPr/>
          </p:nvSpPr>
          <p:spPr>
            <a:xfrm>
              <a:off x="3305095" y="4291651"/>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Oval 104">
              <a:extLst>
                <a:ext uri="{FF2B5EF4-FFF2-40B4-BE49-F238E27FC236}">
                  <a16:creationId xmlns:a16="http://schemas.microsoft.com/office/drawing/2014/main" id="{8A2A5E42-79BD-4E77-BEF3-084168BA2695}"/>
                </a:ext>
              </a:extLst>
            </p:cNvPr>
            <p:cNvSpPr/>
            <p:nvPr/>
          </p:nvSpPr>
          <p:spPr>
            <a:xfrm>
              <a:off x="1302947" y="3202107"/>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67DF806C-8423-419D-9614-A807BAC5E656}"/>
                </a:ext>
              </a:extLst>
            </p:cNvPr>
            <p:cNvSpPr/>
            <p:nvPr/>
          </p:nvSpPr>
          <p:spPr>
            <a:xfrm>
              <a:off x="582163" y="4475116"/>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Star: 5 Points 106">
              <a:extLst>
                <a:ext uri="{FF2B5EF4-FFF2-40B4-BE49-F238E27FC236}">
                  <a16:creationId xmlns:a16="http://schemas.microsoft.com/office/drawing/2014/main" id="{994B26D2-0C73-411B-BD91-58487C4CD548}"/>
                </a:ext>
              </a:extLst>
            </p:cNvPr>
            <p:cNvSpPr/>
            <p:nvPr/>
          </p:nvSpPr>
          <p:spPr>
            <a:xfrm>
              <a:off x="1038145" y="3617907"/>
              <a:ext cx="432048"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AA670974-E8B2-4630-84BA-54F5461013A3}"/>
                </a:ext>
              </a:extLst>
            </p:cNvPr>
            <p:cNvSpPr/>
            <p:nvPr/>
          </p:nvSpPr>
          <p:spPr>
            <a:xfrm>
              <a:off x="3878392" y="4213388"/>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Isosceles Triangle 108">
              <a:extLst>
                <a:ext uri="{FF2B5EF4-FFF2-40B4-BE49-F238E27FC236}">
                  <a16:creationId xmlns:a16="http://schemas.microsoft.com/office/drawing/2014/main" id="{90ACE6E3-3943-4238-A05E-2BD4ED650D6F}"/>
                </a:ext>
              </a:extLst>
            </p:cNvPr>
            <p:cNvSpPr/>
            <p:nvPr/>
          </p:nvSpPr>
          <p:spPr>
            <a:xfrm>
              <a:off x="1786350" y="5132119"/>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1B58D581-962F-4EEB-B096-52A1C9AFD877}"/>
                </a:ext>
              </a:extLst>
            </p:cNvPr>
            <p:cNvSpPr/>
            <p:nvPr/>
          </p:nvSpPr>
          <p:spPr>
            <a:xfrm>
              <a:off x="1968604" y="5672990"/>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C7516012-BBC0-465B-95FD-44025D0DDB30}"/>
                </a:ext>
              </a:extLst>
            </p:cNvPr>
            <p:cNvSpPr/>
            <p:nvPr/>
          </p:nvSpPr>
          <p:spPr>
            <a:xfrm>
              <a:off x="3547386" y="5141137"/>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Star: 5 Points 113">
              <a:extLst>
                <a:ext uri="{FF2B5EF4-FFF2-40B4-BE49-F238E27FC236}">
                  <a16:creationId xmlns:a16="http://schemas.microsoft.com/office/drawing/2014/main" id="{42C3573D-5211-4FAF-923F-A0E53ACDF1F6}"/>
                </a:ext>
              </a:extLst>
            </p:cNvPr>
            <p:cNvSpPr/>
            <p:nvPr/>
          </p:nvSpPr>
          <p:spPr>
            <a:xfrm>
              <a:off x="2230291" y="2497449"/>
              <a:ext cx="432048"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2C87264E-1200-4F19-8DEC-EB1A312162DB}"/>
                </a:ext>
              </a:extLst>
            </p:cNvPr>
            <p:cNvSpPr/>
            <p:nvPr/>
          </p:nvSpPr>
          <p:spPr>
            <a:xfrm>
              <a:off x="1232061" y="2830091"/>
              <a:ext cx="216024" cy="283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3417B24B-21BE-41D4-A1F1-B5954FB70412}"/>
                </a:ext>
              </a:extLst>
            </p:cNvPr>
            <p:cNvSpPr/>
            <p:nvPr/>
          </p:nvSpPr>
          <p:spPr>
            <a:xfrm>
              <a:off x="3684439" y="3424406"/>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6232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430802" y="2658912"/>
            <a:ext cx="3528392" cy="1800200"/>
          </a:xfrm>
          <a:prstGeom prst="flowChartMultidocumen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a:ea typeface="+mn-ea"/>
                <a:cs typeface="+mn-cs"/>
              </a:rPr>
              <a:t>Pertimbangan</a:t>
            </a:r>
            <a:r>
              <a:rPr kumimoji="0" lang="en-US" sz="2400" b="0" i="0" u="none" strike="noStrike" kern="1200" cap="none" spc="0" normalizeH="0" baseline="0" noProof="0" dirty="0">
                <a:ln>
                  <a:noFill/>
                </a:ln>
                <a:solidFill>
                  <a:srgbClr val="FFFFFF"/>
                </a:solidFill>
                <a:effectLst/>
                <a:uLnTx/>
                <a:uFillTx/>
                <a:latin typeface="Arial"/>
                <a:ea typeface="+mn-ea"/>
                <a:cs typeface="+mn-cs"/>
              </a:rPr>
              <a:t> </a:t>
            </a:r>
            <a:r>
              <a:rPr kumimoji="0" lang="en-US" sz="2400" b="0" i="0" u="none" strike="noStrike" kern="1200" cap="none" spc="0" normalizeH="0" baseline="0" noProof="0" dirty="0" err="1">
                <a:ln>
                  <a:noFill/>
                </a:ln>
                <a:solidFill>
                  <a:srgbClr val="FFFFFF"/>
                </a:solidFill>
                <a:effectLst/>
                <a:uLnTx/>
                <a:uFillTx/>
                <a:latin typeface="Arial"/>
                <a:ea typeface="+mn-ea"/>
                <a:cs typeface="+mn-cs"/>
              </a:rPr>
              <a:t>Menentukan</a:t>
            </a:r>
            <a:r>
              <a:rPr kumimoji="0" lang="en-US" sz="2400" b="0" i="0" u="none" strike="noStrike" kern="1200" cap="none" spc="0" normalizeH="0" baseline="0" noProof="0" dirty="0">
                <a:ln>
                  <a:noFill/>
                </a:ln>
                <a:solidFill>
                  <a:srgbClr val="FFFFFF"/>
                </a:solidFill>
                <a:effectLst/>
                <a:uLnTx/>
                <a:uFillTx/>
                <a:latin typeface="Arial"/>
                <a:ea typeface="+mn-ea"/>
                <a:cs typeface="+mn-cs"/>
              </a:rPr>
              <a:t> </a:t>
            </a:r>
            <a:r>
              <a:rPr kumimoji="0" lang="en-US" sz="2400" b="0" i="0" u="none" strike="noStrike" kern="1200" cap="none" spc="0" normalizeH="0" baseline="0" noProof="0" dirty="0" err="1">
                <a:ln>
                  <a:noFill/>
                </a:ln>
                <a:solidFill>
                  <a:srgbClr val="FFFFFF"/>
                </a:solidFill>
                <a:effectLst/>
                <a:uLnTx/>
                <a:uFillTx/>
                <a:latin typeface="Arial"/>
                <a:ea typeface="+mn-ea"/>
                <a:cs typeface="+mn-cs"/>
              </a:rPr>
              <a:t>Jumlah</a:t>
            </a:r>
            <a:r>
              <a:rPr kumimoji="0" lang="en-US" sz="2400" b="0" i="0" u="none" strike="noStrike" kern="1200" cap="none" spc="0" normalizeH="0" baseline="0" noProof="0" dirty="0">
                <a:ln>
                  <a:noFill/>
                </a:ln>
                <a:solidFill>
                  <a:srgbClr val="FFFFFF"/>
                </a:solidFill>
                <a:effectLst/>
                <a:uLnTx/>
                <a:uFillTx/>
                <a:latin typeface="Arial"/>
                <a:ea typeface="+mn-ea"/>
                <a:cs typeface="+mn-cs"/>
              </a:rPr>
              <a:t> </a:t>
            </a:r>
            <a:r>
              <a:rPr kumimoji="0" lang="en-US" sz="2400" b="0" i="0" u="none" strike="noStrike" kern="1200" cap="none" spc="0" normalizeH="0" baseline="0" noProof="0" dirty="0" err="1">
                <a:ln>
                  <a:noFill/>
                </a:ln>
                <a:solidFill>
                  <a:srgbClr val="FFFFFF"/>
                </a:solidFill>
                <a:effectLst/>
                <a:uLnTx/>
                <a:uFillTx/>
                <a:latin typeface="Arial"/>
                <a:ea typeface="+mn-ea"/>
                <a:cs typeface="+mn-cs"/>
              </a:rPr>
              <a:t>sampel</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lowchart: Document 4"/>
          <p:cNvSpPr/>
          <p:nvPr/>
        </p:nvSpPr>
        <p:spPr>
          <a:xfrm>
            <a:off x="5349740" y="476672"/>
            <a:ext cx="3024336" cy="1584176"/>
          </a:xfrm>
          <a:prstGeom prst="flowChartDocumen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Level of precision/%sampling error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lowchart: Document 5"/>
          <p:cNvSpPr/>
          <p:nvPr/>
        </p:nvSpPr>
        <p:spPr>
          <a:xfrm>
            <a:off x="5320910" y="2708920"/>
            <a:ext cx="3024336" cy="1584176"/>
          </a:xfrm>
          <a:prstGeom prst="flowChartDocumen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Confidence Level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 </a:t>
            </a:r>
            <a:r>
              <a:rPr kumimoji="0" lang="en-US" sz="2400" b="0" i="0" u="none" strike="noStrike" kern="1200" cap="none" spc="0" normalizeH="0" baseline="0" noProof="0" dirty="0" err="1">
                <a:ln>
                  <a:noFill/>
                </a:ln>
                <a:solidFill>
                  <a:srgbClr val="FFFFFF"/>
                </a:solidFill>
                <a:effectLst/>
                <a:uLnTx/>
                <a:uFillTx/>
                <a:latin typeface="Arial"/>
                <a:ea typeface="+mn-ea"/>
                <a:cs typeface="+mn-cs"/>
              </a:rPr>
              <a:t>kepercayaan</a:t>
            </a:r>
            <a:r>
              <a:rPr kumimoji="0" lang="en-US" sz="24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Flowchart: Document 6"/>
          <p:cNvSpPr/>
          <p:nvPr/>
        </p:nvSpPr>
        <p:spPr>
          <a:xfrm>
            <a:off x="5292080" y="4869160"/>
            <a:ext cx="3024336" cy="1584176"/>
          </a:xfrm>
          <a:prstGeom prst="flowChartDocumen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Degree of Variability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Isosceles Triangle 8"/>
          <p:cNvSpPr/>
          <p:nvPr/>
        </p:nvSpPr>
        <p:spPr>
          <a:xfrm rot="16200000">
            <a:off x="1613614" y="3092962"/>
            <a:ext cx="5772756" cy="648072"/>
          </a:xfrm>
          <a:prstGeom prst="triangle">
            <a:avLst>
              <a:gd name="adj" fmla="val 4919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4932040" y="530620"/>
            <a:ext cx="216024" cy="57727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174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p:cNvSpPr>
          <p:nvPr/>
        </p:nvSpPr>
        <p:spPr bwMode="auto">
          <a:xfrm>
            <a:off x="1403648" y="1784202"/>
            <a:ext cx="6768752" cy="3450703"/>
          </a:xfrm>
          <a:custGeom>
            <a:avLst/>
            <a:gdLst>
              <a:gd name="T0" fmla="*/ 0 w 4896"/>
              <a:gd name="T1" fmla="*/ 2160 h 2160"/>
              <a:gd name="T2" fmla="*/ 1296 w 4896"/>
              <a:gd name="T3" fmla="*/ 1440 h 2160"/>
              <a:gd name="T4" fmla="*/ 2448 w 4896"/>
              <a:gd name="T5" fmla="*/ 0 h 2160"/>
              <a:gd name="T6" fmla="*/ 3600 w 4896"/>
              <a:gd name="T7" fmla="*/ 1440 h 2160"/>
              <a:gd name="T8" fmla="*/ 4896 w 4896"/>
              <a:gd name="T9" fmla="*/ 2160 h 2160"/>
            </a:gdLst>
            <a:ahLst/>
            <a:cxnLst>
              <a:cxn ang="0">
                <a:pos x="T0" y="T1"/>
              </a:cxn>
              <a:cxn ang="0">
                <a:pos x="T2" y="T3"/>
              </a:cxn>
              <a:cxn ang="0">
                <a:pos x="T4" y="T5"/>
              </a:cxn>
              <a:cxn ang="0">
                <a:pos x="T6" y="T7"/>
              </a:cxn>
              <a:cxn ang="0">
                <a:pos x="T8" y="T9"/>
              </a:cxn>
            </a:cxnLst>
            <a:rect l="0" t="0" r="r" b="b"/>
            <a:pathLst>
              <a:path w="4896" h="2160">
                <a:moveTo>
                  <a:pt x="0" y="2160"/>
                </a:moveTo>
                <a:cubicBezTo>
                  <a:pt x="444" y="1980"/>
                  <a:pt x="888" y="1800"/>
                  <a:pt x="1296" y="1440"/>
                </a:cubicBezTo>
                <a:cubicBezTo>
                  <a:pt x="1704" y="1080"/>
                  <a:pt x="2064" y="0"/>
                  <a:pt x="2448" y="0"/>
                </a:cubicBezTo>
                <a:cubicBezTo>
                  <a:pt x="2832" y="0"/>
                  <a:pt x="3192" y="1080"/>
                  <a:pt x="3600" y="1440"/>
                </a:cubicBezTo>
                <a:cubicBezTo>
                  <a:pt x="4008" y="1800"/>
                  <a:pt x="4452" y="1980"/>
                  <a:pt x="4896" y="216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pitchFamily="34" charset="0"/>
            </a:endParaRPr>
          </a:p>
        </p:txBody>
      </p:sp>
      <p:cxnSp>
        <p:nvCxnSpPr>
          <p:cNvPr id="12" name="Straight Connector 11"/>
          <p:cNvCxnSpPr/>
          <p:nvPr/>
        </p:nvCxnSpPr>
        <p:spPr>
          <a:xfrm flipV="1">
            <a:off x="971600" y="5378922"/>
            <a:ext cx="7416824"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Freeform 15"/>
          <p:cNvSpPr>
            <a:spLocks/>
          </p:cNvSpPr>
          <p:nvPr/>
        </p:nvSpPr>
        <p:spPr bwMode="auto">
          <a:xfrm>
            <a:off x="2555776" y="3362698"/>
            <a:ext cx="2904907" cy="1871550"/>
          </a:xfrm>
          <a:custGeom>
            <a:avLst/>
            <a:gdLst>
              <a:gd name="T0" fmla="*/ 0 w 4896"/>
              <a:gd name="T1" fmla="*/ 2160 h 2160"/>
              <a:gd name="T2" fmla="*/ 1296 w 4896"/>
              <a:gd name="T3" fmla="*/ 1440 h 2160"/>
              <a:gd name="T4" fmla="*/ 2448 w 4896"/>
              <a:gd name="T5" fmla="*/ 0 h 2160"/>
              <a:gd name="T6" fmla="*/ 3600 w 4896"/>
              <a:gd name="T7" fmla="*/ 1440 h 2160"/>
              <a:gd name="T8" fmla="*/ 4896 w 4896"/>
              <a:gd name="T9" fmla="*/ 2160 h 2160"/>
            </a:gdLst>
            <a:ahLst/>
            <a:cxnLst>
              <a:cxn ang="0">
                <a:pos x="T0" y="T1"/>
              </a:cxn>
              <a:cxn ang="0">
                <a:pos x="T2" y="T3"/>
              </a:cxn>
              <a:cxn ang="0">
                <a:pos x="T4" y="T5"/>
              </a:cxn>
              <a:cxn ang="0">
                <a:pos x="T6" y="T7"/>
              </a:cxn>
              <a:cxn ang="0">
                <a:pos x="T8" y="T9"/>
              </a:cxn>
            </a:cxnLst>
            <a:rect l="0" t="0" r="r" b="b"/>
            <a:pathLst>
              <a:path w="4896" h="2160">
                <a:moveTo>
                  <a:pt x="0" y="2160"/>
                </a:moveTo>
                <a:cubicBezTo>
                  <a:pt x="444" y="1980"/>
                  <a:pt x="888" y="1800"/>
                  <a:pt x="1296" y="1440"/>
                </a:cubicBezTo>
                <a:cubicBezTo>
                  <a:pt x="1704" y="1080"/>
                  <a:pt x="2064" y="0"/>
                  <a:pt x="2448" y="0"/>
                </a:cubicBezTo>
                <a:cubicBezTo>
                  <a:pt x="2832" y="0"/>
                  <a:pt x="3192" y="1080"/>
                  <a:pt x="3600" y="1440"/>
                </a:cubicBezTo>
                <a:cubicBezTo>
                  <a:pt x="4008" y="1800"/>
                  <a:pt x="4452" y="1980"/>
                  <a:pt x="4896" y="216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38100">
                <a:solidFill>
                  <a:prstClr val="black"/>
                </a:solidFill>
              </a:ln>
              <a:solidFill>
                <a:prstClr val="black"/>
              </a:solidFill>
              <a:effectLst/>
              <a:uLnTx/>
              <a:uFillTx/>
              <a:latin typeface="Calibri"/>
              <a:ea typeface="+mn-ea"/>
              <a:cs typeface="Arial" pitchFamily="34" charset="0"/>
            </a:endParaRPr>
          </a:p>
        </p:txBody>
      </p:sp>
      <p:sp>
        <p:nvSpPr>
          <p:cNvPr id="17" name="Freeform 16"/>
          <p:cNvSpPr>
            <a:spLocks/>
          </p:cNvSpPr>
          <p:nvPr/>
        </p:nvSpPr>
        <p:spPr bwMode="auto">
          <a:xfrm>
            <a:off x="3419872" y="2138562"/>
            <a:ext cx="2904907" cy="3095686"/>
          </a:xfrm>
          <a:custGeom>
            <a:avLst/>
            <a:gdLst>
              <a:gd name="T0" fmla="*/ 0 w 4896"/>
              <a:gd name="T1" fmla="*/ 2160 h 2160"/>
              <a:gd name="T2" fmla="*/ 1296 w 4896"/>
              <a:gd name="T3" fmla="*/ 1440 h 2160"/>
              <a:gd name="T4" fmla="*/ 2448 w 4896"/>
              <a:gd name="T5" fmla="*/ 0 h 2160"/>
              <a:gd name="T6" fmla="*/ 3600 w 4896"/>
              <a:gd name="T7" fmla="*/ 1440 h 2160"/>
              <a:gd name="T8" fmla="*/ 4896 w 4896"/>
              <a:gd name="T9" fmla="*/ 2160 h 2160"/>
            </a:gdLst>
            <a:ahLst/>
            <a:cxnLst>
              <a:cxn ang="0">
                <a:pos x="T0" y="T1"/>
              </a:cxn>
              <a:cxn ang="0">
                <a:pos x="T2" y="T3"/>
              </a:cxn>
              <a:cxn ang="0">
                <a:pos x="T4" y="T5"/>
              </a:cxn>
              <a:cxn ang="0">
                <a:pos x="T6" y="T7"/>
              </a:cxn>
              <a:cxn ang="0">
                <a:pos x="T8" y="T9"/>
              </a:cxn>
            </a:cxnLst>
            <a:rect l="0" t="0" r="r" b="b"/>
            <a:pathLst>
              <a:path w="4896" h="2160">
                <a:moveTo>
                  <a:pt x="0" y="2160"/>
                </a:moveTo>
                <a:cubicBezTo>
                  <a:pt x="444" y="1980"/>
                  <a:pt x="888" y="1800"/>
                  <a:pt x="1296" y="1440"/>
                </a:cubicBezTo>
                <a:cubicBezTo>
                  <a:pt x="1704" y="1080"/>
                  <a:pt x="2064" y="0"/>
                  <a:pt x="2448" y="0"/>
                </a:cubicBezTo>
                <a:cubicBezTo>
                  <a:pt x="2832" y="0"/>
                  <a:pt x="3192" y="1080"/>
                  <a:pt x="3600" y="1440"/>
                </a:cubicBezTo>
                <a:cubicBezTo>
                  <a:pt x="4008" y="1800"/>
                  <a:pt x="4452" y="1980"/>
                  <a:pt x="4896" y="216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38100">
                <a:solidFill>
                  <a:prstClr val="black"/>
                </a:solidFill>
              </a:ln>
              <a:solidFill>
                <a:prstClr val="black"/>
              </a:solidFill>
              <a:effectLst/>
              <a:uLnTx/>
              <a:uFillTx/>
              <a:latin typeface="Calibri"/>
              <a:ea typeface="+mn-ea"/>
              <a:cs typeface="Arial" pitchFamily="34" charset="0"/>
            </a:endParaRPr>
          </a:p>
        </p:txBody>
      </p:sp>
      <p:sp>
        <p:nvSpPr>
          <p:cNvPr id="18" name="Freeform 17"/>
          <p:cNvSpPr>
            <a:spLocks/>
          </p:cNvSpPr>
          <p:nvPr/>
        </p:nvSpPr>
        <p:spPr bwMode="auto">
          <a:xfrm>
            <a:off x="3779912" y="2714626"/>
            <a:ext cx="3096344" cy="2519622"/>
          </a:xfrm>
          <a:custGeom>
            <a:avLst/>
            <a:gdLst>
              <a:gd name="T0" fmla="*/ 0 w 4896"/>
              <a:gd name="T1" fmla="*/ 2160 h 2160"/>
              <a:gd name="T2" fmla="*/ 1296 w 4896"/>
              <a:gd name="T3" fmla="*/ 1440 h 2160"/>
              <a:gd name="T4" fmla="*/ 2448 w 4896"/>
              <a:gd name="T5" fmla="*/ 0 h 2160"/>
              <a:gd name="T6" fmla="*/ 3600 w 4896"/>
              <a:gd name="T7" fmla="*/ 1440 h 2160"/>
              <a:gd name="T8" fmla="*/ 4896 w 4896"/>
              <a:gd name="T9" fmla="*/ 2160 h 2160"/>
            </a:gdLst>
            <a:ahLst/>
            <a:cxnLst>
              <a:cxn ang="0">
                <a:pos x="T0" y="T1"/>
              </a:cxn>
              <a:cxn ang="0">
                <a:pos x="T2" y="T3"/>
              </a:cxn>
              <a:cxn ang="0">
                <a:pos x="T4" y="T5"/>
              </a:cxn>
              <a:cxn ang="0">
                <a:pos x="T6" y="T7"/>
              </a:cxn>
              <a:cxn ang="0">
                <a:pos x="T8" y="T9"/>
              </a:cxn>
            </a:cxnLst>
            <a:rect l="0" t="0" r="r" b="b"/>
            <a:pathLst>
              <a:path w="4896" h="2160">
                <a:moveTo>
                  <a:pt x="0" y="2160"/>
                </a:moveTo>
                <a:cubicBezTo>
                  <a:pt x="444" y="1980"/>
                  <a:pt x="888" y="1800"/>
                  <a:pt x="1296" y="1440"/>
                </a:cubicBezTo>
                <a:cubicBezTo>
                  <a:pt x="1704" y="1080"/>
                  <a:pt x="2064" y="0"/>
                  <a:pt x="2448" y="0"/>
                </a:cubicBezTo>
                <a:cubicBezTo>
                  <a:pt x="2832" y="0"/>
                  <a:pt x="3192" y="1080"/>
                  <a:pt x="3600" y="1440"/>
                </a:cubicBezTo>
                <a:cubicBezTo>
                  <a:pt x="4008" y="1800"/>
                  <a:pt x="4452" y="1980"/>
                  <a:pt x="4896" y="216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38100">
                <a:solidFill>
                  <a:prstClr val="black"/>
                </a:solidFill>
              </a:ln>
              <a:solidFill>
                <a:prstClr val="black"/>
              </a:solidFill>
              <a:effectLst/>
              <a:uLnTx/>
              <a:uFillTx/>
              <a:latin typeface="Calibri"/>
              <a:ea typeface="+mn-ea"/>
              <a:cs typeface="Arial" pitchFamily="34" charset="0"/>
            </a:endParaRPr>
          </a:p>
        </p:txBody>
      </p:sp>
      <p:sp>
        <p:nvSpPr>
          <p:cNvPr id="20" name="TextBox 19"/>
          <p:cNvSpPr txBox="1"/>
          <p:nvPr/>
        </p:nvSpPr>
        <p:spPr>
          <a:xfrm>
            <a:off x="1393141" y="1584498"/>
            <a:ext cx="28083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haroni" pitchFamily="2" charset="-79"/>
                <a:ea typeface="+mn-ea"/>
                <a:cs typeface="Aharoni" pitchFamily="2" charset="-79"/>
              </a:rPr>
              <a:t>POPULASI</a:t>
            </a:r>
          </a:p>
        </p:txBody>
      </p:sp>
      <p:cxnSp>
        <p:nvCxnSpPr>
          <p:cNvPr id="22" name="Straight Arrow Connector 21"/>
          <p:cNvCxnSpPr/>
          <p:nvPr/>
        </p:nvCxnSpPr>
        <p:spPr>
          <a:xfrm>
            <a:off x="3275856" y="1784202"/>
            <a:ext cx="1020405" cy="323516"/>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83126" y="2483049"/>
            <a:ext cx="19647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Sampel</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3</a:t>
            </a:r>
          </a:p>
        </p:txBody>
      </p:sp>
      <p:sp>
        <p:nvSpPr>
          <p:cNvPr id="26" name="TextBox 25"/>
          <p:cNvSpPr txBox="1"/>
          <p:nvPr/>
        </p:nvSpPr>
        <p:spPr>
          <a:xfrm>
            <a:off x="989173" y="3247943"/>
            <a:ext cx="28083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Sampel</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2</a:t>
            </a:r>
          </a:p>
        </p:txBody>
      </p:sp>
      <p:sp>
        <p:nvSpPr>
          <p:cNvPr id="29" name="TextBox 28"/>
          <p:cNvSpPr txBox="1"/>
          <p:nvPr/>
        </p:nvSpPr>
        <p:spPr>
          <a:xfrm>
            <a:off x="370039" y="3801010"/>
            <a:ext cx="22062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Sampel</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1</a:t>
            </a:r>
          </a:p>
        </p:txBody>
      </p:sp>
      <p:cxnSp>
        <p:nvCxnSpPr>
          <p:cNvPr id="36" name="Straight Arrow Connector 35"/>
          <p:cNvCxnSpPr>
            <a:endCxn id="16" idx="1"/>
          </p:cNvCxnSpPr>
          <p:nvPr/>
        </p:nvCxnSpPr>
        <p:spPr>
          <a:xfrm>
            <a:off x="2066079" y="4062620"/>
            <a:ext cx="1258643" cy="54777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28491" y="3247943"/>
            <a:ext cx="1943509" cy="2669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31840" y="2744659"/>
            <a:ext cx="1995586" cy="291643"/>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88024" y="1784202"/>
            <a:ext cx="30963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72325" y="2138562"/>
            <a:ext cx="133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29633" y="3362698"/>
            <a:ext cx="30963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43294" y="2714626"/>
            <a:ext cx="129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04325" y="1778522"/>
            <a:ext cx="0" cy="360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60232" y="1778626"/>
            <a:ext cx="0" cy="936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25977" y="1778698"/>
            <a:ext cx="0" cy="1584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403648" y="5877272"/>
            <a:ext cx="604867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Rata-rata </a:t>
            </a:r>
            <a:r>
              <a:rPr kumimoji="0" lang="en-US" sz="24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populasi</a:t>
            </a: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µ,   rata-rata </a:t>
            </a:r>
            <a:r>
              <a:rPr kumimoji="0" lang="en-US" sz="24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sampel</a:t>
            </a: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Level of precision =  (µ - X)</a:t>
            </a:r>
          </a:p>
        </p:txBody>
      </p:sp>
      <p:cxnSp>
        <p:nvCxnSpPr>
          <p:cNvPr id="55" name="Straight Connector 54"/>
          <p:cNvCxnSpPr/>
          <p:nvPr/>
        </p:nvCxnSpPr>
        <p:spPr>
          <a:xfrm>
            <a:off x="6881822" y="5877272"/>
            <a:ext cx="25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839394" y="6298842"/>
            <a:ext cx="25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551362" y="1196752"/>
            <a:ext cx="5760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µ</a:t>
            </a:r>
            <a:endPar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9" name="TextBox 58"/>
          <p:cNvSpPr txBox="1"/>
          <p:nvPr/>
        </p:nvSpPr>
        <p:spPr>
          <a:xfrm>
            <a:off x="7225977" y="3231657"/>
            <a:ext cx="8640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X1</a:t>
            </a:r>
            <a:endPar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60" name="TextBox 59"/>
          <p:cNvSpPr txBox="1"/>
          <p:nvPr/>
        </p:nvSpPr>
        <p:spPr>
          <a:xfrm>
            <a:off x="6260683" y="2690425"/>
            <a:ext cx="8640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X3</a:t>
            </a:r>
            <a:endPar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61" name="TextBox 60"/>
          <p:cNvSpPr txBox="1"/>
          <p:nvPr/>
        </p:nvSpPr>
        <p:spPr>
          <a:xfrm>
            <a:off x="5677805" y="2170588"/>
            <a:ext cx="8640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X2</a:t>
            </a:r>
            <a:endPar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62" name="TextBox 61"/>
          <p:cNvSpPr txBox="1"/>
          <p:nvPr/>
        </p:nvSpPr>
        <p:spPr>
          <a:xfrm>
            <a:off x="370039" y="260648"/>
            <a:ext cx="82344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LEVEL OF PRECISION/SAMPLING ERROR = RATA-RATA POPULASI – RATA-RATA SAMPEL</a:t>
            </a:r>
          </a:p>
        </p:txBody>
      </p:sp>
    </p:spTree>
    <p:extLst>
      <p:ext uri="{BB962C8B-B14F-4D97-AF65-F5344CB8AC3E}">
        <p14:creationId xmlns:p14="http://schemas.microsoft.com/office/powerpoint/2010/main" val="25862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500" fill="hold"/>
                                        <p:tgtEl>
                                          <p:spTgt spid="47"/>
                                        </p:tgtEl>
                                        <p:attrNameLst>
                                          <p:attrName>ppt_x</p:attrName>
                                        </p:attrNameLst>
                                      </p:cBhvr>
                                      <p:tavLst>
                                        <p:tav tm="0">
                                          <p:val>
                                            <p:strVal val="#ppt_x"/>
                                          </p:val>
                                        </p:tav>
                                        <p:tav tm="100000">
                                          <p:val>
                                            <p:strVal val="#ppt_x"/>
                                          </p:val>
                                        </p:tav>
                                      </p:tavLst>
                                    </p:anim>
                                    <p:anim calcmode="lin" valueType="num">
                                      <p:cBhvr additive="base">
                                        <p:cTn id="75" dur="500" fill="hold"/>
                                        <p:tgtEl>
                                          <p:spTgt spid="47"/>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ppt_x"/>
                                          </p:val>
                                        </p:tav>
                                        <p:tav tm="100000">
                                          <p:val>
                                            <p:strVal val="#ppt_x"/>
                                          </p:val>
                                        </p:tav>
                                      </p:tavLst>
                                    </p:anim>
                                    <p:anim calcmode="lin" valueType="num">
                                      <p:cBhvr additive="base">
                                        <p:cTn id="79" dur="500" fill="hold"/>
                                        <p:tgtEl>
                                          <p:spTgt spid="5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additive="base">
                                        <p:cTn id="82" dur="500" fill="hold"/>
                                        <p:tgtEl>
                                          <p:spTgt spid="59"/>
                                        </p:tgtEl>
                                        <p:attrNameLst>
                                          <p:attrName>ppt_x</p:attrName>
                                        </p:attrNameLst>
                                      </p:cBhvr>
                                      <p:tavLst>
                                        <p:tav tm="0">
                                          <p:val>
                                            <p:strVal val="#ppt_x"/>
                                          </p:val>
                                        </p:tav>
                                        <p:tav tm="100000">
                                          <p:val>
                                            <p:strVal val="#ppt_x"/>
                                          </p:val>
                                        </p:tav>
                                      </p:tavLst>
                                    </p:anim>
                                    <p:anim calcmode="lin" valueType="num">
                                      <p:cBhvr additive="base">
                                        <p:cTn id="8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1000"/>
                                        <p:tgtEl>
                                          <p:spTgt spid="46"/>
                                        </p:tgtEl>
                                      </p:cBhvr>
                                    </p:animEffect>
                                    <p:anim calcmode="lin" valueType="num">
                                      <p:cBhvr>
                                        <p:cTn id="89" dur="1000" fill="hold"/>
                                        <p:tgtEl>
                                          <p:spTgt spid="46"/>
                                        </p:tgtEl>
                                        <p:attrNameLst>
                                          <p:attrName>ppt_x</p:attrName>
                                        </p:attrNameLst>
                                      </p:cBhvr>
                                      <p:tavLst>
                                        <p:tav tm="0">
                                          <p:val>
                                            <p:strVal val="#ppt_x"/>
                                          </p:val>
                                        </p:tav>
                                        <p:tav tm="100000">
                                          <p:val>
                                            <p:strVal val="#ppt_x"/>
                                          </p:val>
                                        </p:tav>
                                      </p:tavLst>
                                    </p:anim>
                                    <p:anim calcmode="lin" valueType="num">
                                      <p:cBhvr>
                                        <p:cTn id="90" dur="1000" fill="hold"/>
                                        <p:tgtEl>
                                          <p:spTgt spid="46"/>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1000"/>
                                        <p:tgtEl>
                                          <p:spTgt spid="50"/>
                                        </p:tgtEl>
                                      </p:cBhvr>
                                    </p:animEffect>
                                    <p:anim calcmode="lin" valueType="num">
                                      <p:cBhvr>
                                        <p:cTn id="94" dur="1000" fill="hold"/>
                                        <p:tgtEl>
                                          <p:spTgt spid="50"/>
                                        </p:tgtEl>
                                        <p:attrNameLst>
                                          <p:attrName>ppt_x</p:attrName>
                                        </p:attrNameLst>
                                      </p:cBhvr>
                                      <p:tavLst>
                                        <p:tav tm="0">
                                          <p:val>
                                            <p:strVal val="#ppt_x"/>
                                          </p:val>
                                        </p:tav>
                                        <p:tav tm="100000">
                                          <p:val>
                                            <p:strVal val="#ppt_x"/>
                                          </p:val>
                                        </p:tav>
                                      </p:tavLst>
                                    </p:anim>
                                    <p:anim calcmode="lin" valueType="num">
                                      <p:cBhvr>
                                        <p:cTn id="95" dur="1000" fill="hold"/>
                                        <p:tgtEl>
                                          <p:spTgt spid="5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1000"/>
                                        <p:tgtEl>
                                          <p:spTgt spid="48"/>
                                        </p:tgtEl>
                                      </p:cBhvr>
                                    </p:animEffect>
                                    <p:anim calcmode="lin" valueType="num">
                                      <p:cBhvr>
                                        <p:cTn id="106" dur="1000" fill="hold"/>
                                        <p:tgtEl>
                                          <p:spTgt spid="48"/>
                                        </p:tgtEl>
                                        <p:attrNameLst>
                                          <p:attrName>ppt_x</p:attrName>
                                        </p:attrNameLst>
                                      </p:cBhvr>
                                      <p:tavLst>
                                        <p:tav tm="0">
                                          <p:val>
                                            <p:strVal val="#ppt_x"/>
                                          </p:val>
                                        </p:tav>
                                        <p:tav tm="100000">
                                          <p:val>
                                            <p:strVal val="#ppt_x"/>
                                          </p:val>
                                        </p:tav>
                                      </p:tavLst>
                                    </p:anim>
                                    <p:anim calcmode="lin" valueType="num">
                                      <p:cBhvr>
                                        <p:cTn id="107" dur="1000" fill="hold"/>
                                        <p:tgtEl>
                                          <p:spTgt spid="4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1000"/>
                                        <p:tgtEl>
                                          <p:spTgt spid="51"/>
                                        </p:tgtEl>
                                      </p:cBhvr>
                                    </p:animEffect>
                                    <p:anim calcmode="lin" valueType="num">
                                      <p:cBhvr>
                                        <p:cTn id="111" dur="1000" fill="hold"/>
                                        <p:tgtEl>
                                          <p:spTgt spid="51"/>
                                        </p:tgtEl>
                                        <p:attrNameLst>
                                          <p:attrName>ppt_x</p:attrName>
                                        </p:attrNameLst>
                                      </p:cBhvr>
                                      <p:tavLst>
                                        <p:tav tm="0">
                                          <p:val>
                                            <p:strVal val="#ppt_x"/>
                                          </p:val>
                                        </p:tav>
                                        <p:tav tm="100000">
                                          <p:val>
                                            <p:strVal val="#ppt_x"/>
                                          </p:val>
                                        </p:tav>
                                      </p:tavLst>
                                    </p:anim>
                                    <p:anim calcmode="lin" valueType="num">
                                      <p:cBhvr>
                                        <p:cTn id="112" dur="1000" fill="hold"/>
                                        <p:tgtEl>
                                          <p:spTgt spid="5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fade">
                                      <p:cBhvr>
                                        <p:cTn id="122" dur="1000"/>
                                        <p:tgtEl>
                                          <p:spTgt spid="53"/>
                                        </p:tgtEl>
                                      </p:cBhvr>
                                    </p:animEffect>
                                    <p:anim calcmode="lin" valueType="num">
                                      <p:cBhvr>
                                        <p:cTn id="123" dur="1000" fill="hold"/>
                                        <p:tgtEl>
                                          <p:spTgt spid="53"/>
                                        </p:tgtEl>
                                        <p:attrNameLst>
                                          <p:attrName>ppt_x</p:attrName>
                                        </p:attrNameLst>
                                      </p:cBhvr>
                                      <p:tavLst>
                                        <p:tav tm="0">
                                          <p:val>
                                            <p:strVal val="#ppt_x"/>
                                          </p:val>
                                        </p:tav>
                                        <p:tav tm="100000">
                                          <p:val>
                                            <p:strVal val="#ppt_x"/>
                                          </p:val>
                                        </p:tav>
                                      </p:tavLst>
                                    </p:anim>
                                    <p:anim calcmode="lin" valueType="num">
                                      <p:cBhvr>
                                        <p:cTn id="12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23" grpId="0"/>
      <p:bldP spid="26" grpId="0"/>
      <p:bldP spid="29" grpId="0"/>
      <p:bldP spid="53" grpId="0"/>
      <p:bldP spid="59" grpId="0"/>
      <p:bldP spid="60" grpId="0"/>
      <p:bldP spid="61" grpId="0"/>
      <p:bldP spid="6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656984" y="3529880"/>
            <a:ext cx="2731440" cy="2707432"/>
            <a:chOff x="5656984" y="3529880"/>
            <a:chExt cx="2731440" cy="2707432"/>
          </a:xfrm>
        </p:grpSpPr>
        <p:sp>
          <p:nvSpPr>
            <p:cNvPr id="32" name="Oval 31"/>
            <p:cNvSpPr/>
            <p:nvPr/>
          </p:nvSpPr>
          <p:spPr>
            <a:xfrm>
              <a:off x="6300192" y="4550444"/>
              <a:ext cx="720080" cy="667804"/>
            </a:xfrm>
            <a:prstGeom prst="ellipse">
              <a:avLst/>
            </a:prstGeom>
            <a:solidFill>
              <a:schemeClr val="bg1">
                <a:lumMod val="85000"/>
                <a:lumOff val="1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E</a:t>
              </a:r>
            </a:p>
          </p:txBody>
        </p:sp>
        <p:sp>
          <p:nvSpPr>
            <p:cNvPr id="33" name="Oval 32"/>
            <p:cNvSpPr/>
            <p:nvPr/>
          </p:nvSpPr>
          <p:spPr>
            <a:xfrm>
              <a:off x="6626401" y="5140672"/>
              <a:ext cx="720080" cy="667804"/>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I</a:t>
              </a:r>
            </a:p>
          </p:txBody>
        </p:sp>
        <p:sp>
          <p:nvSpPr>
            <p:cNvPr id="34" name="Oval 33"/>
            <p:cNvSpPr/>
            <p:nvPr/>
          </p:nvSpPr>
          <p:spPr>
            <a:xfrm>
              <a:off x="6986441" y="4529608"/>
              <a:ext cx="720080" cy="667804"/>
            </a:xfrm>
            <a:prstGeom prst="ellipse">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E</a:t>
              </a:r>
            </a:p>
          </p:txBody>
        </p:sp>
        <p:grpSp>
          <p:nvGrpSpPr>
            <p:cNvPr id="36" name="Group 35"/>
            <p:cNvGrpSpPr/>
            <p:nvPr/>
          </p:nvGrpSpPr>
          <p:grpSpPr>
            <a:xfrm>
              <a:off x="5656984" y="3529880"/>
              <a:ext cx="2731440" cy="2707432"/>
              <a:chOff x="920552" y="838200"/>
              <a:chExt cx="3810000" cy="4572000"/>
            </a:xfrm>
          </p:grpSpPr>
          <p:sp>
            <p:nvSpPr>
              <p:cNvPr id="37" name="Oval 36"/>
              <p:cNvSpPr/>
              <p:nvPr/>
            </p:nvSpPr>
            <p:spPr>
              <a:xfrm>
                <a:off x="920552" y="838200"/>
                <a:ext cx="3810000" cy="1295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cxnSp>
            <p:nvCxnSpPr>
              <p:cNvPr id="38" name="Straight Connector 37"/>
              <p:cNvCxnSpPr>
                <a:stCxn id="37" idx="2"/>
              </p:cNvCxnSpPr>
              <p:nvPr/>
            </p:nvCxnSpPr>
            <p:spPr>
              <a:xfrm rot="10800000" flipH="1" flipV="1">
                <a:off x="920552" y="1485900"/>
                <a:ext cx="685800" cy="361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635052" y="3009900"/>
                <a:ext cx="3505200" cy="685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606352" y="4648200"/>
                <a:ext cx="2438400" cy="7620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grpSp>
        <p:sp>
          <p:nvSpPr>
            <p:cNvPr id="41" name="TextBox 40"/>
            <p:cNvSpPr txBox="1"/>
            <p:nvPr/>
          </p:nvSpPr>
          <p:spPr>
            <a:xfrm>
              <a:off x="5983523" y="3755976"/>
              <a:ext cx="207836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SAMPEL 2 </a:t>
              </a:r>
            </a:p>
          </p:txBody>
        </p:sp>
      </p:grpSp>
      <p:grpSp>
        <p:nvGrpSpPr>
          <p:cNvPr id="7" name="Group 6"/>
          <p:cNvGrpSpPr/>
          <p:nvPr/>
        </p:nvGrpSpPr>
        <p:grpSpPr>
          <a:xfrm>
            <a:off x="5573438" y="647290"/>
            <a:ext cx="2569155" cy="2574070"/>
            <a:chOff x="5573438" y="647290"/>
            <a:chExt cx="2569155" cy="2574070"/>
          </a:xfrm>
        </p:grpSpPr>
        <p:sp>
          <p:nvSpPr>
            <p:cNvPr id="51" name="Oval 50"/>
            <p:cNvSpPr/>
            <p:nvPr/>
          </p:nvSpPr>
          <p:spPr>
            <a:xfrm>
              <a:off x="6216647" y="1494898"/>
              <a:ext cx="720080" cy="667804"/>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B</a:t>
              </a:r>
            </a:p>
          </p:txBody>
        </p:sp>
        <p:sp>
          <p:nvSpPr>
            <p:cNvPr id="52" name="Oval 51"/>
            <p:cNvSpPr/>
            <p:nvPr/>
          </p:nvSpPr>
          <p:spPr>
            <a:xfrm>
              <a:off x="6542856" y="2085126"/>
              <a:ext cx="720080" cy="667804"/>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G</a:t>
              </a:r>
            </a:p>
          </p:txBody>
        </p:sp>
        <p:sp>
          <p:nvSpPr>
            <p:cNvPr id="53" name="Oval 52"/>
            <p:cNvSpPr/>
            <p:nvPr/>
          </p:nvSpPr>
          <p:spPr>
            <a:xfrm>
              <a:off x="6902896" y="1474062"/>
              <a:ext cx="720080" cy="667804"/>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E</a:t>
              </a:r>
            </a:p>
          </p:txBody>
        </p:sp>
        <p:grpSp>
          <p:nvGrpSpPr>
            <p:cNvPr id="54" name="Group 53"/>
            <p:cNvGrpSpPr/>
            <p:nvPr/>
          </p:nvGrpSpPr>
          <p:grpSpPr>
            <a:xfrm>
              <a:off x="5573438" y="647290"/>
              <a:ext cx="2569155" cy="2574070"/>
              <a:chOff x="920552" y="838200"/>
              <a:chExt cx="3810000" cy="4572000"/>
            </a:xfrm>
          </p:grpSpPr>
          <p:sp>
            <p:nvSpPr>
              <p:cNvPr id="55" name="Oval 54"/>
              <p:cNvSpPr/>
              <p:nvPr/>
            </p:nvSpPr>
            <p:spPr>
              <a:xfrm>
                <a:off x="920552" y="838200"/>
                <a:ext cx="3810000" cy="1295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cxnSp>
            <p:nvCxnSpPr>
              <p:cNvPr id="56" name="Straight Connector 55"/>
              <p:cNvCxnSpPr>
                <a:stCxn id="55" idx="2"/>
              </p:cNvCxnSpPr>
              <p:nvPr/>
            </p:nvCxnSpPr>
            <p:spPr>
              <a:xfrm rot="10800000" flipH="1" flipV="1">
                <a:off x="920552" y="1485900"/>
                <a:ext cx="685800" cy="361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2635052" y="3009900"/>
                <a:ext cx="3505200" cy="685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1606352" y="4648200"/>
                <a:ext cx="2438400" cy="7620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grpSp>
        <p:sp>
          <p:nvSpPr>
            <p:cNvPr id="59" name="TextBox 58"/>
            <p:cNvSpPr txBox="1"/>
            <p:nvPr/>
          </p:nvSpPr>
          <p:spPr>
            <a:xfrm>
              <a:off x="5863715" y="721650"/>
              <a:ext cx="207836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SAMPEL 1 </a:t>
              </a:r>
            </a:p>
          </p:txBody>
        </p:sp>
      </p:grpSp>
      <p:grpSp>
        <p:nvGrpSpPr>
          <p:cNvPr id="5" name="Group 4"/>
          <p:cNvGrpSpPr/>
          <p:nvPr/>
        </p:nvGrpSpPr>
        <p:grpSpPr>
          <a:xfrm>
            <a:off x="621904" y="1377280"/>
            <a:ext cx="3810000" cy="4572000"/>
            <a:chOff x="621904" y="1377280"/>
            <a:chExt cx="3810000" cy="4572000"/>
          </a:xfrm>
        </p:grpSpPr>
        <p:grpSp>
          <p:nvGrpSpPr>
            <p:cNvPr id="2" name="Group 1"/>
            <p:cNvGrpSpPr/>
            <p:nvPr/>
          </p:nvGrpSpPr>
          <p:grpSpPr>
            <a:xfrm>
              <a:off x="621904" y="1377280"/>
              <a:ext cx="3810000" cy="4572000"/>
              <a:chOff x="920552" y="838200"/>
              <a:chExt cx="3810000" cy="4572000"/>
            </a:xfrm>
          </p:grpSpPr>
          <p:sp>
            <p:nvSpPr>
              <p:cNvPr id="6" name="Oval 5"/>
              <p:cNvSpPr/>
              <p:nvPr/>
            </p:nvSpPr>
            <p:spPr>
              <a:xfrm>
                <a:off x="920552" y="838200"/>
                <a:ext cx="3810000" cy="1295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cxnSp>
            <p:nvCxnSpPr>
              <p:cNvPr id="14" name="Straight Connector 13"/>
              <p:cNvCxnSpPr>
                <a:stCxn id="6" idx="2"/>
              </p:cNvCxnSpPr>
              <p:nvPr/>
            </p:nvCxnSpPr>
            <p:spPr>
              <a:xfrm rot="10800000" flipH="1" flipV="1">
                <a:off x="920552" y="1485900"/>
                <a:ext cx="685800" cy="361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635052" y="3009900"/>
                <a:ext cx="3505200" cy="685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606352" y="4648200"/>
                <a:ext cx="2438400" cy="7620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grpSp>
        <p:sp>
          <p:nvSpPr>
            <p:cNvPr id="3" name="Oval 2"/>
            <p:cNvSpPr/>
            <p:nvPr/>
          </p:nvSpPr>
          <p:spPr>
            <a:xfrm>
              <a:off x="1641949" y="4084464"/>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A</a:t>
              </a:r>
            </a:p>
          </p:txBody>
        </p:sp>
        <p:sp>
          <p:nvSpPr>
            <p:cNvPr id="15" name="Oval 14"/>
            <p:cNvSpPr/>
            <p:nvPr/>
          </p:nvSpPr>
          <p:spPr>
            <a:xfrm>
              <a:off x="1095724" y="3472334"/>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B</a:t>
              </a:r>
            </a:p>
          </p:txBody>
        </p:sp>
        <p:sp>
          <p:nvSpPr>
            <p:cNvPr id="17" name="Oval 16"/>
            <p:cNvSpPr/>
            <p:nvPr/>
          </p:nvSpPr>
          <p:spPr>
            <a:xfrm>
              <a:off x="1455764" y="4848324"/>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c</a:t>
              </a:r>
            </a:p>
          </p:txBody>
        </p:sp>
        <p:sp>
          <p:nvSpPr>
            <p:cNvPr id="18" name="Oval 17"/>
            <p:cNvSpPr/>
            <p:nvPr/>
          </p:nvSpPr>
          <p:spPr>
            <a:xfrm>
              <a:off x="2027785" y="482724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D</a:t>
              </a:r>
            </a:p>
          </p:txBody>
        </p:sp>
        <p:sp>
          <p:nvSpPr>
            <p:cNvPr id="19" name="Oval 18"/>
            <p:cNvSpPr/>
            <p:nvPr/>
          </p:nvSpPr>
          <p:spPr>
            <a:xfrm>
              <a:off x="2438229" y="410716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E</a:t>
              </a:r>
            </a:p>
          </p:txBody>
        </p:sp>
        <p:sp>
          <p:nvSpPr>
            <p:cNvPr id="24" name="Oval 23"/>
            <p:cNvSpPr/>
            <p:nvPr/>
          </p:nvSpPr>
          <p:spPr>
            <a:xfrm>
              <a:off x="2798269" y="4933404"/>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F</a:t>
              </a:r>
            </a:p>
          </p:txBody>
        </p:sp>
        <p:sp>
          <p:nvSpPr>
            <p:cNvPr id="26" name="Oval 25"/>
            <p:cNvSpPr/>
            <p:nvPr/>
          </p:nvSpPr>
          <p:spPr>
            <a:xfrm>
              <a:off x="3275856" y="410716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G</a:t>
              </a:r>
            </a:p>
          </p:txBody>
        </p:sp>
        <p:sp>
          <p:nvSpPr>
            <p:cNvPr id="28" name="Oval 27"/>
            <p:cNvSpPr/>
            <p:nvPr/>
          </p:nvSpPr>
          <p:spPr>
            <a:xfrm>
              <a:off x="3386064" y="311465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H</a:t>
              </a:r>
            </a:p>
          </p:txBody>
        </p:sp>
        <p:sp>
          <p:nvSpPr>
            <p:cNvPr id="29" name="Oval 28"/>
            <p:cNvSpPr/>
            <p:nvPr/>
          </p:nvSpPr>
          <p:spPr>
            <a:xfrm>
              <a:off x="2599036" y="3364384"/>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I</a:t>
              </a:r>
            </a:p>
          </p:txBody>
        </p:sp>
        <p:sp>
          <p:nvSpPr>
            <p:cNvPr id="30" name="Oval 29"/>
            <p:cNvSpPr/>
            <p:nvPr/>
          </p:nvSpPr>
          <p:spPr>
            <a:xfrm>
              <a:off x="1878956" y="317180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J</a:t>
              </a:r>
            </a:p>
          </p:txBody>
        </p:sp>
        <p:sp>
          <p:nvSpPr>
            <p:cNvPr id="4" name="TextBox 3"/>
            <p:cNvSpPr txBox="1"/>
            <p:nvPr/>
          </p:nvSpPr>
          <p:spPr>
            <a:xfrm>
              <a:off x="1307704" y="1723256"/>
              <a:ext cx="207836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POPULASI</a:t>
              </a:r>
            </a:p>
          </p:txBody>
        </p:sp>
        <p:sp>
          <p:nvSpPr>
            <p:cNvPr id="35" name="Oval 34"/>
            <p:cNvSpPr/>
            <p:nvPr/>
          </p:nvSpPr>
          <p:spPr>
            <a:xfrm>
              <a:off x="1104209" y="3004344"/>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K</a:t>
              </a:r>
            </a:p>
          </p:txBody>
        </p:sp>
        <p:sp>
          <p:nvSpPr>
            <p:cNvPr id="60" name="Oval 59"/>
            <p:cNvSpPr/>
            <p:nvPr/>
          </p:nvSpPr>
          <p:spPr>
            <a:xfrm>
              <a:off x="2517180" y="2729508"/>
              <a:ext cx="720080" cy="667804"/>
            </a:xfrm>
            <a:prstGeom prst="ellipse">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E</a:t>
              </a:r>
            </a:p>
          </p:txBody>
        </p:sp>
      </p:grpSp>
      <p:sp>
        <p:nvSpPr>
          <p:cNvPr id="9" name="TextBox 8"/>
          <p:cNvSpPr txBox="1"/>
          <p:nvPr/>
        </p:nvSpPr>
        <p:spPr>
          <a:xfrm>
            <a:off x="251521" y="260648"/>
            <a:ext cx="5112568"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CONFIDENCE LEVEL (sampel 2 yg benar)</a:t>
            </a:r>
          </a:p>
        </p:txBody>
      </p:sp>
      <p:cxnSp>
        <p:nvCxnSpPr>
          <p:cNvPr id="61" name="Straight Arrow Connector 60"/>
          <p:cNvCxnSpPr/>
          <p:nvPr/>
        </p:nvCxnSpPr>
        <p:spPr>
          <a:xfrm flipV="1">
            <a:off x="4431904" y="2162702"/>
            <a:ext cx="1225080" cy="136717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066134" y="4616940"/>
            <a:ext cx="1917389" cy="67650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12180" y="1359936"/>
            <a:ext cx="3810000" cy="4572000"/>
            <a:chOff x="920552" y="838200"/>
            <a:chExt cx="3810000" cy="4572000"/>
          </a:xfrm>
        </p:grpSpPr>
        <p:sp>
          <p:nvSpPr>
            <p:cNvPr id="71" name="Oval 70"/>
            <p:cNvSpPr/>
            <p:nvPr/>
          </p:nvSpPr>
          <p:spPr>
            <a:xfrm>
              <a:off x="920552" y="838200"/>
              <a:ext cx="3810000" cy="1295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cxnSp>
          <p:nvCxnSpPr>
            <p:cNvPr id="72" name="Straight Connector 71"/>
            <p:cNvCxnSpPr>
              <a:stCxn id="71" idx="2"/>
            </p:cNvCxnSpPr>
            <p:nvPr/>
          </p:nvCxnSpPr>
          <p:spPr>
            <a:xfrm rot="10800000" flipH="1" flipV="1">
              <a:off x="920552" y="1485900"/>
              <a:ext cx="685800" cy="361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635052" y="3009900"/>
              <a:ext cx="3505200" cy="685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606352" y="4648200"/>
              <a:ext cx="2438400" cy="7620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grpSp>
      <p:sp>
        <p:nvSpPr>
          <p:cNvPr id="46" name="Oval 45"/>
          <p:cNvSpPr/>
          <p:nvPr/>
        </p:nvSpPr>
        <p:spPr>
          <a:xfrm>
            <a:off x="1632225" y="406712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A</a:t>
            </a:r>
          </a:p>
        </p:txBody>
      </p:sp>
      <p:sp>
        <p:nvSpPr>
          <p:cNvPr id="47" name="Oval 46"/>
          <p:cNvSpPr/>
          <p:nvPr/>
        </p:nvSpPr>
        <p:spPr>
          <a:xfrm>
            <a:off x="1086000" y="345499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B</a:t>
            </a:r>
          </a:p>
        </p:txBody>
      </p:sp>
      <p:sp>
        <p:nvSpPr>
          <p:cNvPr id="48" name="Oval 47"/>
          <p:cNvSpPr/>
          <p:nvPr/>
        </p:nvSpPr>
        <p:spPr>
          <a:xfrm>
            <a:off x="1446040" y="483098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c</a:t>
            </a:r>
          </a:p>
        </p:txBody>
      </p:sp>
      <p:sp>
        <p:nvSpPr>
          <p:cNvPr id="49" name="Oval 48"/>
          <p:cNvSpPr/>
          <p:nvPr/>
        </p:nvSpPr>
        <p:spPr>
          <a:xfrm>
            <a:off x="2018061" y="4809896"/>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D</a:t>
            </a:r>
          </a:p>
        </p:txBody>
      </p:sp>
      <p:sp>
        <p:nvSpPr>
          <p:cNvPr id="50" name="Oval 49"/>
          <p:cNvSpPr/>
          <p:nvPr/>
        </p:nvSpPr>
        <p:spPr>
          <a:xfrm>
            <a:off x="2428505" y="4089816"/>
            <a:ext cx="720080" cy="720080"/>
          </a:xfrm>
          <a:prstGeom prst="ellipse">
            <a:avLst/>
          </a:prstGeom>
          <a:solidFill>
            <a:schemeClr val="bg1">
              <a:lumMod val="85000"/>
              <a:lumOff val="1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E</a:t>
            </a:r>
          </a:p>
        </p:txBody>
      </p:sp>
      <p:sp>
        <p:nvSpPr>
          <p:cNvPr id="63" name="Oval 62"/>
          <p:cNvSpPr/>
          <p:nvPr/>
        </p:nvSpPr>
        <p:spPr>
          <a:xfrm>
            <a:off x="2788545" y="491606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F</a:t>
            </a:r>
          </a:p>
        </p:txBody>
      </p:sp>
      <p:sp>
        <p:nvSpPr>
          <p:cNvPr id="64" name="Oval 63"/>
          <p:cNvSpPr/>
          <p:nvPr/>
        </p:nvSpPr>
        <p:spPr>
          <a:xfrm>
            <a:off x="3266132" y="4089816"/>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G</a:t>
            </a:r>
          </a:p>
        </p:txBody>
      </p:sp>
      <p:sp>
        <p:nvSpPr>
          <p:cNvPr id="65" name="Oval 64"/>
          <p:cNvSpPr/>
          <p:nvPr/>
        </p:nvSpPr>
        <p:spPr>
          <a:xfrm>
            <a:off x="3376340" y="3097306"/>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H</a:t>
            </a:r>
          </a:p>
        </p:txBody>
      </p:sp>
      <p:sp>
        <p:nvSpPr>
          <p:cNvPr id="66" name="Oval 65"/>
          <p:cNvSpPr/>
          <p:nvPr/>
        </p:nvSpPr>
        <p:spPr>
          <a:xfrm>
            <a:off x="2589312" y="334704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I</a:t>
            </a:r>
          </a:p>
        </p:txBody>
      </p:sp>
      <p:sp>
        <p:nvSpPr>
          <p:cNvPr id="67" name="Oval 66"/>
          <p:cNvSpPr/>
          <p:nvPr/>
        </p:nvSpPr>
        <p:spPr>
          <a:xfrm>
            <a:off x="1869232" y="3154456"/>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J</a:t>
            </a:r>
          </a:p>
        </p:txBody>
      </p:sp>
      <p:sp>
        <p:nvSpPr>
          <p:cNvPr id="68" name="TextBox 67"/>
          <p:cNvSpPr txBox="1"/>
          <p:nvPr/>
        </p:nvSpPr>
        <p:spPr>
          <a:xfrm>
            <a:off x="1297980" y="1705912"/>
            <a:ext cx="207836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POPULASI</a:t>
            </a:r>
          </a:p>
        </p:txBody>
      </p:sp>
      <p:sp>
        <p:nvSpPr>
          <p:cNvPr id="69" name="Oval 68"/>
          <p:cNvSpPr/>
          <p:nvPr/>
        </p:nvSpPr>
        <p:spPr>
          <a:xfrm>
            <a:off x="1094485" y="2987000"/>
            <a:ext cx="720080" cy="72008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K</a:t>
            </a:r>
          </a:p>
        </p:txBody>
      </p:sp>
      <p:sp>
        <p:nvSpPr>
          <p:cNvPr id="70" name="Oval 69"/>
          <p:cNvSpPr/>
          <p:nvPr/>
        </p:nvSpPr>
        <p:spPr>
          <a:xfrm>
            <a:off x="2507456" y="2712164"/>
            <a:ext cx="720080" cy="667804"/>
          </a:xfrm>
          <a:prstGeom prst="ellipse">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E</a:t>
            </a:r>
          </a:p>
        </p:txBody>
      </p:sp>
      <p:sp>
        <p:nvSpPr>
          <p:cNvPr id="75" name="Oval 74"/>
          <p:cNvSpPr/>
          <p:nvPr/>
        </p:nvSpPr>
        <p:spPr>
          <a:xfrm>
            <a:off x="744169" y="2419028"/>
            <a:ext cx="720080" cy="667804"/>
          </a:xfrm>
          <a:prstGeom prst="ellipse">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mn-cs"/>
              </a:rPr>
              <a:t>X</a:t>
            </a:r>
          </a:p>
        </p:txBody>
      </p:sp>
    </p:spTree>
    <p:extLst>
      <p:ext uri="{BB962C8B-B14F-4D97-AF65-F5344CB8AC3E}">
        <p14:creationId xmlns:p14="http://schemas.microsoft.com/office/powerpoint/2010/main" val="7516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430802" y="2658912"/>
            <a:ext cx="3528392" cy="1800200"/>
          </a:xfrm>
          <a:prstGeom prst="flowChartMultidocumen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PERHITUNGAN JUMLAH SAMPEL</a:t>
            </a:r>
          </a:p>
        </p:txBody>
      </p:sp>
      <p:sp>
        <p:nvSpPr>
          <p:cNvPr id="5" name="Flowchart: Document 4"/>
          <p:cNvSpPr/>
          <p:nvPr/>
        </p:nvSpPr>
        <p:spPr>
          <a:xfrm>
            <a:off x="5349740" y="548680"/>
            <a:ext cx="3024336" cy="1584176"/>
          </a:xfrm>
          <a:prstGeom prst="flowChartDocumen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haroni" pitchFamily="2" charset="-79"/>
                <a:ea typeface="+mn-ea"/>
                <a:cs typeface="Aharoni" pitchFamily="2" charset="-79"/>
              </a:rPr>
              <a:t>Jumlah</a:t>
            </a:r>
            <a:r>
              <a:rPr kumimoji="0" lang="en-US" sz="2400" b="0" i="0" u="none" strike="noStrike" kern="1200" cap="none" spc="0" normalizeH="0" baseline="0" noProof="0" dirty="0">
                <a:ln>
                  <a:noFill/>
                </a:ln>
                <a:solidFill>
                  <a:prstClr val="white"/>
                </a:solidFill>
                <a:effectLst/>
                <a:uLnTx/>
                <a:uFillTx/>
                <a:latin typeface="Aharoni" pitchFamily="2" charset="-79"/>
                <a:ea typeface="+mn-ea"/>
                <a:cs typeface="Aharoni" pitchFamily="2" charset="-79"/>
              </a:rPr>
              <a:t> </a:t>
            </a:r>
            <a:r>
              <a:rPr kumimoji="0" lang="en-US" sz="2400" b="0" i="0" u="none" strike="noStrike" kern="1200" cap="none" spc="0" normalizeH="0" baseline="0" noProof="0" dirty="0" err="1">
                <a:ln>
                  <a:noFill/>
                </a:ln>
                <a:solidFill>
                  <a:prstClr val="white"/>
                </a:solidFill>
                <a:effectLst/>
                <a:uLnTx/>
                <a:uFillTx/>
                <a:latin typeface="Aharoni" pitchFamily="2" charset="-79"/>
                <a:ea typeface="+mn-ea"/>
                <a:cs typeface="Aharoni" pitchFamily="2" charset="-79"/>
              </a:rPr>
              <a:t>populasi</a:t>
            </a:r>
            <a:r>
              <a:rPr kumimoji="0" lang="en-US" sz="2400" b="0" i="0" u="none" strike="noStrike" kern="1200" cap="none" spc="0" normalizeH="0" baseline="0" noProof="0" dirty="0">
                <a:ln>
                  <a:noFill/>
                </a:ln>
                <a:solidFill>
                  <a:prstClr val="white"/>
                </a:solidFill>
                <a:effectLst/>
                <a:uLnTx/>
                <a:uFillTx/>
                <a:latin typeface="Aharoni" pitchFamily="2" charset="-79"/>
                <a:ea typeface="+mn-ea"/>
                <a:cs typeface="Aharoni" pitchFamily="2" charset="-79"/>
              </a:rPr>
              <a:t> </a:t>
            </a:r>
            <a:r>
              <a:rPr kumimoji="0" lang="en-US" sz="2400" b="0" i="0" u="none" strike="noStrike" kern="1200" cap="none" spc="0" normalizeH="0" baseline="0" noProof="0" dirty="0" err="1">
                <a:ln>
                  <a:noFill/>
                </a:ln>
                <a:solidFill>
                  <a:prstClr val="white"/>
                </a:solidFill>
                <a:effectLst/>
                <a:uLnTx/>
                <a:uFillTx/>
                <a:latin typeface="Aharoni" pitchFamily="2" charset="-79"/>
                <a:ea typeface="+mn-ea"/>
                <a:cs typeface="Aharoni" pitchFamily="2" charset="-79"/>
              </a:rPr>
              <a:t>tidak</a:t>
            </a:r>
            <a:r>
              <a:rPr kumimoji="0" lang="en-US" sz="2400" b="0" i="0" u="none" strike="noStrike" kern="1200" cap="none" spc="0" normalizeH="0" baseline="0" noProof="0" dirty="0">
                <a:ln>
                  <a:noFill/>
                </a:ln>
                <a:solidFill>
                  <a:prstClr val="white"/>
                </a:solidFill>
                <a:effectLst/>
                <a:uLnTx/>
                <a:uFillTx/>
                <a:latin typeface="Aharoni" pitchFamily="2" charset="-79"/>
                <a:ea typeface="+mn-ea"/>
                <a:cs typeface="Aharoni" pitchFamily="2" charset="-79"/>
              </a:rPr>
              <a:t> </a:t>
            </a:r>
            <a:r>
              <a:rPr kumimoji="0" lang="en-US" sz="2400" b="0" i="0" u="none" strike="noStrike" kern="1200" cap="none" spc="0" normalizeH="0" baseline="0" noProof="0" dirty="0" err="1">
                <a:ln>
                  <a:noFill/>
                </a:ln>
                <a:solidFill>
                  <a:prstClr val="white"/>
                </a:solidFill>
                <a:effectLst/>
                <a:uLnTx/>
                <a:uFillTx/>
                <a:latin typeface="Aharoni" pitchFamily="2" charset="-79"/>
                <a:ea typeface="+mn-ea"/>
                <a:cs typeface="Aharoni" pitchFamily="2" charset="-79"/>
              </a:rPr>
              <a:t>diketahui</a:t>
            </a:r>
            <a:r>
              <a:rPr kumimoji="0" lang="en-US" sz="2400" b="0" i="0" u="none" strike="noStrike" kern="1200" cap="none" spc="0" normalizeH="0" baseline="0" noProof="0" dirty="0">
                <a:ln>
                  <a:noFill/>
                </a:ln>
                <a:solidFill>
                  <a:prstClr val="white"/>
                </a:solidFill>
                <a:effectLst/>
                <a:uLnTx/>
                <a:uFillTx/>
                <a:latin typeface="Aharoni" pitchFamily="2" charset="-79"/>
                <a:ea typeface="+mn-ea"/>
                <a:cs typeface="Aharoni" pitchFamily="2" charset="-79"/>
              </a:rPr>
              <a:t> (</a:t>
            </a:r>
            <a:r>
              <a:rPr kumimoji="0" lang="en-US" sz="2400" b="0" i="0" u="none" strike="noStrike" kern="1200" cap="none" spc="0" normalizeH="0" baseline="0" noProof="0" dirty="0" err="1">
                <a:ln>
                  <a:noFill/>
                </a:ln>
                <a:solidFill>
                  <a:prstClr val="white"/>
                </a:solidFill>
                <a:effectLst/>
                <a:uLnTx/>
                <a:uFillTx/>
                <a:latin typeface="Aharoni" pitchFamily="2" charset="-79"/>
                <a:ea typeface="+mn-ea"/>
                <a:cs typeface="Aharoni" pitchFamily="2" charset="-79"/>
              </a:rPr>
              <a:t>infinitit</a:t>
            </a:r>
            <a:r>
              <a:rPr kumimoji="0" lang="en-US" sz="24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Flowchart: Document 6"/>
          <p:cNvSpPr/>
          <p:nvPr/>
        </p:nvSpPr>
        <p:spPr>
          <a:xfrm>
            <a:off x="5292080" y="4797152"/>
            <a:ext cx="3024336" cy="1584176"/>
          </a:xfrm>
          <a:prstGeom prst="flowChartDocumen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haroni" pitchFamily="2" charset="-79"/>
                <a:ea typeface="+mn-ea"/>
                <a:cs typeface="Aharoni" pitchFamily="2" charset="-79"/>
              </a:rPr>
              <a:t>Jumlah</a:t>
            </a:r>
            <a:r>
              <a:rPr kumimoji="0" lang="en-US" sz="2400" b="0" i="0" u="none" strike="noStrike" kern="1200" cap="none" spc="0" normalizeH="0" baseline="0" noProof="0" dirty="0">
                <a:ln>
                  <a:noFill/>
                </a:ln>
                <a:solidFill>
                  <a:prstClr val="white"/>
                </a:solidFill>
                <a:effectLst/>
                <a:uLnTx/>
                <a:uFillTx/>
                <a:latin typeface="Aharoni" pitchFamily="2" charset="-79"/>
                <a:ea typeface="+mn-ea"/>
                <a:cs typeface="Aharoni" pitchFamily="2" charset="-79"/>
              </a:rPr>
              <a:t> </a:t>
            </a:r>
            <a:r>
              <a:rPr kumimoji="0" lang="en-US" sz="2400" b="0" i="0" u="none" strike="noStrike" kern="1200" cap="none" spc="0" normalizeH="0" baseline="0" noProof="0" dirty="0" err="1">
                <a:ln>
                  <a:noFill/>
                </a:ln>
                <a:solidFill>
                  <a:prstClr val="white"/>
                </a:solidFill>
                <a:effectLst/>
                <a:uLnTx/>
                <a:uFillTx/>
                <a:latin typeface="Aharoni" pitchFamily="2" charset="-79"/>
                <a:ea typeface="+mn-ea"/>
                <a:cs typeface="Aharoni" pitchFamily="2" charset="-79"/>
              </a:rPr>
              <a:t>Populasi</a:t>
            </a:r>
            <a:r>
              <a:rPr kumimoji="0" lang="en-US" sz="2400" b="0" i="0" u="none" strike="noStrike" kern="1200" cap="none" spc="0" normalizeH="0" baseline="0" noProof="0" dirty="0">
                <a:ln>
                  <a:noFill/>
                </a:ln>
                <a:solidFill>
                  <a:prstClr val="white"/>
                </a:solidFill>
                <a:effectLst/>
                <a:uLnTx/>
                <a:uFillTx/>
                <a:latin typeface="Aharoni" pitchFamily="2" charset="-79"/>
                <a:ea typeface="+mn-ea"/>
                <a:cs typeface="Aharoni" pitchFamily="2" charset="-79"/>
              </a:rPr>
              <a:t> </a:t>
            </a:r>
            <a:r>
              <a:rPr kumimoji="0" lang="en-US" sz="2400" b="0" i="0" u="none" strike="noStrike" kern="1200" cap="none" spc="0" normalizeH="0" baseline="0" noProof="0" dirty="0" err="1">
                <a:ln>
                  <a:noFill/>
                </a:ln>
                <a:solidFill>
                  <a:prstClr val="white"/>
                </a:solidFill>
                <a:effectLst/>
                <a:uLnTx/>
                <a:uFillTx/>
                <a:latin typeface="Aharoni" pitchFamily="2" charset="-79"/>
                <a:ea typeface="+mn-ea"/>
                <a:cs typeface="Aharoni" pitchFamily="2" charset="-79"/>
              </a:rPr>
              <a:t>Diketahui</a:t>
            </a:r>
            <a:r>
              <a:rPr kumimoji="0" lang="en-US" sz="2400" b="0" i="0" u="none" strike="noStrike" kern="1200" cap="none" spc="0" normalizeH="0" baseline="0" noProof="0" dirty="0">
                <a:ln>
                  <a:noFill/>
                </a:ln>
                <a:solidFill>
                  <a:prstClr val="white"/>
                </a:solidFill>
                <a:effectLst/>
                <a:uLnTx/>
                <a:uFillTx/>
                <a:latin typeface="Aharoni" pitchFamily="2" charset="-79"/>
                <a:ea typeface="+mn-ea"/>
                <a:cs typeface="Aharoni" pitchFamily="2" charset="-79"/>
              </a:rPr>
              <a:t> (</a:t>
            </a:r>
            <a:r>
              <a:rPr kumimoji="0" lang="en-US" sz="2400" b="0" i="0" u="none" strike="noStrike" kern="1200" cap="none" spc="0" normalizeH="0" baseline="0" noProof="0" dirty="0" err="1">
                <a:ln>
                  <a:noFill/>
                </a:ln>
                <a:solidFill>
                  <a:prstClr val="white"/>
                </a:solidFill>
                <a:effectLst/>
                <a:uLnTx/>
                <a:uFillTx/>
                <a:latin typeface="Aharoni" pitchFamily="2" charset="-79"/>
                <a:ea typeface="+mn-ea"/>
                <a:cs typeface="Aharoni" pitchFamily="2" charset="-79"/>
              </a:rPr>
              <a:t>finit</a:t>
            </a:r>
            <a:r>
              <a:rPr kumimoji="0" lang="en-US" sz="2400" b="0" i="0" u="none" strike="noStrike" kern="1200" cap="none" spc="0" normalizeH="0" baseline="0" noProof="0" dirty="0">
                <a:ln>
                  <a:noFill/>
                </a:ln>
                <a:solidFill>
                  <a:prstClr val="white"/>
                </a:solidFill>
                <a:effectLst/>
                <a:uLnTx/>
                <a:uFillTx/>
                <a:latin typeface="Aharoni" pitchFamily="2" charset="-79"/>
                <a:ea typeface="+mn-ea"/>
                <a:cs typeface="Aharoni"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haroni" pitchFamily="2" charset="-79"/>
              <a:ea typeface="+mn-ea"/>
              <a:cs typeface="Aharoni" pitchFamily="2" charset="-79"/>
            </a:endParaRPr>
          </a:p>
        </p:txBody>
      </p:sp>
      <p:sp>
        <p:nvSpPr>
          <p:cNvPr id="9" name="Isosceles Triangle 8"/>
          <p:cNvSpPr/>
          <p:nvPr/>
        </p:nvSpPr>
        <p:spPr>
          <a:xfrm rot="16200000">
            <a:off x="1613614" y="3092962"/>
            <a:ext cx="5772756" cy="648072"/>
          </a:xfrm>
          <a:prstGeom prst="triangle">
            <a:avLst>
              <a:gd name="adj" fmla="val 4919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4932040" y="530620"/>
            <a:ext cx="216024" cy="57727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949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27090" y="2708347"/>
            <a:ext cx="1152525" cy="1008063"/>
            <a:chOff x="2073" y="2417"/>
            <a:chExt cx="1902" cy="1501"/>
          </a:xfrm>
        </p:grpSpPr>
        <p:sp>
          <p:nvSpPr>
            <p:cNvPr id="78596" name="Freeform 5"/>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97" name="Freeform 6"/>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98" name="Freeform 7"/>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99" name="Freeform 8"/>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00" name="Freeform 9"/>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01" name="Freeform 10"/>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02" name="Freeform 11"/>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03" name="Freeform 12"/>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04" name="Freeform 13"/>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05" name="Freeform 14"/>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06" name="Freeform 15"/>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07" name="Freeform 16"/>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08" name="Freeform 17"/>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09" name="Freeform 18"/>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10" name="Freeform 19"/>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11" name="Freeform 20"/>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12" name="Freeform 21"/>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13" name="Freeform 22"/>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14" name="Freeform 23"/>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15" name="Freeform 24"/>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16" name="Freeform 25"/>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17" name="Freeform 26"/>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18" name="Freeform 27"/>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19" name="Freeform 28"/>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20" name="Freeform 29"/>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21" name="Freeform 30"/>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22" name="Freeform 31"/>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23" name="Freeform 32"/>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24" name="Freeform 33"/>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25" name="Freeform 34"/>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26" name="Freeform 35"/>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27" name="Freeform 36"/>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28" name="Freeform 37"/>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29" name="Freeform 38"/>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30" name="Freeform 39"/>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31" name="Freeform 40"/>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32" name="Freeform 41"/>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33" name="Freeform 42"/>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34" name="Freeform 43"/>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35" name="Freeform 44"/>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36" name="Freeform 45"/>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37" name="Freeform 46"/>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38" name="Freeform 47"/>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39" name="Freeform 48"/>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40" name="Freeform 49"/>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41" name="Freeform 50"/>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42" name="Freeform 51"/>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43" name="Freeform 52"/>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44" name="Freeform 53"/>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45" name="Freeform 54"/>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46" name="Freeform 55"/>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47" name="Freeform 56"/>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48" name="Freeform 57"/>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49" name="Freeform 58"/>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50" name="Freeform 59"/>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51" name="Freeform 60"/>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52" name="Freeform 61"/>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53" name="Freeform 62"/>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54" name="Freeform 63"/>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55" name="Line 64"/>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56" name="Line 65"/>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57" name="Line 66"/>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658" name="Freeform 67"/>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3" name="Group 68"/>
          <p:cNvGrpSpPr>
            <a:grpSpLocks/>
          </p:cNvGrpSpPr>
          <p:nvPr/>
        </p:nvGrpSpPr>
        <p:grpSpPr bwMode="auto">
          <a:xfrm>
            <a:off x="2052638" y="2781372"/>
            <a:ext cx="1152525" cy="1008063"/>
            <a:chOff x="2073" y="2417"/>
            <a:chExt cx="1902" cy="1501"/>
          </a:xfrm>
        </p:grpSpPr>
        <p:sp>
          <p:nvSpPr>
            <p:cNvPr id="78533" name="Freeform 69"/>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34" name="Freeform 70"/>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35" name="Freeform 71"/>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36" name="Freeform 72"/>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37" name="Freeform 73"/>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38" name="Freeform 74"/>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39" name="Freeform 75"/>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40" name="Freeform 76"/>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41" name="Freeform 77"/>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42" name="Freeform 78"/>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43" name="Freeform 79"/>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44" name="Freeform 80"/>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45" name="Freeform 81"/>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46" name="Freeform 82"/>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47" name="Freeform 83"/>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48" name="Freeform 84"/>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49" name="Freeform 85"/>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50" name="Freeform 86"/>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51" name="Freeform 87"/>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52" name="Freeform 88"/>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53" name="Freeform 89"/>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54" name="Freeform 90"/>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55" name="Freeform 91"/>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56" name="Freeform 92"/>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57" name="Freeform 93"/>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58" name="Freeform 94"/>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59" name="Freeform 95"/>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60" name="Freeform 96"/>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61" name="Freeform 97"/>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62" name="Freeform 98"/>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63" name="Freeform 99"/>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64" name="Freeform 100"/>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65" name="Freeform 101"/>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66" name="Freeform 102"/>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67" name="Freeform 103"/>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68" name="Freeform 104"/>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69" name="Freeform 105"/>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70" name="Freeform 106"/>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71" name="Freeform 107"/>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72" name="Freeform 108"/>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73" name="Freeform 109"/>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74" name="Freeform 110"/>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75" name="Freeform 111"/>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76" name="Freeform 112"/>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77" name="Freeform 113"/>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78" name="Freeform 114"/>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79" name="Freeform 115"/>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80" name="Freeform 116"/>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81" name="Freeform 117"/>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82" name="Freeform 118"/>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83" name="Freeform 119"/>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84" name="Freeform 120"/>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85" name="Freeform 121"/>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86" name="Freeform 122"/>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87" name="Freeform 123"/>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88" name="Freeform 124"/>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89" name="Freeform 125"/>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90" name="Freeform 126"/>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91" name="Freeform 127"/>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92" name="Line 128"/>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93" name="Line 129"/>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94" name="Line 130"/>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95" name="Freeform 131"/>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4" name="Group 132"/>
          <p:cNvGrpSpPr>
            <a:grpSpLocks/>
          </p:cNvGrpSpPr>
          <p:nvPr/>
        </p:nvGrpSpPr>
        <p:grpSpPr bwMode="auto">
          <a:xfrm>
            <a:off x="3130550" y="2779713"/>
            <a:ext cx="1152525" cy="1008062"/>
            <a:chOff x="2073" y="2417"/>
            <a:chExt cx="1902" cy="1501"/>
          </a:xfrm>
        </p:grpSpPr>
        <p:sp>
          <p:nvSpPr>
            <p:cNvPr id="78470" name="Freeform 133"/>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71" name="Freeform 134"/>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72" name="Freeform 135"/>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73" name="Freeform 136"/>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74" name="Freeform 137"/>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75" name="Freeform 138"/>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76" name="Freeform 139"/>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77" name="Freeform 140"/>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78" name="Freeform 141"/>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79" name="Freeform 142"/>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80" name="Freeform 143"/>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81" name="Freeform 144"/>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82" name="Freeform 145"/>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83" name="Freeform 146"/>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84" name="Freeform 147"/>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85" name="Freeform 148"/>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86" name="Freeform 149"/>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87" name="Freeform 150"/>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88" name="Freeform 151"/>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89" name="Freeform 152"/>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90" name="Freeform 153"/>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91" name="Freeform 154"/>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92" name="Freeform 155"/>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93" name="Freeform 156"/>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94" name="Freeform 157"/>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95" name="Freeform 158"/>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96" name="Freeform 159"/>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97" name="Freeform 160"/>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98" name="Freeform 161"/>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99" name="Freeform 162"/>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00" name="Freeform 163"/>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01" name="Freeform 164"/>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02" name="Freeform 165"/>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03" name="Freeform 166"/>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04" name="Freeform 167"/>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05" name="Freeform 168"/>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06" name="Freeform 169"/>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07" name="Freeform 170"/>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08" name="Freeform 171"/>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09" name="Freeform 172"/>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10" name="Freeform 173"/>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11" name="Freeform 174"/>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12" name="Freeform 175"/>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13" name="Freeform 176"/>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14" name="Freeform 177"/>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15" name="Freeform 178"/>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16" name="Freeform 179"/>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17" name="Freeform 180"/>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18" name="Freeform 181"/>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19" name="Freeform 182"/>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20" name="Freeform 183"/>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21" name="Freeform 184"/>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22" name="Freeform 185"/>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23" name="Freeform 186"/>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24" name="Freeform 187"/>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25" name="Freeform 188"/>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26" name="Freeform 189"/>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27" name="Freeform 190"/>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28" name="Freeform 191"/>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29" name="Line 192"/>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30" name="Line 193"/>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31" name="Line 194"/>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532" name="Freeform 195"/>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5" name="Group 196"/>
          <p:cNvGrpSpPr>
            <a:grpSpLocks/>
          </p:cNvGrpSpPr>
          <p:nvPr/>
        </p:nvGrpSpPr>
        <p:grpSpPr bwMode="auto">
          <a:xfrm>
            <a:off x="4356101" y="2852738"/>
            <a:ext cx="1152525" cy="1008062"/>
            <a:chOff x="2073" y="2417"/>
            <a:chExt cx="1902" cy="1501"/>
          </a:xfrm>
        </p:grpSpPr>
        <p:sp>
          <p:nvSpPr>
            <p:cNvPr id="78407" name="Freeform 197"/>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08" name="Freeform 198"/>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09" name="Freeform 199"/>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10" name="Freeform 200"/>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11" name="Freeform 201"/>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12" name="Freeform 202"/>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13" name="Freeform 203"/>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14" name="Freeform 204"/>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15" name="Freeform 205"/>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16" name="Freeform 206"/>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17" name="Freeform 207"/>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18" name="Freeform 208"/>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19" name="Freeform 209"/>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20" name="Freeform 210"/>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21" name="Freeform 211"/>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22" name="Freeform 212"/>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23" name="Freeform 213"/>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24" name="Freeform 214"/>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25" name="Freeform 215"/>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26" name="Freeform 216"/>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27" name="Freeform 217"/>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28" name="Freeform 218"/>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29" name="Freeform 219"/>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30" name="Freeform 220"/>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31" name="Freeform 221"/>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32" name="Freeform 222"/>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33" name="Freeform 223"/>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34" name="Freeform 224"/>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35" name="Freeform 225"/>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36" name="Freeform 226"/>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37" name="Freeform 227"/>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38" name="Freeform 228"/>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39" name="Freeform 229"/>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40" name="Freeform 230"/>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41" name="Freeform 231"/>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42" name="Freeform 232"/>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43" name="Freeform 233"/>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44" name="Freeform 234"/>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45" name="Freeform 235"/>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46" name="Freeform 236"/>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47" name="Freeform 237"/>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48" name="Freeform 238"/>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49" name="Freeform 239"/>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50" name="Freeform 240"/>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51" name="Freeform 241"/>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52" name="Freeform 242"/>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53" name="Freeform 243"/>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54" name="Freeform 244"/>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55" name="Freeform 245"/>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56" name="Freeform 246"/>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57" name="Freeform 247"/>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58" name="Freeform 248"/>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59" name="Freeform 249"/>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60" name="Freeform 250"/>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61" name="Freeform 251"/>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62" name="Freeform 252"/>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63" name="Freeform 253"/>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64" name="Freeform 254"/>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65" name="Freeform 255"/>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66" name="Line 256"/>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67" name="Line 257"/>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68" name="Line 258"/>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69" name="Freeform 259"/>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6" name="Group 260"/>
          <p:cNvGrpSpPr>
            <a:grpSpLocks/>
          </p:cNvGrpSpPr>
          <p:nvPr/>
        </p:nvGrpSpPr>
        <p:grpSpPr bwMode="auto">
          <a:xfrm>
            <a:off x="2197100" y="1412877"/>
            <a:ext cx="1152525" cy="1008063"/>
            <a:chOff x="2073" y="2417"/>
            <a:chExt cx="1902" cy="1501"/>
          </a:xfrm>
        </p:grpSpPr>
        <p:sp>
          <p:nvSpPr>
            <p:cNvPr id="78344" name="Freeform 261"/>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45" name="Freeform 262"/>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46" name="Freeform 263"/>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47" name="Freeform 264"/>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48" name="Freeform 265"/>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49" name="Freeform 266"/>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50" name="Freeform 267"/>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51" name="Freeform 268"/>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52" name="Freeform 269"/>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53" name="Freeform 270"/>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54" name="Freeform 271"/>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55" name="Freeform 272"/>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56" name="Freeform 273"/>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57" name="Freeform 274"/>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58" name="Freeform 275"/>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59" name="Freeform 276"/>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60" name="Freeform 277"/>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61" name="Freeform 278"/>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62" name="Freeform 279"/>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63" name="Freeform 280"/>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64" name="Freeform 281"/>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65" name="Freeform 282"/>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66" name="Freeform 283"/>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67" name="Freeform 284"/>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68" name="Freeform 285"/>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69" name="Freeform 286"/>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70" name="Freeform 287"/>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71" name="Freeform 288"/>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72" name="Freeform 289"/>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73" name="Freeform 290"/>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74" name="Freeform 291"/>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75" name="Freeform 292"/>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76" name="Freeform 293"/>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77" name="Freeform 294"/>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78" name="Freeform 295"/>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79" name="Freeform 296"/>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80" name="Freeform 297"/>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81" name="Freeform 298"/>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82" name="Freeform 299"/>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83" name="Freeform 300"/>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84" name="Freeform 301"/>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85" name="Freeform 302"/>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86" name="Freeform 303"/>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87" name="Freeform 304"/>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88" name="Freeform 305"/>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89" name="Freeform 306"/>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90" name="Freeform 307"/>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91" name="Freeform 308"/>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92" name="Freeform 309"/>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93" name="Freeform 310"/>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94" name="Freeform 311"/>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95" name="Freeform 312"/>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96" name="Freeform 313"/>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97" name="Freeform 314"/>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98" name="Freeform 315"/>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99" name="Freeform 316"/>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00" name="Freeform 317"/>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01" name="Freeform 318"/>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02" name="Freeform 319"/>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03" name="Line 320"/>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04" name="Line 321"/>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05" name="Line 322"/>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406" name="Freeform 323"/>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7" name="Group 324"/>
          <p:cNvGrpSpPr>
            <a:grpSpLocks/>
          </p:cNvGrpSpPr>
          <p:nvPr/>
        </p:nvGrpSpPr>
        <p:grpSpPr bwMode="auto">
          <a:xfrm>
            <a:off x="3422651" y="1485900"/>
            <a:ext cx="1152525" cy="1008063"/>
            <a:chOff x="2073" y="2417"/>
            <a:chExt cx="1902" cy="1501"/>
          </a:xfrm>
        </p:grpSpPr>
        <p:sp>
          <p:nvSpPr>
            <p:cNvPr id="78281" name="Freeform 325"/>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82" name="Freeform 326"/>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83" name="Freeform 327"/>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84" name="Freeform 328"/>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85" name="Freeform 329"/>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86" name="Freeform 330"/>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87" name="Freeform 331"/>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88" name="Freeform 332"/>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89" name="Freeform 333"/>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90" name="Freeform 334"/>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91" name="Freeform 335"/>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92" name="Freeform 336"/>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93" name="Freeform 337"/>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94" name="Freeform 338"/>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95" name="Freeform 339"/>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96" name="Freeform 340"/>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97" name="Freeform 341"/>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98" name="Freeform 342"/>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99" name="Freeform 343"/>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00" name="Freeform 344"/>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01" name="Freeform 345"/>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02" name="Freeform 346"/>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03" name="Freeform 347"/>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04" name="Freeform 348"/>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05" name="Freeform 349"/>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06" name="Freeform 350"/>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07" name="Freeform 351"/>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08" name="Freeform 352"/>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09" name="Freeform 353"/>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10" name="Freeform 354"/>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11" name="Freeform 355"/>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12" name="Freeform 356"/>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13" name="Freeform 357"/>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14" name="Freeform 358"/>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15" name="Freeform 359"/>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16" name="Freeform 360"/>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17" name="Freeform 361"/>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18" name="Freeform 362"/>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19" name="Freeform 363"/>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20" name="Freeform 364"/>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21" name="Freeform 365"/>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22" name="Freeform 366"/>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23" name="Freeform 367"/>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24" name="Freeform 368"/>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25" name="Freeform 369"/>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26" name="Freeform 370"/>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27" name="Freeform 371"/>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28" name="Freeform 372"/>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29" name="Freeform 373"/>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30" name="Freeform 374"/>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31" name="Freeform 375"/>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32" name="Freeform 376"/>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33" name="Freeform 377"/>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34" name="Freeform 378"/>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35" name="Freeform 379"/>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36" name="Freeform 380"/>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37" name="Freeform 381"/>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38" name="Freeform 382"/>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39" name="Freeform 383"/>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40" name="Line 384"/>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41" name="Line 385"/>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42" name="Line 386"/>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343" name="Freeform 387"/>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8" name="Group 388"/>
          <p:cNvGrpSpPr>
            <a:grpSpLocks/>
          </p:cNvGrpSpPr>
          <p:nvPr/>
        </p:nvGrpSpPr>
        <p:grpSpPr bwMode="auto">
          <a:xfrm>
            <a:off x="4500563" y="1484313"/>
            <a:ext cx="1152525" cy="1008062"/>
            <a:chOff x="2073" y="2417"/>
            <a:chExt cx="1902" cy="1501"/>
          </a:xfrm>
        </p:grpSpPr>
        <p:sp>
          <p:nvSpPr>
            <p:cNvPr id="78218" name="Freeform 389"/>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19" name="Freeform 390"/>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20" name="Freeform 391"/>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21" name="Freeform 392"/>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22" name="Freeform 393"/>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23" name="Freeform 394"/>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24" name="Freeform 395"/>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25" name="Freeform 396"/>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26" name="Freeform 397"/>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27" name="Freeform 398"/>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28" name="Freeform 399"/>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29" name="Freeform 400"/>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30" name="Freeform 401"/>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31" name="Freeform 402"/>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32" name="Freeform 403"/>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33" name="Freeform 404"/>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34" name="Freeform 405"/>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35" name="Freeform 406"/>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36" name="Freeform 407"/>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37" name="Freeform 408"/>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38" name="Freeform 409"/>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39" name="Freeform 410"/>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40" name="Freeform 411"/>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41" name="Freeform 412"/>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42" name="Freeform 413"/>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43" name="Freeform 414"/>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44" name="Freeform 415"/>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45" name="Freeform 416"/>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46" name="Freeform 417"/>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47" name="Freeform 418"/>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48" name="Freeform 419"/>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49" name="Freeform 420"/>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50" name="Freeform 421"/>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51" name="Freeform 422"/>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52" name="Freeform 423"/>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53" name="Freeform 424"/>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54" name="Freeform 425"/>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55" name="Freeform 426"/>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56" name="Freeform 427"/>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57" name="Freeform 428"/>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58" name="Freeform 429"/>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59" name="Freeform 430"/>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60" name="Freeform 431"/>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61" name="Freeform 432"/>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62" name="Freeform 433"/>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63" name="Freeform 434"/>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64" name="Freeform 435"/>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65" name="Freeform 436"/>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66" name="Freeform 437"/>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67" name="Freeform 438"/>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68" name="Freeform 439"/>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69" name="Freeform 440"/>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70" name="Freeform 441"/>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71" name="Freeform 442"/>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72" name="Freeform 443"/>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73" name="Freeform 444"/>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74" name="Freeform 445"/>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75" name="Freeform 446"/>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76" name="Freeform 447"/>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77" name="Line 448"/>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78" name="Line 449"/>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79" name="Line 450"/>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80" name="Freeform 451"/>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9" name="Group 452"/>
          <p:cNvGrpSpPr>
            <a:grpSpLocks/>
          </p:cNvGrpSpPr>
          <p:nvPr/>
        </p:nvGrpSpPr>
        <p:grpSpPr bwMode="auto">
          <a:xfrm>
            <a:off x="5726114" y="1557338"/>
            <a:ext cx="1152525" cy="1008062"/>
            <a:chOff x="2073" y="2417"/>
            <a:chExt cx="1902" cy="1501"/>
          </a:xfrm>
        </p:grpSpPr>
        <p:sp>
          <p:nvSpPr>
            <p:cNvPr id="78155" name="Freeform 453"/>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56" name="Freeform 454"/>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57" name="Freeform 455"/>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58" name="Freeform 456"/>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59" name="Freeform 457"/>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60" name="Freeform 458"/>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61" name="Freeform 459"/>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62" name="Freeform 460"/>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63" name="Freeform 461"/>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64" name="Freeform 462"/>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65" name="Freeform 463"/>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66" name="Freeform 464"/>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67" name="Freeform 465"/>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68" name="Freeform 466"/>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69" name="Freeform 467"/>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70" name="Freeform 468"/>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71" name="Freeform 469"/>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72" name="Freeform 470"/>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73" name="Freeform 471"/>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74" name="Freeform 472"/>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75" name="Freeform 473"/>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76" name="Freeform 474"/>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77" name="Freeform 475"/>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78" name="Freeform 476"/>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79" name="Freeform 477"/>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80" name="Freeform 478"/>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81" name="Freeform 479"/>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82" name="Freeform 480"/>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83" name="Freeform 481"/>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84" name="Freeform 482"/>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85" name="Freeform 483"/>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86" name="Freeform 484"/>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87" name="Freeform 485"/>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88" name="Freeform 486"/>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89" name="Freeform 487"/>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90" name="Freeform 488"/>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91" name="Freeform 489"/>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92" name="Freeform 490"/>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93" name="Freeform 491"/>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94" name="Freeform 492"/>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95" name="Freeform 493"/>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96" name="Freeform 494"/>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97" name="Freeform 495"/>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98" name="Freeform 496"/>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99" name="Freeform 497"/>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00" name="Freeform 498"/>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01" name="Freeform 499"/>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02" name="Freeform 500"/>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03" name="Freeform 501"/>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04" name="Freeform 502"/>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05" name="Freeform 503"/>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06" name="Freeform 504"/>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07" name="Freeform 505"/>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08" name="Freeform 506"/>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09" name="Freeform 507"/>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10" name="Freeform 508"/>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11" name="Freeform 509"/>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12" name="Freeform 510"/>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13" name="Freeform 511"/>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14" name="Line 512"/>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15" name="Line 513"/>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16" name="Line 514"/>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217" name="Freeform 515"/>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10" name="Group 516"/>
          <p:cNvGrpSpPr>
            <a:grpSpLocks/>
          </p:cNvGrpSpPr>
          <p:nvPr/>
        </p:nvGrpSpPr>
        <p:grpSpPr bwMode="auto">
          <a:xfrm>
            <a:off x="3851276" y="5157788"/>
            <a:ext cx="1152525" cy="1008062"/>
            <a:chOff x="2073" y="2417"/>
            <a:chExt cx="1902" cy="1501"/>
          </a:xfrm>
        </p:grpSpPr>
        <p:sp>
          <p:nvSpPr>
            <p:cNvPr id="78092" name="Freeform 517"/>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93" name="Freeform 518"/>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94" name="Freeform 519"/>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95" name="Freeform 520"/>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96" name="Freeform 521"/>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97" name="Freeform 522"/>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98" name="Freeform 523"/>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99" name="Freeform 524"/>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00" name="Freeform 525"/>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01" name="Freeform 526"/>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02" name="Freeform 527"/>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03" name="Freeform 528"/>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04" name="Freeform 529"/>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05" name="Freeform 530"/>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06" name="Freeform 531"/>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07" name="Freeform 532"/>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08" name="Freeform 533"/>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09" name="Freeform 534"/>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10" name="Freeform 535"/>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11" name="Freeform 536"/>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12" name="Freeform 537"/>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13" name="Freeform 538"/>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14" name="Freeform 539"/>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15" name="Freeform 540"/>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16" name="Freeform 541"/>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17" name="Freeform 542"/>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18" name="Freeform 543"/>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19" name="Freeform 544"/>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20" name="Freeform 545"/>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21" name="Freeform 546"/>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22" name="Freeform 547"/>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23" name="Freeform 548"/>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24" name="Freeform 549"/>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25" name="Freeform 550"/>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26" name="Freeform 551"/>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27" name="Freeform 552"/>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28" name="Freeform 553"/>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29" name="Freeform 554"/>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30" name="Freeform 555"/>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31" name="Freeform 556"/>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32" name="Freeform 557"/>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33" name="Freeform 558"/>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34" name="Freeform 559"/>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35" name="Freeform 560"/>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36" name="Freeform 561"/>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37" name="Freeform 562"/>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38" name="Freeform 563"/>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39" name="Freeform 564"/>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40" name="Freeform 565"/>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41" name="Freeform 566"/>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42" name="Freeform 567"/>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43" name="Freeform 568"/>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44" name="Freeform 569"/>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45" name="Freeform 570"/>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46" name="Freeform 571"/>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47" name="Freeform 572"/>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48" name="Freeform 573"/>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49" name="Freeform 574"/>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50" name="Freeform 575"/>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51" name="Line 576"/>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52" name="Line 577"/>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53" name="Line 578"/>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154" name="Freeform 579"/>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11" name="Group 580"/>
          <p:cNvGrpSpPr>
            <a:grpSpLocks/>
          </p:cNvGrpSpPr>
          <p:nvPr/>
        </p:nvGrpSpPr>
        <p:grpSpPr bwMode="auto">
          <a:xfrm>
            <a:off x="1692275" y="3717997"/>
            <a:ext cx="1152525" cy="1008063"/>
            <a:chOff x="2073" y="2417"/>
            <a:chExt cx="1902" cy="1501"/>
          </a:xfrm>
        </p:grpSpPr>
        <p:sp>
          <p:nvSpPr>
            <p:cNvPr id="78029" name="Freeform 581"/>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30" name="Freeform 582"/>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31" name="Freeform 583"/>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32" name="Freeform 584"/>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33" name="Freeform 585"/>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34" name="Freeform 586"/>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35" name="Freeform 587"/>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36" name="Freeform 588"/>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37" name="Freeform 589"/>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38" name="Freeform 590"/>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39" name="Freeform 591"/>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40" name="Freeform 592"/>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41" name="Freeform 593"/>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42" name="Freeform 594"/>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43" name="Freeform 595"/>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44" name="Freeform 596"/>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45" name="Freeform 597"/>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46" name="Freeform 598"/>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47" name="Freeform 599"/>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48" name="Freeform 600"/>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49" name="Freeform 601"/>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50" name="Freeform 602"/>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51" name="Freeform 603"/>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52" name="Freeform 604"/>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53" name="Freeform 605"/>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54" name="Freeform 606"/>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55" name="Freeform 607"/>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56" name="Freeform 608"/>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57" name="Freeform 609"/>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58" name="Freeform 610"/>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59" name="Freeform 611"/>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60" name="Freeform 612"/>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61" name="Freeform 613"/>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62" name="Freeform 614"/>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63" name="Freeform 615"/>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64" name="Freeform 616"/>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65" name="Freeform 617"/>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66" name="Freeform 618"/>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67" name="Freeform 619"/>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68" name="Freeform 620"/>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69" name="Freeform 621"/>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70" name="Freeform 622"/>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71" name="Freeform 623"/>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72" name="Freeform 624"/>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73" name="Freeform 625"/>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74" name="Freeform 626"/>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75" name="Freeform 627"/>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76" name="Freeform 628"/>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77" name="Freeform 629"/>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78" name="Freeform 630"/>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79" name="Freeform 631"/>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80" name="Freeform 632"/>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81" name="Freeform 633"/>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82" name="Freeform 634"/>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83" name="Freeform 635"/>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84" name="Freeform 636"/>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85" name="Freeform 637"/>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86" name="Freeform 638"/>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87" name="Freeform 639"/>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88" name="Line 640"/>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89" name="Line 641"/>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90" name="Line 642"/>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91" name="Freeform 643"/>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12" name="Group 644"/>
          <p:cNvGrpSpPr>
            <a:grpSpLocks/>
          </p:cNvGrpSpPr>
          <p:nvPr/>
        </p:nvGrpSpPr>
        <p:grpSpPr bwMode="auto">
          <a:xfrm>
            <a:off x="2917826" y="3791022"/>
            <a:ext cx="1152525" cy="1008063"/>
            <a:chOff x="2073" y="2417"/>
            <a:chExt cx="1902" cy="1501"/>
          </a:xfrm>
        </p:grpSpPr>
        <p:sp>
          <p:nvSpPr>
            <p:cNvPr id="77966" name="Freeform 645"/>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67" name="Freeform 646"/>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68" name="Freeform 647"/>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69" name="Freeform 648"/>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70" name="Freeform 649"/>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71" name="Freeform 650"/>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72" name="Freeform 651"/>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73" name="Freeform 652"/>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74" name="Freeform 653"/>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75" name="Freeform 654"/>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76" name="Freeform 655"/>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77" name="Freeform 656"/>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78" name="Freeform 657"/>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79" name="Freeform 658"/>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80" name="Freeform 659"/>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81" name="Freeform 660"/>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82" name="Freeform 661"/>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83" name="Freeform 662"/>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84" name="Freeform 663"/>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85" name="Freeform 664"/>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86" name="Freeform 665"/>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87" name="Freeform 666"/>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88" name="Freeform 667"/>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89" name="Freeform 668"/>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90" name="Freeform 669"/>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91" name="Freeform 670"/>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92" name="Freeform 671"/>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93" name="Freeform 672"/>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94" name="Freeform 673"/>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95" name="Freeform 674"/>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96" name="Freeform 675"/>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97" name="Freeform 676"/>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98" name="Freeform 677"/>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99" name="Freeform 678"/>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00" name="Freeform 679"/>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01" name="Freeform 680"/>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02" name="Freeform 681"/>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03" name="Freeform 682"/>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04" name="Freeform 683"/>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05" name="Freeform 684"/>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06" name="Freeform 685"/>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07" name="Freeform 686"/>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08" name="Freeform 687"/>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09" name="Freeform 688"/>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10" name="Freeform 689"/>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11" name="Freeform 690"/>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12" name="Freeform 691"/>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13" name="Freeform 692"/>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14" name="Freeform 693"/>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15" name="Freeform 694"/>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16" name="Freeform 695"/>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17" name="Freeform 696"/>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18" name="Freeform 697"/>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19" name="Freeform 698"/>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20" name="Freeform 699"/>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21" name="Freeform 700"/>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22" name="Freeform 701"/>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23" name="Freeform 702"/>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24" name="Freeform 703"/>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25" name="Line 704"/>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26" name="Line 705"/>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27" name="Line 706"/>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8028" name="Freeform 707"/>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13" name="Group 708"/>
          <p:cNvGrpSpPr>
            <a:grpSpLocks/>
          </p:cNvGrpSpPr>
          <p:nvPr/>
        </p:nvGrpSpPr>
        <p:grpSpPr bwMode="auto">
          <a:xfrm>
            <a:off x="3995738" y="3789363"/>
            <a:ext cx="1152525" cy="1008062"/>
            <a:chOff x="2073" y="2417"/>
            <a:chExt cx="1902" cy="1501"/>
          </a:xfrm>
        </p:grpSpPr>
        <p:sp>
          <p:nvSpPr>
            <p:cNvPr id="77903" name="Freeform 709"/>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04" name="Freeform 710"/>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05" name="Freeform 711"/>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06" name="Freeform 712"/>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07" name="Freeform 713"/>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08" name="Freeform 714"/>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09" name="Freeform 715"/>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10" name="Freeform 716"/>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11" name="Freeform 717"/>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12" name="Freeform 718"/>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13" name="Freeform 719"/>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14" name="Freeform 720"/>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15" name="Freeform 721"/>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16" name="Freeform 722"/>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17" name="Freeform 723"/>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18" name="Freeform 724"/>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19" name="Freeform 725"/>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20" name="Freeform 726"/>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21" name="Freeform 727"/>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22" name="Freeform 728"/>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23" name="Freeform 729"/>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24" name="Freeform 730"/>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25" name="Freeform 731"/>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26" name="Freeform 732"/>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27" name="Freeform 733"/>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28" name="Freeform 734"/>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29" name="Freeform 735"/>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30" name="Freeform 736"/>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31" name="Freeform 737"/>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32" name="Freeform 738"/>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33" name="Freeform 739"/>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34" name="Freeform 740"/>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35" name="Freeform 741"/>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36" name="Freeform 742"/>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37" name="Freeform 743"/>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38" name="Freeform 744"/>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39" name="Freeform 745"/>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40" name="Freeform 746"/>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41" name="Freeform 747"/>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42" name="Freeform 748"/>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43" name="Freeform 749"/>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44" name="Freeform 750"/>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45" name="Freeform 751"/>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46" name="Freeform 752"/>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47" name="Freeform 753"/>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48" name="Freeform 754"/>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49" name="Freeform 755"/>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50" name="Freeform 756"/>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51" name="Freeform 757"/>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52" name="Freeform 758"/>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53" name="Freeform 759"/>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54" name="Freeform 760"/>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55" name="Freeform 761"/>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56" name="Freeform 762"/>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57" name="Freeform 763"/>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58" name="Freeform 764"/>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59" name="Freeform 765"/>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60" name="Freeform 766"/>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61" name="Freeform 767"/>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62" name="Line 768"/>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63" name="Line 769"/>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64" name="Line 770"/>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65" name="Freeform 771"/>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14" name="Group 772"/>
          <p:cNvGrpSpPr>
            <a:grpSpLocks/>
          </p:cNvGrpSpPr>
          <p:nvPr/>
        </p:nvGrpSpPr>
        <p:grpSpPr bwMode="auto">
          <a:xfrm>
            <a:off x="5221289" y="3862388"/>
            <a:ext cx="1152525" cy="1008062"/>
            <a:chOff x="2073" y="2417"/>
            <a:chExt cx="1902" cy="1501"/>
          </a:xfrm>
        </p:grpSpPr>
        <p:sp>
          <p:nvSpPr>
            <p:cNvPr id="77840" name="Freeform 773"/>
            <p:cNvSpPr>
              <a:spLocks/>
            </p:cNvSpPr>
            <p:nvPr/>
          </p:nvSpPr>
          <p:spPr bwMode="auto">
            <a:xfrm>
              <a:off x="2537" y="3703"/>
              <a:ext cx="828" cy="215"/>
            </a:xfrm>
            <a:custGeom>
              <a:avLst/>
              <a:gdLst>
                <a:gd name="T0" fmla="*/ 0 w 6619"/>
                <a:gd name="T1" fmla="*/ 0 h 1728"/>
                <a:gd name="T2" fmla="*/ 0 w 6619"/>
                <a:gd name="T3" fmla="*/ 0 h 1728"/>
                <a:gd name="T4" fmla="*/ 0 w 6619"/>
                <a:gd name="T5" fmla="*/ 0 h 1728"/>
                <a:gd name="T6" fmla="*/ 0 w 6619"/>
                <a:gd name="T7" fmla="*/ 0 h 1728"/>
                <a:gd name="T8" fmla="*/ 0 w 6619"/>
                <a:gd name="T9" fmla="*/ 0 h 1728"/>
                <a:gd name="T10" fmla="*/ 0 60000 65536"/>
                <a:gd name="T11" fmla="*/ 0 60000 65536"/>
                <a:gd name="T12" fmla="*/ 0 60000 65536"/>
                <a:gd name="T13" fmla="*/ 0 60000 65536"/>
                <a:gd name="T14" fmla="*/ 0 60000 65536"/>
                <a:gd name="T15" fmla="*/ 0 w 6619"/>
                <a:gd name="T16" fmla="*/ 0 h 1728"/>
                <a:gd name="T17" fmla="*/ 6619 w 6619"/>
                <a:gd name="T18" fmla="*/ 1728 h 1728"/>
              </a:gdLst>
              <a:ahLst/>
              <a:cxnLst>
                <a:cxn ang="T10">
                  <a:pos x="T0" y="T1"/>
                </a:cxn>
                <a:cxn ang="T11">
                  <a:pos x="T2" y="T3"/>
                </a:cxn>
                <a:cxn ang="T12">
                  <a:pos x="T4" y="T5"/>
                </a:cxn>
                <a:cxn ang="T13">
                  <a:pos x="T6" y="T7"/>
                </a:cxn>
                <a:cxn ang="T14">
                  <a:pos x="T8" y="T9"/>
                </a:cxn>
              </a:cxnLst>
              <a:rect l="T15" t="T16" r="T17" b="T18"/>
              <a:pathLst>
                <a:path w="6619" h="1728">
                  <a:moveTo>
                    <a:pt x="6619" y="1083"/>
                  </a:moveTo>
                  <a:lnTo>
                    <a:pt x="2248" y="1728"/>
                  </a:lnTo>
                  <a:lnTo>
                    <a:pt x="0" y="463"/>
                  </a:lnTo>
                  <a:lnTo>
                    <a:pt x="3828" y="0"/>
                  </a:lnTo>
                  <a:lnTo>
                    <a:pt x="6619" y="10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41" name="Freeform 774"/>
            <p:cNvSpPr>
              <a:spLocks/>
            </p:cNvSpPr>
            <p:nvPr/>
          </p:nvSpPr>
          <p:spPr bwMode="auto">
            <a:xfrm>
              <a:off x="2754" y="3708"/>
              <a:ext cx="29" cy="35"/>
            </a:xfrm>
            <a:custGeom>
              <a:avLst/>
              <a:gdLst>
                <a:gd name="T0" fmla="*/ 0 w 227"/>
                <a:gd name="T1" fmla="*/ 0 h 293"/>
                <a:gd name="T2" fmla="*/ 0 w 227"/>
                <a:gd name="T3" fmla="*/ 0 h 293"/>
                <a:gd name="T4" fmla="*/ 0 w 227"/>
                <a:gd name="T5" fmla="*/ 0 h 293"/>
                <a:gd name="T6" fmla="*/ 0 w 227"/>
                <a:gd name="T7" fmla="*/ 0 h 293"/>
                <a:gd name="T8" fmla="*/ 0 w 227"/>
                <a:gd name="T9" fmla="*/ 0 h 293"/>
                <a:gd name="T10" fmla="*/ 0 60000 65536"/>
                <a:gd name="T11" fmla="*/ 0 60000 65536"/>
                <a:gd name="T12" fmla="*/ 0 60000 65536"/>
                <a:gd name="T13" fmla="*/ 0 60000 65536"/>
                <a:gd name="T14" fmla="*/ 0 60000 65536"/>
                <a:gd name="T15" fmla="*/ 0 w 227"/>
                <a:gd name="T16" fmla="*/ 0 h 293"/>
                <a:gd name="T17" fmla="*/ 227 w 227"/>
                <a:gd name="T18" fmla="*/ 293 h 293"/>
              </a:gdLst>
              <a:ahLst/>
              <a:cxnLst>
                <a:cxn ang="T10">
                  <a:pos x="T0" y="T1"/>
                </a:cxn>
                <a:cxn ang="T11">
                  <a:pos x="T2" y="T3"/>
                </a:cxn>
                <a:cxn ang="T12">
                  <a:pos x="T4" y="T5"/>
                </a:cxn>
                <a:cxn ang="T13">
                  <a:pos x="T6" y="T7"/>
                </a:cxn>
                <a:cxn ang="T14">
                  <a:pos x="T8" y="T9"/>
                </a:cxn>
              </a:cxnLst>
              <a:rect l="T15" t="T16" r="T17" b="T18"/>
              <a:pathLst>
                <a:path w="227" h="293">
                  <a:moveTo>
                    <a:pt x="108" y="0"/>
                  </a:moveTo>
                  <a:lnTo>
                    <a:pt x="227" y="293"/>
                  </a:lnTo>
                  <a:lnTo>
                    <a:pt x="53" y="133"/>
                  </a:lnTo>
                  <a:lnTo>
                    <a:pt x="0" y="65"/>
                  </a:lnTo>
                  <a:lnTo>
                    <a:pt x="108"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42" name="Freeform 775"/>
            <p:cNvSpPr>
              <a:spLocks/>
            </p:cNvSpPr>
            <p:nvPr/>
          </p:nvSpPr>
          <p:spPr bwMode="auto">
            <a:xfrm>
              <a:off x="2083" y="2878"/>
              <a:ext cx="1606" cy="830"/>
            </a:xfrm>
            <a:custGeom>
              <a:avLst/>
              <a:gdLst>
                <a:gd name="T0" fmla="*/ 0 w 12853"/>
                <a:gd name="T1" fmla="*/ 0 h 6633"/>
                <a:gd name="T2" fmla="*/ 0 w 12853"/>
                <a:gd name="T3" fmla="*/ 0 h 6633"/>
                <a:gd name="T4" fmla="*/ 0 w 12853"/>
                <a:gd name="T5" fmla="*/ 0 h 6633"/>
                <a:gd name="T6" fmla="*/ 0 w 12853"/>
                <a:gd name="T7" fmla="*/ 0 h 6633"/>
                <a:gd name="T8" fmla="*/ 0 w 12853"/>
                <a:gd name="T9" fmla="*/ 0 h 6633"/>
                <a:gd name="T10" fmla="*/ 0 w 12853"/>
                <a:gd name="T11" fmla="*/ 0 h 6633"/>
                <a:gd name="T12" fmla="*/ 0 w 12853"/>
                <a:gd name="T13" fmla="*/ 0 h 6633"/>
                <a:gd name="T14" fmla="*/ 0 w 12853"/>
                <a:gd name="T15" fmla="*/ 0 h 6633"/>
                <a:gd name="T16" fmla="*/ 0 w 12853"/>
                <a:gd name="T17" fmla="*/ 0 h 6633"/>
                <a:gd name="T18" fmla="*/ 0 w 12853"/>
                <a:gd name="T19" fmla="*/ 0 h 6633"/>
                <a:gd name="T20" fmla="*/ 0 w 12853"/>
                <a:gd name="T21" fmla="*/ 0 h 6633"/>
                <a:gd name="T22" fmla="*/ 0 w 12853"/>
                <a:gd name="T23" fmla="*/ 0 h 6633"/>
                <a:gd name="T24" fmla="*/ 0 w 12853"/>
                <a:gd name="T25" fmla="*/ 0 h 6633"/>
                <a:gd name="T26" fmla="*/ 0 w 12853"/>
                <a:gd name="T27" fmla="*/ 0 h 6633"/>
                <a:gd name="T28" fmla="*/ 0 w 12853"/>
                <a:gd name="T29" fmla="*/ 0 h 6633"/>
                <a:gd name="T30" fmla="*/ 0 w 12853"/>
                <a:gd name="T31" fmla="*/ 0 h 6633"/>
                <a:gd name="T32" fmla="*/ 0 w 12853"/>
                <a:gd name="T33" fmla="*/ 0 h 6633"/>
                <a:gd name="T34" fmla="*/ 0 w 12853"/>
                <a:gd name="T35" fmla="*/ 0 h 6633"/>
                <a:gd name="T36" fmla="*/ 0 w 12853"/>
                <a:gd name="T37" fmla="*/ 0 h 6633"/>
                <a:gd name="T38" fmla="*/ 0 w 12853"/>
                <a:gd name="T39" fmla="*/ 0 h 6633"/>
                <a:gd name="T40" fmla="*/ 0 w 12853"/>
                <a:gd name="T41" fmla="*/ 0 h 6633"/>
                <a:gd name="T42" fmla="*/ 0 w 12853"/>
                <a:gd name="T43" fmla="*/ 0 h 6633"/>
                <a:gd name="T44" fmla="*/ 0 w 12853"/>
                <a:gd name="T45" fmla="*/ 0 h 6633"/>
                <a:gd name="T46" fmla="*/ 0 w 12853"/>
                <a:gd name="T47" fmla="*/ 0 h 6633"/>
                <a:gd name="T48" fmla="*/ 0 w 12853"/>
                <a:gd name="T49" fmla="*/ 0 h 6633"/>
                <a:gd name="T50" fmla="*/ 0 w 12853"/>
                <a:gd name="T51" fmla="*/ 0 h 6633"/>
                <a:gd name="T52" fmla="*/ 0 w 12853"/>
                <a:gd name="T53" fmla="*/ 0 h 6633"/>
                <a:gd name="T54" fmla="*/ 0 w 12853"/>
                <a:gd name="T55" fmla="*/ 0 h 6633"/>
                <a:gd name="T56" fmla="*/ 0 w 12853"/>
                <a:gd name="T57" fmla="*/ 0 h 6633"/>
                <a:gd name="T58" fmla="*/ 0 w 12853"/>
                <a:gd name="T59" fmla="*/ 0 h 6633"/>
                <a:gd name="T60" fmla="*/ 0 w 12853"/>
                <a:gd name="T61" fmla="*/ 0 h 6633"/>
                <a:gd name="T62" fmla="*/ 0 w 12853"/>
                <a:gd name="T63" fmla="*/ 0 h 6633"/>
                <a:gd name="T64" fmla="*/ 0 w 12853"/>
                <a:gd name="T65" fmla="*/ 0 h 6633"/>
                <a:gd name="T66" fmla="*/ 0 w 12853"/>
                <a:gd name="T67" fmla="*/ 0 h 6633"/>
                <a:gd name="T68" fmla="*/ 0 w 12853"/>
                <a:gd name="T69" fmla="*/ 0 h 6633"/>
                <a:gd name="T70" fmla="*/ 0 w 12853"/>
                <a:gd name="T71" fmla="*/ 0 h 6633"/>
                <a:gd name="T72" fmla="*/ 0 w 12853"/>
                <a:gd name="T73" fmla="*/ 0 h 6633"/>
                <a:gd name="T74" fmla="*/ 0 w 12853"/>
                <a:gd name="T75" fmla="*/ 0 h 6633"/>
                <a:gd name="T76" fmla="*/ 0 w 12853"/>
                <a:gd name="T77" fmla="*/ 0 h 6633"/>
                <a:gd name="T78" fmla="*/ 0 w 12853"/>
                <a:gd name="T79" fmla="*/ 0 h 6633"/>
                <a:gd name="T80" fmla="*/ 0 w 12853"/>
                <a:gd name="T81" fmla="*/ 0 h 6633"/>
                <a:gd name="T82" fmla="*/ 0 w 12853"/>
                <a:gd name="T83" fmla="*/ 0 h 6633"/>
                <a:gd name="T84" fmla="*/ 0 w 12853"/>
                <a:gd name="T85" fmla="*/ 0 h 6633"/>
                <a:gd name="T86" fmla="*/ 0 w 12853"/>
                <a:gd name="T87" fmla="*/ 0 h 6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53"/>
                <a:gd name="T133" fmla="*/ 0 h 6633"/>
                <a:gd name="T134" fmla="*/ 12853 w 12853"/>
                <a:gd name="T135" fmla="*/ 6633 h 6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53" h="6633">
                  <a:moveTo>
                    <a:pt x="929" y="6532"/>
                  </a:moveTo>
                  <a:lnTo>
                    <a:pt x="1058" y="6454"/>
                  </a:lnTo>
                  <a:lnTo>
                    <a:pt x="1136" y="6297"/>
                  </a:lnTo>
                  <a:lnTo>
                    <a:pt x="2353" y="5963"/>
                  </a:lnTo>
                  <a:lnTo>
                    <a:pt x="2688" y="5138"/>
                  </a:lnTo>
                  <a:lnTo>
                    <a:pt x="4214" y="4078"/>
                  </a:lnTo>
                  <a:lnTo>
                    <a:pt x="4809" y="5164"/>
                  </a:lnTo>
                  <a:lnTo>
                    <a:pt x="5535" y="6324"/>
                  </a:lnTo>
                  <a:lnTo>
                    <a:pt x="11248" y="6324"/>
                  </a:lnTo>
                  <a:lnTo>
                    <a:pt x="12233" y="6633"/>
                  </a:lnTo>
                  <a:lnTo>
                    <a:pt x="12543" y="6532"/>
                  </a:lnTo>
                  <a:lnTo>
                    <a:pt x="12853" y="5396"/>
                  </a:lnTo>
                  <a:lnTo>
                    <a:pt x="12648" y="4546"/>
                  </a:lnTo>
                  <a:lnTo>
                    <a:pt x="12233" y="3847"/>
                  </a:lnTo>
                  <a:lnTo>
                    <a:pt x="12106" y="3486"/>
                  </a:lnTo>
                  <a:lnTo>
                    <a:pt x="11845" y="2762"/>
                  </a:lnTo>
                  <a:lnTo>
                    <a:pt x="11820" y="2376"/>
                  </a:lnTo>
                  <a:lnTo>
                    <a:pt x="11820" y="1420"/>
                  </a:lnTo>
                  <a:lnTo>
                    <a:pt x="11767" y="1265"/>
                  </a:lnTo>
                  <a:lnTo>
                    <a:pt x="11510" y="1111"/>
                  </a:lnTo>
                  <a:lnTo>
                    <a:pt x="10939" y="904"/>
                  </a:lnTo>
                  <a:lnTo>
                    <a:pt x="10473" y="772"/>
                  </a:lnTo>
                  <a:lnTo>
                    <a:pt x="9673" y="438"/>
                  </a:lnTo>
                  <a:lnTo>
                    <a:pt x="9102" y="0"/>
                  </a:lnTo>
                  <a:lnTo>
                    <a:pt x="6907" y="26"/>
                  </a:lnTo>
                  <a:lnTo>
                    <a:pt x="6155" y="386"/>
                  </a:lnTo>
                  <a:lnTo>
                    <a:pt x="5689" y="465"/>
                  </a:lnTo>
                  <a:lnTo>
                    <a:pt x="5120" y="438"/>
                  </a:lnTo>
                  <a:lnTo>
                    <a:pt x="4836" y="412"/>
                  </a:lnTo>
                  <a:lnTo>
                    <a:pt x="4240" y="542"/>
                  </a:lnTo>
                  <a:lnTo>
                    <a:pt x="3903" y="1032"/>
                  </a:lnTo>
                  <a:lnTo>
                    <a:pt x="3827" y="1392"/>
                  </a:lnTo>
                  <a:lnTo>
                    <a:pt x="3569" y="1470"/>
                  </a:lnTo>
                  <a:lnTo>
                    <a:pt x="2559" y="2683"/>
                  </a:lnTo>
                  <a:lnTo>
                    <a:pt x="2353" y="2862"/>
                  </a:lnTo>
                  <a:lnTo>
                    <a:pt x="1990" y="3408"/>
                  </a:lnTo>
                  <a:lnTo>
                    <a:pt x="1085" y="4130"/>
                  </a:lnTo>
                  <a:lnTo>
                    <a:pt x="853" y="4365"/>
                  </a:lnTo>
                  <a:lnTo>
                    <a:pt x="569" y="4466"/>
                  </a:lnTo>
                  <a:lnTo>
                    <a:pt x="154" y="4852"/>
                  </a:lnTo>
                  <a:lnTo>
                    <a:pt x="0" y="5290"/>
                  </a:lnTo>
                  <a:lnTo>
                    <a:pt x="53" y="5728"/>
                  </a:lnTo>
                  <a:lnTo>
                    <a:pt x="540" y="6144"/>
                  </a:lnTo>
                  <a:lnTo>
                    <a:pt x="929" y="653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43" name="Freeform 776"/>
            <p:cNvSpPr>
              <a:spLocks/>
            </p:cNvSpPr>
            <p:nvPr/>
          </p:nvSpPr>
          <p:spPr bwMode="auto">
            <a:xfrm>
              <a:off x="3312" y="3091"/>
              <a:ext cx="97" cy="194"/>
            </a:xfrm>
            <a:custGeom>
              <a:avLst/>
              <a:gdLst>
                <a:gd name="T0" fmla="*/ 0 w 782"/>
                <a:gd name="T1" fmla="*/ 0 h 1558"/>
                <a:gd name="T2" fmla="*/ 0 w 782"/>
                <a:gd name="T3" fmla="*/ 0 h 1558"/>
                <a:gd name="T4" fmla="*/ 0 w 782"/>
                <a:gd name="T5" fmla="*/ 0 h 1558"/>
                <a:gd name="T6" fmla="*/ 0 w 782"/>
                <a:gd name="T7" fmla="*/ 0 h 1558"/>
                <a:gd name="T8" fmla="*/ 0 w 782"/>
                <a:gd name="T9" fmla="*/ 0 h 1558"/>
                <a:gd name="T10" fmla="*/ 0 w 782"/>
                <a:gd name="T11" fmla="*/ 0 h 1558"/>
                <a:gd name="T12" fmla="*/ 0 w 782"/>
                <a:gd name="T13" fmla="*/ 0 h 1558"/>
                <a:gd name="T14" fmla="*/ 0 w 782"/>
                <a:gd name="T15" fmla="*/ 0 h 1558"/>
                <a:gd name="T16" fmla="*/ 0 w 782"/>
                <a:gd name="T17" fmla="*/ 0 h 1558"/>
                <a:gd name="T18" fmla="*/ 0 w 782"/>
                <a:gd name="T19" fmla="*/ 0 h 1558"/>
                <a:gd name="T20" fmla="*/ 0 w 782"/>
                <a:gd name="T21" fmla="*/ 0 h 1558"/>
                <a:gd name="T22" fmla="*/ 0 w 782"/>
                <a:gd name="T23" fmla="*/ 0 h 1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2"/>
                <a:gd name="T37" fmla="*/ 0 h 1558"/>
                <a:gd name="T38" fmla="*/ 782 w 782"/>
                <a:gd name="T39" fmla="*/ 1558 h 1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2" h="1558">
                  <a:moveTo>
                    <a:pt x="723" y="0"/>
                  </a:moveTo>
                  <a:lnTo>
                    <a:pt x="775" y="102"/>
                  </a:lnTo>
                  <a:lnTo>
                    <a:pt x="782" y="287"/>
                  </a:lnTo>
                  <a:lnTo>
                    <a:pt x="750" y="533"/>
                  </a:lnTo>
                  <a:lnTo>
                    <a:pt x="697" y="674"/>
                  </a:lnTo>
                  <a:lnTo>
                    <a:pt x="628" y="871"/>
                  </a:lnTo>
                  <a:lnTo>
                    <a:pt x="543" y="1047"/>
                  </a:lnTo>
                  <a:lnTo>
                    <a:pt x="453" y="1205"/>
                  </a:lnTo>
                  <a:lnTo>
                    <a:pt x="136" y="1558"/>
                  </a:lnTo>
                  <a:lnTo>
                    <a:pt x="0" y="968"/>
                  </a:lnTo>
                  <a:lnTo>
                    <a:pt x="664" y="0"/>
                  </a:lnTo>
                  <a:lnTo>
                    <a:pt x="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44" name="Freeform 777"/>
            <p:cNvSpPr>
              <a:spLocks/>
            </p:cNvSpPr>
            <p:nvPr/>
          </p:nvSpPr>
          <p:spPr bwMode="auto">
            <a:xfrm>
              <a:off x="2267" y="3554"/>
              <a:ext cx="212" cy="142"/>
            </a:xfrm>
            <a:custGeom>
              <a:avLst/>
              <a:gdLst>
                <a:gd name="T0" fmla="*/ 0 w 1688"/>
                <a:gd name="T1" fmla="*/ 0 h 1124"/>
                <a:gd name="T2" fmla="*/ 0 w 1688"/>
                <a:gd name="T3" fmla="*/ 0 h 1124"/>
                <a:gd name="T4" fmla="*/ 0 w 1688"/>
                <a:gd name="T5" fmla="*/ 0 h 1124"/>
                <a:gd name="T6" fmla="*/ 0 w 1688"/>
                <a:gd name="T7" fmla="*/ 0 h 1124"/>
                <a:gd name="T8" fmla="*/ 0 w 1688"/>
                <a:gd name="T9" fmla="*/ 0 h 1124"/>
                <a:gd name="T10" fmla="*/ 0 w 1688"/>
                <a:gd name="T11" fmla="*/ 0 h 1124"/>
                <a:gd name="T12" fmla="*/ 0 w 1688"/>
                <a:gd name="T13" fmla="*/ 0 h 1124"/>
                <a:gd name="T14" fmla="*/ 0 w 1688"/>
                <a:gd name="T15" fmla="*/ 0 h 1124"/>
                <a:gd name="T16" fmla="*/ 0 w 1688"/>
                <a:gd name="T17" fmla="*/ 0 h 1124"/>
                <a:gd name="T18" fmla="*/ 0 w 1688"/>
                <a:gd name="T19" fmla="*/ 0 h 1124"/>
                <a:gd name="T20" fmla="*/ 0 w 1688"/>
                <a:gd name="T21" fmla="*/ 0 h 1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1124"/>
                <a:gd name="T35" fmla="*/ 1688 w 1688"/>
                <a:gd name="T36" fmla="*/ 1124 h 1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1124">
                  <a:moveTo>
                    <a:pt x="120" y="483"/>
                  </a:moveTo>
                  <a:lnTo>
                    <a:pt x="321" y="283"/>
                  </a:lnTo>
                  <a:lnTo>
                    <a:pt x="806" y="40"/>
                  </a:lnTo>
                  <a:lnTo>
                    <a:pt x="1127" y="0"/>
                  </a:lnTo>
                  <a:lnTo>
                    <a:pt x="1364" y="40"/>
                  </a:lnTo>
                  <a:lnTo>
                    <a:pt x="1571" y="161"/>
                  </a:lnTo>
                  <a:lnTo>
                    <a:pt x="1688" y="321"/>
                  </a:lnTo>
                  <a:lnTo>
                    <a:pt x="844" y="1124"/>
                  </a:lnTo>
                  <a:lnTo>
                    <a:pt x="362" y="1085"/>
                  </a:lnTo>
                  <a:lnTo>
                    <a:pt x="0" y="845"/>
                  </a:lnTo>
                  <a:lnTo>
                    <a:pt x="120"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45" name="Freeform 778"/>
            <p:cNvSpPr>
              <a:spLocks/>
            </p:cNvSpPr>
            <p:nvPr/>
          </p:nvSpPr>
          <p:spPr bwMode="auto">
            <a:xfrm>
              <a:off x="3257" y="3164"/>
              <a:ext cx="110" cy="123"/>
            </a:xfrm>
            <a:custGeom>
              <a:avLst/>
              <a:gdLst>
                <a:gd name="T0" fmla="*/ 0 w 884"/>
                <a:gd name="T1" fmla="*/ 0 h 1000"/>
                <a:gd name="T2" fmla="*/ 0 w 884"/>
                <a:gd name="T3" fmla="*/ 0 h 1000"/>
                <a:gd name="T4" fmla="*/ 0 w 884"/>
                <a:gd name="T5" fmla="*/ 0 h 1000"/>
                <a:gd name="T6" fmla="*/ 0 w 884"/>
                <a:gd name="T7" fmla="*/ 0 h 1000"/>
                <a:gd name="T8" fmla="*/ 0 w 884"/>
                <a:gd name="T9" fmla="*/ 0 h 1000"/>
                <a:gd name="T10" fmla="*/ 0 w 884"/>
                <a:gd name="T11" fmla="*/ 0 h 1000"/>
                <a:gd name="T12" fmla="*/ 0 w 884"/>
                <a:gd name="T13" fmla="*/ 0 h 1000"/>
                <a:gd name="T14" fmla="*/ 0 w 884"/>
                <a:gd name="T15" fmla="*/ 0 h 1000"/>
                <a:gd name="T16" fmla="*/ 0 60000 65536"/>
                <a:gd name="T17" fmla="*/ 0 60000 65536"/>
                <a:gd name="T18" fmla="*/ 0 60000 65536"/>
                <a:gd name="T19" fmla="*/ 0 60000 65536"/>
                <a:gd name="T20" fmla="*/ 0 60000 65536"/>
                <a:gd name="T21" fmla="*/ 0 60000 65536"/>
                <a:gd name="T22" fmla="*/ 0 60000 65536"/>
                <a:gd name="T23" fmla="*/ 0 60000 65536"/>
                <a:gd name="T24" fmla="*/ 0 w 884"/>
                <a:gd name="T25" fmla="*/ 0 h 1000"/>
                <a:gd name="T26" fmla="*/ 884 w 884"/>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4" h="1000">
                  <a:moveTo>
                    <a:pt x="683" y="279"/>
                  </a:moveTo>
                  <a:lnTo>
                    <a:pt x="884" y="599"/>
                  </a:lnTo>
                  <a:lnTo>
                    <a:pt x="561" y="1000"/>
                  </a:lnTo>
                  <a:lnTo>
                    <a:pt x="400" y="920"/>
                  </a:lnTo>
                  <a:lnTo>
                    <a:pt x="282" y="599"/>
                  </a:lnTo>
                  <a:lnTo>
                    <a:pt x="0" y="442"/>
                  </a:lnTo>
                  <a:lnTo>
                    <a:pt x="198" y="0"/>
                  </a:lnTo>
                  <a:lnTo>
                    <a:pt x="683"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46" name="Freeform 779"/>
            <p:cNvSpPr>
              <a:spLocks/>
            </p:cNvSpPr>
            <p:nvPr/>
          </p:nvSpPr>
          <p:spPr bwMode="auto">
            <a:xfrm>
              <a:off x="2246" y="3594"/>
              <a:ext cx="147" cy="116"/>
            </a:xfrm>
            <a:custGeom>
              <a:avLst/>
              <a:gdLst>
                <a:gd name="T0" fmla="*/ 0 w 1167"/>
                <a:gd name="T1" fmla="*/ 0 h 925"/>
                <a:gd name="T2" fmla="*/ 0 w 1167"/>
                <a:gd name="T3" fmla="*/ 0 h 925"/>
                <a:gd name="T4" fmla="*/ 0 w 1167"/>
                <a:gd name="T5" fmla="*/ 0 h 925"/>
                <a:gd name="T6" fmla="*/ 0 w 1167"/>
                <a:gd name="T7" fmla="*/ 0 h 925"/>
                <a:gd name="T8" fmla="*/ 0 w 1167"/>
                <a:gd name="T9" fmla="*/ 0 h 925"/>
                <a:gd name="T10" fmla="*/ 0 w 1167"/>
                <a:gd name="T11" fmla="*/ 0 h 925"/>
                <a:gd name="T12" fmla="*/ 0 w 1167"/>
                <a:gd name="T13" fmla="*/ 0 h 925"/>
                <a:gd name="T14" fmla="*/ 0 w 1167"/>
                <a:gd name="T15" fmla="*/ 0 h 925"/>
                <a:gd name="T16" fmla="*/ 0 w 1167"/>
                <a:gd name="T17" fmla="*/ 0 h 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925"/>
                <a:gd name="T29" fmla="*/ 1167 w 1167"/>
                <a:gd name="T30" fmla="*/ 925 h 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925">
                  <a:moveTo>
                    <a:pt x="482" y="0"/>
                  </a:moveTo>
                  <a:lnTo>
                    <a:pt x="1167" y="162"/>
                  </a:lnTo>
                  <a:lnTo>
                    <a:pt x="1005" y="885"/>
                  </a:lnTo>
                  <a:lnTo>
                    <a:pt x="765" y="925"/>
                  </a:lnTo>
                  <a:lnTo>
                    <a:pt x="482" y="844"/>
                  </a:lnTo>
                  <a:lnTo>
                    <a:pt x="323" y="722"/>
                  </a:lnTo>
                  <a:lnTo>
                    <a:pt x="0" y="563"/>
                  </a:lnTo>
                  <a:lnTo>
                    <a:pt x="281" y="123"/>
                  </a:lnTo>
                  <a:lnTo>
                    <a:pt x="48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47" name="Freeform 780"/>
            <p:cNvSpPr>
              <a:spLocks/>
            </p:cNvSpPr>
            <p:nvPr/>
          </p:nvSpPr>
          <p:spPr bwMode="auto">
            <a:xfrm>
              <a:off x="2927" y="2876"/>
              <a:ext cx="267" cy="600"/>
            </a:xfrm>
            <a:custGeom>
              <a:avLst/>
              <a:gdLst>
                <a:gd name="T0" fmla="*/ 0 w 2123"/>
                <a:gd name="T1" fmla="*/ 0 h 4812"/>
                <a:gd name="T2" fmla="*/ 0 w 2123"/>
                <a:gd name="T3" fmla="*/ 0 h 4812"/>
                <a:gd name="T4" fmla="*/ 0 w 2123"/>
                <a:gd name="T5" fmla="*/ 0 h 4812"/>
                <a:gd name="T6" fmla="*/ 0 w 2123"/>
                <a:gd name="T7" fmla="*/ 0 h 4812"/>
                <a:gd name="T8" fmla="*/ 0 w 2123"/>
                <a:gd name="T9" fmla="*/ 0 h 4812"/>
                <a:gd name="T10" fmla="*/ 0 w 2123"/>
                <a:gd name="T11" fmla="*/ 0 h 4812"/>
                <a:gd name="T12" fmla="*/ 0 w 2123"/>
                <a:gd name="T13" fmla="*/ 0 h 4812"/>
                <a:gd name="T14" fmla="*/ 0 w 2123"/>
                <a:gd name="T15" fmla="*/ 0 h 4812"/>
                <a:gd name="T16" fmla="*/ 0 w 2123"/>
                <a:gd name="T17" fmla="*/ 0 h 4812"/>
                <a:gd name="T18" fmla="*/ 0 w 2123"/>
                <a:gd name="T19" fmla="*/ 0 h 4812"/>
                <a:gd name="T20" fmla="*/ 0 w 2123"/>
                <a:gd name="T21" fmla="*/ 0 h 4812"/>
                <a:gd name="T22" fmla="*/ 0 w 2123"/>
                <a:gd name="T23" fmla="*/ 0 h 4812"/>
                <a:gd name="T24" fmla="*/ 0 w 2123"/>
                <a:gd name="T25" fmla="*/ 0 h 4812"/>
                <a:gd name="T26" fmla="*/ 0 w 2123"/>
                <a:gd name="T27" fmla="*/ 0 h 4812"/>
                <a:gd name="T28" fmla="*/ 0 w 2123"/>
                <a:gd name="T29" fmla="*/ 0 h 48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3"/>
                <a:gd name="T46" fmla="*/ 0 h 4812"/>
                <a:gd name="T47" fmla="*/ 2123 w 2123"/>
                <a:gd name="T48" fmla="*/ 4812 h 48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3" h="4812">
                  <a:moveTo>
                    <a:pt x="265" y="0"/>
                  </a:moveTo>
                  <a:lnTo>
                    <a:pt x="101" y="77"/>
                  </a:lnTo>
                  <a:lnTo>
                    <a:pt x="0" y="391"/>
                  </a:lnTo>
                  <a:lnTo>
                    <a:pt x="16" y="808"/>
                  </a:lnTo>
                  <a:lnTo>
                    <a:pt x="127" y="1414"/>
                  </a:lnTo>
                  <a:lnTo>
                    <a:pt x="279" y="2484"/>
                  </a:lnTo>
                  <a:lnTo>
                    <a:pt x="364" y="3253"/>
                  </a:lnTo>
                  <a:lnTo>
                    <a:pt x="431" y="4059"/>
                  </a:lnTo>
                  <a:lnTo>
                    <a:pt x="556" y="4812"/>
                  </a:lnTo>
                  <a:lnTo>
                    <a:pt x="960" y="4271"/>
                  </a:lnTo>
                  <a:lnTo>
                    <a:pt x="1476" y="3644"/>
                  </a:lnTo>
                  <a:lnTo>
                    <a:pt x="1679" y="3176"/>
                  </a:lnTo>
                  <a:lnTo>
                    <a:pt x="2123" y="1564"/>
                  </a:lnTo>
                  <a:lnTo>
                    <a:pt x="1630" y="833"/>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48" name="Freeform 781"/>
            <p:cNvSpPr>
              <a:spLocks/>
            </p:cNvSpPr>
            <p:nvPr/>
          </p:nvSpPr>
          <p:spPr bwMode="auto">
            <a:xfrm>
              <a:off x="2985" y="3024"/>
              <a:ext cx="134" cy="440"/>
            </a:xfrm>
            <a:custGeom>
              <a:avLst/>
              <a:gdLst>
                <a:gd name="T0" fmla="*/ 0 w 1074"/>
                <a:gd name="T1" fmla="*/ 0 h 3516"/>
                <a:gd name="T2" fmla="*/ 0 w 1074"/>
                <a:gd name="T3" fmla="*/ 0 h 3516"/>
                <a:gd name="T4" fmla="*/ 0 w 1074"/>
                <a:gd name="T5" fmla="*/ 0 h 3516"/>
                <a:gd name="T6" fmla="*/ 0 w 1074"/>
                <a:gd name="T7" fmla="*/ 0 h 3516"/>
                <a:gd name="T8" fmla="*/ 0 w 1074"/>
                <a:gd name="T9" fmla="*/ 0 h 3516"/>
                <a:gd name="T10" fmla="*/ 0 w 1074"/>
                <a:gd name="T11" fmla="*/ 0 h 3516"/>
                <a:gd name="T12" fmla="*/ 0 w 1074"/>
                <a:gd name="T13" fmla="*/ 0 h 3516"/>
                <a:gd name="T14" fmla="*/ 0 w 1074"/>
                <a:gd name="T15" fmla="*/ 0 h 3516"/>
                <a:gd name="T16" fmla="*/ 0 w 1074"/>
                <a:gd name="T17" fmla="*/ 0 h 3516"/>
                <a:gd name="T18" fmla="*/ 0 w 1074"/>
                <a:gd name="T19" fmla="*/ 0 h 3516"/>
                <a:gd name="T20" fmla="*/ 0 w 1074"/>
                <a:gd name="T21" fmla="*/ 0 h 3516"/>
                <a:gd name="T22" fmla="*/ 0 w 1074"/>
                <a:gd name="T23" fmla="*/ 0 h 3516"/>
                <a:gd name="T24" fmla="*/ 0 w 1074"/>
                <a:gd name="T25" fmla="*/ 0 h 3516"/>
                <a:gd name="T26" fmla="*/ 0 w 1074"/>
                <a:gd name="T27" fmla="*/ 0 h 3516"/>
                <a:gd name="T28" fmla="*/ 0 w 1074"/>
                <a:gd name="T29" fmla="*/ 0 h 3516"/>
                <a:gd name="T30" fmla="*/ 0 w 1074"/>
                <a:gd name="T31" fmla="*/ 0 h 3516"/>
                <a:gd name="T32" fmla="*/ 0 w 1074"/>
                <a:gd name="T33" fmla="*/ 0 h 3516"/>
                <a:gd name="T34" fmla="*/ 0 w 1074"/>
                <a:gd name="T35" fmla="*/ 0 h 3516"/>
                <a:gd name="T36" fmla="*/ 0 w 1074"/>
                <a:gd name="T37" fmla="*/ 0 h 3516"/>
                <a:gd name="T38" fmla="*/ 0 w 1074"/>
                <a:gd name="T39" fmla="*/ 0 h 3516"/>
                <a:gd name="T40" fmla="*/ 0 w 1074"/>
                <a:gd name="T41" fmla="*/ 0 h 3516"/>
                <a:gd name="T42" fmla="*/ 0 w 1074"/>
                <a:gd name="T43" fmla="*/ 0 h 3516"/>
                <a:gd name="T44" fmla="*/ 0 w 1074"/>
                <a:gd name="T45" fmla="*/ 0 h 3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4"/>
                <a:gd name="T70" fmla="*/ 0 h 3516"/>
                <a:gd name="T71" fmla="*/ 1074 w 1074"/>
                <a:gd name="T72" fmla="*/ 3516 h 35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4" h="3516">
                  <a:moveTo>
                    <a:pt x="645" y="13"/>
                  </a:moveTo>
                  <a:lnTo>
                    <a:pt x="355" y="266"/>
                  </a:lnTo>
                  <a:lnTo>
                    <a:pt x="392" y="431"/>
                  </a:lnTo>
                  <a:lnTo>
                    <a:pt x="629" y="832"/>
                  </a:lnTo>
                  <a:lnTo>
                    <a:pt x="645" y="982"/>
                  </a:lnTo>
                  <a:lnTo>
                    <a:pt x="579" y="1274"/>
                  </a:lnTo>
                  <a:lnTo>
                    <a:pt x="417" y="1830"/>
                  </a:lnTo>
                  <a:lnTo>
                    <a:pt x="0" y="3178"/>
                  </a:lnTo>
                  <a:lnTo>
                    <a:pt x="366" y="3516"/>
                  </a:lnTo>
                  <a:lnTo>
                    <a:pt x="405" y="3505"/>
                  </a:lnTo>
                  <a:lnTo>
                    <a:pt x="645" y="3215"/>
                  </a:lnTo>
                  <a:lnTo>
                    <a:pt x="795" y="2963"/>
                  </a:lnTo>
                  <a:lnTo>
                    <a:pt x="1049" y="2420"/>
                  </a:lnTo>
                  <a:lnTo>
                    <a:pt x="1074" y="2117"/>
                  </a:lnTo>
                  <a:lnTo>
                    <a:pt x="1060" y="1816"/>
                  </a:lnTo>
                  <a:lnTo>
                    <a:pt x="1033" y="1311"/>
                  </a:lnTo>
                  <a:lnTo>
                    <a:pt x="984" y="1021"/>
                  </a:lnTo>
                  <a:lnTo>
                    <a:pt x="908" y="858"/>
                  </a:lnTo>
                  <a:lnTo>
                    <a:pt x="933" y="542"/>
                  </a:lnTo>
                  <a:lnTo>
                    <a:pt x="1023" y="252"/>
                  </a:lnTo>
                  <a:lnTo>
                    <a:pt x="959" y="127"/>
                  </a:lnTo>
                  <a:lnTo>
                    <a:pt x="783" y="0"/>
                  </a:lnTo>
                  <a:lnTo>
                    <a:pt x="645" y="1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49" name="Freeform 782"/>
            <p:cNvSpPr>
              <a:spLocks/>
            </p:cNvSpPr>
            <p:nvPr/>
          </p:nvSpPr>
          <p:spPr bwMode="auto">
            <a:xfrm>
              <a:off x="3103" y="3008"/>
              <a:ext cx="89" cy="293"/>
            </a:xfrm>
            <a:custGeom>
              <a:avLst/>
              <a:gdLst>
                <a:gd name="T0" fmla="*/ 0 w 707"/>
                <a:gd name="T1" fmla="*/ 0 h 2355"/>
                <a:gd name="T2" fmla="*/ 0 w 707"/>
                <a:gd name="T3" fmla="*/ 0 h 2355"/>
                <a:gd name="T4" fmla="*/ 0 w 707"/>
                <a:gd name="T5" fmla="*/ 0 h 2355"/>
                <a:gd name="T6" fmla="*/ 0 w 707"/>
                <a:gd name="T7" fmla="*/ 0 h 2355"/>
                <a:gd name="T8" fmla="*/ 0 w 707"/>
                <a:gd name="T9" fmla="*/ 0 h 2355"/>
                <a:gd name="T10" fmla="*/ 0 w 707"/>
                <a:gd name="T11" fmla="*/ 0 h 2355"/>
                <a:gd name="T12" fmla="*/ 0 w 707"/>
                <a:gd name="T13" fmla="*/ 0 h 2355"/>
                <a:gd name="T14" fmla="*/ 0 w 707"/>
                <a:gd name="T15" fmla="*/ 0 h 2355"/>
                <a:gd name="T16" fmla="*/ 0 w 707"/>
                <a:gd name="T17" fmla="*/ 0 h 2355"/>
                <a:gd name="T18" fmla="*/ 0 w 707"/>
                <a:gd name="T19" fmla="*/ 0 h 2355"/>
                <a:gd name="T20" fmla="*/ 0 w 707"/>
                <a:gd name="T21" fmla="*/ 0 h 2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2355"/>
                <a:gd name="T35" fmla="*/ 707 w 707"/>
                <a:gd name="T36" fmla="*/ 2355 h 2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2355">
                  <a:moveTo>
                    <a:pt x="50" y="279"/>
                  </a:moveTo>
                  <a:lnTo>
                    <a:pt x="288" y="0"/>
                  </a:lnTo>
                  <a:lnTo>
                    <a:pt x="707" y="505"/>
                  </a:lnTo>
                  <a:lnTo>
                    <a:pt x="453" y="1689"/>
                  </a:lnTo>
                  <a:lnTo>
                    <a:pt x="225" y="2355"/>
                  </a:lnTo>
                  <a:lnTo>
                    <a:pt x="365" y="1601"/>
                  </a:lnTo>
                  <a:lnTo>
                    <a:pt x="378" y="1247"/>
                  </a:lnTo>
                  <a:lnTo>
                    <a:pt x="264" y="1021"/>
                  </a:lnTo>
                  <a:lnTo>
                    <a:pt x="0" y="720"/>
                  </a:lnTo>
                  <a:lnTo>
                    <a:pt x="75" y="454"/>
                  </a:lnTo>
                  <a:lnTo>
                    <a:pt x="50" y="27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50" name="Freeform 783"/>
            <p:cNvSpPr>
              <a:spLocks/>
            </p:cNvSpPr>
            <p:nvPr/>
          </p:nvSpPr>
          <p:spPr bwMode="auto">
            <a:xfrm>
              <a:off x="2927" y="2878"/>
              <a:ext cx="139" cy="522"/>
            </a:xfrm>
            <a:custGeom>
              <a:avLst/>
              <a:gdLst>
                <a:gd name="T0" fmla="*/ 0 w 1112"/>
                <a:gd name="T1" fmla="*/ 0 h 4184"/>
                <a:gd name="T2" fmla="*/ 0 w 1112"/>
                <a:gd name="T3" fmla="*/ 0 h 4184"/>
                <a:gd name="T4" fmla="*/ 0 w 1112"/>
                <a:gd name="T5" fmla="*/ 0 h 4184"/>
                <a:gd name="T6" fmla="*/ 0 w 1112"/>
                <a:gd name="T7" fmla="*/ 0 h 4184"/>
                <a:gd name="T8" fmla="*/ 0 w 1112"/>
                <a:gd name="T9" fmla="*/ 0 h 4184"/>
                <a:gd name="T10" fmla="*/ 0 w 1112"/>
                <a:gd name="T11" fmla="*/ 0 h 4184"/>
                <a:gd name="T12" fmla="*/ 0 w 1112"/>
                <a:gd name="T13" fmla="*/ 0 h 4184"/>
                <a:gd name="T14" fmla="*/ 0 w 1112"/>
                <a:gd name="T15" fmla="*/ 0 h 4184"/>
                <a:gd name="T16" fmla="*/ 0 w 1112"/>
                <a:gd name="T17" fmla="*/ 0 h 4184"/>
                <a:gd name="T18" fmla="*/ 0 w 1112"/>
                <a:gd name="T19" fmla="*/ 0 h 4184"/>
                <a:gd name="T20" fmla="*/ 0 w 1112"/>
                <a:gd name="T21" fmla="*/ 0 h 4184"/>
                <a:gd name="T22" fmla="*/ 0 w 1112"/>
                <a:gd name="T23" fmla="*/ 0 h 4184"/>
                <a:gd name="T24" fmla="*/ 0 w 1112"/>
                <a:gd name="T25" fmla="*/ 0 h 4184"/>
                <a:gd name="T26" fmla="*/ 0 w 1112"/>
                <a:gd name="T27" fmla="*/ 0 h 4184"/>
                <a:gd name="T28" fmla="*/ 0 w 1112"/>
                <a:gd name="T29" fmla="*/ 0 h 4184"/>
                <a:gd name="T30" fmla="*/ 0 w 1112"/>
                <a:gd name="T31" fmla="*/ 0 h 4184"/>
                <a:gd name="T32" fmla="*/ 0 w 1112"/>
                <a:gd name="T33" fmla="*/ 0 h 4184"/>
                <a:gd name="T34" fmla="*/ 0 w 1112"/>
                <a:gd name="T35" fmla="*/ 0 h 4184"/>
                <a:gd name="T36" fmla="*/ 0 w 1112"/>
                <a:gd name="T37" fmla="*/ 0 h 4184"/>
                <a:gd name="T38" fmla="*/ 0 w 1112"/>
                <a:gd name="T39" fmla="*/ 0 h 4184"/>
                <a:gd name="T40" fmla="*/ 0 w 1112"/>
                <a:gd name="T41" fmla="*/ 0 h 4184"/>
                <a:gd name="T42" fmla="*/ 0 w 1112"/>
                <a:gd name="T43" fmla="*/ 0 h 4184"/>
                <a:gd name="T44" fmla="*/ 0 w 1112"/>
                <a:gd name="T45" fmla="*/ 0 h 4184"/>
                <a:gd name="T46" fmla="*/ 0 w 1112"/>
                <a:gd name="T47" fmla="*/ 0 h 4184"/>
                <a:gd name="T48" fmla="*/ 0 w 1112"/>
                <a:gd name="T49" fmla="*/ 0 h 4184"/>
                <a:gd name="T50" fmla="*/ 0 w 1112"/>
                <a:gd name="T51" fmla="*/ 0 h 4184"/>
                <a:gd name="T52" fmla="*/ 0 w 1112"/>
                <a:gd name="T53" fmla="*/ 0 h 4184"/>
                <a:gd name="T54" fmla="*/ 0 w 1112"/>
                <a:gd name="T55" fmla="*/ 0 h 4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4184"/>
                <a:gd name="T86" fmla="*/ 1112 w 1112"/>
                <a:gd name="T87" fmla="*/ 4184 h 4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4184">
                  <a:moveTo>
                    <a:pt x="152" y="0"/>
                  </a:moveTo>
                  <a:lnTo>
                    <a:pt x="127" y="364"/>
                  </a:lnTo>
                  <a:lnTo>
                    <a:pt x="279" y="818"/>
                  </a:lnTo>
                  <a:lnTo>
                    <a:pt x="848" y="1297"/>
                  </a:lnTo>
                  <a:lnTo>
                    <a:pt x="773" y="1511"/>
                  </a:lnTo>
                  <a:lnTo>
                    <a:pt x="1022" y="1827"/>
                  </a:lnTo>
                  <a:lnTo>
                    <a:pt x="1112" y="2079"/>
                  </a:lnTo>
                  <a:lnTo>
                    <a:pt x="1010" y="2544"/>
                  </a:lnTo>
                  <a:lnTo>
                    <a:pt x="644" y="3691"/>
                  </a:lnTo>
                  <a:lnTo>
                    <a:pt x="454" y="4184"/>
                  </a:lnTo>
                  <a:lnTo>
                    <a:pt x="394" y="3691"/>
                  </a:lnTo>
                  <a:lnTo>
                    <a:pt x="809" y="2558"/>
                  </a:lnTo>
                  <a:lnTo>
                    <a:pt x="897" y="2191"/>
                  </a:lnTo>
                  <a:lnTo>
                    <a:pt x="860" y="1938"/>
                  </a:lnTo>
                  <a:lnTo>
                    <a:pt x="745" y="1776"/>
                  </a:lnTo>
                  <a:lnTo>
                    <a:pt x="593" y="1979"/>
                  </a:lnTo>
                  <a:lnTo>
                    <a:pt x="505" y="2228"/>
                  </a:lnTo>
                  <a:lnTo>
                    <a:pt x="420" y="2117"/>
                  </a:lnTo>
                  <a:lnTo>
                    <a:pt x="353" y="2279"/>
                  </a:lnTo>
                  <a:lnTo>
                    <a:pt x="303" y="2885"/>
                  </a:lnTo>
                  <a:lnTo>
                    <a:pt x="265" y="2318"/>
                  </a:lnTo>
                  <a:lnTo>
                    <a:pt x="205" y="1912"/>
                  </a:lnTo>
                  <a:lnTo>
                    <a:pt x="90" y="1233"/>
                  </a:lnTo>
                  <a:lnTo>
                    <a:pt x="26" y="843"/>
                  </a:lnTo>
                  <a:lnTo>
                    <a:pt x="0" y="514"/>
                  </a:lnTo>
                  <a:lnTo>
                    <a:pt x="16" y="302"/>
                  </a:lnTo>
                  <a:lnTo>
                    <a:pt x="90" y="138"/>
                  </a:lnTo>
                  <a:lnTo>
                    <a:pt x="152"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51" name="Freeform 784"/>
            <p:cNvSpPr>
              <a:spLocks/>
            </p:cNvSpPr>
            <p:nvPr/>
          </p:nvSpPr>
          <p:spPr bwMode="auto">
            <a:xfrm>
              <a:off x="2359" y="3540"/>
              <a:ext cx="414" cy="225"/>
            </a:xfrm>
            <a:custGeom>
              <a:avLst/>
              <a:gdLst>
                <a:gd name="T0" fmla="*/ 0 w 3310"/>
                <a:gd name="T1" fmla="*/ 0 h 1788"/>
                <a:gd name="T2" fmla="*/ 0 w 3310"/>
                <a:gd name="T3" fmla="*/ 0 h 1788"/>
                <a:gd name="T4" fmla="*/ 0 w 3310"/>
                <a:gd name="T5" fmla="*/ 0 h 1788"/>
                <a:gd name="T6" fmla="*/ 0 w 3310"/>
                <a:gd name="T7" fmla="*/ 0 h 1788"/>
                <a:gd name="T8" fmla="*/ 0 w 3310"/>
                <a:gd name="T9" fmla="*/ 0 h 1788"/>
                <a:gd name="T10" fmla="*/ 0 w 3310"/>
                <a:gd name="T11" fmla="*/ 0 h 1788"/>
                <a:gd name="T12" fmla="*/ 0 w 3310"/>
                <a:gd name="T13" fmla="*/ 0 h 1788"/>
                <a:gd name="T14" fmla="*/ 0 w 3310"/>
                <a:gd name="T15" fmla="*/ 0 h 1788"/>
                <a:gd name="T16" fmla="*/ 0 w 3310"/>
                <a:gd name="T17" fmla="*/ 0 h 1788"/>
                <a:gd name="T18" fmla="*/ 0 w 3310"/>
                <a:gd name="T19" fmla="*/ 0 h 1788"/>
                <a:gd name="T20" fmla="*/ 0 w 3310"/>
                <a:gd name="T21" fmla="*/ 0 h 1788"/>
                <a:gd name="T22" fmla="*/ 0 w 3310"/>
                <a:gd name="T23" fmla="*/ 0 h 1788"/>
                <a:gd name="T24" fmla="*/ 0 w 3310"/>
                <a:gd name="T25" fmla="*/ 0 h 1788"/>
                <a:gd name="T26" fmla="*/ 0 w 3310"/>
                <a:gd name="T27" fmla="*/ 0 h 1788"/>
                <a:gd name="T28" fmla="*/ 0 w 3310"/>
                <a:gd name="T29" fmla="*/ 0 h 1788"/>
                <a:gd name="T30" fmla="*/ 0 w 3310"/>
                <a:gd name="T31" fmla="*/ 0 h 1788"/>
                <a:gd name="T32" fmla="*/ 0 w 3310"/>
                <a:gd name="T33" fmla="*/ 0 h 1788"/>
                <a:gd name="T34" fmla="*/ 0 w 3310"/>
                <a:gd name="T35" fmla="*/ 0 h 1788"/>
                <a:gd name="T36" fmla="*/ 0 w 3310"/>
                <a:gd name="T37" fmla="*/ 0 h 1788"/>
                <a:gd name="T38" fmla="*/ 0 w 3310"/>
                <a:gd name="T39" fmla="*/ 0 h 1788"/>
                <a:gd name="T40" fmla="*/ 0 w 3310"/>
                <a:gd name="T41" fmla="*/ 0 h 1788"/>
                <a:gd name="T42" fmla="*/ 0 w 3310"/>
                <a:gd name="T43" fmla="*/ 0 h 1788"/>
                <a:gd name="T44" fmla="*/ 0 w 3310"/>
                <a:gd name="T45" fmla="*/ 0 h 1788"/>
                <a:gd name="T46" fmla="*/ 0 w 3310"/>
                <a:gd name="T47" fmla="*/ 0 h 1788"/>
                <a:gd name="T48" fmla="*/ 0 w 3310"/>
                <a:gd name="T49" fmla="*/ 0 h 1788"/>
                <a:gd name="T50" fmla="*/ 0 w 3310"/>
                <a:gd name="T51" fmla="*/ 0 h 1788"/>
                <a:gd name="T52" fmla="*/ 0 w 3310"/>
                <a:gd name="T53" fmla="*/ 0 h 1788"/>
                <a:gd name="T54" fmla="*/ 0 w 3310"/>
                <a:gd name="T55" fmla="*/ 0 h 1788"/>
                <a:gd name="T56" fmla="*/ 0 w 3310"/>
                <a:gd name="T57" fmla="*/ 0 h 17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0"/>
                <a:gd name="T88" fmla="*/ 0 h 1788"/>
                <a:gd name="T89" fmla="*/ 3310 w 3310"/>
                <a:gd name="T90" fmla="*/ 1788 h 17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0" h="1788">
                  <a:moveTo>
                    <a:pt x="165" y="1245"/>
                  </a:moveTo>
                  <a:lnTo>
                    <a:pt x="0" y="1089"/>
                  </a:lnTo>
                  <a:lnTo>
                    <a:pt x="55" y="709"/>
                  </a:lnTo>
                  <a:lnTo>
                    <a:pt x="182" y="590"/>
                  </a:lnTo>
                  <a:lnTo>
                    <a:pt x="431" y="498"/>
                  </a:lnTo>
                  <a:lnTo>
                    <a:pt x="728" y="408"/>
                  </a:lnTo>
                  <a:lnTo>
                    <a:pt x="929" y="408"/>
                  </a:lnTo>
                  <a:lnTo>
                    <a:pt x="1344" y="419"/>
                  </a:lnTo>
                  <a:lnTo>
                    <a:pt x="1473" y="327"/>
                  </a:lnTo>
                  <a:lnTo>
                    <a:pt x="1563" y="309"/>
                  </a:lnTo>
                  <a:lnTo>
                    <a:pt x="1635" y="118"/>
                  </a:lnTo>
                  <a:lnTo>
                    <a:pt x="1916" y="0"/>
                  </a:lnTo>
                  <a:lnTo>
                    <a:pt x="2745" y="228"/>
                  </a:lnTo>
                  <a:lnTo>
                    <a:pt x="3299" y="1016"/>
                  </a:lnTo>
                  <a:lnTo>
                    <a:pt x="3310" y="1332"/>
                  </a:lnTo>
                  <a:lnTo>
                    <a:pt x="3188" y="1368"/>
                  </a:lnTo>
                  <a:lnTo>
                    <a:pt x="3061" y="1352"/>
                  </a:lnTo>
                  <a:lnTo>
                    <a:pt x="3135" y="1643"/>
                  </a:lnTo>
                  <a:lnTo>
                    <a:pt x="3061" y="1714"/>
                  </a:lnTo>
                  <a:lnTo>
                    <a:pt x="2817" y="1622"/>
                  </a:lnTo>
                  <a:lnTo>
                    <a:pt x="2397" y="1668"/>
                  </a:lnTo>
                  <a:lnTo>
                    <a:pt x="2263" y="1659"/>
                  </a:lnTo>
                  <a:lnTo>
                    <a:pt x="2081" y="1788"/>
                  </a:lnTo>
                  <a:lnTo>
                    <a:pt x="1745" y="1788"/>
                  </a:lnTo>
                  <a:lnTo>
                    <a:pt x="1452" y="1677"/>
                  </a:lnTo>
                  <a:lnTo>
                    <a:pt x="710" y="1324"/>
                  </a:lnTo>
                  <a:lnTo>
                    <a:pt x="431" y="1245"/>
                  </a:lnTo>
                  <a:lnTo>
                    <a:pt x="272" y="1253"/>
                  </a:lnTo>
                  <a:lnTo>
                    <a:pt x="165" y="1245"/>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52" name="Freeform 785"/>
            <p:cNvSpPr>
              <a:spLocks/>
            </p:cNvSpPr>
            <p:nvPr/>
          </p:nvSpPr>
          <p:spPr bwMode="auto">
            <a:xfrm>
              <a:off x="2872" y="2478"/>
              <a:ext cx="521" cy="733"/>
            </a:xfrm>
            <a:custGeom>
              <a:avLst/>
              <a:gdLst>
                <a:gd name="T0" fmla="*/ 0 w 4184"/>
                <a:gd name="T1" fmla="*/ 0 h 5866"/>
                <a:gd name="T2" fmla="*/ 0 w 4184"/>
                <a:gd name="T3" fmla="*/ 0 h 5866"/>
                <a:gd name="T4" fmla="*/ 0 w 4184"/>
                <a:gd name="T5" fmla="*/ 0 h 5866"/>
                <a:gd name="T6" fmla="*/ 0 w 4184"/>
                <a:gd name="T7" fmla="*/ 0 h 5866"/>
                <a:gd name="T8" fmla="*/ 0 w 4184"/>
                <a:gd name="T9" fmla="*/ 0 h 5866"/>
                <a:gd name="T10" fmla="*/ 0 w 4184"/>
                <a:gd name="T11" fmla="*/ 0 h 5866"/>
                <a:gd name="T12" fmla="*/ 0 w 4184"/>
                <a:gd name="T13" fmla="*/ 0 h 5866"/>
                <a:gd name="T14" fmla="*/ 0 w 4184"/>
                <a:gd name="T15" fmla="*/ 0 h 5866"/>
                <a:gd name="T16" fmla="*/ 0 w 4184"/>
                <a:gd name="T17" fmla="*/ 0 h 5866"/>
                <a:gd name="T18" fmla="*/ 0 w 4184"/>
                <a:gd name="T19" fmla="*/ 0 h 5866"/>
                <a:gd name="T20" fmla="*/ 0 w 4184"/>
                <a:gd name="T21" fmla="*/ 0 h 5866"/>
                <a:gd name="T22" fmla="*/ 0 w 4184"/>
                <a:gd name="T23" fmla="*/ 0 h 5866"/>
                <a:gd name="T24" fmla="*/ 0 w 4184"/>
                <a:gd name="T25" fmla="*/ 0 h 5866"/>
                <a:gd name="T26" fmla="*/ 0 w 4184"/>
                <a:gd name="T27" fmla="*/ 0 h 5866"/>
                <a:gd name="T28" fmla="*/ 0 w 4184"/>
                <a:gd name="T29" fmla="*/ 0 h 5866"/>
                <a:gd name="T30" fmla="*/ 0 w 4184"/>
                <a:gd name="T31" fmla="*/ 0 h 5866"/>
                <a:gd name="T32" fmla="*/ 0 w 4184"/>
                <a:gd name="T33" fmla="*/ 0 h 5866"/>
                <a:gd name="T34" fmla="*/ 0 w 4184"/>
                <a:gd name="T35" fmla="*/ 0 h 5866"/>
                <a:gd name="T36" fmla="*/ 0 w 4184"/>
                <a:gd name="T37" fmla="*/ 0 h 5866"/>
                <a:gd name="T38" fmla="*/ 0 w 4184"/>
                <a:gd name="T39" fmla="*/ 0 h 5866"/>
                <a:gd name="T40" fmla="*/ 0 w 4184"/>
                <a:gd name="T41" fmla="*/ 0 h 5866"/>
                <a:gd name="T42" fmla="*/ 0 w 4184"/>
                <a:gd name="T43" fmla="*/ 0 h 5866"/>
                <a:gd name="T44" fmla="*/ 0 w 4184"/>
                <a:gd name="T45" fmla="*/ 0 h 5866"/>
                <a:gd name="T46" fmla="*/ 0 w 4184"/>
                <a:gd name="T47" fmla="*/ 0 h 5866"/>
                <a:gd name="T48" fmla="*/ 0 w 4184"/>
                <a:gd name="T49" fmla="*/ 0 h 5866"/>
                <a:gd name="T50" fmla="*/ 0 w 4184"/>
                <a:gd name="T51" fmla="*/ 0 h 5866"/>
                <a:gd name="T52" fmla="*/ 0 w 4184"/>
                <a:gd name="T53" fmla="*/ 0 h 5866"/>
                <a:gd name="T54" fmla="*/ 0 w 4184"/>
                <a:gd name="T55" fmla="*/ 0 h 5866"/>
                <a:gd name="T56" fmla="*/ 0 w 4184"/>
                <a:gd name="T57" fmla="*/ 0 h 5866"/>
                <a:gd name="T58" fmla="*/ 0 w 4184"/>
                <a:gd name="T59" fmla="*/ 0 h 5866"/>
                <a:gd name="T60" fmla="*/ 0 w 4184"/>
                <a:gd name="T61" fmla="*/ 0 h 5866"/>
                <a:gd name="T62" fmla="*/ 0 w 4184"/>
                <a:gd name="T63" fmla="*/ 0 h 5866"/>
                <a:gd name="T64" fmla="*/ 0 w 4184"/>
                <a:gd name="T65" fmla="*/ 0 h 5866"/>
                <a:gd name="T66" fmla="*/ 0 w 4184"/>
                <a:gd name="T67" fmla="*/ 0 h 5866"/>
                <a:gd name="T68" fmla="*/ 0 w 4184"/>
                <a:gd name="T69" fmla="*/ 0 h 5866"/>
                <a:gd name="T70" fmla="*/ 0 w 4184"/>
                <a:gd name="T71" fmla="*/ 0 h 5866"/>
                <a:gd name="T72" fmla="*/ 0 w 4184"/>
                <a:gd name="T73" fmla="*/ 0 h 5866"/>
                <a:gd name="T74" fmla="*/ 0 w 4184"/>
                <a:gd name="T75" fmla="*/ 0 h 5866"/>
                <a:gd name="T76" fmla="*/ 0 w 4184"/>
                <a:gd name="T77" fmla="*/ 0 h 5866"/>
                <a:gd name="T78" fmla="*/ 0 w 4184"/>
                <a:gd name="T79" fmla="*/ 0 h 5866"/>
                <a:gd name="T80" fmla="*/ 0 w 4184"/>
                <a:gd name="T81" fmla="*/ 0 h 5866"/>
                <a:gd name="T82" fmla="*/ 0 w 4184"/>
                <a:gd name="T83" fmla="*/ 0 h 58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4"/>
                <a:gd name="T127" fmla="*/ 0 h 5866"/>
                <a:gd name="T128" fmla="*/ 4184 w 4184"/>
                <a:gd name="T129" fmla="*/ 5866 h 58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4" h="5866">
                  <a:moveTo>
                    <a:pt x="107" y="1993"/>
                  </a:moveTo>
                  <a:lnTo>
                    <a:pt x="42" y="2104"/>
                  </a:lnTo>
                  <a:lnTo>
                    <a:pt x="0" y="2255"/>
                  </a:lnTo>
                  <a:lnTo>
                    <a:pt x="0" y="2352"/>
                  </a:lnTo>
                  <a:lnTo>
                    <a:pt x="12" y="2516"/>
                  </a:lnTo>
                  <a:lnTo>
                    <a:pt x="123" y="2698"/>
                  </a:lnTo>
                  <a:lnTo>
                    <a:pt x="235" y="2782"/>
                  </a:lnTo>
                  <a:lnTo>
                    <a:pt x="316" y="2809"/>
                  </a:lnTo>
                  <a:lnTo>
                    <a:pt x="480" y="2975"/>
                  </a:lnTo>
                  <a:lnTo>
                    <a:pt x="609" y="2988"/>
                  </a:lnTo>
                  <a:lnTo>
                    <a:pt x="690" y="2975"/>
                  </a:lnTo>
                  <a:lnTo>
                    <a:pt x="982" y="3597"/>
                  </a:lnTo>
                  <a:lnTo>
                    <a:pt x="1522" y="4122"/>
                  </a:lnTo>
                  <a:lnTo>
                    <a:pt x="1784" y="4152"/>
                  </a:lnTo>
                  <a:lnTo>
                    <a:pt x="1784" y="4053"/>
                  </a:lnTo>
                  <a:lnTo>
                    <a:pt x="1702" y="3915"/>
                  </a:lnTo>
                  <a:lnTo>
                    <a:pt x="1854" y="3804"/>
                  </a:lnTo>
                  <a:lnTo>
                    <a:pt x="2010" y="3944"/>
                  </a:lnTo>
                  <a:lnTo>
                    <a:pt x="2204" y="4288"/>
                  </a:lnTo>
                  <a:lnTo>
                    <a:pt x="2384" y="4539"/>
                  </a:lnTo>
                  <a:lnTo>
                    <a:pt x="2577" y="4703"/>
                  </a:lnTo>
                  <a:lnTo>
                    <a:pt x="2771" y="4813"/>
                  </a:lnTo>
                  <a:lnTo>
                    <a:pt x="2964" y="4912"/>
                  </a:lnTo>
                  <a:lnTo>
                    <a:pt x="3105" y="5103"/>
                  </a:lnTo>
                  <a:lnTo>
                    <a:pt x="3298" y="5424"/>
                  </a:lnTo>
                  <a:lnTo>
                    <a:pt x="3465" y="5866"/>
                  </a:lnTo>
                  <a:lnTo>
                    <a:pt x="3768" y="5742"/>
                  </a:lnTo>
                  <a:lnTo>
                    <a:pt x="3977" y="5492"/>
                  </a:lnTo>
                  <a:lnTo>
                    <a:pt x="4141" y="5218"/>
                  </a:lnTo>
                  <a:lnTo>
                    <a:pt x="4184" y="5103"/>
                  </a:lnTo>
                  <a:lnTo>
                    <a:pt x="3781" y="4429"/>
                  </a:lnTo>
                  <a:lnTo>
                    <a:pt x="3145" y="3375"/>
                  </a:lnTo>
                  <a:lnTo>
                    <a:pt x="3241" y="2975"/>
                  </a:lnTo>
                  <a:lnTo>
                    <a:pt x="3298" y="2477"/>
                  </a:lnTo>
                  <a:lnTo>
                    <a:pt x="3272" y="1979"/>
                  </a:lnTo>
                  <a:lnTo>
                    <a:pt x="3226" y="1495"/>
                  </a:lnTo>
                  <a:lnTo>
                    <a:pt x="3131" y="984"/>
                  </a:lnTo>
                  <a:lnTo>
                    <a:pt x="2757" y="208"/>
                  </a:lnTo>
                  <a:lnTo>
                    <a:pt x="2342" y="0"/>
                  </a:lnTo>
                  <a:lnTo>
                    <a:pt x="760" y="235"/>
                  </a:lnTo>
                  <a:lnTo>
                    <a:pt x="360" y="678"/>
                  </a:lnTo>
                  <a:lnTo>
                    <a:pt x="107" y="1993"/>
                  </a:lnTo>
                  <a:close/>
                </a:path>
              </a:pathLst>
            </a:custGeom>
            <a:solidFill>
              <a:srgbClr val="FFCA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53" name="Freeform 786"/>
            <p:cNvSpPr>
              <a:spLocks/>
            </p:cNvSpPr>
            <p:nvPr/>
          </p:nvSpPr>
          <p:spPr bwMode="auto">
            <a:xfrm>
              <a:off x="3202" y="2660"/>
              <a:ext cx="47" cy="24"/>
            </a:xfrm>
            <a:custGeom>
              <a:avLst/>
              <a:gdLst>
                <a:gd name="T0" fmla="*/ 0 w 374"/>
                <a:gd name="T1" fmla="*/ 0 h 193"/>
                <a:gd name="T2" fmla="*/ 0 w 374"/>
                <a:gd name="T3" fmla="*/ 0 h 193"/>
                <a:gd name="T4" fmla="*/ 0 w 374"/>
                <a:gd name="T5" fmla="*/ 0 h 193"/>
                <a:gd name="T6" fmla="*/ 0 w 374"/>
                <a:gd name="T7" fmla="*/ 0 h 193"/>
                <a:gd name="T8" fmla="*/ 0 w 374"/>
                <a:gd name="T9" fmla="*/ 0 h 193"/>
                <a:gd name="T10" fmla="*/ 0 w 374"/>
                <a:gd name="T11" fmla="*/ 0 h 193"/>
                <a:gd name="T12" fmla="*/ 0 w 374"/>
                <a:gd name="T13" fmla="*/ 0 h 193"/>
                <a:gd name="T14" fmla="*/ 0 w 374"/>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93"/>
                <a:gd name="T26" fmla="*/ 374 w 374"/>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93">
                  <a:moveTo>
                    <a:pt x="0" y="193"/>
                  </a:moveTo>
                  <a:lnTo>
                    <a:pt x="125" y="164"/>
                  </a:lnTo>
                  <a:lnTo>
                    <a:pt x="374" y="150"/>
                  </a:lnTo>
                  <a:lnTo>
                    <a:pt x="361" y="55"/>
                  </a:lnTo>
                  <a:lnTo>
                    <a:pt x="321" y="0"/>
                  </a:lnTo>
                  <a:lnTo>
                    <a:pt x="168" y="12"/>
                  </a:lnTo>
                  <a:lnTo>
                    <a:pt x="58" y="67"/>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54" name="Freeform 787"/>
            <p:cNvSpPr>
              <a:spLocks/>
            </p:cNvSpPr>
            <p:nvPr/>
          </p:nvSpPr>
          <p:spPr bwMode="auto">
            <a:xfrm>
              <a:off x="3048" y="2679"/>
              <a:ext cx="63" cy="31"/>
            </a:xfrm>
            <a:custGeom>
              <a:avLst/>
              <a:gdLst>
                <a:gd name="T0" fmla="*/ 0 w 514"/>
                <a:gd name="T1" fmla="*/ 0 h 249"/>
                <a:gd name="T2" fmla="*/ 0 w 514"/>
                <a:gd name="T3" fmla="*/ 0 h 249"/>
                <a:gd name="T4" fmla="*/ 0 w 514"/>
                <a:gd name="T5" fmla="*/ 0 h 249"/>
                <a:gd name="T6" fmla="*/ 0 w 514"/>
                <a:gd name="T7" fmla="*/ 0 h 249"/>
                <a:gd name="T8" fmla="*/ 0 w 514"/>
                <a:gd name="T9" fmla="*/ 0 h 249"/>
                <a:gd name="T10" fmla="*/ 0 w 514"/>
                <a:gd name="T11" fmla="*/ 0 h 249"/>
                <a:gd name="T12" fmla="*/ 0 w 514"/>
                <a:gd name="T13" fmla="*/ 0 h 249"/>
                <a:gd name="T14" fmla="*/ 0 w 514"/>
                <a:gd name="T15" fmla="*/ 0 h 249"/>
                <a:gd name="T16" fmla="*/ 0 w 51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249"/>
                <a:gd name="T29" fmla="*/ 514 w 5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249">
                  <a:moveTo>
                    <a:pt x="14" y="249"/>
                  </a:moveTo>
                  <a:lnTo>
                    <a:pt x="180" y="249"/>
                  </a:lnTo>
                  <a:lnTo>
                    <a:pt x="514" y="111"/>
                  </a:lnTo>
                  <a:lnTo>
                    <a:pt x="500" y="43"/>
                  </a:lnTo>
                  <a:lnTo>
                    <a:pt x="346" y="0"/>
                  </a:lnTo>
                  <a:lnTo>
                    <a:pt x="210" y="58"/>
                  </a:lnTo>
                  <a:lnTo>
                    <a:pt x="56" y="140"/>
                  </a:lnTo>
                  <a:lnTo>
                    <a:pt x="0" y="194"/>
                  </a:lnTo>
                  <a:lnTo>
                    <a:pt x="14"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55" name="Freeform 788"/>
            <p:cNvSpPr>
              <a:spLocks/>
            </p:cNvSpPr>
            <p:nvPr/>
          </p:nvSpPr>
          <p:spPr bwMode="auto">
            <a:xfrm>
              <a:off x="3294" y="3076"/>
              <a:ext cx="84" cy="78"/>
            </a:xfrm>
            <a:custGeom>
              <a:avLst/>
              <a:gdLst>
                <a:gd name="T0" fmla="*/ 0 w 654"/>
                <a:gd name="T1" fmla="*/ 0 h 621"/>
                <a:gd name="T2" fmla="*/ 0 w 654"/>
                <a:gd name="T3" fmla="*/ 0 h 621"/>
                <a:gd name="T4" fmla="*/ 0 w 654"/>
                <a:gd name="T5" fmla="*/ 0 h 621"/>
                <a:gd name="T6" fmla="*/ 0 w 654"/>
                <a:gd name="T7" fmla="*/ 0 h 621"/>
                <a:gd name="T8" fmla="*/ 0 w 654"/>
                <a:gd name="T9" fmla="*/ 0 h 621"/>
                <a:gd name="T10" fmla="*/ 0 w 654"/>
                <a:gd name="T11" fmla="*/ 0 h 621"/>
                <a:gd name="T12" fmla="*/ 0 w 654"/>
                <a:gd name="T13" fmla="*/ 0 h 621"/>
                <a:gd name="T14" fmla="*/ 0 w 654"/>
                <a:gd name="T15" fmla="*/ 0 h 621"/>
                <a:gd name="T16" fmla="*/ 0 w 654"/>
                <a:gd name="T17" fmla="*/ 0 h 621"/>
                <a:gd name="T18" fmla="*/ 0 w 654"/>
                <a:gd name="T19" fmla="*/ 0 h 621"/>
                <a:gd name="T20" fmla="*/ 0 w 654"/>
                <a:gd name="T21" fmla="*/ 0 h 621"/>
                <a:gd name="T22" fmla="*/ 0 w 654"/>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621"/>
                <a:gd name="T38" fmla="*/ 654 w 654"/>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621">
                  <a:moveTo>
                    <a:pt x="0" y="415"/>
                  </a:moveTo>
                  <a:lnTo>
                    <a:pt x="140" y="334"/>
                  </a:lnTo>
                  <a:lnTo>
                    <a:pt x="275" y="226"/>
                  </a:lnTo>
                  <a:lnTo>
                    <a:pt x="334" y="173"/>
                  </a:lnTo>
                  <a:lnTo>
                    <a:pt x="389" y="127"/>
                  </a:lnTo>
                  <a:lnTo>
                    <a:pt x="391" y="63"/>
                  </a:lnTo>
                  <a:lnTo>
                    <a:pt x="474" y="0"/>
                  </a:lnTo>
                  <a:lnTo>
                    <a:pt x="654" y="318"/>
                  </a:lnTo>
                  <a:lnTo>
                    <a:pt x="556" y="376"/>
                  </a:lnTo>
                  <a:lnTo>
                    <a:pt x="407" y="479"/>
                  </a:lnTo>
                  <a:lnTo>
                    <a:pt x="132" y="621"/>
                  </a:lnTo>
                  <a:lnTo>
                    <a:pt x="0" y="4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56" name="Freeform 789"/>
            <p:cNvSpPr>
              <a:spLocks/>
            </p:cNvSpPr>
            <p:nvPr/>
          </p:nvSpPr>
          <p:spPr bwMode="auto">
            <a:xfrm>
              <a:off x="3349" y="3055"/>
              <a:ext cx="50" cy="64"/>
            </a:xfrm>
            <a:custGeom>
              <a:avLst/>
              <a:gdLst>
                <a:gd name="T0" fmla="*/ 0 w 385"/>
                <a:gd name="T1" fmla="*/ 0 h 507"/>
                <a:gd name="T2" fmla="*/ 0 w 385"/>
                <a:gd name="T3" fmla="*/ 0 h 507"/>
                <a:gd name="T4" fmla="*/ 0 w 385"/>
                <a:gd name="T5" fmla="*/ 0 h 507"/>
                <a:gd name="T6" fmla="*/ 0 w 385"/>
                <a:gd name="T7" fmla="*/ 0 h 507"/>
                <a:gd name="T8" fmla="*/ 0 w 385"/>
                <a:gd name="T9" fmla="*/ 0 h 507"/>
                <a:gd name="T10" fmla="*/ 0 w 385"/>
                <a:gd name="T11" fmla="*/ 0 h 507"/>
                <a:gd name="T12" fmla="*/ 0 w 385"/>
                <a:gd name="T13" fmla="*/ 0 h 507"/>
                <a:gd name="T14" fmla="*/ 0 w 385"/>
                <a:gd name="T15" fmla="*/ 0 h 507"/>
                <a:gd name="T16" fmla="*/ 0 w 385"/>
                <a:gd name="T17" fmla="*/ 0 h 507"/>
                <a:gd name="T18" fmla="*/ 0 w 385"/>
                <a:gd name="T19" fmla="*/ 0 h 507"/>
                <a:gd name="T20" fmla="*/ 0 w 385"/>
                <a:gd name="T21" fmla="*/ 0 h 507"/>
                <a:gd name="T22" fmla="*/ 0 w 385"/>
                <a:gd name="T23" fmla="*/ 0 h 507"/>
                <a:gd name="T24" fmla="*/ 0 w 385"/>
                <a:gd name="T25" fmla="*/ 0 h 507"/>
                <a:gd name="T26" fmla="*/ 0 w 385"/>
                <a:gd name="T27" fmla="*/ 0 h 507"/>
                <a:gd name="T28" fmla="*/ 0 w 385"/>
                <a:gd name="T29" fmla="*/ 0 h 507"/>
                <a:gd name="T30" fmla="*/ 0 w 385"/>
                <a:gd name="T31" fmla="*/ 0 h 5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07"/>
                <a:gd name="T50" fmla="*/ 385 w 385"/>
                <a:gd name="T51" fmla="*/ 507 h 5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07">
                  <a:moveTo>
                    <a:pt x="60" y="0"/>
                  </a:moveTo>
                  <a:lnTo>
                    <a:pt x="16" y="50"/>
                  </a:lnTo>
                  <a:lnTo>
                    <a:pt x="0" y="119"/>
                  </a:lnTo>
                  <a:lnTo>
                    <a:pt x="12" y="202"/>
                  </a:lnTo>
                  <a:lnTo>
                    <a:pt x="44" y="312"/>
                  </a:lnTo>
                  <a:lnTo>
                    <a:pt x="155" y="444"/>
                  </a:lnTo>
                  <a:lnTo>
                    <a:pt x="256" y="507"/>
                  </a:lnTo>
                  <a:lnTo>
                    <a:pt x="310" y="503"/>
                  </a:lnTo>
                  <a:lnTo>
                    <a:pt x="367" y="474"/>
                  </a:lnTo>
                  <a:lnTo>
                    <a:pt x="385" y="442"/>
                  </a:lnTo>
                  <a:lnTo>
                    <a:pt x="385" y="305"/>
                  </a:lnTo>
                  <a:lnTo>
                    <a:pt x="344" y="167"/>
                  </a:lnTo>
                  <a:lnTo>
                    <a:pt x="245" y="50"/>
                  </a:lnTo>
                  <a:lnTo>
                    <a:pt x="167" y="6"/>
                  </a:lnTo>
                  <a:lnTo>
                    <a:pt x="108"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57" name="Freeform 790"/>
            <p:cNvSpPr>
              <a:spLocks/>
            </p:cNvSpPr>
            <p:nvPr/>
          </p:nvSpPr>
          <p:spPr bwMode="auto">
            <a:xfrm>
              <a:off x="3307" y="3107"/>
              <a:ext cx="39" cy="43"/>
            </a:xfrm>
            <a:custGeom>
              <a:avLst/>
              <a:gdLst>
                <a:gd name="T0" fmla="*/ 0 w 317"/>
                <a:gd name="T1" fmla="*/ 0 h 327"/>
                <a:gd name="T2" fmla="*/ 0 w 317"/>
                <a:gd name="T3" fmla="*/ 0 h 327"/>
                <a:gd name="T4" fmla="*/ 0 w 317"/>
                <a:gd name="T5" fmla="*/ 0 h 327"/>
                <a:gd name="T6" fmla="*/ 0 w 317"/>
                <a:gd name="T7" fmla="*/ 0 h 327"/>
                <a:gd name="T8" fmla="*/ 0 w 317"/>
                <a:gd name="T9" fmla="*/ 0 h 327"/>
                <a:gd name="T10" fmla="*/ 0 w 317"/>
                <a:gd name="T11" fmla="*/ 0 h 327"/>
                <a:gd name="T12" fmla="*/ 0 60000 65536"/>
                <a:gd name="T13" fmla="*/ 0 60000 65536"/>
                <a:gd name="T14" fmla="*/ 0 60000 65536"/>
                <a:gd name="T15" fmla="*/ 0 60000 65536"/>
                <a:gd name="T16" fmla="*/ 0 60000 65536"/>
                <a:gd name="T17" fmla="*/ 0 60000 65536"/>
                <a:gd name="T18" fmla="*/ 0 w 317"/>
                <a:gd name="T19" fmla="*/ 0 h 327"/>
                <a:gd name="T20" fmla="*/ 317 w 317"/>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317" h="327">
                  <a:moveTo>
                    <a:pt x="174" y="0"/>
                  </a:moveTo>
                  <a:lnTo>
                    <a:pt x="317" y="208"/>
                  </a:lnTo>
                  <a:lnTo>
                    <a:pt x="123" y="327"/>
                  </a:lnTo>
                  <a:lnTo>
                    <a:pt x="0" y="125"/>
                  </a:lnTo>
                  <a:lnTo>
                    <a:pt x="103" y="49"/>
                  </a:lnTo>
                  <a:lnTo>
                    <a:pt x="174" y="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58" name="Freeform 791"/>
            <p:cNvSpPr>
              <a:spLocks/>
            </p:cNvSpPr>
            <p:nvPr/>
          </p:nvSpPr>
          <p:spPr bwMode="auto">
            <a:xfrm>
              <a:off x="2854" y="2417"/>
              <a:ext cx="422" cy="440"/>
            </a:xfrm>
            <a:custGeom>
              <a:avLst/>
              <a:gdLst>
                <a:gd name="T0" fmla="*/ 0 w 3366"/>
                <a:gd name="T1" fmla="*/ 0 h 3521"/>
                <a:gd name="T2" fmla="*/ 0 w 3366"/>
                <a:gd name="T3" fmla="*/ 0 h 3521"/>
                <a:gd name="T4" fmla="*/ 0 w 3366"/>
                <a:gd name="T5" fmla="*/ 0 h 3521"/>
                <a:gd name="T6" fmla="*/ 0 w 3366"/>
                <a:gd name="T7" fmla="*/ 0 h 3521"/>
                <a:gd name="T8" fmla="*/ 0 w 3366"/>
                <a:gd name="T9" fmla="*/ 0 h 3521"/>
                <a:gd name="T10" fmla="*/ 0 w 3366"/>
                <a:gd name="T11" fmla="*/ 0 h 3521"/>
                <a:gd name="T12" fmla="*/ 0 w 3366"/>
                <a:gd name="T13" fmla="*/ 0 h 3521"/>
                <a:gd name="T14" fmla="*/ 0 w 3366"/>
                <a:gd name="T15" fmla="*/ 0 h 3521"/>
                <a:gd name="T16" fmla="*/ 0 w 3366"/>
                <a:gd name="T17" fmla="*/ 0 h 3521"/>
                <a:gd name="T18" fmla="*/ 0 w 3366"/>
                <a:gd name="T19" fmla="*/ 0 h 3521"/>
                <a:gd name="T20" fmla="*/ 0 w 3366"/>
                <a:gd name="T21" fmla="*/ 0 h 3521"/>
                <a:gd name="T22" fmla="*/ 0 w 3366"/>
                <a:gd name="T23" fmla="*/ 0 h 3521"/>
                <a:gd name="T24" fmla="*/ 0 w 3366"/>
                <a:gd name="T25" fmla="*/ 0 h 3521"/>
                <a:gd name="T26" fmla="*/ 0 w 3366"/>
                <a:gd name="T27" fmla="*/ 0 h 3521"/>
                <a:gd name="T28" fmla="*/ 0 w 3366"/>
                <a:gd name="T29" fmla="*/ 0 h 3521"/>
                <a:gd name="T30" fmla="*/ 0 w 3366"/>
                <a:gd name="T31" fmla="*/ 0 h 3521"/>
                <a:gd name="T32" fmla="*/ 0 w 3366"/>
                <a:gd name="T33" fmla="*/ 0 h 3521"/>
                <a:gd name="T34" fmla="*/ 0 w 3366"/>
                <a:gd name="T35" fmla="*/ 0 h 3521"/>
                <a:gd name="T36" fmla="*/ 0 w 3366"/>
                <a:gd name="T37" fmla="*/ 0 h 3521"/>
                <a:gd name="T38" fmla="*/ 0 w 3366"/>
                <a:gd name="T39" fmla="*/ 0 h 3521"/>
                <a:gd name="T40" fmla="*/ 0 w 3366"/>
                <a:gd name="T41" fmla="*/ 0 h 3521"/>
                <a:gd name="T42" fmla="*/ 0 w 3366"/>
                <a:gd name="T43" fmla="*/ 0 h 3521"/>
                <a:gd name="T44" fmla="*/ 0 w 3366"/>
                <a:gd name="T45" fmla="*/ 0 h 3521"/>
                <a:gd name="T46" fmla="*/ 0 w 3366"/>
                <a:gd name="T47" fmla="*/ 0 h 3521"/>
                <a:gd name="T48" fmla="*/ 0 w 3366"/>
                <a:gd name="T49" fmla="*/ 0 h 3521"/>
                <a:gd name="T50" fmla="*/ 0 w 3366"/>
                <a:gd name="T51" fmla="*/ 0 h 3521"/>
                <a:gd name="T52" fmla="*/ 0 w 3366"/>
                <a:gd name="T53" fmla="*/ 0 h 3521"/>
                <a:gd name="T54" fmla="*/ 0 w 3366"/>
                <a:gd name="T55" fmla="*/ 0 h 3521"/>
                <a:gd name="T56" fmla="*/ 0 w 3366"/>
                <a:gd name="T57" fmla="*/ 0 h 3521"/>
                <a:gd name="T58" fmla="*/ 0 w 3366"/>
                <a:gd name="T59" fmla="*/ 0 h 3521"/>
                <a:gd name="T60" fmla="*/ 0 w 3366"/>
                <a:gd name="T61" fmla="*/ 0 h 3521"/>
                <a:gd name="T62" fmla="*/ 0 w 3366"/>
                <a:gd name="T63" fmla="*/ 0 h 3521"/>
                <a:gd name="T64" fmla="*/ 0 w 3366"/>
                <a:gd name="T65" fmla="*/ 0 h 3521"/>
                <a:gd name="T66" fmla="*/ 0 w 3366"/>
                <a:gd name="T67" fmla="*/ 0 h 3521"/>
                <a:gd name="T68" fmla="*/ 0 w 3366"/>
                <a:gd name="T69" fmla="*/ 0 h 3521"/>
                <a:gd name="T70" fmla="*/ 0 w 3366"/>
                <a:gd name="T71" fmla="*/ 0 h 3521"/>
                <a:gd name="T72" fmla="*/ 0 w 3366"/>
                <a:gd name="T73" fmla="*/ 0 h 3521"/>
                <a:gd name="T74" fmla="*/ 0 w 3366"/>
                <a:gd name="T75" fmla="*/ 0 h 3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6"/>
                <a:gd name="T115" fmla="*/ 0 h 3521"/>
                <a:gd name="T116" fmla="*/ 3366 w 3366"/>
                <a:gd name="T117" fmla="*/ 3521 h 3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6" h="3521">
                  <a:moveTo>
                    <a:pt x="770" y="2719"/>
                  </a:moveTo>
                  <a:lnTo>
                    <a:pt x="733" y="2599"/>
                  </a:lnTo>
                  <a:lnTo>
                    <a:pt x="733" y="2221"/>
                  </a:lnTo>
                  <a:lnTo>
                    <a:pt x="880" y="1867"/>
                  </a:lnTo>
                  <a:lnTo>
                    <a:pt x="795" y="1452"/>
                  </a:lnTo>
                  <a:lnTo>
                    <a:pt x="759" y="1050"/>
                  </a:lnTo>
                  <a:lnTo>
                    <a:pt x="1067" y="873"/>
                  </a:lnTo>
                  <a:lnTo>
                    <a:pt x="1399" y="754"/>
                  </a:lnTo>
                  <a:lnTo>
                    <a:pt x="1752" y="684"/>
                  </a:lnTo>
                  <a:lnTo>
                    <a:pt x="2157" y="673"/>
                  </a:lnTo>
                  <a:lnTo>
                    <a:pt x="2618" y="708"/>
                  </a:lnTo>
                  <a:lnTo>
                    <a:pt x="2858" y="778"/>
                  </a:lnTo>
                  <a:lnTo>
                    <a:pt x="2985" y="931"/>
                  </a:lnTo>
                  <a:lnTo>
                    <a:pt x="3130" y="1311"/>
                  </a:lnTo>
                  <a:lnTo>
                    <a:pt x="3211" y="1463"/>
                  </a:lnTo>
                  <a:lnTo>
                    <a:pt x="3071" y="1560"/>
                  </a:lnTo>
                  <a:lnTo>
                    <a:pt x="2939" y="1714"/>
                  </a:lnTo>
                  <a:lnTo>
                    <a:pt x="2928" y="1762"/>
                  </a:lnTo>
                  <a:lnTo>
                    <a:pt x="3152" y="1641"/>
                  </a:lnTo>
                  <a:lnTo>
                    <a:pt x="3260" y="1619"/>
                  </a:lnTo>
                  <a:lnTo>
                    <a:pt x="3285" y="1749"/>
                  </a:lnTo>
                  <a:lnTo>
                    <a:pt x="3285" y="1821"/>
                  </a:lnTo>
                  <a:lnTo>
                    <a:pt x="3211" y="1984"/>
                  </a:lnTo>
                  <a:lnTo>
                    <a:pt x="3236" y="2021"/>
                  </a:lnTo>
                  <a:lnTo>
                    <a:pt x="3343" y="1913"/>
                  </a:lnTo>
                  <a:lnTo>
                    <a:pt x="3366" y="2067"/>
                  </a:lnTo>
                  <a:lnTo>
                    <a:pt x="3366" y="1808"/>
                  </a:lnTo>
                  <a:lnTo>
                    <a:pt x="3343" y="1665"/>
                  </a:lnTo>
                  <a:lnTo>
                    <a:pt x="3333" y="1393"/>
                  </a:lnTo>
                  <a:lnTo>
                    <a:pt x="3260" y="1088"/>
                  </a:lnTo>
                  <a:lnTo>
                    <a:pt x="3103" y="719"/>
                  </a:lnTo>
                  <a:lnTo>
                    <a:pt x="2893" y="435"/>
                  </a:lnTo>
                  <a:lnTo>
                    <a:pt x="2596" y="212"/>
                  </a:lnTo>
                  <a:lnTo>
                    <a:pt x="2312" y="81"/>
                  </a:lnTo>
                  <a:lnTo>
                    <a:pt x="2040" y="0"/>
                  </a:lnTo>
                  <a:lnTo>
                    <a:pt x="1577" y="0"/>
                  </a:lnTo>
                  <a:lnTo>
                    <a:pt x="1162" y="104"/>
                  </a:lnTo>
                  <a:lnTo>
                    <a:pt x="700" y="306"/>
                  </a:lnTo>
                  <a:lnTo>
                    <a:pt x="392" y="519"/>
                  </a:lnTo>
                  <a:lnTo>
                    <a:pt x="166" y="850"/>
                  </a:lnTo>
                  <a:lnTo>
                    <a:pt x="36" y="1168"/>
                  </a:lnTo>
                  <a:lnTo>
                    <a:pt x="0" y="1489"/>
                  </a:lnTo>
                  <a:lnTo>
                    <a:pt x="25" y="1903"/>
                  </a:lnTo>
                  <a:lnTo>
                    <a:pt x="106" y="2280"/>
                  </a:lnTo>
                  <a:lnTo>
                    <a:pt x="166" y="2479"/>
                  </a:lnTo>
                  <a:lnTo>
                    <a:pt x="177" y="2539"/>
                  </a:lnTo>
                  <a:lnTo>
                    <a:pt x="133" y="2636"/>
                  </a:lnTo>
                  <a:lnTo>
                    <a:pt x="95" y="2801"/>
                  </a:lnTo>
                  <a:lnTo>
                    <a:pt x="133" y="3000"/>
                  </a:lnTo>
                  <a:lnTo>
                    <a:pt x="225" y="3191"/>
                  </a:lnTo>
                  <a:lnTo>
                    <a:pt x="320" y="3274"/>
                  </a:lnTo>
                  <a:lnTo>
                    <a:pt x="427" y="3310"/>
                  </a:lnTo>
                  <a:lnTo>
                    <a:pt x="521" y="3405"/>
                  </a:lnTo>
                  <a:lnTo>
                    <a:pt x="581" y="3474"/>
                  </a:lnTo>
                  <a:lnTo>
                    <a:pt x="652" y="3521"/>
                  </a:lnTo>
                  <a:lnTo>
                    <a:pt x="722" y="3521"/>
                  </a:lnTo>
                  <a:lnTo>
                    <a:pt x="759" y="3497"/>
                  </a:lnTo>
                  <a:lnTo>
                    <a:pt x="781" y="3426"/>
                  </a:lnTo>
                  <a:lnTo>
                    <a:pt x="781" y="3380"/>
                  </a:lnTo>
                  <a:lnTo>
                    <a:pt x="749" y="3426"/>
                  </a:lnTo>
                  <a:lnTo>
                    <a:pt x="652" y="3463"/>
                  </a:lnTo>
                  <a:lnTo>
                    <a:pt x="592" y="3440"/>
                  </a:lnTo>
                  <a:lnTo>
                    <a:pt x="440" y="3262"/>
                  </a:lnTo>
                  <a:lnTo>
                    <a:pt x="332" y="3240"/>
                  </a:lnTo>
                  <a:lnTo>
                    <a:pt x="225" y="3121"/>
                  </a:lnTo>
                  <a:lnTo>
                    <a:pt x="155" y="2952"/>
                  </a:lnTo>
                  <a:lnTo>
                    <a:pt x="133" y="2801"/>
                  </a:lnTo>
                  <a:lnTo>
                    <a:pt x="166" y="2647"/>
                  </a:lnTo>
                  <a:lnTo>
                    <a:pt x="225" y="2539"/>
                  </a:lnTo>
                  <a:lnTo>
                    <a:pt x="309" y="2506"/>
                  </a:lnTo>
                  <a:lnTo>
                    <a:pt x="381" y="2506"/>
                  </a:lnTo>
                  <a:lnTo>
                    <a:pt x="463" y="2566"/>
                  </a:lnTo>
                  <a:lnTo>
                    <a:pt x="546" y="2576"/>
                  </a:lnTo>
                  <a:lnTo>
                    <a:pt x="616" y="2636"/>
                  </a:lnTo>
                  <a:lnTo>
                    <a:pt x="652" y="2682"/>
                  </a:lnTo>
                  <a:lnTo>
                    <a:pt x="710" y="2682"/>
                  </a:lnTo>
                  <a:lnTo>
                    <a:pt x="770" y="2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59" name="Freeform 792"/>
            <p:cNvSpPr>
              <a:spLocks/>
            </p:cNvSpPr>
            <p:nvPr/>
          </p:nvSpPr>
          <p:spPr bwMode="auto">
            <a:xfrm>
              <a:off x="3058" y="2646"/>
              <a:ext cx="45" cy="17"/>
            </a:xfrm>
            <a:custGeom>
              <a:avLst/>
              <a:gdLst>
                <a:gd name="T0" fmla="*/ 0 w 356"/>
                <a:gd name="T1" fmla="*/ 0 h 129"/>
                <a:gd name="T2" fmla="*/ 0 w 356"/>
                <a:gd name="T3" fmla="*/ 0 h 129"/>
                <a:gd name="T4" fmla="*/ 0 w 356"/>
                <a:gd name="T5" fmla="*/ 0 h 129"/>
                <a:gd name="T6" fmla="*/ 0 w 356"/>
                <a:gd name="T7" fmla="*/ 0 h 129"/>
                <a:gd name="T8" fmla="*/ 0 w 356"/>
                <a:gd name="T9" fmla="*/ 0 h 129"/>
                <a:gd name="T10" fmla="*/ 0 w 356"/>
                <a:gd name="T11" fmla="*/ 0 h 129"/>
                <a:gd name="T12" fmla="*/ 0 w 356"/>
                <a:gd name="T13" fmla="*/ 0 h 129"/>
                <a:gd name="T14" fmla="*/ 0 60000 65536"/>
                <a:gd name="T15" fmla="*/ 0 60000 65536"/>
                <a:gd name="T16" fmla="*/ 0 60000 65536"/>
                <a:gd name="T17" fmla="*/ 0 60000 65536"/>
                <a:gd name="T18" fmla="*/ 0 60000 65536"/>
                <a:gd name="T19" fmla="*/ 0 60000 65536"/>
                <a:gd name="T20" fmla="*/ 0 60000 65536"/>
                <a:gd name="T21" fmla="*/ 0 w 356"/>
                <a:gd name="T22" fmla="*/ 0 h 129"/>
                <a:gd name="T23" fmla="*/ 356 w 35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129">
                  <a:moveTo>
                    <a:pt x="70" y="59"/>
                  </a:moveTo>
                  <a:lnTo>
                    <a:pt x="0" y="129"/>
                  </a:lnTo>
                  <a:lnTo>
                    <a:pt x="275" y="129"/>
                  </a:lnTo>
                  <a:lnTo>
                    <a:pt x="356" y="46"/>
                  </a:lnTo>
                  <a:lnTo>
                    <a:pt x="307" y="0"/>
                  </a:lnTo>
                  <a:lnTo>
                    <a:pt x="202" y="46"/>
                  </a:lnTo>
                  <a:lnTo>
                    <a:pt x="7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60" name="Freeform 793"/>
            <p:cNvSpPr>
              <a:spLocks/>
            </p:cNvSpPr>
            <p:nvPr/>
          </p:nvSpPr>
          <p:spPr bwMode="auto">
            <a:xfrm>
              <a:off x="3100" y="2663"/>
              <a:ext cx="31" cy="61"/>
            </a:xfrm>
            <a:custGeom>
              <a:avLst/>
              <a:gdLst>
                <a:gd name="T0" fmla="*/ 0 w 261"/>
                <a:gd name="T1" fmla="*/ 0 h 497"/>
                <a:gd name="T2" fmla="*/ 0 w 261"/>
                <a:gd name="T3" fmla="*/ 0 h 497"/>
                <a:gd name="T4" fmla="*/ 0 w 261"/>
                <a:gd name="T5" fmla="*/ 0 h 497"/>
                <a:gd name="T6" fmla="*/ 0 w 261"/>
                <a:gd name="T7" fmla="*/ 0 h 497"/>
                <a:gd name="T8" fmla="*/ 0 w 261"/>
                <a:gd name="T9" fmla="*/ 0 h 497"/>
                <a:gd name="T10" fmla="*/ 0 w 261"/>
                <a:gd name="T11" fmla="*/ 0 h 497"/>
                <a:gd name="T12" fmla="*/ 0 w 261"/>
                <a:gd name="T13" fmla="*/ 0 h 497"/>
                <a:gd name="T14" fmla="*/ 0 w 261"/>
                <a:gd name="T15" fmla="*/ 0 h 497"/>
                <a:gd name="T16" fmla="*/ 0 w 261"/>
                <a:gd name="T17" fmla="*/ 0 h 497"/>
                <a:gd name="T18" fmla="*/ 0 w 261"/>
                <a:gd name="T19" fmla="*/ 0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497"/>
                <a:gd name="T32" fmla="*/ 261 w 261"/>
                <a:gd name="T33" fmla="*/ 497 h 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497">
                  <a:moveTo>
                    <a:pt x="0" y="0"/>
                  </a:moveTo>
                  <a:lnTo>
                    <a:pt x="166" y="60"/>
                  </a:lnTo>
                  <a:lnTo>
                    <a:pt x="248" y="154"/>
                  </a:lnTo>
                  <a:lnTo>
                    <a:pt x="261" y="286"/>
                  </a:lnTo>
                  <a:lnTo>
                    <a:pt x="237" y="378"/>
                  </a:lnTo>
                  <a:lnTo>
                    <a:pt x="131" y="497"/>
                  </a:lnTo>
                  <a:lnTo>
                    <a:pt x="215" y="368"/>
                  </a:lnTo>
                  <a:lnTo>
                    <a:pt x="215" y="237"/>
                  </a:lnTo>
                  <a:lnTo>
                    <a:pt x="74"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61" name="Freeform 794"/>
            <p:cNvSpPr>
              <a:spLocks/>
            </p:cNvSpPr>
            <p:nvPr/>
          </p:nvSpPr>
          <p:spPr bwMode="auto">
            <a:xfrm>
              <a:off x="3014" y="2677"/>
              <a:ext cx="105" cy="50"/>
            </a:xfrm>
            <a:custGeom>
              <a:avLst/>
              <a:gdLst>
                <a:gd name="T0" fmla="*/ 0 w 831"/>
                <a:gd name="T1" fmla="*/ 0 h 391"/>
                <a:gd name="T2" fmla="*/ 0 w 831"/>
                <a:gd name="T3" fmla="*/ 0 h 391"/>
                <a:gd name="T4" fmla="*/ 0 w 831"/>
                <a:gd name="T5" fmla="*/ 0 h 391"/>
                <a:gd name="T6" fmla="*/ 0 w 831"/>
                <a:gd name="T7" fmla="*/ 0 h 391"/>
                <a:gd name="T8" fmla="*/ 0 w 831"/>
                <a:gd name="T9" fmla="*/ 0 h 391"/>
                <a:gd name="T10" fmla="*/ 0 w 831"/>
                <a:gd name="T11" fmla="*/ 0 h 391"/>
                <a:gd name="T12" fmla="*/ 0 w 831"/>
                <a:gd name="T13" fmla="*/ 0 h 391"/>
                <a:gd name="T14" fmla="*/ 0 w 831"/>
                <a:gd name="T15" fmla="*/ 0 h 391"/>
                <a:gd name="T16" fmla="*/ 0 w 831"/>
                <a:gd name="T17" fmla="*/ 0 h 391"/>
                <a:gd name="T18" fmla="*/ 0 w 831"/>
                <a:gd name="T19" fmla="*/ 0 h 391"/>
                <a:gd name="T20" fmla="*/ 0 w 831"/>
                <a:gd name="T21" fmla="*/ 0 h 391"/>
                <a:gd name="T22" fmla="*/ 0 w 831"/>
                <a:gd name="T23" fmla="*/ 0 h 391"/>
                <a:gd name="T24" fmla="*/ 0 w 831"/>
                <a:gd name="T25" fmla="*/ 0 h 391"/>
                <a:gd name="T26" fmla="*/ 0 w 831"/>
                <a:gd name="T27" fmla="*/ 0 h 391"/>
                <a:gd name="T28" fmla="*/ 0 w 831"/>
                <a:gd name="T29" fmla="*/ 0 h 391"/>
                <a:gd name="T30" fmla="*/ 0 w 831"/>
                <a:gd name="T31" fmla="*/ 0 h 391"/>
                <a:gd name="T32" fmla="*/ 0 w 831"/>
                <a:gd name="T33" fmla="*/ 0 h 391"/>
                <a:gd name="T34" fmla="*/ 0 w 831"/>
                <a:gd name="T35" fmla="*/ 0 h 391"/>
                <a:gd name="T36" fmla="*/ 0 w 831"/>
                <a:gd name="T37" fmla="*/ 0 h 391"/>
                <a:gd name="T38" fmla="*/ 0 w 831"/>
                <a:gd name="T39" fmla="*/ 0 h 391"/>
                <a:gd name="T40" fmla="*/ 0 w 831"/>
                <a:gd name="T41" fmla="*/ 0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1"/>
                <a:gd name="T64" fmla="*/ 0 h 391"/>
                <a:gd name="T65" fmla="*/ 831 w 831"/>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1" h="391">
                  <a:moveTo>
                    <a:pt x="749" y="202"/>
                  </a:moveTo>
                  <a:lnTo>
                    <a:pt x="831" y="97"/>
                  </a:lnTo>
                  <a:lnTo>
                    <a:pt x="831" y="72"/>
                  </a:lnTo>
                  <a:lnTo>
                    <a:pt x="690" y="0"/>
                  </a:lnTo>
                  <a:lnTo>
                    <a:pt x="523" y="0"/>
                  </a:lnTo>
                  <a:lnTo>
                    <a:pt x="402" y="83"/>
                  </a:lnTo>
                  <a:lnTo>
                    <a:pt x="297" y="169"/>
                  </a:lnTo>
                  <a:lnTo>
                    <a:pt x="73" y="143"/>
                  </a:lnTo>
                  <a:lnTo>
                    <a:pt x="0" y="272"/>
                  </a:lnTo>
                  <a:lnTo>
                    <a:pt x="189" y="391"/>
                  </a:lnTo>
                  <a:lnTo>
                    <a:pt x="308" y="332"/>
                  </a:lnTo>
                  <a:lnTo>
                    <a:pt x="248" y="309"/>
                  </a:lnTo>
                  <a:lnTo>
                    <a:pt x="274" y="240"/>
                  </a:lnTo>
                  <a:lnTo>
                    <a:pt x="380" y="143"/>
                  </a:lnTo>
                  <a:lnTo>
                    <a:pt x="440" y="108"/>
                  </a:lnTo>
                  <a:lnTo>
                    <a:pt x="523" y="240"/>
                  </a:lnTo>
                  <a:lnTo>
                    <a:pt x="652" y="191"/>
                  </a:lnTo>
                  <a:lnTo>
                    <a:pt x="663" y="97"/>
                  </a:lnTo>
                  <a:lnTo>
                    <a:pt x="749" y="108"/>
                  </a:lnTo>
                  <a:lnTo>
                    <a:pt x="749" y="169"/>
                  </a:lnTo>
                  <a:lnTo>
                    <a:pt x="74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62" name="Freeform 795"/>
            <p:cNvSpPr>
              <a:spLocks/>
            </p:cNvSpPr>
            <p:nvPr/>
          </p:nvSpPr>
          <p:spPr bwMode="auto">
            <a:xfrm>
              <a:off x="2985" y="2604"/>
              <a:ext cx="24" cy="102"/>
            </a:xfrm>
            <a:custGeom>
              <a:avLst/>
              <a:gdLst>
                <a:gd name="T0" fmla="*/ 0 w 188"/>
                <a:gd name="T1" fmla="*/ 0 h 817"/>
                <a:gd name="T2" fmla="*/ 0 w 188"/>
                <a:gd name="T3" fmla="*/ 0 h 817"/>
                <a:gd name="T4" fmla="*/ 0 w 188"/>
                <a:gd name="T5" fmla="*/ 0 h 817"/>
                <a:gd name="T6" fmla="*/ 0 w 188"/>
                <a:gd name="T7" fmla="*/ 0 h 817"/>
                <a:gd name="T8" fmla="*/ 0 w 188"/>
                <a:gd name="T9" fmla="*/ 0 h 817"/>
                <a:gd name="T10" fmla="*/ 0 w 188"/>
                <a:gd name="T11" fmla="*/ 0 h 817"/>
                <a:gd name="T12" fmla="*/ 0 w 188"/>
                <a:gd name="T13" fmla="*/ 0 h 817"/>
                <a:gd name="T14" fmla="*/ 0 w 188"/>
                <a:gd name="T15" fmla="*/ 0 h 817"/>
                <a:gd name="T16" fmla="*/ 0 w 188"/>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817"/>
                <a:gd name="T29" fmla="*/ 188 w 188"/>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817">
                  <a:moveTo>
                    <a:pt x="0" y="188"/>
                  </a:moveTo>
                  <a:lnTo>
                    <a:pt x="94" y="414"/>
                  </a:lnTo>
                  <a:lnTo>
                    <a:pt x="10" y="745"/>
                  </a:lnTo>
                  <a:lnTo>
                    <a:pt x="164" y="817"/>
                  </a:lnTo>
                  <a:lnTo>
                    <a:pt x="188" y="402"/>
                  </a:lnTo>
                  <a:lnTo>
                    <a:pt x="24" y="163"/>
                  </a:lnTo>
                  <a:lnTo>
                    <a:pt x="24" y="0"/>
                  </a:lnTo>
                  <a:lnTo>
                    <a:pt x="0" y="34"/>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63" name="Freeform 796"/>
            <p:cNvSpPr>
              <a:spLocks/>
            </p:cNvSpPr>
            <p:nvPr/>
          </p:nvSpPr>
          <p:spPr bwMode="auto">
            <a:xfrm>
              <a:off x="2969" y="2717"/>
              <a:ext cx="50" cy="90"/>
            </a:xfrm>
            <a:custGeom>
              <a:avLst/>
              <a:gdLst>
                <a:gd name="T0" fmla="*/ 0 w 404"/>
                <a:gd name="T1" fmla="*/ 0 h 711"/>
                <a:gd name="T2" fmla="*/ 0 w 404"/>
                <a:gd name="T3" fmla="*/ 0 h 711"/>
                <a:gd name="T4" fmla="*/ 0 w 404"/>
                <a:gd name="T5" fmla="*/ 0 h 711"/>
                <a:gd name="T6" fmla="*/ 0 w 404"/>
                <a:gd name="T7" fmla="*/ 0 h 711"/>
                <a:gd name="T8" fmla="*/ 0 w 404"/>
                <a:gd name="T9" fmla="*/ 0 h 711"/>
                <a:gd name="T10" fmla="*/ 0 w 404"/>
                <a:gd name="T11" fmla="*/ 0 h 711"/>
                <a:gd name="T12" fmla="*/ 0 w 404"/>
                <a:gd name="T13" fmla="*/ 0 h 711"/>
                <a:gd name="T14" fmla="*/ 0 w 404"/>
                <a:gd name="T15" fmla="*/ 0 h 711"/>
                <a:gd name="T16" fmla="*/ 0 w 404"/>
                <a:gd name="T17" fmla="*/ 0 h 7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711"/>
                <a:gd name="T29" fmla="*/ 404 w 404"/>
                <a:gd name="T30" fmla="*/ 711 h 7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711">
                  <a:moveTo>
                    <a:pt x="83" y="0"/>
                  </a:moveTo>
                  <a:lnTo>
                    <a:pt x="0" y="272"/>
                  </a:lnTo>
                  <a:lnTo>
                    <a:pt x="0" y="428"/>
                  </a:lnTo>
                  <a:lnTo>
                    <a:pt x="143" y="580"/>
                  </a:lnTo>
                  <a:lnTo>
                    <a:pt x="237" y="569"/>
                  </a:lnTo>
                  <a:lnTo>
                    <a:pt x="404" y="711"/>
                  </a:lnTo>
                  <a:lnTo>
                    <a:pt x="321" y="509"/>
                  </a:lnTo>
                  <a:lnTo>
                    <a:pt x="83" y="285"/>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64" name="Freeform 797"/>
            <p:cNvSpPr>
              <a:spLocks/>
            </p:cNvSpPr>
            <p:nvPr/>
          </p:nvSpPr>
          <p:spPr bwMode="auto">
            <a:xfrm>
              <a:off x="3184" y="2651"/>
              <a:ext cx="29" cy="66"/>
            </a:xfrm>
            <a:custGeom>
              <a:avLst/>
              <a:gdLst>
                <a:gd name="T0" fmla="*/ 0 w 239"/>
                <a:gd name="T1" fmla="*/ 0 h 543"/>
                <a:gd name="T2" fmla="*/ 0 w 239"/>
                <a:gd name="T3" fmla="*/ 0 h 543"/>
                <a:gd name="T4" fmla="*/ 0 w 239"/>
                <a:gd name="T5" fmla="*/ 0 h 543"/>
                <a:gd name="T6" fmla="*/ 0 w 239"/>
                <a:gd name="T7" fmla="*/ 0 h 543"/>
                <a:gd name="T8" fmla="*/ 0 w 239"/>
                <a:gd name="T9" fmla="*/ 0 h 543"/>
                <a:gd name="T10" fmla="*/ 0 w 239"/>
                <a:gd name="T11" fmla="*/ 0 h 543"/>
                <a:gd name="T12" fmla="*/ 0 w 239"/>
                <a:gd name="T13" fmla="*/ 0 h 543"/>
                <a:gd name="T14" fmla="*/ 0 w 239"/>
                <a:gd name="T15" fmla="*/ 0 h 543"/>
                <a:gd name="T16" fmla="*/ 0 w 239"/>
                <a:gd name="T17" fmla="*/ 0 h 543"/>
                <a:gd name="T18" fmla="*/ 0 w 239"/>
                <a:gd name="T19" fmla="*/ 0 h 543"/>
                <a:gd name="T20" fmla="*/ 0 w 239"/>
                <a:gd name="T21" fmla="*/ 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43"/>
                <a:gd name="T35" fmla="*/ 239 w 239"/>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43">
                  <a:moveTo>
                    <a:pt x="121" y="0"/>
                  </a:moveTo>
                  <a:lnTo>
                    <a:pt x="27" y="165"/>
                  </a:lnTo>
                  <a:lnTo>
                    <a:pt x="0" y="248"/>
                  </a:lnTo>
                  <a:lnTo>
                    <a:pt x="0" y="308"/>
                  </a:lnTo>
                  <a:lnTo>
                    <a:pt x="156" y="543"/>
                  </a:lnTo>
                  <a:lnTo>
                    <a:pt x="156" y="248"/>
                  </a:lnTo>
                  <a:lnTo>
                    <a:pt x="239" y="130"/>
                  </a:lnTo>
                  <a:lnTo>
                    <a:pt x="96" y="225"/>
                  </a:lnTo>
                  <a:lnTo>
                    <a:pt x="27" y="225"/>
                  </a:lnTo>
                  <a:lnTo>
                    <a:pt x="27" y="20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65" name="Freeform 798"/>
            <p:cNvSpPr>
              <a:spLocks/>
            </p:cNvSpPr>
            <p:nvPr/>
          </p:nvSpPr>
          <p:spPr bwMode="auto">
            <a:xfrm>
              <a:off x="3220" y="2658"/>
              <a:ext cx="42" cy="35"/>
            </a:xfrm>
            <a:custGeom>
              <a:avLst/>
              <a:gdLst>
                <a:gd name="T0" fmla="*/ 0 w 332"/>
                <a:gd name="T1" fmla="*/ 0 h 284"/>
                <a:gd name="T2" fmla="*/ 0 w 332"/>
                <a:gd name="T3" fmla="*/ 0 h 284"/>
                <a:gd name="T4" fmla="*/ 0 w 332"/>
                <a:gd name="T5" fmla="*/ 0 h 284"/>
                <a:gd name="T6" fmla="*/ 0 w 332"/>
                <a:gd name="T7" fmla="*/ 0 h 284"/>
                <a:gd name="T8" fmla="*/ 0 w 332"/>
                <a:gd name="T9" fmla="*/ 0 h 284"/>
                <a:gd name="T10" fmla="*/ 0 w 332"/>
                <a:gd name="T11" fmla="*/ 0 h 284"/>
                <a:gd name="T12" fmla="*/ 0 w 332"/>
                <a:gd name="T13" fmla="*/ 0 h 284"/>
                <a:gd name="T14" fmla="*/ 0 w 332"/>
                <a:gd name="T15" fmla="*/ 0 h 284"/>
                <a:gd name="T16" fmla="*/ 0 w 332"/>
                <a:gd name="T17" fmla="*/ 0 h 284"/>
                <a:gd name="T18" fmla="*/ 0 w 332"/>
                <a:gd name="T19" fmla="*/ 0 h 284"/>
                <a:gd name="T20" fmla="*/ 0 w 332"/>
                <a:gd name="T21" fmla="*/ 0 h 284"/>
                <a:gd name="T22" fmla="*/ 0 w 332"/>
                <a:gd name="T23" fmla="*/ 0 h 284"/>
                <a:gd name="T24" fmla="*/ 0 w 332"/>
                <a:gd name="T25" fmla="*/ 0 h 284"/>
                <a:gd name="T26" fmla="*/ 0 w 332"/>
                <a:gd name="T27" fmla="*/ 0 h 284"/>
                <a:gd name="T28" fmla="*/ 0 w 332"/>
                <a:gd name="T29" fmla="*/ 0 h 284"/>
                <a:gd name="T30" fmla="*/ 0 w 332"/>
                <a:gd name="T31" fmla="*/ 0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84"/>
                <a:gd name="T50" fmla="*/ 332 w 332"/>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84">
                  <a:moveTo>
                    <a:pt x="0" y="35"/>
                  </a:moveTo>
                  <a:lnTo>
                    <a:pt x="71" y="0"/>
                  </a:lnTo>
                  <a:lnTo>
                    <a:pt x="246" y="0"/>
                  </a:lnTo>
                  <a:lnTo>
                    <a:pt x="332" y="71"/>
                  </a:lnTo>
                  <a:lnTo>
                    <a:pt x="332" y="212"/>
                  </a:lnTo>
                  <a:lnTo>
                    <a:pt x="246" y="212"/>
                  </a:lnTo>
                  <a:lnTo>
                    <a:pt x="94" y="284"/>
                  </a:lnTo>
                  <a:lnTo>
                    <a:pt x="235" y="189"/>
                  </a:lnTo>
                  <a:lnTo>
                    <a:pt x="214" y="71"/>
                  </a:lnTo>
                  <a:lnTo>
                    <a:pt x="165" y="35"/>
                  </a:lnTo>
                  <a:lnTo>
                    <a:pt x="165" y="166"/>
                  </a:lnTo>
                  <a:lnTo>
                    <a:pt x="57" y="166"/>
                  </a:lnTo>
                  <a:lnTo>
                    <a:pt x="94" y="117"/>
                  </a:lnTo>
                  <a:lnTo>
                    <a:pt x="46" y="81"/>
                  </a:lnTo>
                  <a:lnTo>
                    <a:pt x="46" y="2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66" name="Freeform 799"/>
            <p:cNvSpPr>
              <a:spLocks/>
            </p:cNvSpPr>
            <p:nvPr/>
          </p:nvSpPr>
          <p:spPr bwMode="auto">
            <a:xfrm>
              <a:off x="2885" y="2748"/>
              <a:ext cx="47" cy="66"/>
            </a:xfrm>
            <a:custGeom>
              <a:avLst/>
              <a:gdLst>
                <a:gd name="T0" fmla="*/ 0 w 380"/>
                <a:gd name="T1" fmla="*/ 0 h 523"/>
                <a:gd name="T2" fmla="*/ 0 w 380"/>
                <a:gd name="T3" fmla="*/ 0 h 523"/>
                <a:gd name="T4" fmla="*/ 0 w 380"/>
                <a:gd name="T5" fmla="*/ 0 h 523"/>
                <a:gd name="T6" fmla="*/ 0 w 380"/>
                <a:gd name="T7" fmla="*/ 0 h 523"/>
                <a:gd name="T8" fmla="*/ 0 w 380"/>
                <a:gd name="T9" fmla="*/ 0 h 523"/>
                <a:gd name="T10" fmla="*/ 0 w 380"/>
                <a:gd name="T11" fmla="*/ 0 h 523"/>
                <a:gd name="T12" fmla="*/ 0 w 380"/>
                <a:gd name="T13" fmla="*/ 0 h 523"/>
                <a:gd name="T14" fmla="*/ 0 w 380"/>
                <a:gd name="T15" fmla="*/ 0 h 523"/>
                <a:gd name="T16" fmla="*/ 0 w 380"/>
                <a:gd name="T17" fmla="*/ 0 h 523"/>
                <a:gd name="T18" fmla="*/ 0 w 380"/>
                <a:gd name="T19" fmla="*/ 0 h 523"/>
                <a:gd name="T20" fmla="*/ 0 w 380"/>
                <a:gd name="T21" fmla="*/ 0 h 523"/>
                <a:gd name="T22" fmla="*/ 0 w 380"/>
                <a:gd name="T23" fmla="*/ 0 h 523"/>
                <a:gd name="T24" fmla="*/ 0 w 380"/>
                <a:gd name="T25" fmla="*/ 0 h 523"/>
                <a:gd name="T26" fmla="*/ 0 w 380"/>
                <a:gd name="T27" fmla="*/ 0 h 523"/>
                <a:gd name="T28" fmla="*/ 0 w 380"/>
                <a:gd name="T29" fmla="*/ 0 h 523"/>
                <a:gd name="T30" fmla="*/ 0 w 380"/>
                <a:gd name="T31" fmla="*/ 0 h 523"/>
                <a:gd name="T32" fmla="*/ 0 w 380"/>
                <a:gd name="T33" fmla="*/ 0 h 523"/>
                <a:gd name="T34" fmla="*/ 0 w 380"/>
                <a:gd name="T35" fmla="*/ 0 h 523"/>
                <a:gd name="T36" fmla="*/ 0 w 380"/>
                <a:gd name="T37" fmla="*/ 0 h 523"/>
                <a:gd name="T38" fmla="*/ 0 w 380"/>
                <a:gd name="T39" fmla="*/ 0 h 523"/>
                <a:gd name="T40" fmla="*/ 0 w 380"/>
                <a:gd name="T41" fmla="*/ 0 h 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523"/>
                <a:gd name="T65" fmla="*/ 380 w 380"/>
                <a:gd name="T66" fmla="*/ 523 h 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523">
                  <a:moveTo>
                    <a:pt x="0" y="120"/>
                  </a:moveTo>
                  <a:lnTo>
                    <a:pt x="59" y="24"/>
                  </a:lnTo>
                  <a:lnTo>
                    <a:pt x="191" y="0"/>
                  </a:lnTo>
                  <a:lnTo>
                    <a:pt x="227" y="94"/>
                  </a:lnTo>
                  <a:lnTo>
                    <a:pt x="285" y="224"/>
                  </a:lnTo>
                  <a:lnTo>
                    <a:pt x="370" y="283"/>
                  </a:lnTo>
                  <a:lnTo>
                    <a:pt x="380" y="426"/>
                  </a:lnTo>
                  <a:lnTo>
                    <a:pt x="275" y="523"/>
                  </a:lnTo>
                  <a:lnTo>
                    <a:pt x="275" y="295"/>
                  </a:lnTo>
                  <a:lnTo>
                    <a:pt x="227" y="248"/>
                  </a:lnTo>
                  <a:lnTo>
                    <a:pt x="156" y="343"/>
                  </a:lnTo>
                  <a:lnTo>
                    <a:pt x="191" y="437"/>
                  </a:lnTo>
                  <a:lnTo>
                    <a:pt x="169" y="450"/>
                  </a:lnTo>
                  <a:lnTo>
                    <a:pt x="121" y="364"/>
                  </a:lnTo>
                  <a:lnTo>
                    <a:pt x="121" y="295"/>
                  </a:lnTo>
                  <a:lnTo>
                    <a:pt x="59" y="295"/>
                  </a:lnTo>
                  <a:lnTo>
                    <a:pt x="132" y="224"/>
                  </a:lnTo>
                  <a:lnTo>
                    <a:pt x="132" y="120"/>
                  </a:lnTo>
                  <a:lnTo>
                    <a:pt x="181" y="72"/>
                  </a:lnTo>
                  <a:lnTo>
                    <a:pt x="48"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67" name="Freeform 800"/>
            <p:cNvSpPr>
              <a:spLocks/>
            </p:cNvSpPr>
            <p:nvPr/>
          </p:nvSpPr>
          <p:spPr bwMode="auto">
            <a:xfrm>
              <a:off x="3129" y="2731"/>
              <a:ext cx="42" cy="66"/>
            </a:xfrm>
            <a:custGeom>
              <a:avLst/>
              <a:gdLst>
                <a:gd name="T0" fmla="*/ 0 w 334"/>
                <a:gd name="T1" fmla="*/ 0 h 532"/>
                <a:gd name="T2" fmla="*/ 0 w 334"/>
                <a:gd name="T3" fmla="*/ 0 h 532"/>
                <a:gd name="T4" fmla="*/ 0 w 334"/>
                <a:gd name="T5" fmla="*/ 0 h 532"/>
                <a:gd name="T6" fmla="*/ 0 w 334"/>
                <a:gd name="T7" fmla="*/ 0 h 532"/>
                <a:gd name="T8" fmla="*/ 0 w 334"/>
                <a:gd name="T9" fmla="*/ 0 h 532"/>
                <a:gd name="T10" fmla="*/ 0 w 334"/>
                <a:gd name="T11" fmla="*/ 0 h 532"/>
                <a:gd name="T12" fmla="*/ 0 w 334"/>
                <a:gd name="T13" fmla="*/ 0 h 532"/>
                <a:gd name="T14" fmla="*/ 0 w 334"/>
                <a:gd name="T15" fmla="*/ 0 h 532"/>
                <a:gd name="T16" fmla="*/ 0 w 334"/>
                <a:gd name="T17" fmla="*/ 0 h 532"/>
                <a:gd name="T18" fmla="*/ 0 w 334"/>
                <a:gd name="T19" fmla="*/ 0 h 532"/>
                <a:gd name="T20" fmla="*/ 0 w 334"/>
                <a:gd name="T21" fmla="*/ 0 h 532"/>
                <a:gd name="T22" fmla="*/ 0 w 334"/>
                <a:gd name="T23" fmla="*/ 0 h 532"/>
                <a:gd name="T24" fmla="*/ 0 w 334"/>
                <a:gd name="T25" fmla="*/ 0 h 532"/>
                <a:gd name="T26" fmla="*/ 0 w 334"/>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532"/>
                <a:gd name="T44" fmla="*/ 334 w 334"/>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532">
                  <a:moveTo>
                    <a:pt x="275" y="0"/>
                  </a:moveTo>
                  <a:lnTo>
                    <a:pt x="334" y="70"/>
                  </a:lnTo>
                  <a:lnTo>
                    <a:pt x="249" y="261"/>
                  </a:lnTo>
                  <a:lnTo>
                    <a:pt x="132" y="261"/>
                  </a:lnTo>
                  <a:lnTo>
                    <a:pt x="48" y="413"/>
                  </a:lnTo>
                  <a:lnTo>
                    <a:pt x="48" y="473"/>
                  </a:lnTo>
                  <a:lnTo>
                    <a:pt x="155" y="532"/>
                  </a:lnTo>
                  <a:lnTo>
                    <a:pt x="72" y="532"/>
                  </a:lnTo>
                  <a:lnTo>
                    <a:pt x="0" y="473"/>
                  </a:lnTo>
                  <a:lnTo>
                    <a:pt x="0" y="365"/>
                  </a:lnTo>
                  <a:lnTo>
                    <a:pt x="155" y="176"/>
                  </a:lnTo>
                  <a:lnTo>
                    <a:pt x="215" y="176"/>
                  </a:lnTo>
                  <a:lnTo>
                    <a:pt x="249" y="22"/>
                  </a:lnTo>
                  <a:lnTo>
                    <a:pt x="2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68" name="Freeform 801"/>
            <p:cNvSpPr>
              <a:spLocks/>
            </p:cNvSpPr>
            <p:nvPr/>
          </p:nvSpPr>
          <p:spPr bwMode="auto">
            <a:xfrm>
              <a:off x="3095" y="2772"/>
              <a:ext cx="176" cy="83"/>
            </a:xfrm>
            <a:custGeom>
              <a:avLst/>
              <a:gdLst>
                <a:gd name="T0" fmla="*/ 0 w 1401"/>
                <a:gd name="T1" fmla="*/ 0 h 659"/>
                <a:gd name="T2" fmla="*/ 0 w 1401"/>
                <a:gd name="T3" fmla="*/ 0 h 659"/>
                <a:gd name="T4" fmla="*/ 0 w 1401"/>
                <a:gd name="T5" fmla="*/ 0 h 659"/>
                <a:gd name="T6" fmla="*/ 0 w 1401"/>
                <a:gd name="T7" fmla="*/ 0 h 659"/>
                <a:gd name="T8" fmla="*/ 0 w 1401"/>
                <a:gd name="T9" fmla="*/ 0 h 659"/>
                <a:gd name="T10" fmla="*/ 0 w 1401"/>
                <a:gd name="T11" fmla="*/ 0 h 659"/>
                <a:gd name="T12" fmla="*/ 0 w 1401"/>
                <a:gd name="T13" fmla="*/ 0 h 659"/>
                <a:gd name="T14" fmla="*/ 0 w 1401"/>
                <a:gd name="T15" fmla="*/ 0 h 659"/>
                <a:gd name="T16" fmla="*/ 0 w 1401"/>
                <a:gd name="T17" fmla="*/ 0 h 659"/>
                <a:gd name="T18" fmla="*/ 0 w 1401"/>
                <a:gd name="T19" fmla="*/ 0 h 659"/>
                <a:gd name="T20" fmla="*/ 0 w 1401"/>
                <a:gd name="T21" fmla="*/ 0 h 659"/>
                <a:gd name="T22" fmla="*/ 0 w 1401"/>
                <a:gd name="T23" fmla="*/ 0 h 659"/>
                <a:gd name="T24" fmla="*/ 0 w 1401"/>
                <a:gd name="T25" fmla="*/ 0 h 659"/>
                <a:gd name="T26" fmla="*/ 0 w 1401"/>
                <a:gd name="T27" fmla="*/ 0 h 659"/>
                <a:gd name="T28" fmla="*/ 0 w 1401"/>
                <a:gd name="T29" fmla="*/ 0 h 659"/>
                <a:gd name="T30" fmla="*/ 0 w 1401"/>
                <a:gd name="T31" fmla="*/ 0 h 659"/>
                <a:gd name="T32" fmla="*/ 0 w 1401"/>
                <a:gd name="T33" fmla="*/ 0 h 659"/>
                <a:gd name="T34" fmla="*/ 0 w 1401"/>
                <a:gd name="T35" fmla="*/ 0 h 659"/>
                <a:gd name="T36" fmla="*/ 0 w 1401"/>
                <a:gd name="T37" fmla="*/ 0 h 659"/>
                <a:gd name="T38" fmla="*/ 0 w 1401"/>
                <a:gd name="T39" fmla="*/ 0 h 659"/>
                <a:gd name="T40" fmla="*/ 0 w 1401"/>
                <a:gd name="T41" fmla="*/ 0 h 659"/>
                <a:gd name="T42" fmla="*/ 0 w 1401"/>
                <a:gd name="T43" fmla="*/ 0 h 659"/>
                <a:gd name="T44" fmla="*/ 0 w 1401"/>
                <a:gd name="T45" fmla="*/ 0 h 659"/>
                <a:gd name="T46" fmla="*/ 0 w 1401"/>
                <a:gd name="T47" fmla="*/ 0 h 659"/>
                <a:gd name="T48" fmla="*/ 0 w 1401"/>
                <a:gd name="T49" fmla="*/ 0 h 659"/>
                <a:gd name="T50" fmla="*/ 0 w 1401"/>
                <a:gd name="T51" fmla="*/ 0 h 659"/>
                <a:gd name="T52" fmla="*/ 0 w 1401"/>
                <a:gd name="T53" fmla="*/ 0 h 659"/>
                <a:gd name="T54" fmla="*/ 0 w 1401"/>
                <a:gd name="T55" fmla="*/ 0 h 6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1"/>
                <a:gd name="T85" fmla="*/ 0 h 659"/>
                <a:gd name="T86" fmla="*/ 1401 w 1401"/>
                <a:gd name="T87" fmla="*/ 659 h 6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1" h="659">
                  <a:moveTo>
                    <a:pt x="451" y="114"/>
                  </a:moveTo>
                  <a:lnTo>
                    <a:pt x="556" y="44"/>
                  </a:lnTo>
                  <a:lnTo>
                    <a:pt x="627" y="44"/>
                  </a:lnTo>
                  <a:lnTo>
                    <a:pt x="793" y="141"/>
                  </a:lnTo>
                  <a:lnTo>
                    <a:pt x="878" y="141"/>
                  </a:lnTo>
                  <a:lnTo>
                    <a:pt x="972" y="0"/>
                  </a:lnTo>
                  <a:lnTo>
                    <a:pt x="1053" y="11"/>
                  </a:lnTo>
                  <a:lnTo>
                    <a:pt x="1067" y="70"/>
                  </a:lnTo>
                  <a:lnTo>
                    <a:pt x="950" y="114"/>
                  </a:lnTo>
                  <a:lnTo>
                    <a:pt x="996" y="200"/>
                  </a:lnTo>
                  <a:lnTo>
                    <a:pt x="1242" y="305"/>
                  </a:lnTo>
                  <a:lnTo>
                    <a:pt x="1401" y="413"/>
                  </a:lnTo>
                  <a:lnTo>
                    <a:pt x="1376" y="507"/>
                  </a:lnTo>
                  <a:lnTo>
                    <a:pt x="1210" y="436"/>
                  </a:lnTo>
                  <a:lnTo>
                    <a:pt x="890" y="436"/>
                  </a:lnTo>
                  <a:lnTo>
                    <a:pt x="783" y="388"/>
                  </a:lnTo>
                  <a:lnTo>
                    <a:pt x="664" y="459"/>
                  </a:lnTo>
                  <a:lnTo>
                    <a:pt x="523" y="494"/>
                  </a:lnTo>
                  <a:lnTo>
                    <a:pt x="427" y="482"/>
                  </a:lnTo>
                  <a:lnTo>
                    <a:pt x="284" y="577"/>
                  </a:lnTo>
                  <a:lnTo>
                    <a:pt x="23" y="659"/>
                  </a:lnTo>
                  <a:lnTo>
                    <a:pt x="0" y="625"/>
                  </a:lnTo>
                  <a:lnTo>
                    <a:pt x="179" y="436"/>
                  </a:lnTo>
                  <a:lnTo>
                    <a:pt x="405" y="364"/>
                  </a:lnTo>
                  <a:lnTo>
                    <a:pt x="583" y="235"/>
                  </a:lnTo>
                  <a:lnTo>
                    <a:pt x="616" y="129"/>
                  </a:lnTo>
                  <a:lnTo>
                    <a:pt x="556" y="114"/>
                  </a:lnTo>
                  <a:lnTo>
                    <a:pt x="45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69" name="Freeform 802"/>
            <p:cNvSpPr>
              <a:spLocks/>
            </p:cNvSpPr>
            <p:nvPr/>
          </p:nvSpPr>
          <p:spPr bwMode="auto">
            <a:xfrm>
              <a:off x="3236" y="2710"/>
              <a:ext cx="47" cy="191"/>
            </a:xfrm>
            <a:custGeom>
              <a:avLst/>
              <a:gdLst>
                <a:gd name="T0" fmla="*/ 0 w 393"/>
                <a:gd name="T1" fmla="*/ 0 h 1538"/>
                <a:gd name="T2" fmla="*/ 0 w 393"/>
                <a:gd name="T3" fmla="*/ 0 h 1538"/>
                <a:gd name="T4" fmla="*/ 0 w 393"/>
                <a:gd name="T5" fmla="*/ 0 h 1538"/>
                <a:gd name="T6" fmla="*/ 0 w 393"/>
                <a:gd name="T7" fmla="*/ 0 h 1538"/>
                <a:gd name="T8" fmla="*/ 0 w 393"/>
                <a:gd name="T9" fmla="*/ 0 h 1538"/>
                <a:gd name="T10" fmla="*/ 0 w 393"/>
                <a:gd name="T11" fmla="*/ 0 h 1538"/>
                <a:gd name="T12" fmla="*/ 0 w 393"/>
                <a:gd name="T13" fmla="*/ 0 h 1538"/>
                <a:gd name="T14" fmla="*/ 0 w 393"/>
                <a:gd name="T15" fmla="*/ 0 h 1538"/>
                <a:gd name="T16" fmla="*/ 0 w 393"/>
                <a:gd name="T17" fmla="*/ 0 h 1538"/>
                <a:gd name="T18" fmla="*/ 0 w 393"/>
                <a:gd name="T19" fmla="*/ 0 h 1538"/>
                <a:gd name="T20" fmla="*/ 0 w 393"/>
                <a:gd name="T21" fmla="*/ 0 h 1538"/>
                <a:gd name="T22" fmla="*/ 0 w 393"/>
                <a:gd name="T23" fmla="*/ 0 h 1538"/>
                <a:gd name="T24" fmla="*/ 0 w 393"/>
                <a:gd name="T25" fmla="*/ 0 h 1538"/>
                <a:gd name="T26" fmla="*/ 0 w 393"/>
                <a:gd name="T27" fmla="*/ 0 h 1538"/>
                <a:gd name="T28" fmla="*/ 0 w 393"/>
                <a:gd name="T29" fmla="*/ 0 h 1538"/>
                <a:gd name="T30" fmla="*/ 0 w 393"/>
                <a:gd name="T31" fmla="*/ 0 h 1538"/>
                <a:gd name="T32" fmla="*/ 0 w 393"/>
                <a:gd name="T33" fmla="*/ 0 h 15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
                <a:gd name="T52" fmla="*/ 0 h 1538"/>
                <a:gd name="T53" fmla="*/ 393 w 393"/>
                <a:gd name="T54" fmla="*/ 1538 h 15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 h="1538">
                  <a:moveTo>
                    <a:pt x="358" y="0"/>
                  </a:moveTo>
                  <a:lnTo>
                    <a:pt x="380" y="237"/>
                  </a:lnTo>
                  <a:lnTo>
                    <a:pt x="393" y="556"/>
                  </a:lnTo>
                  <a:lnTo>
                    <a:pt x="369" y="947"/>
                  </a:lnTo>
                  <a:lnTo>
                    <a:pt x="344" y="1147"/>
                  </a:lnTo>
                  <a:lnTo>
                    <a:pt x="215" y="1538"/>
                  </a:lnTo>
                  <a:lnTo>
                    <a:pt x="129" y="1430"/>
                  </a:lnTo>
                  <a:lnTo>
                    <a:pt x="129" y="1158"/>
                  </a:lnTo>
                  <a:lnTo>
                    <a:pt x="70" y="1124"/>
                  </a:lnTo>
                  <a:lnTo>
                    <a:pt x="0" y="1182"/>
                  </a:lnTo>
                  <a:lnTo>
                    <a:pt x="85" y="1087"/>
                  </a:lnTo>
                  <a:lnTo>
                    <a:pt x="166" y="1124"/>
                  </a:lnTo>
                  <a:lnTo>
                    <a:pt x="178" y="1373"/>
                  </a:lnTo>
                  <a:lnTo>
                    <a:pt x="298" y="1158"/>
                  </a:lnTo>
                  <a:lnTo>
                    <a:pt x="344" y="887"/>
                  </a:lnTo>
                  <a:lnTo>
                    <a:pt x="369" y="532"/>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70" name="Freeform 803"/>
            <p:cNvSpPr>
              <a:spLocks/>
            </p:cNvSpPr>
            <p:nvPr/>
          </p:nvSpPr>
          <p:spPr bwMode="auto">
            <a:xfrm>
              <a:off x="2948" y="2835"/>
              <a:ext cx="170" cy="187"/>
            </a:xfrm>
            <a:custGeom>
              <a:avLst/>
              <a:gdLst>
                <a:gd name="T0" fmla="*/ 0 w 1352"/>
                <a:gd name="T1" fmla="*/ 0 h 1489"/>
                <a:gd name="T2" fmla="*/ 0 w 1352"/>
                <a:gd name="T3" fmla="*/ 0 h 1489"/>
                <a:gd name="T4" fmla="*/ 0 w 1352"/>
                <a:gd name="T5" fmla="*/ 0 h 1489"/>
                <a:gd name="T6" fmla="*/ 0 w 1352"/>
                <a:gd name="T7" fmla="*/ 0 h 1489"/>
                <a:gd name="T8" fmla="*/ 0 w 1352"/>
                <a:gd name="T9" fmla="*/ 0 h 1489"/>
                <a:gd name="T10" fmla="*/ 0 w 1352"/>
                <a:gd name="T11" fmla="*/ 0 h 1489"/>
                <a:gd name="T12" fmla="*/ 0 w 1352"/>
                <a:gd name="T13" fmla="*/ 0 h 1489"/>
                <a:gd name="T14" fmla="*/ 0 w 1352"/>
                <a:gd name="T15" fmla="*/ 0 h 1489"/>
                <a:gd name="T16" fmla="*/ 0 w 1352"/>
                <a:gd name="T17" fmla="*/ 0 h 1489"/>
                <a:gd name="T18" fmla="*/ 0 w 1352"/>
                <a:gd name="T19" fmla="*/ 0 h 1489"/>
                <a:gd name="T20" fmla="*/ 0 w 1352"/>
                <a:gd name="T21" fmla="*/ 0 h 1489"/>
                <a:gd name="T22" fmla="*/ 0 w 1352"/>
                <a:gd name="T23" fmla="*/ 0 h 1489"/>
                <a:gd name="T24" fmla="*/ 0 w 1352"/>
                <a:gd name="T25" fmla="*/ 0 h 1489"/>
                <a:gd name="T26" fmla="*/ 0 w 1352"/>
                <a:gd name="T27" fmla="*/ 0 h 1489"/>
                <a:gd name="T28" fmla="*/ 0 w 1352"/>
                <a:gd name="T29" fmla="*/ 0 h 1489"/>
                <a:gd name="T30" fmla="*/ 0 w 1352"/>
                <a:gd name="T31" fmla="*/ 0 h 1489"/>
                <a:gd name="T32" fmla="*/ 0 w 1352"/>
                <a:gd name="T33" fmla="*/ 0 h 1489"/>
                <a:gd name="T34" fmla="*/ 0 w 1352"/>
                <a:gd name="T35" fmla="*/ 0 h 1489"/>
                <a:gd name="T36" fmla="*/ 0 w 1352"/>
                <a:gd name="T37" fmla="*/ 0 h 1489"/>
                <a:gd name="T38" fmla="*/ 0 w 1352"/>
                <a:gd name="T39" fmla="*/ 0 h 1489"/>
                <a:gd name="T40" fmla="*/ 0 w 1352"/>
                <a:gd name="T41" fmla="*/ 0 h 1489"/>
                <a:gd name="T42" fmla="*/ 0 w 1352"/>
                <a:gd name="T43" fmla="*/ 0 h 1489"/>
                <a:gd name="T44" fmla="*/ 0 w 1352"/>
                <a:gd name="T45" fmla="*/ 0 h 1489"/>
                <a:gd name="T46" fmla="*/ 0 w 1352"/>
                <a:gd name="T47" fmla="*/ 0 h 1489"/>
                <a:gd name="T48" fmla="*/ 0 w 1352"/>
                <a:gd name="T49" fmla="*/ 0 h 1489"/>
                <a:gd name="T50" fmla="*/ 0 w 1352"/>
                <a:gd name="T51" fmla="*/ 0 h 1489"/>
                <a:gd name="T52" fmla="*/ 0 w 1352"/>
                <a:gd name="T53" fmla="*/ 0 h 1489"/>
                <a:gd name="T54" fmla="*/ 0 w 1352"/>
                <a:gd name="T55" fmla="*/ 0 h 1489"/>
                <a:gd name="T56" fmla="*/ 0 w 1352"/>
                <a:gd name="T57" fmla="*/ 0 h 1489"/>
                <a:gd name="T58" fmla="*/ 0 w 1352"/>
                <a:gd name="T59" fmla="*/ 0 h 1489"/>
                <a:gd name="T60" fmla="*/ 0 w 1352"/>
                <a:gd name="T61" fmla="*/ 0 h 1489"/>
                <a:gd name="T62" fmla="*/ 0 w 1352"/>
                <a:gd name="T63" fmla="*/ 0 h 1489"/>
                <a:gd name="T64" fmla="*/ 0 w 1352"/>
                <a:gd name="T65" fmla="*/ 0 h 1489"/>
                <a:gd name="T66" fmla="*/ 0 w 1352"/>
                <a:gd name="T67" fmla="*/ 0 h 1489"/>
                <a:gd name="T68" fmla="*/ 0 w 1352"/>
                <a:gd name="T69" fmla="*/ 0 h 1489"/>
                <a:gd name="T70" fmla="*/ 0 w 1352"/>
                <a:gd name="T71" fmla="*/ 0 h 1489"/>
                <a:gd name="T72" fmla="*/ 0 w 1352"/>
                <a:gd name="T73" fmla="*/ 0 h 1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2"/>
                <a:gd name="T112" fmla="*/ 0 h 1489"/>
                <a:gd name="T113" fmla="*/ 1352 w 1352"/>
                <a:gd name="T114" fmla="*/ 1489 h 1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2" h="1489">
                  <a:moveTo>
                    <a:pt x="11" y="0"/>
                  </a:moveTo>
                  <a:lnTo>
                    <a:pt x="154" y="141"/>
                  </a:lnTo>
                  <a:lnTo>
                    <a:pt x="343" y="553"/>
                  </a:lnTo>
                  <a:lnTo>
                    <a:pt x="437" y="624"/>
                  </a:lnTo>
                  <a:lnTo>
                    <a:pt x="629" y="685"/>
                  </a:lnTo>
                  <a:lnTo>
                    <a:pt x="558" y="402"/>
                  </a:lnTo>
                  <a:lnTo>
                    <a:pt x="558" y="164"/>
                  </a:lnTo>
                  <a:lnTo>
                    <a:pt x="594" y="367"/>
                  </a:lnTo>
                  <a:lnTo>
                    <a:pt x="829" y="639"/>
                  </a:lnTo>
                  <a:lnTo>
                    <a:pt x="982" y="580"/>
                  </a:lnTo>
                  <a:lnTo>
                    <a:pt x="1115" y="353"/>
                  </a:lnTo>
                  <a:lnTo>
                    <a:pt x="1196" y="249"/>
                  </a:lnTo>
                  <a:lnTo>
                    <a:pt x="1352" y="224"/>
                  </a:lnTo>
                  <a:lnTo>
                    <a:pt x="1184" y="321"/>
                  </a:lnTo>
                  <a:lnTo>
                    <a:pt x="1020" y="624"/>
                  </a:lnTo>
                  <a:lnTo>
                    <a:pt x="1152" y="569"/>
                  </a:lnTo>
                  <a:lnTo>
                    <a:pt x="972" y="685"/>
                  </a:lnTo>
                  <a:lnTo>
                    <a:pt x="866" y="723"/>
                  </a:lnTo>
                  <a:lnTo>
                    <a:pt x="783" y="804"/>
                  </a:lnTo>
                  <a:lnTo>
                    <a:pt x="783" y="874"/>
                  </a:lnTo>
                  <a:lnTo>
                    <a:pt x="877" y="1194"/>
                  </a:lnTo>
                  <a:lnTo>
                    <a:pt x="912" y="1230"/>
                  </a:lnTo>
                  <a:lnTo>
                    <a:pt x="1173" y="1300"/>
                  </a:lnTo>
                  <a:lnTo>
                    <a:pt x="936" y="1300"/>
                  </a:lnTo>
                  <a:lnTo>
                    <a:pt x="936" y="1489"/>
                  </a:lnTo>
                  <a:lnTo>
                    <a:pt x="877" y="1465"/>
                  </a:lnTo>
                  <a:lnTo>
                    <a:pt x="818" y="1408"/>
                  </a:lnTo>
                  <a:lnTo>
                    <a:pt x="650" y="1289"/>
                  </a:lnTo>
                  <a:lnTo>
                    <a:pt x="391" y="1147"/>
                  </a:lnTo>
                  <a:lnTo>
                    <a:pt x="225" y="1004"/>
                  </a:lnTo>
                  <a:lnTo>
                    <a:pt x="143" y="874"/>
                  </a:lnTo>
                  <a:lnTo>
                    <a:pt x="84" y="733"/>
                  </a:lnTo>
                  <a:lnTo>
                    <a:pt x="84" y="613"/>
                  </a:lnTo>
                  <a:lnTo>
                    <a:pt x="84" y="402"/>
                  </a:lnTo>
                  <a:lnTo>
                    <a:pt x="48" y="249"/>
                  </a:lnTo>
                  <a:lnTo>
                    <a:pt x="0" y="11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71" name="Freeform 804"/>
            <p:cNvSpPr>
              <a:spLocks/>
            </p:cNvSpPr>
            <p:nvPr/>
          </p:nvSpPr>
          <p:spPr bwMode="auto">
            <a:xfrm>
              <a:off x="3129" y="2835"/>
              <a:ext cx="406" cy="291"/>
            </a:xfrm>
            <a:custGeom>
              <a:avLst/>
              <a:gdLst>
                <a:gd name="T0" fmla="*/ 0 w 3243"/>
                <a:gd name="T1" fmla="*/ 0 h 2330"/>
                <a:gd name="T2" fmla="*/ 0 w 3243"/>
                <a:gd name="T3" fmla="*/ 0 h 2330"/>
                <a:gd name="T4" fmla="*/ 0 w 3243"/>
                <a:gd name="T5" fmla="*/ 0 h 2330"/>
                <a:gd name="T6" fmla="*/ 0 w 3243"/>
                <a:gd name="T7" fmla="*/ 0 h 2330"/>
                <a:gd name="T8" fmla="*/ 0 w 3243"/>
                <a:gd name="T9" fmla="*/ 0 h 2330"/>
                <a:gd name="T10" fmla="*/ 0 w 3243"/>
                <a:gd name="T11" fmla="*/ 0 h 2330"/>
                <a:gd name="T12" fmla="*/ 0 w 3243"/>
                <a:gd name="T13" fmla="*/ 0 h 2330"/>
                <a:gd name="T14" fmla="*/ 0 w 3243"/>
                <a:gd name="T15" fmla="*/ 0 h 2330"/>
                <a:gd name="T16" fmla="*/ 0 w 3243"/>
                <a:gd name="T17" fmla="*/ 0 h 2330"/>
                <a:gd name="T18" fmla="*/ 0 w 3243"/>
                <a:gd name="T19" fmla="*/ 0 h 2330"/>
                <a:gd name="T20" fmla="*/ 0 w 3243"/>
                <a:gd name="T21" fmla="*/ 0 h 2330"/>
                <a:gd name="T22" fmla="*/ 0 w 3243"/>
                <a:gd name="T23" fmla="*/ 0 h 2330"/>
                <a:gd name="T24" fmla="*/ 0 w 3243"/>
                <a:gd name="T25" fmla="*/ 0 h 2330"/>
                <a:gd name="T26" fmla="*/ 0 w 3243"/>
                <a:gd name="T27" fmla="*/ 0 h 2330"/>
                <a:gd name="T28" fmla="*/ 0 w 3243"/>
                <a:gd name="T29" fmla="*/ 0 h 2330"/>
                <a:gd name="T30" fmla="*/ 0 w 3243"/>
                <a:gd name="T31" fmla="*/ 0 h 2330"/>
                <a:gd name="T32" fmla="*/ 0 w 3243"/>
                <a:gd name="T33" fmla="*/ 0 h 2330"/>
                <a:gd name="T34" fmla="*/ 0 w 3243"/>
                <a:gd name="T35" fmla="*/ 0 h 2330"/>
                <a:gd name="T36" fmla="*/ 0 w 3243"/>
                <a:gd name="T37" fmla="*/ 0 h 2330"/>
                <a:gd name="T38" fmla="*/ 0 w 3243"/>
                <a:gd name="T39" fmla="*/ 0 h 2330"/>
                <a:gd name="T40" fmla="*/ 0 w 3243"/>
                <a:gd name="T41" fmla="*/ 0 h 2330"/>
                <a:gd name="T42" fmla="*/ 0 w 3243"/>
                <a:gd name="T43" fmla="*/ 0 h 2330"/>
                <a:gd name="T44" fmla="*/ 0 w 3243"/>
                <a:gd name="T45" fmla="*/ 0 h 2330"/>
                <a:gd name="T46" fmla="*/ 0 w 3243"/>
                <a:gd name="T47" fmla="*/ 0 h 2330"/>
                <a:gd name="T48" fmla="*/ 0 w 3243"/>
                <a:gd name="T49" fmla="*/ 0 h 2330"/>
                <a:gd name="T50" fmla="*/ 0 w 3243"/>
                <a:gd name="T51" fmla="*/ 0 h 2330"/>
                <a:gd name="T52" fmla="*/ 0 w 3243"/>
                <a:gd name="T53" fmla="*/ 0 h 2330"/>
                <a:gd name="T54" fmla="*/ 0 w 3243"/>
                <a:gd name="T55" fmla="*/ 0 h 2330"/>
                <a:gd name="T56" fmla="*/ 0 w 3243"/>
                <a:gd name="T57" fmla="*/ 0 h 2330"/>
                <a:gd name="T58" fmla="*/ 0 w 3243"/>
                <a:gd name="T59" fmla="*/ 0 h 2330"/>
                <a:gd name="T60" fmla="*/ 0 w 3243"/>
                <a:gd name="T61" fmla="*/ 0 h 2330"/>
                <a:gd name="T62" fmla="*/ 0 w 3243"/>
                <a:gd name="T63" fmla="*/ 0 h 2330"/>
                <a:gd name="T64" fmla="*/ 0 w 3243"/>
                <a:gd name="T65" fmla="*/ 0 h 2330"/>
                <a:gd name="T66" fmla="*/ 0 w 3243"/>
                <a:gd name="T67" fmla="*/ 0 h 2330"/>
                <a:gd name="T68" fmla="*/ 0 w 3243"/>
                <a:gd name="T69" fmla="*/ 0 h 2330"/>
                <a:gd name="T70" fmla="*/ 0 w 3243"/>
                <a:gd name="T71" fmla="*/ 0 h 2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3"/>
                <a:gd name="T109" fmla="*/ 0 h 2330"/>
                <a:gd name="T110" fmla="*/ 3243 w 3243"/>
                <a:gd name="T111" fmla="*/ 2330 h 2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3" h="2330">
                  <a:moveTo>
                    <a:pt x="0" y="217"/>
                  </a:moveTo>
                  <a:lnTo>
                    <a:pt x="157" y="150"/>
                  </a:lnTo>
                  <a:lnTo>
                    <a:pt x="316" y="12"/>
                  </a:lnTo>
                  <a:lnTo>
                    <a:pt x="390" y="0"/>
                  </a:lnTo>
                  <a:lnTo>
                    <a:pt x="705" y="29"/>
                  </a:lnTo>
                  <a:lnTo>
                    <a:pt x="770" y="86"/>
                  </a:lnTo>
                  <a:lnTo>
                    <a:pt x="892" y="233"/>
                  </a:lnTo>
                  <a:lnTo>
                    <a:pt x="1041" y="466"/>
                  </a:lnTo>
                  <a:lnTo>
                    <a:pt x="1096" y="549"/>
                  </a:lnTo>
                  <a:lnTo>
                    <a:pt x="1430" y="668"/>
                  </a:lnTo>
                  <a:lnTo>
                    <a:pt x="1745" y="892"/>
                  </a:lnTo>
                  <a:lnTo>
                    <a:pt x="2034" y="1033"/>
                  </a:lnTo>
                  <a:lnTo>
                    <a:pt x="2416" y="1162"/>
                  </a:lnTo>
                  <a:lnTo>
                    <a:pt x="2590" y="1254"/>
                  </a:lnTo>
                  <a:lnTo>
                    <a:pt x="3002" y="1385"/>
                  </a:lnTo>
                  <a:lnTo>
                    <a:pt x="3243" y="1551"/>
                  </a:lnTo>
                  <a:lnTo>
                    <a:pt x="2964" y="1385"/>
                  </a:lnTo>
                  <a:lnTo>
                    <a:pt x="2610" y="1281"/>
                  </a:lnTo>
                  <a:lnTo>
                    <a:pt x="2416" y="1208"/>
                  </a:lnTo>
                  <a:lnTo>
                    <a:pt x="2175" y="1200"/>
                  </a:lnTo>
                  <a:lnTo>
                    <a:pt x="1865" y="1154"/>
                  </a:lnTo>
                  <a:lnTo>
                    <a:pt x="1623" y="1116"/>
                  </a:lnTo>
                  <a:lnTo>
                    <a:pt x="1700" y="1246"/>
                  </a:lnTo>
                  <a:lnTo>
                    <a:pt x="1838" y="1385"/>
                  </a:lnTo>
                  <a:lnTo>
                    <a:pt x="2006" y="1525"/>
                  </a:lnTo>
                  <a:lnTo>
                    <a:pt x="2227" y="1654"/>
                  </a:lnTo>
                  <a:lnTo>
                    <a:pt x="2582" y="1784"/>
                  </a:lnTo>
                  <a:lnTo>
                    <a:pt x="2788" y="1859"/>
                  </a:lnTo>
                  <a:lnTo>
                    <a:pt x="2824" y="1894"/>
                  </a:lnTo>
                  <a:lnTo>
                    <a:pt x="2518" y="1979"/>
                  </a:lnTo>
                  <a:lnTo>
                    <a:pt x="2175" y="2060"/>
                  </a:lnTo>
                  <a:lnTo>
                    <a:pt x="2155" y="2219"/>
                  </a:lnTo>
                  <a:lnTo>
                    <a:pt x="2146" y="2089"/>
                  </a:lnTo>
                  <a:lnTo>
                    <a:pt x="2098" y="1968"/>
                  </a:lnTo>
                  <a:lnTo>
                    <a:pt x="2026" y="1867"/>
                  </a:lnTo>
                  <a:lnTo>
                    <a:pt x="1951" y="1802"/>
                  </a:lnTo>
                  <a:lnTo>
                    <a:pt x="1885" y="1784"/>
                  </a:lnTo>
                  <a:lnTo>
                    <a:pt x="1830" y="1784"/>
                  </a:lnTo>
                  <a:lnTo>
                    <a:pt x="1792" y="1821"/>
                  </a:lnTo>
                  <a:lnTo>
                    <a:pt x="1775" y="1885"/>
                  </a:lnTo>
                  <a:lnTo>
                    <a:pt x="1784" y="1968"/>
                  </a:lnTo>
                  <a:lnTo>
                    <a:pt x="1821" y="2069"/>
                  </a:lnTo>
                  <a:lnTo>
                    <a:pt x="1896" y="2164"/>
                  </a:lnTo>
                  <a:lnTo>
                    <a:pt x="1960" y="2228"/>
                  </a:lnTo>
                  <a:lnTo>
                    <a:pt x="2034" y="2276"/>
                  </a:lnTo>
                  <a:lnTo>
                    <a:pt x="2080" y="2276"/>
                  </a:lnTo>
                  <a:lnTo>
                    <a:pt x="2146" y="2245"/>
                  </a:lnTo>
                  <a:lnTo>
                    <a:pt x="2098" y="2311"/>
                  </a:lnTo>
                  <a:lnTo>
                    <a:pt x="2026" y="2330"/>
                  </a:lnTo>
                  <a:lnTo>
                    <a:pt x="1933" y="2311"/>
                  </a:lnTo>
                  <a:lnTo>
                    <a:pt x="1874" y="2304"/>
                  </a:lnTo>
                  <a:lnTo>
                    <a:pt x="1745" y="2118"/>
                  </a:lnTo>
                  <a:lnTo>
                    <a:pt x="1874" y="2258"/>
                  </a:lnTo>
                  <a:lnTo>
                    <a:pt x="1885" y="2190"/>
                  </a:lnTo>
                  <a:lnTo>
                    <a:pt x="1801" y="2078"/>
                  </a:lnTo>
                  <a:lnTo>
                    <a:pt x="1775" y="2005"/>
                  </a:lnTo>
                  <a:lnTo>
                    <a:pt x="1718" y="2069"/>
                  </a:lnTo>
                  <a:lnTo>
                    <a:pt x="1718" y="1959"/>
                  </a:lnTo>
                  <a:lnTo>
                    <a:pt x="1729" y="1848"/>
                  </a:lnTo>
                  <a:lnTo>
                    <a:pt x="1753" y="1793"/>
                  </a:lnTo>
                  <a:lnTo>
                    <a:pt x="1559" y="1516"/>
                  </a:lnTo>
                  <a:lnTo>
                    <a:pt x="1467" y="1385"/>
                  </a:lnTo>
                  <a:lnTo>
                    <a:pt x="1234" y="857"/>
                  </a:lnTo>
                  <a:lnTo>
                    <a:pt x="975" y="438"/>
                  </a:lnTo>
                  <a:lnTo>
                    <a:pt x="817" y="178"/>
                  </a:lnTo>
                  <a:lnTo>
                    <a:pt x="705" y="86"/>
                  </a:lnTo>
                  <a:lnTo>
                    <a:pt x="632" y="60"/>
                  </a:lnTo>
                  <a:lnTo>
                    <a:pt x="512" y="69"/>
                  </a:lnTo>
                  <a:lnTo>
                    <a:pt x="436" y="113"/>
                  </a:lnTo>
                  <a:lnTo>
                    <a:pt x="307" y="122"/>
                  </a:lnTo>
                  <a:lnTo>
                    <a:pt x="194" y="178"/>
                  </a:lnTo>
                  <a:lnTo>
                    <a:pt x="92" y="207"/>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72" name="Freeform 805"/>
            <p:cNvSpPr>
              <a:spLocks/>
            </p:cNvSpPr>
            <p:nvPr/>
          </p:nvSpPr>
          <p:spPr bwMode="auto">
            <a:xfrm>
              <a:off x="3184" y="2866"/>
              <a:ext cx="65" cy="95"/>
            </a:xfrm>
            <a:custGeom>
              <a:avLst/>
              <a:gdLst>
                <a:gd name="T0" fmla="*/ 0 w 519"/>
                <a:gd name="T1" fmla="*/ 0 h 763"/>
                <a:gd name="T2" fmla="*/ 0 w 519"/>
                <a:gd name="T3" fmla="*/ 0 h 763"/>
                <a:gd name="T4" fmla="*/ 0 w 519"/>
                <a:gd name="T5" fmla="*/ 0 h 763"/>
                <a:gd name="T6" fmla="*/ 0 w 519"/>
                <a:gd name="T7" fmla="*/ 0 h 763"/>
                <a:gd name="T8" fmla="*/ 0 w 519"/>
                <a:gd name="T9" fmla="*/ 0 h 763"/>
                <a:gd name="T10" fmla="*/ 0 w 519"/>
                <a:gd name="T11" fmla="*/ 0 h 763"/>
                <a:gd name="T12" fmla="*/ 0 w 519"/>
                <a:gd name="T13" fmla="*/ 0 h 763"/>
                <a:gd name="T14" fmla="*/ 0 w 519"/>
                <a:gd name="T15" fmla="*/ 0 h 763"/>
                <a:gd name="T16" fmla="*/ 0 w 519"/>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63"/>
                <a:gd name="T29" fmla="*/ 519 w 519"/>
                <a:gd name="T30" fmla="*/ 763 h 7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63">
                  <a:moveTo>
                    <a:pt x="0" y="0"/>
                  </a:moveTo>
                  <a:lnTo>
                    <a:pt x="176" y="167"/>
                  </a:lnTo>
                  <a:lnTo>
                    <a:pt x="214" y="334"/>
                  </a:lnTo>
                  <a:lnTo>
                    <a:pt x="277" y="436"/>
                  </a:lnTo>
                  <a:lnTo>
                    <a:pt x="519" y="763"/>
                  </a:lnTo>
                  <a:lnTo>
                    <a:pt x="325" y="565"/>
                  </a:lnTo>
                  <a:lnTo>
                    <a:pt x="286" y="484"/>
                  </a:lnTo>
                  <a:lnTo>
                    <a:pt x="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73" name="Freeform 806"/>
            <p:cNvSpPr>
              <a:spLocks/>
            </p:cNvSpPr>
            <p:nvPr/>
          </p:nvSpPr>
          <p:spPr bwMode="auto">
            <a:xfrm>
              <a:off x="3155" y="2897"/>
              <a:ext cx="29" cy="43"/>
            </a:xfrm>
            <a:custGeom>
              <a:avLst/>
              <a:gdLst>
                <a:gd name="T0" fmla="*/ 0 w 242"/>
                <a:gd name="T1" fmla="*/ 0 h 336"/>
                <a:gd name="T2" fmla="*/ 0 w 242"/>
                <a:gd name="T3" fmla="*/ 0 h 336"/>
                <a:gd name="T4" fmla="*/ 0 w 242"/>
                <a:gd name="T5" fmla="*/ 0 h 336"/>
                <a:gd name="T6" fmla="*/ 0 w 242"/>
                <a:gd name="T7" fmla="*/ 0 h 336"/>
                <a:gd name="T8" fmla="*/ 0 w 242"/>
                <a:gd name="T9" fmla="*/ 0 h 336"/>
                <a:gd name="T10" fmla="*/ 0 w 242"/>
                <a:gd name="T11" fmla="*/ 0 h 336"/>
                <a:gd name="T12" fmla="*/ 0 w 242"/>
                <a:gd name="T13" fmla="*/ 0 h 336"/>
                <a:gd name="T14" fmla="*/ 0 60000 65536"/>
                <a:gd name="T15" fmla="*/ 0 60000 65536"/>
                <a:gd name="T16" fmla="*/ 0 60000 65536"/>
                <a:gd name="T17" fmla="*/ 0 60000 65536"/>
                <a:gd name="T18" fmla="*/ 0 60000 65536"/>
                <a:gd name="T19" fmla="*/ 0 60000 65536"/>
                <a:gd name="T20" fmla="*/ 0 60000 65536"/>
                <a:gd name="T21" fmla="*/ 0 w 242"/>
                <a:gd name="T22" fmla="*/ 0 h 336"/>
                <a:gd name="T23" fmla="*/ 242 w 24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336">
                  <a:moveTo>
                    <a:pt x="0" y="0"/>
                  </a:moveTo>
                  <a:lnTo>
                    <a:pt x="129" y="94"/>
                  </a:lnTo>
                  <a:lnTo>
                    <a:pt x="187" y="242"/>
                  </a:lnTo>
                  <a:lnTo>
                    <a:pt x="242" y="336"/>
                  </a:lnTo>
                  <a:lnTo>
                    <a:pt x="113" y="198"/>
                  </a:lnTo>
                  <a:lnTo>
                    <a:pt x="1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74" name="Freeform 807"/>
            <p:cNvSpPr>
              <a:spLocks/>
            </p:cNvSpPr>
            <p:nvPr/>
          </p:nvSpPr>
          <p:spPr bwMode="auto">
            <a:xfrm>
              <a:off x="3074" y="2944"/>
              <a:ext cx="322" cy="279"/>
            </a:xfrm>
            <a:custGeom>
              <a:avLst/>
              <a:gdLst>
                <a:gd name="T0" fmla="*/ 0 w 2564"/>
                <a:gd name="T1" fmla="*/ 0 h 2233"/>
                <a:gd name="T2" fmla="*/ 0 w 2564"/>
                <a:gd name="T3" fmla="*/ 0 h 2233"/>
                <a:gd name="T4" fmla="*/ 0 w 2564"/>
                <a:gd name="T5" fmla="*/ 0 h 2233"/>
                <a:gd name="T6" fmla="*/ 0 w 2564"/>
                <a:gd name="T7" fmla="*/ 0 h 2233"/>
                <a:gd name="T8" fmla="*/ 0 w 2564"/>
                <a:gd name="T9" fmla="*/ 0 h 2233"/>
                <a:gd name="T10" fmla="*/ 0 w 2564"/>
                <a:gd name="T11" fmla="*/ 0 h 2233"/>
                <a:gd name="T12" fmla="*/ 0 w 2564"/>
                <a:gd name="T13" fmla="*/ 0 h 2233"/>
                <a:gd name="T14" fmla="*/ 0 w 2564"/>
                <a:gd name="T15" fmla="*/ 0 h 2233"/>
                <a:gd name="T16" fmla="*/ 0 w 2564"/>
                <a:gd name="T17" fmla="*/ 0 h 2233"/>
                <a:gd name="T18" fmla="*/ 0 w 2564"/>
                <a:gd name="T19" fmla="*/ 0 h 2233"/>
                <a:gd name="T20" fmla="*/ 0 w 2564"/>
                <a:gd name="T21" fmla="*/ 0 h 2233"/>
                <a:gd name="T22" fmla="*/ 0 w 2564"/>
                <a:gd name="T23" fmla="*/ 0 h 2233"/>
                <a:gd name="T24" fmla="*/ 0 w 2564"/>
                <a:gd name="T25" fmla="*/ 0 h 2233"/>
                <a:gd name="T26" fmla="*/ 0 w 2564"/>
                <a:gd name="T27" fmla="*/ 0 h 2233"/>
                <a:gd name="T28" fmla="*/ 0 w 2564"/>
                <a:gd name="T29" fmla="*/ 0 h 2233"/>
                <a:gd name="T30" fmla="*/ 0 w 2564"/>
                <a:gd name="T31" fmla="*/ 0 h 2233"/>
                <a:gd name="T32" fmla="*/ 0 w 2564"/>
                <a:gd name="T33" fmla="*/ 0 h 2233"/>
                <a:gd name="T34" fmla="*/ 0 w 2564"/>
                <a:gd name="T35" fmla="*/ 0 h 2233"/>
                <a:gd name="T36" fmla="*/ 0 w 2564"/>
                <a:gd name="T37" fmla="*/ 0 h 2233"/>
                <a:gd name="T38" fmla="*/ 0 w 2564"/>
                <a:gd name="T39" fmla="*/ 0 h 2233"/>
                <a:gd name="T40" fmla="*/ 0 w 2564"/>
                <a:gd name="T41" fmla="*/ 0 h 2233"/>
                <a:gd name="T42" fmla="*/ 0 w 2564"/>
                <a:gd name="T43" fmla="*/ 0 h 2233"/>
                <a:gd name="T44" fmla="*/ 0 w 2564"/>
                <a:gd name="T45" fmla="*/ 0 h 2233"/>
                <a:gd name="T46" fmla="*/ 0 w 2564"/>
                <a:gd name="T47" fmla="*/ 0 h 2233"/>
                <a:gd name="T48" fmla="*/ 0 w 2564"/>
                <a:gd name="T49" fmla="*/ 0 h 2233"/>
                <a:gd name="T50" fmla="*/ 0 w 2564"/>
                <a:gd name="T51" fmla="*/ 0 h 2233"/>
                <a:gd name="T52" fmla="*/ 0 w 2564"/>
                <a:gd name="T53" fmla="*/ 0 h 2233"/>
                <a:gd name="T54" fmla="*/ 0 w 2564"/>
                <a:gd name="T55" fmla="*/ 0 h 2233"/>
                <a:gd name="T56" fmla="*/ 0 w 2564"/>
                <a:gd name="T57" fmla="*/ 0 h 2233"/>
                <a:gd name="T58" fmla="*/ 0 w 2564"/>
                <a:gd name="T59" fmla="*/ 0 h 2233"/>
                <a:gd name="T60" fmla="*/ 0 w 2564"/>
                <a:gd name="T61" fmla="*/ 0 h 2233"/>
                <a:gd name="T62" fmla="*/ 0 w 2564"/>
                <a:gd name="T63" fmla="*/ 0 h 2233"/>
                <a:gd name="T64" fmla="*/ 0 w 2564"/>
                <a:gd name="T65" fmla="*/ 0 h 2233"/>
                <a:gd name="T66" fmla="*/ 0 w 2564"/>
                <a:gd name="T67" fmla="*/ 0 h 2233"/>
                <a:gd name="T68" fmla="*/ 0 w 2564"/>
                <a:gd name="T69" fmla="*/ 0 h 2233"/>
                <a:gd name="T70" fmla="*/ 0 w 2564"/>
                <a:gd name="T71" fmla="*/ 0 h 2233"/>
                <a:gd name="T72" fmla="*/ 0 w 2564"/>
                <a:gd name="T73" fmla="*/ 0 h 2233"/>
                <a:gd name="T74" fmla="*/ 0 w 2564"/>
                <a:gd name="T75" fmla="*/ 0 h 2233"/>
                <a:gd name="T76" fmla="*/ 0 w 2564"/>
                <a:gd name="T77" fmla="*/ 0 h 2233"/>
                <a:gd name="T78" fmla="*/ 0 w 2564"/>
                <a:gd name="T79" fmla="*/ 0 h 2233"/>
                <a:gd name="T80" fmla="*/ 0 w 2564"/>
                <a:gd name="T81" fmla="*/ 0 h 2233"/>
                <a:gd name="T82" fmla="*/ 0 w 2564"/>
                <a:gd name="T83" fmla="*/ 0 h 2233"/>
                <a:gd name="T84" fmla="*/ 0 w 2564"/>
                <a:gd name="T85" fmla="*/ 0 h 2233"/>
                <a:gd name="T86" fmla="*/ 0 w 2564"/>
                <a:gd name="T87" fmla="*/ 0 h 2233"/>
                <a:gd name="T88" fmla="*/ 0 w 2564"/>
                <a:gd name="T89" fmla="*/ 0 h 2233"/>
                <a:gd name="T90" fmla="*/ 0 w 2564"/>
                <a:gd name="T91" fmla="*/ 0 h 2233"/>
                <a:gd name="T92" fmla="*/ 0 w 2564"/>
                <a:gd name="T93" fmla="*/ 0 h 2233"/>
                <a:gd name="T94" fmla="*/ 0 w 2564"/>
                <a:gd name="T95" fmla="*/ 0 h 2233"/>
                <a:gd name="T96" fmla="*/ 0 w 2564"/>
                <a:gd name="T97" fmla="*/ 0 h 2233"/>
                <a:gd name="T98" fmla="*/ 0 w 2564"/>
                <a:gd name="T99" fmla="*/ 0 h 2233"/>
                <a:gd name="T100" fmla="*/ 0 w 2564"/>
                <a:gd name="T101" fmla="*/ 0 h 2233"/>
                <a:gd name="T102" fmla="*/ 0 w 2564"/>
                <a:gd name="T103" fmla="*/ 0 h 2233"/>
                <a:gd name="T104" fmla="*/ 0 w 2564"/>
                <a:gd name="T105" fmla="*/ 0 h 2233"/>
                <a:gd name="T106" fmla="*/ 0 w 2564"/>
                <a:gd name="T107" fmla="*/ 0 h 2233"/>
                <a:gd name="T108" fmla="*/ 0 w 2564"/>
                <a:gd name="T109" fmla="*/ 0 h 2233"/>
                <a:gd name="T110" fmla="*/ 0 w 2564"/>
                <a:gd name="T111" fmla="*/ 0 h 2233"/>
                <a:gd name="T112" fmla="*/ 0 w 2564"/>
                <a:gd name="T113" fmla="*/ 0 h 2233"/>
                <a:gd name="T114" fmla="*/ 0 w 2564"/>
                <a:gd name="T115" fmla="*/ 0 h 2233"/>
                <a:gd name="T116" fmla="*/ 0 w 2564"/>
                <a:gd name="T117" fmla="*/ 0 h 22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233"/>
                <a:gd name="T179" fmla="*/ 2564 w 2564"/>
                <a:gd name="T180" fmla="*/ 2233 h 22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233">
                  <a:moveTo>
                    <a:pt x="37" y="118"/>
                  </a:moveTo>
                  <a:lnTo>
                    <a:pt x="37" y="194"/>
                  </a:lnTo>
                  <a:lnTo>
                    <a:pt x="9" y="342"/>
                  </a:lnTo>
                  <a:lnTo>
                    <a:pt x="67" y="266"/>
                  </a:lnTo>
                  <a:lnTo>
                    <a:pt x="130" y="342"/>
                  </a:lnTo>
                  <a:lnTo>
                    <a:pt x="173" y="445"/>
                  </a:lnTo>
                  <a:lnTo>
                    <a:pt x="173" y="334"/>
                  </a:lnTo>
                  <a:lnTo>
                    <a:pt x="113" y="185"/>
                  </a:lnTo>
                  <a:lnTo>
                    <a:pt x="213" y="155"/>
                  </a:lnTo>
                  <a:lnTo>
                    <a:pt x="233" y="127"/>
                  </a:lnTo>
                  <a:lnTo>
                    <a:pt x="409" y="351"/>
                  </a:lnTo>
                  <a:lnTo>
                    <a:pt x="530" y="630"/>
                  </a:lnTo>
                  <a:lnTo>
                    <a:pt x="708" y="881"/>
                  </a:lnTo>
                  <a:lnTo>
                    <a:pt x="967" y="1085"/>
                  </a:lnTo>
                  <a:lnTo>
                    <a:pt x="1208" y="1212"/>
                  </a:lnTo>
                  <a:lnTo>
                    <a:pt x="1310" y="1280"/>
                  </a:lnTo>
                  <a:lnTo>
                    <a:pt x="1471" y="1502"/>
                  </a:lnTo>
                  <a:lnTo>
                    <a:pt x="1591" y="1678"/>
                  </a:lnTo>
                  <a:lnTo>
                    <a:pt x="1681" y="1890"/>
                  </a:lnTo>
                  <a:lnTo>
                    <a:pt x="1729" y="2180"/>
                  </a:lnTo>
                  <a:lnTo>
                    <a:pt x="1803" y="2233"/>
                  </a:lnTo>
                  <a:lnTo>
                    <a:pt x="1960" y="2180"/>
                  </a:lnTo>
                  <a:lnTo>
                    <a:pt x="2167" y="2031"/>
                  </a:lnTo>
                  <a:lnTo>
                    <a:pt x="2294" y="1882"/>
                  </a:lnTo>
                  <a:lnTo>
                    <a:pt x="2424" y="1696"/>
                  </a:lnTo>
                  <a:lnTo>
                    <a:pt x="2510" y="1510"/>
                  </a:lnTo>
                  <a:lnTo>
                    <a:pt x="2564" y="1401"/>
                  </a:lnTo>
                  <a:lnTo>
                    <a:pt x="2380" y="1715"/>
                  </a:lnTo>
                  <a:lnTo>
                    <a:pt x="2250" y="1882"/>
                  </a:lnTo>
                  <a:lnTo>
                    <a:pt x="1971" y="2095"/>
                  </a:lnTo>
                  <a:lnTo>
                    <a:pt x="1886" y="2113"/>
                  </a:lnTo>
                  <a:lnTo>
                    <a:pt x="1738" y="1816"/>
                  </a:lnTo>
                  <a:lnTo>
                    <a:pt x="2061" y="1632"/>
                  </a:lnTo>
                  <a:lnTo>
                    <a:pt x="2213" y="1537"/>
                  </a:lnTo>
                  <a:lnTo>
                    <a:pt x="2334" y="1445"/>
                  </a:lnTo>
                  <a:lnTo>
                    <a:pt x="2323" y="1438"/>
                  </a:lnTo>
                  <a:lnTo>
                    <a:pt x="2174" y="1528"/>
                  </a:lnTo>
                  <a:lnTo>
                    <a:pt x="1953" y="1657"/>
                  </a:lnTo>
                  <a:lnTo>
                    <a:pt x="1840" y="1482"/>
                  </a:lnTo>
                  <a:lnTo>
                    <a:pt x="2061" y="1307"/>
                  </a:lnTo>
                  <a:lnTo>
                    <a:pt x="2061" y="1280"/>
                  </a:lnTo>
                  <a:lnTo>
                    <a:pt x="1941" y="1370"/>
                  </a:lnTo>
                  <a:lnTo>
                    <a:pt x="1785" y="1464"/>
                  </a:lnTo>
                  <a:lnTo>
                    <a:pt x="1607" y="1559"/>
                  </a:lnTo>
                  <a:lnTo>
                    <a:pt x="1413" y="1272"/>
                  </a:lnTo>
                  <a:lnTo>
                    <a:pt x="1515" y="1203"/>
                  </a:lnTo>
                  <a:lnTo>
                    <a:pt x="1462" y="1168"/>
                  </a:lnTo>
                  <a:lnTo>
                    <a:pt x="1321" y="1168"/>
                  </a:lnTo>
                  <a:lnTo>
                    <a:pt x="1151" y="1113"/>
                  </a:lnTo>
                  <a:lnTo>
                    <a:pt x="1013" y="1019"/>
                  </a:lnTo>
                  <a:lnTo>
                    <a:pt x="837" y="852"/>
                  </a:lnTo>
                  <a:lnTo>
                    <a:pt x="668" y="665"/>
                  </a:lnTo>
                  <a:lnTo>
                    <a:pt x="547" y="480"/>
                  </a:lnTo>
                  <a:lnTo>
                    <a:pt x="466" y="342"/>
                  </a:lnTo>
                  <a:lnTo>
                    <a:pt x="334" y="167"/>
                  </a:lnTo>
                  <a:lnTo>
                    <a:pt x="187" y="0"/>
                  </a:lnTo>
                  <a:lnTo>
                    <a:pt x="139" y="54"/>
                  </a:lnTo>
                  <a:lnTo>
                    <a:pt x="0" y="101"/>
                  </a:lnTo>
                  <a:lnTo>
                    <a:pt x="3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75" name="Freeform 808"/>
            <p:cNvSpPr>
              <a:spLocks/>
            </p:cNvSpPr>
            <p:nvPr/>
          </p:nvSpPr>
          <p:spPr bwMode="auto">
            <a:xfrm>
              <a:off x="3312" y="3114"/>
              <a:ext cx="24" cy="33"/>
            </a:xfrm>
            <a:custGeom>
              <a:avLst/>
              <a:gdLst>
                <a:gd name="T0" fmla="*/ 0 w 185"/>
                <a:gd name="T1" fmla="*/ 0 h 253"/>
                <a:gd name="T2" fmla="*/ 0 w 185"/>
                <a:gd name="T3" fmla="*/ 0 h 253"/>
                <a:gd name="T4" fmla="*/ 0 w 185"/>
                <a:gd name="T5" fmla="*/ 0 h 253"/>
                <a:gd name="T6" fmla="*/ 0 w 185"/>
                <a:gd name="T7" fmla="*/ 0 h 253"/>
                <a:gd name="T8" fmla="*/ 0 w 185"/>
                <a:gd name="T9" fmla="*/ 0 h 253"/>
                <a:gd name="T10" fmla="*/ 0 60000 65536"/>
                <a:gd name="T11" fmla="*/ 0 60000 65536"/>
                <a:gd name="T12" fmla="*/ 0 60000 65536"/>
                <a:gd name="T13" fmla="*/ 0 60000 65536"/>
                <a:gd name="T14" fmla="*/ 0 60000 65536"/>
                <a:gd name="T15" fmla="*/ 0 w 185"/>
                <a:gd name="T16" fmla="*/ 0 h 253"/>
                <a:gd name="T17" fmla="*/ 185 w 185"/>
                <a:gd name="T18" fmla="*/ 253 h 253"/>
              </a:gdLst>
              <a:ahLst/>
              <a:cxnLst>
                <a:cxn ang="T10">
                  <a:pos x="T0" y="T1"/>
                </a:cxn>
                <a:cxn ang="T11">
                  <a:pos x="T2" y="T3"/>
                </a:cxn>
                <a:cxn ang="T12">
                  <a:pos x="T4" y="T5"/>
                </a:cxn>
                <a:cxn ang="T13">
                  <a:pos x="T6" y="T7"/>
                </a:cxn>
                <a:cxn ang="T14">
                  <a:pos x="T8" y="T9"/>
                </a:cxn>
              </a:cxnLst>
              <a:rect l="T15" t="T16" r="T17" b="T18"/>
              <a:pathLst>
                <a:path w="185" h="253">
                  <a:moveTo>
                    <a:pt x="0" y="48"/>
                  </a:moveTo>
                  <a:lnTo>
                    <a:pt x="120" y="253"/>
                  </a:lnTo>
                  <a:lnTo>
                    <a:pt x="185" y="207"/>
                  </a:lnTo>
                  <a:lnTo>
                    <a:pt x="63"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76" name="Freeform 809"/>
            <p:cNvSpPr>
              <a:spLocks/>
            </p:cNvSpPr>
            <p:nvPr/>
          </p:nvSpPr>
          <p:spPr bwMode="auto">
            <a:xfrm>
              <a:off x="3257" y="3171"/>
              <a:ext cx="79" cy="123"/>
            </a:xfrm>
            <a:custGeom>
              <a:avLst/>
              <a:gdLst>
                <a:gd name="T0" fmla="*/ 0 w 630"/>
                <a:gd name="T1" fmla="*/ 0 h 995"/>
                <a:gd name="T2" fmla="*/ 0 w 630"/>
                <a:gd name="T3" fmla="*/ 0 h 995"/>
                <a:gd name="T4" fmla="*/ 0 w 630"/>
                <a:gd name="T5" fmla="*/ 0 h 995"/>
                <a:gd name="T6" fmla="*/ 0 w 630"/>
                <a:gd name="T7" fmla="*/ 0 h 995"/>
                <a:gd name="T8" fmla="*/ 0 w 630"/>
                <a:gd name="T9" fmla="*/ 0 h 995"/>
                <a:gd name="T10" fmla="*/ 0 w 630"/>
                <a:gd name="T11" fmla="*/ 0 h 995"/>
                <a:gd name="T12" fmla="*/ 0 w 630"/>
                <a:gd name="T13" fmla="*/ 0 h 995"/>
                <a:gd name="T14" fmla="*/ 0 w 630"/>
                <a:gd name="T15" fmla="*/ 0 h 995"/>
                <a:gd name="T16" fmla="*/ 0 w 630"/>
                <a:gd name="T17" fmla="*/ 0 h 995"/>
                <a:gd name="T18" fmla="*/ 0 w 630"/>
                <a:gd name="T19" fmla="*/ 0 h 995"/>
                <a:gd name="T20" fmla="*/ 0 w 630"/>
                <a:gd name="T21" fmla="*/ 0 h 995"/>
                <a:gd name="T22" fmla="*/ 0 w 630"/>
                <a:gd name="T23" fmla="*/ 0 h 995"/>
                <a:gd name="T24" fmla="*/ 0 w 630"/>
                <a:gd name="T25" fmla="*/ 0 h 995"/>
                <a:gd name="T26" fmla="*/ 0 w 630"/>
                <a:gd name="T27" fmla="*/ 0 h 995"/>
                <a:gd name="T28" fmla="*/ 0 w 630"/>
                <a:gd name="T29" fmla="*/ 0 h 995"/>
                <a:gd name="T30" fmla="*/ 0 w 630"/>
                <a:gd name="T31" fmla="*/ 0 h 995"/>
                <a:gd name="T32" fmla="*/ 0 w 630"/>
                <a:gd name="T33" fmla="*/ 0 h 995"/>
                <a:gd name="T34" fmla="*/ 0 w 630"/>
                <a:gd name="T35" fmla="*/ 0 h 995"/>
                <a:gd name="T36" fmla="*/ 0 w 630"/>
                <a:gd name="T37" fmla="*/ 0 h 995"/>
                <a:gd name="T38" fmla="*/ 0 w 630"/>
                <a:gd name="T39" fmla="*/ 0 h 995"/>
                <a:gd name="T40" fmla="*/ 0 w 630"/>
                <a:gd name="T41" fmla="*/ 0 h 995"/>
                <a:gd name="T42" fmla="*/ 0 w 630"/>
                <a:gd name="T43" fmla="*/ 0 h 995"/>
                <a:gd name="T44" fmla="*/ 0 w 630"/>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0"/>
                <a:gd name="T70" fmla="*/ 0 h 995"/>
                <a:gd name="T71" fmla="*/ 630 w 630"/>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0" h="995">
                  <a:moveTo>
                    <a:pt x="173" y="0"/>
                  </a:moveTo>
                  <a:lnTo>
                    <a:pt x="120" y="103"/>
                  </a:lnTo>
                  <a:lnTo>
                    <a:pt x="44" y="253"/>
                  </a:lnTo>
                  <a:lnTo>
                    <a:pt x="0" y="364"/>
                  </a:lnTo>
                  <a:lnTo>
                    <a:pt x="17" y="408"/>
                  </a:lnTo>
                  <a:lnTo>
                    <a:pt x="156" y="512"/>
                  </a:lnTo>
                  <a:lnTo>
                    <a:pt x="242" y="613"/>
                  </a:lnTo>
                  <a:lnTo>
                    <a:pt x="302" y="762"/>
                  </a:lnTo>
                  <a:lnTo>
                    <a:pt x="397" y="917"/>
                  </a:lnTo>
                  <a:lnTo>
                    <a:pt x="452" y="956"/>
                  </a:lnTo>
                  <a:lnTo>
                    <a:pt x="630" y="995"/>
                  </a:lnTo>
                  <a:lnTo>
                    <a:pt x="620" y="917"/>
                  </a:lnTo>
                  <a:lnTo>
                    <a:pt x="491" y="892"/>
                  </a:lnTo>
                  <a:lnTo>
                    <a:pt x="435" y="825"/>
                  </a:lnTo>
                  <a:lnTo>
                    <a:pt x="378" y="696"/>
                  </a:lnTo>
                  <a:lnTo>
                    <a:pt x="276" y="558"/>
                  </a:lnTo>
                  <a:lnTo>
                    <a:pt x="164" y="445"/>
                  </a:lnTo>
                  <a:lnTo>
                    <a:pt x="62" y="364"/>
                  </a:lnTo>
                  <a:lnTo>
                    <a:pt x="62" y="305"/>
                  </a:lnTo>
                  <a:lnTo>
                    <a:pt x="120" y="166"/>
                  </a:lnTo>
                  <a:lnTo>
                    <a:pt x="156" y="94"/>
                  </a:lnTo>
                  <a:lnTo>
                    <a:pt x="251" y="94"/>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77" name="Freeform 810"/>
            <p:cNvSpPr>
              <a:spLocks/>
            </p:cNvSpPr>
            <p:nvPr/>
          </p:nvSpPr>
          <p:spPr bwMode="auto">
            <a:xfrm>
              <a:off x="3338" y="3091"/>
              <a:ext cx="71" cy="194"/>
            </a:xfrm>
            <a:custGeom>
              <a:avLst/>
              <a:gdLst>
                <a:gd name="T0" fmla="*/ 0 w 567"/>
                <a:gd name="T1" fmla="*/ 0 h 1548"/>
                <a:gd name="T2" fmla="*/ 0 w 567"/>
                <a:gd name="T3" fmla="*/ 0 h 1548"/>
                <a:gd name="T4" fmla="*/ 0 w 567"/>
                <a:gd name="T5" fmla="*/ 0 h 1548"/>
                <a:gd name="T6" fmla="*/ 0 w 567"/>
                <a:gd name="T7" fmla="*/ 0 h 1548"/>
                <a:gd name="T8" fmla="*/ 0 w 567"/>
                <a:gd name="T9" fmla="*/ 0 h 1548"/>
                <a:gd name="T10" fmla="*/ 0 w 567"/>
                <a:gd name="T11" fmla="*/ 0 h 1548"/>
                <a:gd name="T12" fmla="*/ 0 w 567"/>
                <a:gd name="T13" fmla="*/ 0 h 1548"/>
                <a:gd name="T14" fmla="*/ 0 w 567"/>
                <a:gd name="T15" fmla="*/ 0 h 1548"/>
                <a:gd name="T16" fmla="*/ 0 w 567"/>
                <a:gd name="T17" fmla="*/ 0 h 1548"/>
                <a:gd name="T18" fmla="*/ 0 w 567"/>
                <a:gd name="T19" fmla="*/ 0 h 1548"/>
                <a:gd name="T20" fmla="*/ 0 w 567"/>
                <a:gd name="T21" fmla="*/ 0 h 1548"/>
                <a:gd name="T22" fmla="*/ 0 w 567"/>
                <a:gd name="T23" fmla="*/ 0 h 1548"/>
                <a:gd name="T24" fmla="*/ 0 w 567"/>
                <a:gd name="T25" fmla="*/ 0 h 1548"/>
                <a:gd name="T26" fmla="*/ 0 w 567"/>
                <a:gd name="T27" fmla="*/ 0 h 1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7"/>
                <a:gd name="T43" fmla="*/ 0 h 1548"/>
                <a:gd name="T44" fmla="*/ 567 w 567"/>
                <a:gd name="T45" fmla="*/ 1548 h 15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7" h="1548">
                  <a:moveTo>
                    <a:pt x="483" y="159"/>
                  </a:moveTo>
                  <a:lnTo>
                    <a:pt x="503" y="366"/>
                  </a:lnTo>
                  <a:lnTo>
                    <a:pt x="483" y="596"/>
                  </a:lnTo>
                  <a:lnTo>
                    <a:pt x="410" y="797"/>
                  </a:lnTo>
                  <a:lnTo>
                    <a:pt x="261" y="1122"/>
                  </a:lnTo>
                  <a:lnTo>
                    <a:pt x="0" y="1548"/>
                  </a:lnTo>
                  <a:lnTo>
                    <a:pt x="270" y="1143"/>
                  </a:lnTo>
                  <a:lnTo>
                    <a:pt x="454" y="778"/>
                  </a:lnTo>
                  <a:lnTo>
                    <a:pt x="530" y="530"/>
                  </a:lnTo>
                  <a:lnTo>
                    <a:pt x="567" y="317"/>
                  </a:lnTo>
                  <a:lnTo>
                    <a:pt x="558" y="159"/>
                  </a:lnTo>
                  <a:lnTo>
                    <a:pt x="537" y="67"/>
                  </a:lnTo>
                  <a:lnTo>
                    <a:pt x="503" y="0"/>
                  </a:lnTo>
                  <a:lnTo>
                    <a:pt x="48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78" name="Freeform 811"/>
            <p:cNvSpPr>
              <a:spLocks/>
            </p:cNvSpPr>
            <p:nvPr/>
          </p:nvSpPr>
          <p:spPr bwMode="auto">
            <a:xfrm>
              <a:off x="3406" y="3072"/>
              <a:ext cx="183" cy="515"/>
            </a:xfrm>
            <a:custGeom>
              <a:avLst/>
              <a:gdLst>
                <a:gd name="T0" fmla="*/ 0 w 1477"/>
                <a:gd name="T1" fmla="*/ 0 h 4119"/>
                <a:gd name="T2" fmla="*/ 0 w 1477"/>
                <a:gd name="T3" fmla="*/ 0 h 4119"/>
                <a:gd name="T4" fmla="*/ 0 w 1477"/>
                <a:gd name="T5" fmla="*/ 0 h 4119"/>
                <a:gd name="T6" fmla="*/ 0 w 1477"/>
                <a:gd name="T7" fmla="*/ 0 h 4119"/>
                <a:gd name="T8" fmla="*/ 0 w 1477"/>
                <a:gd name="T9" fmla="*/ 0 h 4119"/>
                <a:gd name="T10" fmla="*/ 0 w 1477"/>
                <a:gd name="T11" fmla="*/ 0 h 4119"/>
                <a:gd name="T12" fmla="*/ 0 w 1477"/>
                <a:gd name="T13" fmla="*/ 0 h 4119"/>
                <a:gd name="T14" fmla="*/ 0 w 1477"/>
                <a:gd name="T15" fmla="*/ 0 h 4119"/>
                <a:gd name="T16" fmla="*/ 0 w 1477"/>
                <a:gd name="T17" fmla="*/ 0 h 4119"/>
                <a:gd name="T18" fmla="*/ 0 w 1477"/>
                <a:gd name="T19" fmla="*/ 0 h 4119"/>
                <a:gd name="T20" fmla="*/ 0 w 1477"/>
                <a:gd name="T21" fmla="*/ 0 h 4119"/>
                <a:gd name="T22" fmla="*/ 0 w 1477"/>
                <a:gd name="T23" fmla="*/ 0 h 4119"/>
                <a:gd name="T24" fmla="*/ 0 w 1477"/>
                <a:gd name="T25" fmla="*/ 0 h 4119"/>
                <a:gd name="T26" fmla="*/ 0 w 1477"/>
                <a:gd name="T27" fmla="*/ 0 h 4119"/>
                <a:gd name="T28" fmla="*/ 0 w 1477"/>
                <a:gd name="T29" fmla="*/ 0 h 4119"/>
                <a:gd name="T30" fmla="*/ 0 w 1477"/>
                <a:gd name="T31" fmla="*/ 0 h 4119"/>
                <a:gd name="T32" fmla="*/ 0 w 1477"/>
                <a:gd name="T33" fmla="*/ 0 h 4119"/>
                <a:gd name="T34" fmla="*/ 0 w 1477"/>
                <a:gd name="T35" fmla="*/ 0 h 4119"/>
                <a:gd name="T36" fmla="*/ 0 w 1477"/>
                <a:gd name="T37" fmla="*/ 0 h 4119"/>
                <a:gd name="T38" fmla="*/ 0 w 1477"/>
                <a:gd name="T39" fmla="*/ 0 h 4119"/>
                <a:gd name="T40" fmla="*/ 0 w 1477"/>
                <a:gd name="T41" fmla="*/ 0 h 4119"/>
                <a:gd name="T42" fmla="*/ 0 w 1477"/>
                <a:gd name="T43" fmla="*/ 0 h 4119"/>
                <a:gd name="T44" fmla="*/ 0 w 1477"/>
                <a:gd name="T45" fmla="*/ 0 h 4119"/>
                <a:gd name="T46" fmla="*/ 0 w 1477"/>
                <a:gd name="T47" fmla="*/ 0 h 4119"/>
                <a:gd name="T48" fmla="*/ 0 w 1477"/>
                <a:gd name="T49" fmla="*/ 0 h 4119"/>
                <a:gd name="T50" fmla="*/ 0 w 1477"/>
                <a:gd name="T51" fmla="*/ 0 h 4119"/>
                <a:gd name="T52" fmla="*/ 0 w 1477"/>
                <a:gd name="T53" fmla="*/ 0 h 4119"/>
                <a:gd name="T54" fmla="*/ 0 w 1477"/>
                <a:gd name="T55" fmla="*/ 0 h 4119"/>
                <a:gd name="T56" fmla="*/ 0 w 1477"/>
                <a:gd name="T57" fmla="*/ 0 h 4119"/>
                <a:gd name="T58" fmla="*/ 0 w 1477"/>
                <a:gd name="T59" fmla="*/ 0 h 4119"/>
                <a:gd name="T60" fmla="*/ 0 w 1477"/>
                <a:gd name="T61" fmla="*/ 0 h 4119"/>
                <a:gd name="T62" fmla="*/ 0 w 1477"/>
                <a:gd name="T63" fmla="*/ 0 h 4119"/>
                <a:gd name="T64" fmla="*/ 0 w 1477"/>
                <a:gd name="T65" fmla="*/ 0 h 4119"/>
                <a:gd name="T66" fmla="*/ 0 w 1477"/>
                <a:gd name="T67" fmla="*/ 0 h 4119"/>
                <a:gd name="T68" fmla="*/ 0 w 1477"/>
                <a:gd name="T69" fmla="*/ 0 h 4119"/>
                <a:gd name="T70" fmla="*/ 0 w 1477"/>
                <a:gd name="T71" fmla="*/ 0 h 4119"/>
                <a:gd name="T72" fmla="*/ 0 w 1477"/>
                <a:gd name="T73" fmla="*/ 0 h 4119"/>
                <a:gd name="T74" fmla="*/ 0 w 1477"/>
                <a:gd name="T75" fmla="*/ 0 h 4119"/>
                <a:gd name="T76" fmla="*/ 0 w 1477"/>
                <a:gd name="T77" fmla="*/ 0 h 4119"/>
                <a:gd name="T78" fmla="*/ 0 w 1477"/>
                <a:gd name="T79" fmla="*/ 0 h 4119"/>
                <a:gd name="T80" fmla="*/ 0 w 1477"/>
                <a:gd name="T81" fmla="*/ 0 h 4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7"/>
                <a:gd name="T124" fmla="*/ 0 h 4119"/>
                <a:gd name="T125" fmla="*/ 1477 w 1477"/>
                <a:gd name="T126" fmla="*/ 4119 h 4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7" h="4119">
                  <a:moveTo>
                    <a:pt x="0" y="237"/>
                  </a:moveTo>
                  <a:lnTo>
                    <a:pt x="253" y="613"/>
                  </a:lnTo>
                  <a:lnTo>
                    <a:pt x="486" y="933"/>
                  </a:lnTo>
                  <a:lnTo>
                    <a:pt x="598" y="557"/>
                  </a:lnTo>
                  <a:lnTo>
                    <a:pt x="862" y="0"/>
                  </a:lnTo>
                  <a:lnTo>
                    <a:pt x="629" y="586"/>
                  </a:lnTo>
                  <a:lnTo>
                    <a:pt x="559" y="989"/>
                  </a:lnTo>
                  <a:lnTo>
                    <a:pt x="781" y="1267"/>
                  </a:lnTo>
                  <a:lnTo>
                    <a:pt x="1115" y="1556"/>
                  </a:lnTo>
                  <a:lnTo>
                    <a:pt x="1383" y="2074"/>
                  </a:lnTo>
                  <a:lnTo>
                    <a:pt x="1477" y="2588"/>
                  </a:lnTo>
                  <a:lnTo>
                    <a:pt x="1409" y="3060"/>
                  </a:lnTo>
                  <a:lnTo>
                    <a:pt x="1409" y="3673"/>
                  </a:lnTo>
                  <a:lnTo>
                    <a:pt x="1464" y="4119"/>
                  </a:lnTo>
                  <a:lnTo>
                    <a:pt x="1115" y="3394"/>
                  </a:lnTo>
                  <a:lnTo>
                    <a:pt x="1256" y="3147"/>
                  </a:lnTo>
                  <a:lnTo>
                    <a:pt x="1297" y="2910"/>
                  </a:lnTo>
                  <a:lnTo>
                    <a:pt x="1311" y="2643"/>
                  </a:lnTo>
                  <a:lnTo>
                    <a:pt x="1256" y="2382"/>
                  </a:lnTo>
                  <a:lnTo>
                    <a:pt x="1130" y="1921"/>
                  </a:lnTo>
                  <a:lnTo>
                    <a:pt x="947" y="1504"/>
                  </a:lnTo>
                  <a:lnTo>
                    <a:pt x="809" y="1337"/>
                  </a:lnTo>
                  <a:lnTo>
                    <a:pt x="629" y="1170"/>
                  </a:lnTo>
                  <a:lnTo>
                    <a:pt x="710" y="1556"/>
                  </a:lnTo>
                  <a:lnTo>
                    <a:pt x="781" y="2129"/>
                  </a:lnTo>
                  <a:lnTo>
                    <a:pt x="797" y="2549"/>
                  </a:lnTo>
                  <a:lnTo>
                    <a:pt x="754" y="2795"/>
                  </a:lnTo>
                  <a:lnTo>
                    <a:pt x="697" y="2894"/>
                  </a:lnTo>
                  <a:lnTo>
                    <a:pt x="629" y="2935"/>
                  </a:lnTo>
                  <a:lnTo>
                    <a:pt x="530" y="2922"/>
                  </a:lnTo>
                  <a:lnTo>
                    <a:pt x="306" y="2855"/>
                  </a:lnTo>
                  <a:lnTo>
                    <a:pt x="486" y="2841"/>
                  </a:lnTo>
                  <a:lnTo>
                    <a:pt x="569" y="2771"/>
                  </a:lnTo>
                  <a:lnTo>
                    <a:pt x="642" y="2602"/>
                  </a:lnTo>
                  <a:lnTo>
                    <a:pt x="656" y="2338"/>
                  </a:lnTo>
                  <a:lnTo>
                    <a:pt x="598" y="1864"/>
                  </a:lnTo>
                  <a:lnTo>
                    <a:pt x="486" y="1392"/>
                  </a:lnTo>
                  <a:lnTo>
                    <a:pt x="322" y="891"/>
                  </a:lnTo>
                  <a:lnTo>
                    <a:pt x="154" y="557"/>
                  </a:lnTo>
                  <a:lnTo>
                    <a:pt x="13" y="30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79" name="Freeform 812"/>
            <p:cNvSpPr>
              <a:spLocks/>
            </p:cNvSpPr>
            <p:nvPr/>
          </p:nvSpPr>
          <p:spPr bwMode="auto">
            <a:xfrm>
              <a:off x="3490" y="3043"/>
              <a:ext cx="118" cy="310"/>
            </a:xfrm>
            <a:custGeom>
              <a:avLst/>
              <a:gdLst>
                <a:gd name="T0" fmla="*/ 0 w 948"/>
                <a:gd name="T1" fmla="*/ 0 h 2477"/>
                <a:gd name="T2" fmla="*/ 0 w 948"/>
                <a:gd name="T3" fmla="*/ 0 h 2477"/>
                <a:gd name="T4" fmla="*/ 0 w 948"/>
                <a:gd name="T5" fmla="*/ 0 h 2477"/>
                <a:gd name="T6" fmla="*/ 0 w 948"/>
                <a:gd name="T7" fmla="*/ 0 h 2477"/>
                <a:gd name="T8" fmla="*/ 0 w 948"/>
                <a:gd name="T9" fmla="*/ 0 h 2477"/>
                <a:gd name="T10" fmla="*/ 0 w 948"/>
                <a:gd name="T11" fmla="*/ 0 h 2477"/>
                <a:gd name="T12" fmla="*/ 0 w 948"/>
                <a:gd name="T13" fmla="*/ 0 h 2477"/>
                <a:gd name="T14" fmla="*/ 0 w 948"/>
                <a:gd name="T15" fmla="*/ 0 h 2477"/>
                <a:gd name="T16" fmla="*/ 0 w 948"/>
                <a:gd name="T17" fmla="*/ 0 h 2477"/>
                <a:gd name="T18" fmla="*/ 0 w 948"/>
                <a:gd name="T19" fmla="*/ 0 h 2477"/>
                <a:gd name="T20" fmla="*/ 0 w 948"/>
                <a:gd name="T21" fmla="*/ 0 h 2477"/>
                <a:gd name="T22" fmla="*/ 0 w 948"/>
                <a:gd name="T23" fmla="*/ 0 h 2477"/>
                <a:gd name="T24" fmla="*/ 0 w 948"/>
                <a:gd name="T25" fmla="*/ 0 h 2477"/>
                <a:gd name="T26" fmla="*/ 0 w 948"/>
                <a:gd name="T27" fmla="*/ 0 h 2477"/>
                <a:gd name="T28" fmla="*/ 0 w 948"/>
                <a:gd name="T29" fmla="*/ 0 h 2477"/>
                <a:gd name="T30" fmla="*/ 0 w 948"/>
                <a:gd name="T31" fmla="*/ 0 h 2477"/>
                <a:gd name="T32" fmla="*/ 0 w 948"/>
                <a:gd name="T33" fmla="*/ 0 h 2477"/>
                <a:gd name="T34" fmla="*/ 0 w 948"/>
                <a:gd name="T35" fmla="*/ 0 h 2477"/>
                <a:gd name="T36" fmla="*/ 0 w 948"/>
                <a:gd name="T37" fmla="*/ 0 h 2477"/>
                <a:gd name="T38" fmla="*/ 0 w 948"/>
                <a:gd name="T39" fmla="*/ 0 h 2477"/>
                <a:gd name="T40" fmla="*/ 0 w 948"/>
                <a:gd name="T41" fmla="*/ 0 h 2477"/>
                <a:gd name="T42" fmla="*/ 0 w 948"/>
                <a:gd name="T43" fmla="*/ 0 h 2477"/>
                <a:gd name="T44" fmla="*/ 0 w 948"/>
                <a:gd name="T45" fmla="*/ 0 h 2477"/>
                <a:gd name="T46" fmla="*/ 0 w 948"/>
                <a:gd name="T47" fmla="*/ 0 h 2477"/>
                <a:gd name="T48" fmla="*/ 0 w 948"/>
                <a:gd name="T49" fmla="*/ 0 h 2477"/>
                <a:gd name="T50" fmla="*/ 0 w 948"/>
                <a:gd name="T51" fmla="*/ 0 h 2477"/>
                <a:gd name="T52" fmla="*/ 0 w 948"/>
                <a:gd name="T53" fmla="*/ 0 h 2477"/>
                <a:gd name="T54" fmla="*/ 0 w 948"/>
                <a:gd name="T55" fmla="*/ 0 h 2477"/>
                <a:gd name="T56" fmla="*/ 0 w 948"/>
                <a:gd name="T57" fmla="*/ 0 h 2477"/>
                <a:gd name="T58" fmla="*/ 0 w 948"/>
                <a:gd name="T59" fmla="*/ 0 h 2477"/>
                <a:gd name="T60" fmla="*/ 0 w 948"/>
                <a:gd name="T61" fmla="*/ 0 h 2477"/>
                <a:gd name="T62" fmla="*/ 0 w 948"/>
                <a:gd name="T63" fmla="*/ 0 h 2477"/>
                <a:gd name="T64" fmla="*/ 0 w 948"/>
                <a:gd name="T65" fmla="*/ 0 h 2477"/>
                <a:gd name="T66" fmla="*/ 0 w 948"/>
                <a:gd name="T67" fmla="*/ 0 h 2477"/>
                <a:gd name="T68" fmla="*/ 0 w 948"/>
                <a:gd name="T69" fmla="*/ 0 h 2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2477"/>
                <a:gd name="T107" fmla="*/ 948 w 948"/>
                <a:gd name="T108" fmla="*/ 2477 h 2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2477">
                  <a:moveTo>
                    <a:pt x="558" y="0"/>
                  </a:moveTo>
                  <a:lnTo>
                    <a:pt x="558" y="111"/>
                  </a:lnTo>
                  <a:lnTo>
                    <a:pt x="532" y="291"/>
                  </a:lnTo>
                  <a:lnTo>
                    <a:pt x="433" y="445"/>
                  </a:lnTo>
                  <a:lnTo>
                    <a:pt x="212" y="680"/>
                  </a:lnTo>
                  <a:lnTo>
                    <a:pt x="113" y="860"/>
                  </a:lnTo>
                  <a:lnTo>
                    <a:pt x="58" y="1014"/>
                  </a:lnTo>
                  <a:lnTo>
                    <a:pt x="0" y="1392"/>
                  </a:lnTo>
                  <a:lnTo>
                    <a:pt x="71" y="1238"/>
                  </a:lnTo>
                  <a:lnTo>
                    <a:pt x="194" y="1099"/>
                  </a:lnTo>
                  <a:lnTo>
                    <a:pt x="321" y="1042"/>
                  </a:lnTo>
                  <a:lnTo>
                    <a:pt x="420" y="1042"/>
                  </a:lnTo>
                  <a:lnTo>
                    <a:pt x="475" y="1071"/>
                  </a:lnTo>
                  <a:lnTo>
                    <a:pt x="517" y="1139"/>
                  </a:lnTo>
                  <a:lnTo>
                    <a:pt x="504" y="1238"/>
                  </a:lnTo>
                  <a:lnTo>
                    <a:pt x="376" y="1418"/>
                  </a:lnTo>
                  <a:lnTo>
                    <a:pt x="253" y="1546"/>
                  </a:lnTo>
                  <a:lnTo>
                    <a:pt x="180" y="1572"/>
                  </a:lnTo>
                  <a:lnTo>
                    <a:pt x="405" y="1791"/>
                  </a:lnTo>
                  <a:lnTo>
                    <a:pt x="602" y="2129"/>
                  </a:lnTo>
                  <a:lnTo>
                    <a:pt x="697" y="2265"/>
                  </a:lnTo>
                  <a:lnTo>
                    <a:pt x="880" y="2325"/>
                  </a:lnTo>
                  <a:lnTo>
                    <a:pt x="948" y="2477"/>
                  </a:lnTo>
                  <a:lnTo>
                    <a:pt x="948" y="2005"/>
                  </a:lnTo>
                  <a:lnTo>
                    <a:pt x="741" y="1696"/>
                  </a:lnTo>
                  <a:lnTo>
                    <a:pt x="715" y="1546"/>
                  </a:lnTo>
                  <a:lnTo>
                    <a:pt x="781" y="1392"/>
                  </a:lnTo>
                  <a:lnTo>
                    <a:pt x="781" y="1224"/>
                  </a:lnTo>
                  <a:lnTo>
                    <a:pt x="643" y="1139"/>
                  </a:lnTo>
                  <a:lnTo>
                    <a:pt x="629" y="931"/>
                  </a:lnTo>
                  <a:lnTo>
                    <a:pt x="754" y="751"/>
                  </a:lnTo>
                  <a:lnTo>
                    <a:pt x="781" y="558"/>
                  </a:lnTo>
                  <a:lnTo>
                    <a:pt x="754" y="388"/>
                  </a:lnTo>
                  <a:lnTo>
                    <a:pt x="655" y="180"/>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80" name="Freeform 813"/>
            <p:cNvSpPr>
              <a:spLocks/>
            </p:cNvSpPr>
            <p:nvPr/>
          </p:nvSpPr>
          <p:spPr bwMode="auto">
            <a:xfrm>
              <a:off x="3611" y="3363"/>
              <a:ext cx="42" cy="300"/>
            </a:xfrm>
            <a:custGeom>
              <a:avLst/>
              <a:gdLst>
                <a:gd name="T0" fmla="*/ 0 w 332"/>
                <a:gd name="T1" fmla="*/ 0 h 2396"/>
                <a:gd name="T2" fmla="*/ 0 w 332"/>
                <a:gd name="T3" fmla="*/ 0 h 2396"/>
                <a:gd name="T4" fmla="*/ 0 w 332"/>
                <a:gd name="T5" fmla="*/ 0 h 2396"/>
                <a:gd name="T6" fmla="*/ 0 w 332"/>
                <a:gd name="T7" fmla="*/ 0 h 2396"/>
                <a:gd name="T8" fmla="*/ 0 w 332"/>
                <a:gd name="T9" fmla="*/ 0 h 2396"/>
                <a:gd name="T10" fmla="*/ 0 w 332"/>
                <a:gd name="T11" fmla="*/ 0 h 2396"/>
                <a:gd name="T12" fmla="*/ 0 w 332"/>
                <a:gd name="T13" fmla="*/ 0 h 2396"/>
                <a:gd name="T14" fmla="*/ 0 w 332"/>
                <a:gd name="T15" fmla="*/ 0 h 2396"/>
                <a:gd name="T16" fmla="*/ 0 w 332"/>
                <a:gd name="T17" fmla="*/ 0 h 2396"/>
                <a:gd name="T18" fmla="*/ 0 w 332"/>
                <a:gd name="T19" fmla="*/ 0 h 2396"/>
                <a:gd name="T20" fmla="*/ 0 w 332"/>
                <a:gd name="T21" fmla="*/ 0 h 2396"/>
                <a:gd name="T22" fmla="*/ 0 w 332"/>
                <a:gd name="T23" fmla="*/ 0 h 2396"/>
                <a:gd name="T24" fmla="*/ 0 w 332"/>
                <a:gd name="T25" fmla="*/ 0 h 2396"/>
                <a:gd name="T26" fmla="*/ 0 w 332"/>
                <a:gd name="T27" fmla="*/ 0 h 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2"/>
                <a:gd name="T43" fmla="*/ 0 h 2396"/>
                <a:gd name="T44" fmla="*/ 332 w 332"/>
                <a:gd name="T45" fmla="*/ 2396 h 2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2" h="2396">
                  <a:moveTo>
                    <a:pt x="0" y="0"/>
                  </a:moveTo>
                  <a:lnTo>
                    <a:pt x="165" y="85"/>
                  </a:lnTo>
                  <a:lnTo>
                    <a:pt x="332" y="488"/>
                  </a:lnTo>
                  <a:lnTo>
                    <a:pt x="332" y="737"/>
                  </a:lnTo>
                  <a:lnTo>
                    <a:pt x="278" y="1016"/>
                  </a:lnTo>
                  <a:lnTo>
                    <a:pt x="193" y="1434"/>
                  </a:lnTo>
                  <a:lnTo>
                    <a:pt x="152" y="1937"/>
                  </a:lnTo>
                  <a:lnTo>
                    <a:pt x="126" y="2396"/>
                  </a:lnTo>
                  <a:lnTo>
                    <a:pt x="94" y="1976"/>
                  </a:lnTo>
                  <a:lnTo>
                    <a:pt x="94" y="1530"/>
                  </a:lnTo>
                  <a:lnTo>
                    <a:pt x="152" y="1030"/>
                  </a:lnTo>
                  <a:lnTo>
                    <a:pt x="152" y="628"/>
                  </a:lnTo>
                  <a:lnTo>
                    <a:pt x="110" y="2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81" name="Freeform 814"/>
            <p:cNvSpPr>
              <a:spLocks/>
            </p:cNvSpPr>
            <p:nvPr/>
          </p:nvSpPr>
          <p:spPr bwMode="auto">
            <a:xfrm>
              <a:off x="3595" y="3422"/>
              <a:ext cx="115" cy="288"/>
            </a:xfrm>
            <a:custGeom>
              <a:avLst/>
              <a:gdLst>
                <a:gd name="T0" fmla="*/ 0 w 921"/>
                <a:gd name="T1" fmla="*/ 0 h 2313"/>
                <a:gd name="T2" fmla="*/ 0 w 921"/>
                <a:gd name="T3" fmla="*/ 0 h 2313"/>
                <a:gd name="T4" fmla="*/ 0 w 921"/>
                <a:gd name="T5" fmla="*/ 0 h 2313"/>
                <a:gd name="T6" fmla="*/ 0 w 921"/>
                <a:gd name="T7" fmla="*/ 0 h 2313"/>
                <a:gd name="T8" fmla="*/ 0 w 921"/>
                <a:gd name="T9" fmla="*/ 0 h 2313"/>
                <a:gd name="T10" fmla="*/ 0 w 921"/>
                <a:gd name="T11" fmla="*/ 0 h 2313"/>
                <a:gd name="T12" fmla="*/ 0 w 921"/>
                <a:gd name="T13" fmla="*/ 0 h 2313"/>
                <a:gd name="T14" fmla="*/ 0 w 921"/>
                <a:gd name="T15" fmla="*/ 0 h 2313"/>
                <a:gd name="T16" fmla="*/ 0 w 921"/>
                <a:gd name="T17" fmla="*/ 0 h 2313"/>
                <a:gd name="T18" fmla="*/ 0 w 921"/>
                <a:gd name="T19" fmla="*/ 0 h 2313"/>
                <a:gd name="T20" fmla="*/ 0 w 921"/>
                <a:gd name="T21" fmla="*/ 0 h 2313"/>
                <a:gd name="T22" fmla="*/ 0 w 921"/>
                <a:gd name="T23" fmla="*/ 0 h 2313"/>
                <a:gd name="T24" fmla="*/ 0 w 921"/>
                <a:gd name="T25" fmla="*/ 0 h 2313"/>
                <a:gd name="T26" fmla="*/ 0 w 921"/>
                <a:gd name="T27" fmla="*/ 0 h 2313"/>
                <a:gd name="T28" fmla="*/ 0 w 921"/>
                <a:gd name="T29" fmla="*/ 0 h 2313"/>
                <a:gd name="T30" fmla="*/ 0 w 921"/>
                <a:gd name="T31" fmla="*/ 0 h 2313"/>
                <a:gd name="T32" fmla="*/ 0 w 921"/>
                <a:gd name="T33" fmla="*/ 0 h 2313"/>
                <a:gd name="T34" fmla="*/ 0 w 921"/>
                <a:gd name="T35" fmla="*/ 0 h 2313"/>
                <a:gd name="T36" fmla="*/ 0 w 921"/>
                <a:gd name="T37" fmla="*/ 0 h 2313"/>
                <a:gd name="T38" fmla="*/ 0 w 921"/>
                <a:gd name="T39" fmla="*/ 0 h 2313"/>
                <a:gd name="T40" fmla="*/ 0 w 921"/>
                <a:gd name="T41" fmla="*/ 0 h 2313"/>
                <a:gd name="T42" fmla="*/ 0 w 921"/>
                <a:gd name="T43" fmla="*/ 0 h 2313"/>
                <a:gd name="T44" fmla="*/ 0 w 921"/>
                <a:gd name="T45" fmla="*/ 0 h 2313"/>
                <a:gd name="T46" fmla="*/ 0 w 921"/>
                <a:gd name="T47" fmla="*/ 0 h 2313"/>
                <a:gd name="T48" fmla="*/ 0 w 921"/>
                <a:gd name="T49" fmla="*/ 0 h 2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1"/>
                <a:gd name="T76" fmla="*/ 0 h 2313"/>
                <a:gd name="T77" fmla="*/ 921 w 921"/>
                <a:gd name="T78" fmla="*/ 2313 h 2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1" h="2313">
                  <a:moveTo>
                    <a:pt x="459" y="99"/>
                  </a:moveTo>
                  <a:lnTo>
                    <a:pt x="558" y="447"/>
                  </a:lnTo>
                  <a:lnTo>
                    <a:pt x="585" y="808"/>
                  </a:lnTo>
                  <a:lnTo>
                    <a:pt x="532" y="1173"/>
                  </a:lnTo>
                  <a:lnTo>
                    <a:pt x="449" y="1478"/>
                  </a:lnTo>
                  <a:lnTo>
                    <a:pt x="334" y="1755"/>
                  </a:lnTo>
                  <a:lnTo>
                    <a:pt x="221" y="1952"/>
                  </a:lnTo>
                  <a:lnTo>
                    <a:pt x="110" y="1952"/>
                  </a:lnTo>
                  <a:lnTo>
                    <a:pt x="0" y="1880"/>
                  </a:lnTo>
                  <a:lnTo>
                    <a:pt x="170" y="2062"/>
                  </a:lnTo>
                  <a:lnTo>
                    <a:pt x="334" y="2200"/>
                  </a:lnTo>
                  <a:lnTo>
                    <a:pt x="170" y="2313"/>
                  </a:lnTo>
                  <a:lnTo>
                    <a:pt x="459" y="2255"/>
                  </a:lnTo>
                  <a:lnTo>
                    <a:pt x="670" y="2117"/>
                  </a:lnTo>
                  <a:lnTo>
                    <a:pt x="809" y="1924"/>
                  </a:lnTo>
                  <a:lnTo>
                    <a:pt x="878" y="1686"/>
                  </a:lnTo>
                  <a:lnTo>
                    <a:pt x="921" y="1433"/>
                  </a:lnTo>
                  <a:lnTo>
                    <a:pt x="908" y="1103"/>
                  </a:lnTo>
                  <a:lnTo>
                    <a:pt x="864" y="740"/>
                  </a:lnTo>
                  <a:lnTo>
                    <a:pt x="809" y="505"/>
                  </a:lnTo>
                  <a:lnTo>
                    <a:pt x="725" y="447"/>
                  </a:lnTo>
                  <a:lnTo>
                    <a:pt x="631" y="336"/>
                  </a:lnTo>
                  <a:lnTo>
                    <a:pt x="503" y="156"/>
                  </a:lnTo>
                  <a:lnTo>
                    <a:pt x="449" y="0"/>
                  </a:lnTo>
                  <a:lnTo>
                    <a:pt x="45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82" name="Freeform 815"/>
            <p:cNvSpPr>
              <a:spLocks/>
            </p:cNvSpPr>
            <p:nvPr/>
          </p:nvSpPr>
          <p:spPr bwMode="auto">
            <a:xfrm>
              <a:off x="2964" y="3069"/>
              <a:ext cx="692" cy="648"/>
            </a:xfrm>
            <a:custGeom>
              <a:avLst/>
              <a:gdLst>
                <a:gd name="T0" fmla="*/ 0 w 5538"/>
                <a:gd name="T1" fmla="*/ 0 h 5192"/>
                <a:gd name="T2" fmla="*/ 0 w 5538"/>
                <a:gd name="T3" fmla="*/ 0 h 5192"/>
                <a:gd name="T4" fmla="*/ 0 w 5538"/>
                <a:gd name="T5" fmla="*/ 0 h 5192"/>
                <a:gd name="T6" fmla="*/ 0 w 5538"/>
                <a:gd name="T7" fmla="*/ 0 h 5192"/>
                <a:gd name="T8" fmla="*/ 0 w 5538"/>
                <a:gd name="T9" fmla="*/ 0 h 5192"/>
                <a:gd name="T10" fmla="*/ 0 w 5538"/>
                <a:gd name="T11" fmla="*/ 0 h 5192"/>
                <a:gd name="T12" fmla="*/ 0 w 5538"/>
                <a:gd name="T13" fmla="*/ 0 h 5192"/>
                <a:gd name="T14" fmla="*/ 0 w 5538"/>
                <a:gd name="T15" fmla="*/ 0 h 5192"/>
                <a:gd name="T16" fmla="*/ 0 w 5538"/>
                <a:gd name="T17" fmla="*/ 0 h 5192"/>
                <a:gd name="T18" fmla="*/ 0 w 5538"/>
                <a:gd name="T19" fmla="*/ 0 h 5192"/>
                <a:gd name="T20" fmla="*/ 0 w 5538"/>
                <a:gd name="T21" fmla="*/ 0 h 5192"/>
                <a:gd name="T22" fmla="*/ 0 w 5538"/>
                <a:gd name="T23" fmla="*/ 0 h 5192"/>
                <a:gd name="T24" fmla="*/ 0 w 5538"/>
                <a:gd name="T25" fmla="*/ 0 h 5192"/>
                <a:gd name="T26" fmla="*/ 0 w 5538"/>
                <a:gd name="T27" fmla="*/ 0 h 5192"/>
                <a:gd name="T28" fmla="*/ 0 w 5538"/>
                <a:gd name="T29" fmla="*/ 0 h 5192"/>
                <a:gd name="T30" fmla="*/ 0 w 5538"/>
                <a:gd name="T31" fmla="*/ 0 h 5192"/>
                <a:gd name="T32" fmla="*/ 0 w 5538"/>
                <a:gd name="T33" fmla="*/ 0 h 5192"/>
                <a:gd name="T34" fmla="*/ 0 w 5538"/>
                <a:gd name="T35" fmla="*/ 0 h 5192"/>
                <a:gd name="T36" fmla="*/ 0 w 5538"/>
                <a:gd name="T37" fmla="*/ 0 h 5192"/>
                <a:gd name="T38" fmla="*/ 0 w 5538"/>
                <a:gd name="T39" fmla="*/ 0 h 5192"/>
                <a:gd name="T40" fmla="*/ 0 w 5538"/>
                <a:gd name="T41" fmla="*/ 0 h 5192"/>
                <a:gd name="T42" fmla="*/ 0 w 5538"/>
                <a:gd name="T43" fmla="*/ 0 h 5192"/>
                <a:gd name="T44" fmla="*/ 0 w 5538"/>
                <a:gd name="T45" fmla="*/ 0 h 5192"/>
                <a:gd name="T46" fmla="*/ 0 w 5538"/>
                <a:gd name="T47" fmla="*/ 0 h 5192"/>
                <a:gd name="T48" fmla="*/ 0 w 5538"/>
                <a:gd name="T49" fmla="*/ 0 h 5192"/>
                <a:gd name="T50" fmla="*/ 0 w 5538"/>
                <a:gd name="T51" fmla="*/ 0 h 5192"/>
                <a:gd name="T52" fmla="*/ 0 w 5538"/>
                <a:gd name="T53" fmla="*/ 0 h 5192"/>
                <a:gd name="T54" fmla="*/ 0 w 5538"/>
                <a:gd name="T55" fmla="*/ 0 h 5192"/>
                <a:gd name="T56" fmla="*/ 0 w 5538"/>
                <a:gd name="T57" fmla="*/ 0 h 5192"/>
                <a:gd name="T58" fmla="*/ 0 w 5538"/>
                <a:gd name="T59" fmla="*/ 0 h 5192"/>
                <a:gd name="T60" fmla="*/ 0 w 5538"/>
                <a:gd name="T61" fmla="*/ 0 h 5192"/>
                <a:gd name="T62" fmla="*/ 0 w 5538"/>
                <a:gd name="T63" fmla="*/ 0 h 5192"/>
                <a:gd name="T64" fmla="*/ 0 w 5538"/>
                <a:gd name="T65" fmla="*/ 0 h 5192"/>
                <a:gd name="T66" fmla="*/ 0 w 5538"/>
                <a:gd name="T67" fmla="*/ 0 h 5192"/>
                <a:gd name="T68" fmla="*/ 0 w 5538"/>
                <a:gd name="T69" fmla="*/ 0 h 5192"/>
                <a:gd name="T70" fmla="*/ 0 w 5538"/>
                <a:gd name="T71" fmla="*/ 0 h 5192"/>
                <a:gd name="T72" fmla="*/ 0 w 5538"/>
                <a:gd name="T73" fmla="*/ 0 h 5192"/>
                <a:gd name="T74" fmla="*/ 0 w 5538"/>
                <a:gd name="T75" fmla="*/ 0 h 5192"/>
                <a:gd name="T76" fmla="*/ 0 w 5538"/>
                <a:gd name="T77" fmla="*/ 0 h 5192"/>
                <a:gd name="T78" fmla="*/ 0 w 5538"/>
                <a:gd name="T79" fmla="*/ 0 h 5192"/>
                <a:gd name="T80" fmla="*/ 0 w 5538"/>
                <a:gd name="T81" fmla="*/ 0 h 5192"/>
                <a:gd name="T82" fmla="*/ 0 w 5538"/>
                <a:gd name="T83" fmla="*/ 0 h 5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38"/>
                <a:gd name="T127" fmla="*/ 0 h 5192"/>
                <a:gd name="T128" fmla="*/ 5538 w 5538"/>
                <a:gd name="T129" fmla="*/ 5192 h 5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38" h="5192">
                  <a:moveTo>
                    <a:pt x="1807" y="0"/>
                  </a:moveTo>
                  <a:lnTo>
                    <a:pt x="1690" y="384"/>
                  </a:lnTo>
                  <a:lnTo>
                    <a:pt x="1515" y="1124"/>
                  </a:lnTo>
                  <a:lnTo>
                    <a:pt x="1381" y="1684"/>
                  </a:lnTo>
                  <a:lnTo>
                    <a:pt x="1243" y="2248"/>
                  </a:lnTo>
                  <a:lnTo>
                    <a:pt x="1108" y="2633"/>
                  </a:lnTo>
                  <a:lnTo>
                    <a:pt x="952" y="2888"/>
                  </a:lnTo>
                  <a:lnTo>
                    <a:pt x="739" y="3138"/>
                  </a:lnTo>
                  <a:lnTo>
                    <a:pt x="487" y="3391"/>
                  </a:lnTo>
                  <a:lnTo>
                    <a:pt x="271" y="3566"/>
                  </a:lnTo>
                  <a:lnTo>
                    <a:pt x="137" y="3739"/>
                  </a:lnTo>
                  <a:lnTo>
                    <a:pt x="60" y="3973"/>
                  </a:lnTo>
                  <a:lnTo>
                    <a:pt x="60" y="4168"/>
                  </a:lnTo>
                  <a:lnTo>
                    <a:pt x="137" y="3913"/>
                  </a:lnTo>
                  <a:lnTo>
                    <a:pt x="194" y="3856"/>
                  </a:lnTo>
                  <a:lnTo>
                    <a:pt x="310" y="3856"/>
                  </a:lnTo>
                  <a:lnTo>
                    <a:pt x="293" y="3757"/>
                  </a:lnTo>
                  <a:lnTo>
                    <a:pt x="310" y="3681"/>
                  </a:lnTo>
                  <a:lnTo>
                    <a:pt x="409" y="3660"/>
                  </a:lnTo>
                  <a:lnTo>
                    <a:pt x="526" y="3660"/>
                  </a:lnTo>
                  <a:lnTo>
                    <a:pt x="563" y="3739"/>
                  </a:lnTo>
                  <a:lnTo>
                    <a:pt x="563" y="3836"/>
                  </a:lnTo>
                  <a:lnTo>
                    <a:pt x="487" y="3874"/>
                  </a:lnTo>
                  <a:lnTo>
                    <a:pt x="796" y="3895"/>
                  </a:lnTo>
                  <a:lnTo>
                    <a:pt x="1301" y="4049"/>
                  </a:lnTo>
                  <a:lnTo>
                    <a:pt x="1515" y="4185"/>
                  </a:lnTo>
                  <a:lnTo>
                    <a:pt x="1574" y="4340"/>
                  </a:lnTo>
                  <a:lnTo>
                    <a:pt x="1554" y="4476"/>
                  </a:lnTo>
                  <a:lnTo>
                    <a:pt x="1460" y="4535"/>
                  </a:lnTo>
                  <a:lnTo>
                    <a:pt x="1243" y="4497"/>
                  </a:lnTo>
                  <a:lnTo>
                    <a:pt x="875" y="4418"/>
                  </a:lnTo>
                  <a:lnTo>
                    <a:pt x="526" y="4359"/>
                  </a:lnTo>
                  <a:lnTo>
                    <a:pt x="215" y="4359"/>
                  </a:lnTo>
                  <a:lnTo>
                    <a:pt x="77" y="4262"/>
                  </a:lnTo>
                  <a:lnTo>
                    <a:pt x="60" y="4476"/>
                  </a:lnTo>
                  <a:lnTo>
                    <a:pt x="0" y="4805"/>
                  </a:lnTo>
                  <a:lnTo>
                    <a:pt x="117" y="4805"/>
                  </a:lnTo>
                  <a:lnTo>
                    <a:pt x="157" y="4690"/>
                  </a:lnTo>
                  <a:lnTo>
                    <a:pt x="254" y="4651"/>
                  </a:lnTo>
                  <a:lnTo>
                    <a:pt x="370" y="4669"/>
                  </a:lnTo>
                  <a:lnTo>
                    <a:pt x="427" y="4748"/>
                  </a:lnTo>
                  <a:lnTo>
                    <a:pt x="409" y="4805"/>
                  </a:lnTo>
                  <a:lnTo>
                    <a:pt x="2022" y="4805"/>
                  </a:lnTo>
                  <a:lnTo>
                    <a:pt x="1904" y="4418"/>
                  </a:lnTo>
                  <a:lnTo>
                    <a:pt x="1807" y="3990"/>
                  </a:lnTo>
                  <a:lnTo>
                    <a:pt x="1748" y="3547"/>
                  </a:lnTo>
                  <a:lnTo>
                    <a:pt x="1983" y="3913"/>
                  </a:lnTo>
                  <a:lnTo>
                    <a:pt x="2255" y="4302"/>
                  </a:lnTo>
                  <a:lnTo>
                    <a:pt x="2504" y="4612"/>
                  </a:lnTo>
                  <a:lnTo>
                    <a:pt x="2661" y="4805"/>
                  </a:lnTo>
                  <a:lnTo>
                    <a:pt x="4002" y="4805"/>
                  </a:lnTo>
                  <a:lnTo>
                    <a:pt x="4545" y="5116"/>
                  </a:lnTo>
                  <a:lnTo>
                    <a:pt x="4874" y="5192"/>
                  </a:lnTo>
                  <a:lnTo>
                    <a:pt x="5224" y="5176"/>
                  </a:lnTo>
                  <a:lnTo>
                    <a:pt x="5478" y="5116"/>
                  </a:lnTo>
                  <a:lnTo>
                    <a:pt x="5538" y="5057"/>
                  </a:lnTo>
                  <a:lnTo>
                    <a:pt x="5264" y="5057"/>
                  </a:lnTo>
                  <a:lnTo>
                    <a:pt x="4934" y="4959"/>
                  </a:lnTo>
                  <a:lnTo>
                    <a:pt x="4528" y="4727"/>
                  </a:lnTo>
                  <a:lnTo>
                    <a:pt x="4178" y="4458"/>
                  </a:lnTo>
                  <a:lnTo>
                    <a:pt x="4662" y="4572"/>
                  </a:lnTo>
                  <a:lnTo>
                    <a:pt x="5013" y="4690"/>
                  </a:lnTo>
                  <a:lnTo>
                    <a:pt x="4567" y="4398"/>
                  </a:lnTo>
                  <a:lnTo>
                    <a:pt x="4196" y="4168"/>
                  </a:lnTo>
                  <a:lnTo>
                    <a:pt x="3925" y="3933"/>
                  </a:lnTo>
                  <a:lnTo>
                    <a:pt x="3670" y="3547"/>
                  </a:lnTo>
                  <a:lnTo>
                    <a:pt x="3982" y="3739"/>
                  </a:lnTo>
                  <a:lnTo>
                    <a:pt x="4275" y="3856"/>
                  </a:lnTo>
                  <a:lnTo>
                    <a:pt x="4545" y="3990"/>
                  </a:lnTo>
                  <a:lnTo>
                    <a:pt x="4835" y="4302"/>
                  </a:lnTo>
                  <a:lnTo>
                    <a:pt x="5031" y="4612"/>
                  </a:lnTo>
                  <a:lnTo>
                    <a:pt x="4874" y="4223"/>
                  </a:lnTo>
                  <a:lnTo>
                    <a:pt x="4468" y="3700"/>
                  </a:lnTo>
                  <a:lnTo>
                    <a:pt x="3864" y="3004"/>
                  </a:lnTo>
                  <a:lnTo>
                    <a:pt x="3516" y="2593"/>
                  </a:lnTo>
                  <a:lnTo>
                    <a:pt x="3013" y="1764"/>
                  </a:lnTo>
                  <a:lnTo>
                    <a:pt x="2796" y="1684"/>
                  </a:lnTo>
                  <a:lnTo>
                    <a:pt x="2525" y="1511"/>
                  </a:lnTo>
                  <a:lnTo>
                    <a:pt x="2117" y="1103"/>
                  </a:lnTo>
                  <a:lnTo>
                    <a:pt x="2022" y="909"/>
                  </a:lnTo>
                  <a:lnTo>
                    <a:pt x="1864" y="792"/>
                  </a:lnTo>
                  <a:lnTo>
                    <a:pt x="1807" y="580"/>
                  </a:lnTo>
                  <a:lnTo>
                    <a:pt x="1807" y="269"/>
                  </a:lnTo>
                  <a:lnTo>
                    <a:pt x="1864" y="57"/>
                  </a:lnTo>
                  <a:lnTo>
                    <a:pt x="18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83" name="Freeform 816"/>
            <p:cNvSpPr>
              <a:spLocks/>
            </p:cNvSpPr>
            <p:nvPr/>
          </p:nvSpPr>
          <p:spPr bwMode="auto">
            <a:xfrm>
              <a:off x="2665" y="2880"/>
              <a:ext cx="419" cy="771"/>
            </a:xfrm>
            <a:custGeom>
              <a:avLst/>
              <a:gdLst>
                <a:gd name="T0" fmla="*/ 0 w 3344"/>
                <a:gd name="T1" fmla="*/ 0 h 6183"/>
                <a:gd name="T2" fmla="*/ 0 w 3344"/>
                <a:gd name="T3" fmla="*/ 0 h 6183"/>
                <a:gd name="T4" fmla="*/ 0 w 3344"/>
                <a:gd name="T5" fmla="*/ 0 h 6183"/>
                <a:gd name="T6" fmla="*/ 0 w 3344"/>
                <a:gd name="T7" fmla="*/ 0 h 6183"/>
                <a:gd name="T8" fmla="*/ 0 w 3344"/>
                <a:gd name="T9" fmla="*/ 0 h 6183"/>
                <a:gd name="T10" fmla="*/ 0 w 3344"/>
                <a:gd name="T11" fmla="*/ 0 h 6183"/>
                <a:gd name="T12" fmla="*/ 0 w 3344"/>
                <a:gd name="T13" fmla="*/ 0 h 6183"/>
                <a:gd name="T14" fmla="*/ 0 w 3344"/>
                <a:gd name="T15" fmla="*/ 0 h 6183"/>
                <a:gd name="T16" fmla="*/ 0 w 3344"/>
                <a:gd name="T17" fmla="*/ 0 h 6183"/>
                <a:gd name="T18" fmla="*/ 0 w 3344"/>
                <a:gd name="T19" fmla="*/ 0 h 6183"/>
                <a:gd name="T20" fmla="*/ 0 w 3344"/>
                <a:gd name="T21" fmla="*/ 0 h 6183"/>
                <a:gd name="T22" fmla="*/ 0 w 3344"/>
                <a:gd name="T23" fmla="*/ 0 h 6183"/>
                <a:gd name="T24" fmla="*/ 0 w 3344"/>
                <a:gd name="T25" fmla="*/ 0 h 6183"/>
                <a:gd name="T26" fmla="*/ 0 w 3344"/>
                <a:gd name="T27" fmla="*/ 0 h 6183"/>
                <a:gd name="T28" fmla="*/ 0 w 3344"/>
                <a:gd name="T29" fmla="*/ 0 h 6183"/>
                <a:gd name="T30" fmla="*/ 0 w 3344"/>
                <a:gd name="T31" fmla="*/ 0 h 6183"/>
                <a:gd name="T32" fmla="*/ 0 w 3344"/>
                <a:gd name="T33" fmla="*/ 0 h 6183"/>
                <a:gd name="T34" fmla="*/ 0 w 3344"/>
                <a:gd name="T35" fmla="*/ 0 h 6183"/>
                <a:gd name="T36" fmla="*/ 0 w 3344"/>
                <a:gd name="T37" fmla="*/ 0 h 6183"/>
                <a:gd name="T38" fmla="*/ 0 w 3344"/>
                <a:gd name="T39" fmla="*/ 0 h 6183"/>
                <a:gd name="T40" fmla="*/ 0 w 3344"/>
                <a:gd name="T41" fmla="*/ 0 h 6183"/>
                <a:gd name="T42" fmla="*/ 0 w 3344"/>
                <a:gd name="T43" fmla="*/ 0 h 6183"/>
                <a:gd name="T44" fmla="*/ 0 w 3344"/>
                <a:gd name="T45" fmla="*/ 0 h 6183"/>
                <a:gd name="T46" fmla="*/ 0 w 3344"/>
                <a:gd name="T47" fmla="*/ 0 h 6183"/>
                <a:gd name="T48" fmla="*/ 0 w 3344"/>
                <a:gd name="T49" fmla="*/ 0 h 6183"/>
                <a:gd name="T50" fmla="*/ 0 w 3344"/>
                <a:gd name="T51" fmla="*/ 0 h 6183"/>
                <a:gd name="T52" fmla="*/ 0 w 3344"/>
                <a:gd name="T53" fmla="*/ 0 h 6183"/>
                <a:gd name="T54" fmla="*/ 0 w 3344"/>
                <a:gd name="T55" fmla="*/ 0 h 6183"/>
                <a:gd name="T56" fmla="*/ 0 w 3344"/>
                <a:gd name="T57" fmla="*/ 0 h 6183"/>
                <a:gd name="T58" fmla="*/ 0 w 3344"/>
                <a:gd name="T59" fmla="*/ 0 h 6183"/>
                <a:gd name="T60" fmla="*/ 0 w 3344"/>
                <a:gd name="T61" fmla="*/ 0 h 6183"/>
                <a:gd name="T62" fmla="*/ 0 w 3344"/>
                <a:gd name="T63" fmla="*/ 0 h 6183"/>
                <a:gd name="T64" fmla="*/ 0 w 3344"/>
                <a:gd name="T65" fmla="*/ 0 h 6183"/>
                <a:gd name="T66" fmla="*/ 0 w 3344"/>
                <a:gd name="T67" fmla="*/ 0 h 6183"/>
                <a:gd name="T68" fmla="*/ 0 w 3344"/>
                <a:gd name="T69" fmla="*/ 0 h 6183"/>
                <a:gd name="T70" fmla="*/ 0 w 3344"/>
                <a:gd name="T71" fmla="*/ 0 h 6183"/>
                <a:gd name="T72" fmla="*/ 0 w 3344"/>
                <a:gd name="T73" fmla="*/ 0 h 6183"/>
                <a:gd name="T74" fmla="*/ 0 w 3344"/>
                <a:gd name="T75" fmla="*/ 0 h 6183"/>
                <a:gd name="T76" fmla="*/ 0 w 3344"/>
                <a:gd name="T77" fmla="*/ 0 h 6183"/>
                <a:gd name="T78" fmla="*/ 0 w 3344"/>
                <a:gd name="T79" fmla="*/ 0 h 6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4"/>
                <a:gd name="T121" fmla="*/ 0 h 6183"/>
                <a:gd name="T122" fmla="*/ 3344 w 3344"/>
                <a:gd name="T123" fmla="*/ 6183 h 6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4" h="6183">
                  <a:moveTo>
                    <a:pt x="2237" y="41"/>
                  </a:moveTo>
                  <a:lnTo>
                    <a:pt x="2158" y="196"/>
                  </a:lnTo>
                  <a:lnTo>
                    <a:pt x="2138" y="389"/>
                  </a:lnTo>
                  <a:lnTo>
                    <a:pt x="2177" y="930"/>
                  </a:lnTo>
                  <a:lnTo>
                    <a:pt x="2370" y="2326"/>
                  </a:lnTo>
                  <a:lnTo>
                    <a:pt x="2564" y="3877"/>
                  </a:lnTo>
                  <a:lnTo>
                    <a:pt x="3071" y="2520"/>
                  </a:lnTo>
                  <a:lnTo>
                    <a:pt x="3148" y="2210"/>
                  </a:lnTo>
                  <a:lnTo>
                    <a:pt x="3166" y="2036"/>
                  </a:lnTo>
                  <a:lnTo>
                    <a:pt x="3109" y="2016"/>
                  </a:lnTo>
                  <a:lnTo>
                    <a:pt x="3071" y="1898"/>
                  </a:lnTo>
                  <a:lnTo>
                    <a:pt x="3012" y="1764"/>
                  </a:lnTo>
                  <a:lnTo>
                    <a:pt x="2834" y="1571"/>
                  </a:lnTo>
                  <a:lnTo>
                    <a:pt x="2624" y="1783"/>
                  </a:lnTo>
                  <a:lnTo>
                    <a:pt x="2469" y="2153"/>
                  </a:lnTo>
                  <a:lnTo>
                    <a:pt x="2546" y="1861"/>
                  </a:lnTo>
                  <a:lnTo>
                    <a:pt x="2680" y="1608"/>
                  </a:lnTo>
                  <a:lnTo>
                    <a:pt x="2857" y="1375"/>
                  </a:lnTo>
                  <a:lnTo>
                    <a:pt x="3032" y="1182"/>
                  </a:lnTo>
                  <a:lnTo>
                    <a:pt x="3148" y="1085"/>
                  </a:lnTo>
                  <a:lnTo>
                    <a:pt x="3344" y="1182"/>
                  </a:lnTo>
                  <a:lnTo>
                    <a:pt x="3205" y="1242"/>
                  </a:lnTo>
                  <a:lnTo>
                    <a:pt x="3052" y="1358"/>
                  </a:lnTo>
                  <a:lnTo>
                    <a:pt x="2972" y="1474"/>
                  </a:lnTo>
                  <a:lnTo>
                    <a:pt x="3089" y="1647"/>
                  </a:lnTo>
                  <a:lnTo>
                    <a:pt x="3226" y="1921"/>
                  </a:lnTo>
                  <a:lnTo>
                    <a:pt x="3245" y="2016"/>
                  </a:lnTo>
                  <a:lnTo>
                    <a:pt x="3344" y="2016"/>
                  </a:lnTo>
                  <a:lnTo>
                    <a:pt x="3245" y="2133"/>
                  </a:lnTo>
                  <a:lnTo>
                    <a:pt x="3127" y="2539"/>
                  </a:lnTo>
                  <a:lnTo>
                    <a:pt x="2933" y="3218"/>
                  </a:lnTo>
                  <a:lnTo>
                    <a:pt x="2779" y="3896"/>
                  </a:lnTo>
                  <a:lnTo>
                    <a:pt x="2680" y="4324"/>
                  </a:lnTo>
                  <a:lnTo>
                    <a:pt x="2779" y="4518"/>
                  </a:lnTo>
                  <a:lnTo>
                    <a:pt x="2876" y="4633"/>
                  </a:lnTo>
                  <a:lnTo>
                    <a:pt x="2933" y="4672"/>
                  </a:lnTo>
                  <a:lnTo>
                    <a:pt x="2797" y="4808"/>
                  </a:lnTo>
                  <a:lnTo>
                    <a:pt x="2663" y="4925"/>
                  </a:lnTo>
                  <a:lnTo>
                    <a:pt x="2507" y="5080"/>
                  </a:lnTo>
                  <a:lnTo>
                    <a:pt x="2410" y="4964"/>
                  </a:lnTo>
                  <a:lnTo>
                    <a:pt x="2294" y="4905"/>
                  </a:lnTo>
                  <a:lnTo>
                    <a:pt x="2138" y="4925"/>
                  </a:lnTo>
                  <a:lnTo>
                    <a:pt x="1865" y="5041"/>
                  </a:lnTo>
                  <a:lnTo>
                    <a:pt x="2158" y="4847"/>
                  </a:lnTo>
                  <a:lnTo>
                    <a:pt x="2313" y="4672"/>
                  </a:lnTo>
                  <a:lnTo>
                    <a:pt x="2391" y="4496"/>
                  </a:lnTo>
                  <a:lnTo>
                    <a:pt x="2430" y="4285"/>
                  </a:lnTo>
                  <a:lnTo>
                    <a:pt x="2430" y="3916"/>
                  </a:lnTo>
                  <a:lnTo>
                    <a:pt x="2391" y="2868"/>
                  </a:lnTo>
                  <a:lnTo>
                    <a:pt x="2331" y="2267"/>
                  </a:lnTo>
                  <a:lnTo>
                    <a:pt x="2177" y="1299"/>
                  </a:lnTo>
                  <a:lnTo>
                    <a:pt x="2001" y="3508"/>
                  </a:lnTo>
                  <a:lnTo>
                    <a:pt x="1884" y="4246"/>
                  </a:lnTo>
                  <a:lnTo>
                    <a:pt x="1790" y="4944"/>
                  </a:lnTo>
                  <a:lnTo>
                    <a:pt x="1729" y="5563"/>
                  </a:lnTo>
                  <a:lnTo>
                    <a:pt x="1729" y="6183"/>
                  </a:lnTo>
                  <a:lnTo>
                    <a:pt x="1692" y="5543"/>
                  </a:lnTo>
                  <a:lnTo>
                    <a:pt x="1711" y="4884"/>
                  </a:lnTo>
                  <a:lnTo>
                    <a:pt x="1826" y="3916"/>
                  </a:lnTo>
                  <a:lnTo>
                    <a:pt x="1826" y="3374"/>
                  </a:lnTo>
                  <a:lnTo>
                    <a:pt x="1884" y="2735"/>
                  </a:lnTo>
                  <a:lnTo>
                    <a:pt x="2001" y="2115"/>
                  </a:lnTo>
                  <a:lnTo>
                    <a:pt x="2098" y="1454"/>
                  </a:lnTo>
                  <a:lnTo>
                    <a:pt x="2117" y="1029"/>
                  </a:lnTo>
                  <a:lnTo>
                    <a:pt x="2061" y="776"/>
                  </a:lnTo>
                  <a:lnTo>
                    <a:pt x="1865" y="541"/>
                  </a:lnTo>
                  <a:lnTo>
                    <a:pt x="1692" y="466"/>
                  </a:lnTo>
                  <a:lnTo>
                    <a:pt x="1478" y="447"/>
                  </a:lnTo>
                  <a:lnTo>
                    <a:pt x="1127" y="852"/>
                  </a:lnTo>
                  <a:lnTo>
                    <a:pt x="1439" y="407"/>
                  </a:lnTo>
                  <a:lnTo>
                    <a:pt x="817" y="562"/>
                  </a:lnTo>
                  <a:lnTo>
                    <a:pt x="408" y="447"/>
                  </a:lnTo>
                  <a:lnTo>
                    <a:pt x="0" y="466"/>
                  </a:lnTo>
                  <a:lnTo>
                    <a:pt x="390" y="389"/>
                  </a:lnTo>
                  <a:lnTo>
                    <a:pt x="800" y="447"/>
                  </a:lnTo>
                  <a:lnTo>
                    <a:pt x="1013" y="447"/>
                  </a:lnTo>
                  <a:lnTo>
                    <a:pt x="1478" y="370"/>
                  </a:lnTo>
                  <a:lnTo>
                    <a:pt x="1845" y="137"/>
                  </a:lnTo>
                  <a:lnTo>
                    <a:pt x="2255" y="0"/>
                  </a:lnTo>
                  <a:lnTo>
                    <a:pt x="223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84" name="Freeform 817"/>
            <p:cNvSpPr>
              <a:spLocks/>
            </p:cNvSpPr>
            <p:nvPr/>
          </p:nvSpPr>
          <p:spPr bwMode="auto">
            <a:xfrm>
              <a:off x="3063" y="3017"/>
              <a:ext cx="94" cy="310"/>
            </a:xfrm>
            <a:custGeom>
              <a:avLst/>
              <a:gdLst>
                <a:gd name="T0" fmla="*/ 0 w 758"/>
                <a:gd name="T1" fmla="*/ 0 h 2480"/>
                <a:gd name="T2" fmla="*/ 0 w 758"/>
                <a:gd name="T3" fmla="*/ 0 h 2480"/>
                <a:gd name="T4" fmla="*/ 0 w 758"/>
                <a:gd name="T5" fmla="*/ 0 h 2480"/>
                <a:gd name="T6" fmla="*/ 0 w 758"/>
                <a:gd name="T7" fmla="*/ 0 h 2480"/>
                <a:gd name="T8" fmla="*/ 0 w 758"/>
                <a:gd name="T9" fmla="*/ 0 h 2480"/>
                <a:gd name="T10" fmla="*/ 0 w 758"/>
                <a:gd name="T11" fmla="*/ 0 h 2480"/>
                <a:gd name="T12" fmla="*/ 0 w 758"/>
                <a:gd name="T13" fmla="*/ 0 h 2480"/>
                <a:gd name="T14" fmla="*/ 0 w 758"/>
                <a:gd name="T15" fmla="*/ 0 h 2480"/>
                <a:gd name="T16" fmla="*/ 0 w 758"/>
                <a:gd name="T17" fmla="*/ 0 h 2480"/>
                <a:gd name="T18" fmla="*/ 0 w 758"/>
                <a:gd name="T19" fmla="*/ 0 h 2480"/>
                <a:gd name="T20" fmla="*/ 0 w 758"/>
                <a:gd name="T21" fmla="*/ 0 h 2480"/>
                <a:gd name="T22" fmla="*/ 0 w 758"/>
                <a:gd name="T23" fmla="*/ 0 h 2480"/>
                <a:gd name="T24" fmla="*/ 0 w 758"/>
                <a:gd name="T25" fmla="*/ 0 h 2480"/>
                <a:gd name="T26" fmla="*/ 0 w 758"/>
                <a:gd name="T27" fmla="*/ 0 h 2480"/>
                <a:gd name="T28" fmla="*/ 0 w 758"/>
                <a:gd name="T29" fmla="*/ 0 h 2480"/>
                <a:gd name="T30" fmla="*/ 0 w 758"/>
                <a:gd name="T31" fmla="*/ 0 h 2480"/>
                <a:gd name="T32" fmla="*/ 0 w 758"/>
                <a:gd name="T33" fmla="*/ 0 h 2480"/>
                <a:gd name="T34" fmla="*/ 0 w 758"/>
                <a:gd name="T35" fmla="*/ 0 h 2480"/>
                <a:gd name="T36" fmla="*/ 0 w 758"/>
                <a:gd name="T37" fmla="*/ 0 h 2480"/>
                <a:gd name="T38" fmla="*/ 0 w 758"/>
                <a:gd name="T39" fmla="*/ 0 h 2480"/>
                <a:gd name="T40" fmla="*/ 0 w 758"/>
                <a:gd name="T41" fmla="*/ 0 h 2480"/>
                <a:gd name="T42" fmla="*/ 0 w 758"/>
                <a:gd name="T43" fmla="*/ 0 h 2480"/>
                <a:gd name="T44" fmla="*/ 0 w 758"/>
                <a:gd name="T45" fmla="*/ 0 h 2480"/>
                <a:gd name="T46" fmla="*/ 0 w 758"/>
                <a:gd name="T47" fmla="*/ 0 h 2480"/>
                <a:gd name="T48" fmla="*/ 0 w 758"/>
                <a:gd name="T49" fmla="*/ 0 h 2480"/>
                <a:gd name="T50" fmla="*/ 0 w 758"/>
                <a:gd name="T51" fmla="*/ 0 h 2480"/>
                <a:gd name="T52" fmla="*/ 0 w 758"/>
                <a:gd name="T53" fmla="*/ 0 h 2480"/>
                <a:gd name="T54" fmla="*/ 0 w 758"/>
                <a:gd name="T55" fmla="*/ 0 h 2480"/>
                <a:gd name="T56" fmla="*/ 0 w 758"/>
                <a:gd name="T57" fmla="*/ 0 h 2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8"/>
                <a:gd name="T88" fmla="*/ 0 h 2480"/>
                <a:gd name="T89" fmla="*/ 758 w 758"/>
                <a:gd name="T90" fmla="*/ 2480 h 2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8" h="2480">
                  <a:moveTo>
                    <a:pt x="39" y="0"/>
                  </a:moveTo>
                  <a:lnTo>
                    <a:pt x="233" y="60"/>
                  </a:lnTo>
                  <a:lnTo>
                    <a:pt x="431" y="253"/>
                  </a:lnTo>
                  <a:lnTo>
                    <a:pt x="565" y="446"/>
                  </a:lnTo>
                  <a:lnTo>
                    <a:pt x="701" y="736"/>
                  </a:lnTo>
                  <a:lnTo>
                    <a:pt x="758" y="989"/>
                  </a:lnTo>
                  <a:lnTo>
                    <a:pt x="719" y="1010"/>
                  </a:lnTo>
                  <a:lnTo>
                    <a:pt x="408" y="486"/>
                  </a:lnTo>
                  <a:lnTo>
                    <a:pt x="312" y="639"/>
                  </a:lnTo>
                  <a:lnTo>
                    <a:pt x="332" y="775"/>
                  </a:lnTo>
                  <a:lnTo>
                    <a:pt x="350" y="892"/>
                  </a:lnTo>
                  <a:lnTo>
                    <a:pt x="332" y="931"/>
                  </a:lnTo>
                  <a:lnTo>
                    <a:pt x="408" y="1105"/>
                  </a:lnTo>
                  <a:lnTo>
                    <a:pt x="447" y="1454"/>
                  </a:lnTo>
                  <a:lnTo>
                    <a:pt x="447" y="1802"/>
                  </a:lnTo>
                  <a:lnTo>
                    <a:pt x="468" y="2074"/>
                  </a:lnTo>
                  <a:lnTo>
                    <a:pt x="468" y="2269"/>
                  </a:lnTo>
                  <a:lnTo>
                    <a:pt x="408" y="2480"/>
                  </a:lnTo>
                  <a:lnTo>
                    <a:pt x="431" y="2019"/>
                  </a:lnTo>
                  <a:lnTo>
                    <a:pt x="389" y="1494"/>
                  </a:lnTo>
                  <a:lnTo>
                    <a:pt x="350" y="1123"/>
                  </a:lnTo>
                  <a:lnTo>
                    <a:pt x="253" y="931"/>
                  </a:lnTo>
                  <a:lnTo>
                    <a:pt x="272" y="855"/>
                  </a:lnTo>
                  <a:lnTo>
                    <a:pt x="272" y="699"/>
                  </a:lnTo>
                  <a:lnTo>
                    <a:pt x="312" y="446"/>
                  </a:lnTo>
                  <a:lnTo>
                    <a:pt x="350" y="332"/>
                  </a:lnTo>
                  <a:lnTo>
                    <a:pt x="216" y="194"/>
                  </a:lnTo>
                  <a:lnTo>
                    <a:pt x="0" y="11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85" name="Freeform 818"/>
            <p:cNvSpPr>
              <a:spLocks/>
            </p:cNvSpPr>
            <p:nvPr/>
          </p:nvSpPr>
          <p:spPr bwMode="auto">
            <a:xfrm>
              <a:off x="2778" y="3027"/>
              <a:ext cx="60" cy="28"/>
            </a:xfrm>
            <a:custGeom>
              <a:avLst/>
              <a:gdLst>
                <a:gd name="T0" fmla="*/ 0 w 485"/>
                <a:gd name="T1" fmla="*/ 0 h 233"/>
                <a:gd name="T2" fmla="*/ 0 w 485"/>
                <a:gd name="T3" fmla="*/ 0 h 233"/>
                <a:gd name="T4" fmla="*/ 0 w 485"/>
                <a:gd name="T5" fmla="*/ 0 h 233"/>
                <a:gd name="T6" fmla="*/ 0 w 485"/>
                <a:gd name="T7" fmla="*/ 0 h 233"/>
                <a:gd name="T8" fmla="*/ 0 w 485"/>
                <a:gd name="T9" fmla="*/ 0 h 233"/>
                <a:gd name="T10" fmla="*/ 0 w 485"/>
                <a:gd name="T11" fmla="*/ 0 h 233"/>
                <a:gd name="T12" fmla="*/ 0 60000 65536"/>
                <a:gd name="T13" fmla="*/ 0 60000 65536"/>
                <a:gd name="T14" fmla="*/ 0 60000 65536"/>
                <a:gd name="T15" fmla="*/ 0 60000 65536"/>
                <a:gd name="T16" fmla="*/ 0 60000 65536"/>
                <a:gd name="T17" fmla="*/ 0 60000 65536"/>
                <a:gd name="T18" fmla="*/ 0 w 485"/>
                <a:gd name="T19" fmla="*/ 0 h 233"/>
                <a:gd name="T20" fmla="*/ 485 w 48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485" h="233">
                  <a:moveTo>
                    <a:pt x="0" y="37"/>
                  </a:moveTo>
                  <a:lnTo>
                    <a:pt x="331" y="233"/>
                  </a:lnTo>
                  <a:lnTo>
                    <a:pt x="485" y="136"/>
                  </a:lnTo>
                  <a:lnTo>
                    <a:pt x="386" y="60"/>
                  </a:lnTo>
                  <a:lnTo>
                    <a:pt x="215"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86" name="Freeform 819"/>
            <p:cNvSpPr>
              <a:spLocks/>
            </p:cNvSpPr>
            <p:nvPr/>
          </p:nvSpPr>
          <p:spPr bwMode="auto">
            <a:xfrm>
              <a:off x="2600" y="3024"/>
              <a:ext cx="210" cy="645"/>
            </a:xfrm>
            <a:custGeom>
              <a:avLst/>
              <a:gdLst>
                <a:gd name="T0" fmla="*/ 0 w 1687"/>
                <a:gd name="T1" fmla="*/ 0 h 5154"/>
                <a:gd name="T2" fmla="*/ 0 w 1687"/>
                <a:gd name="T3" fmla="*/ 0 h 5154"/>
                <a:gd name="T4" fmla="*/ 0 w 1687"/>
                <a:gd name="T5" fmla="*/ 0 h 5154"/>
                <a:gd name="T6" fmla="*/ 0 w 1687"/>
                <a:gd name="T7" fmla="*/ 0 h 5154"/>
                <a:gd name="T8" fmla="*/ 0 w 1687"/>
                <a:gd name="T9" fmla="*/ 0 h 5154"/>
                <a:gd name="T10" fmla="*/ 0 w 1687"/>
                <a:gd name="T11" fmla="*/ 0 h 5154"/>
                <a:gd name="T12" fmla="*/ 0 w 1687"/>
                <a:gd name="T13" fmla="*/ 0 h 5154"/>
                <a:gd name="T14" fmla="*/ 0 w 1687"/>
                <a:gd name="T15" fmla="*/ 0 h 5154"/>
                <a:gd name="T16" fmla="*/ 0 w 1687"/>
                <a:gd name="T17" fmla="*/ 0 h 5154"/>
                <a:gd name="T18" fmla="*/ 0 w 1687"/>
                <a:gd name="T19" fmla="*/ 0 h 5154"/>
                <a:gd name="T20" fmla="*/ 0 w 1687"/>
                <a:gd name="T21" fmla="*/ 0 h 5154"/>
                <a:gd name="T22" fmla="*/ 0 w 1687"/>
                <a:gd name="T23" fmla="*/ 0 h 5154"/>
                <a:gd name="T24" fmla="*/ 0 w 1687"/>
                <a:gd name="T25" fmla="*/ 0 h 5154"/>
                <a:gd name="T26" fmla="*/ 0 w 1687"/>
                <a:gd name="T27" fmla="*/ 0 h 5154"/>
                <a:gd name="T28" fmla="*/ 0 w 1687"/>
                <a:gd name="T29" fmla="*/ 0 h 5154"/>
                <a:gd name="T30" fmla="*/ 0 w 1687"/>
                <a:gd name="T31" fmla="*/ 0 h 5154"/>
                <a:gd name="T32" fmla="*/ 0 w 1687"/>
                <a:gd name="T33" fmla="*/ 0 h 5154"/>
                <a:gd name="T34" fmla="*/ 0 w 1687"/>
                <a:gd name="T35" fmla="*/ 0 h 5154"/>
                <a:gd name="T36" fmla="*/ 0 w 1687"/>
                <a:gd name="T37" fmla="*/ 0 h 5154"/>
                <a:gd name="T38" fmla="*/ 0 w 1687"/>
                <a:gd name="T39" fmla="*/ 0 h 5154"/>
                <a:gd name="T40" fmla="*/ 0 w 1687"/>
                <a:gd name="T41" fmla="*/ 0 h 5154"/>
                <a:gd name="T42" fmla="*/ 0 w 1687"/>
                <a:gd name="T43" fmla="*/ 0 h 5154"/>
                <a:gd name="T44" fmla="*/ 0 w 1687"/>
                <a:gd name="T45" fmla="*/ 0 h 5154"/>
                <a:gd name="T46" fmla="*/ 0 w 1687"/>
                <a:gd name="T47" fmla="*/ 0 h 5154"/>
                <a:gd name="T48" fmla="*/ 0 w 1687"/>
                <a:gd name="T49" fmla="*/ 0 h 5154"/>
                <a:gd name="T50" fmla="*/ 0 w 1687"/>
                <a:gd name="T51" fmla="*/ 0 h 5154"/>
                <a:gd name="T52" fmla="*/ 0 w 1687"/>
                <a:gd name="T53" fmla="*/ 0 h 5154"/>
                <a:gd name="T54" fmla="*/ 0 w 1687"/>
                <a:gd name="T55" fmla="*/ 0 h 5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7"/>
                <a:gd name="T85" fmla="*/ 0 h 5154"/>
                <a:gd name="T86" fmla="*/ 1687 w 1687"/>
                <a:gd name="T87" fmla="*/ 5154 h 5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7" h="5154">
                  <a:moveTo>
                    <a:pt x="1435" y="696"/>
                  </a:moveTo>
                  <a:lnTo>
                    <a:pt x="1378" y="1280"/>
                  </a:lnTo>
                  <a:lnTo>
                    <a:pt x="1378" y="2092"/>
                  </a:lnTo>
                  <a:lnTo>
                    <a:pt x="1395" y="2982"/>
                  </a:lnTo>
                  <a:lnTo>
                    <a:pt x="1494" y="3972"/>
                  </a:lnTo>
                  <a:lnTo>
                    <a:pt x="1611" y="4747"/>
                  </a:lnTo>
                  <a:lnTo>
                    <a:pt x="1687" y="5154"/>
                  </a:lnTo>
                  <a:lnTo>
                    <a:pt x="1611" y="5154"/>
                  </a:lnTo>
                  <a:lnTo>
                    <a:pt x="1261" y="4592"/>
                  </a:lnTo>
                  <a:lnTo>
                    <a:pt x="872" y="3876"/>
                  </a:lnTo>
                  <a:lnTo>
                    <a:pt x="541" y="3041"/>
                  </a:lnTo>
                  <a:lnTo>
                    <a:pt x="253" y="2130"/>
                  </a:lnTo>
                  <a:lnTo>
                    <a:pt x="97" y="1355"/>
                  </a:lnTo>
                  <a:lnTo>
                    <a:pt x="0" y="522"/>
                  </a:lnTo>
                  <a:lnTo>
                    <a:pt x="0" y="0"/>
                  </a:lnTo>
                  <a:lnTo>
                    <a:pt x="74" y="851"/>
                  </a:lnTo>
                  <a:lnTo>
                    <a:pt x="193" y="1570"/>
                  </a:lnTo>
                  <a:lnTo>
                    <a:pt x="387" y="2286"/>
                  </a:lnTo>
                  <a:lnTo>
                    <a:pt x="620" y="2942"/>
                  </a:lnTo>
                  <a:lnTo>
                    <a:pt x="872" y="3566"/>
                  </a:lnTo>
                  <a:lnTo>
                    <a:pt x="1143" y="4129"/>
                  </a:lnTo>
                  <a:lnTo>
                    <a:pt x="1475" y="4629"/>
                  </a:lnTo>
                  <a:lnTo>
                    <a:pt x="1300" y="3779"/>
                  </a:lnTo>
                  <a:lnTo>
                    <a:pt x="1242" y="2942"/>
                  </a:lnTo>
                  <a:lnTo>
                    <a:pt x="1242" y="2072"/>
                  </a:lnTo>
                  <a:lnTo>
                    <a:pt x="1300" y="1201"/>
                  </a:lnTo>
                  <a:lnTo>
                    <a:pt x="1378" y="715"/>
                  </a:lnTo>
                  <a:lnTo>
                    <a:pt x="1435" y="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87" name="Freeform 820"/>
            <p:cNvSpPr>
              <a:spLocks/>
            </p:cNvSpPr>
            <p:nvPr/>
          </p:nvSpPr>
          <p:spPr bwMode="auto">
            <a:xfrm>
              <a:off x="2461" y="3268"/>
              <a:ext cx="348" cy="449"/>
            </a:xfrm>
            <a:custGeom>
              <a:avLst/>
              <a:gdLst>
                <a:gd name="T0" fmla="*/ 0 w 2786"/>
                <a:gd name="T1" fmla="*/ 0 h 3589"/>
                <a:gd name="T2" fmla="*/ 0 w 2786"/>
                <a:gd name="T3" fmla="*/ 0 h 3589"/>
                <a:gd name="T4" fmla="*/ 0 w 2786"/>
                <a:gd name="T5" fmla="*/ 0 h 3589"/>
                <a:gd name="T6" fmla="*/ 0 w 2786"/>
                <a:gd name="T7" fmla="*/ 0 h 3589"/>
                <a:gd name="T8" fmla="*/ 0 w 2786"/>
                <a:gd name="T9" fmla="*/ 0 h 3589"/>
                <a:gd name="T10" fmla="*/ 0 w 2786"/>
                <a:gd name="T11" fmla="*/ 0 h 3589"/>
                <a:gd name="T12" fmla="*/ 0 w 2786"/>
                <a:gd name="T13" fmla="*/ 0 h 3589"/>
                <a:gd name="T14" fmla="*/ 0 w 2786"/>
                <a:gd name="T15" fmla="*/ 0 h 3589"/>
                <a:gd name="T16" fmla="*/ 0 w 2786"/>
                <a:gd name="T17" fmla="*/ 0 h 3589"/>
                <a:gd name="T18" fmla="*/ 0 w 2786"/>
                <a:gd name="T19" fmla="*/ 0 h 3589"/>
                <a:gd name="T20" fmla="*/ 0 w 2786"/>
                <a:gd name="T21" fmla="*/ 0 h 3589"/>
                <a:gd name="T22" fmla="*/ 0 w 2786"/>
                <a:gd name="T23" fmla="*/ 0 h 3589"/>
                <a:gd name="T24" fmla="*/ 0 w 2786"/>
                <a:gd name="T25" fmla="*/ 0 h 3589"/>
                <a:gd name="T26" fmla="*/ 0 w 2786"/>
                <a:gd name="T27" fmla="*/ 0 h 3589"/>
                <a:gd name="T28" fmla="*/ 0 w 2786"/>
                <a:gd name="T29" fmla="*/ 0 h 3589"/>
                <a:gd name="T30" fmla="*/ 0 w 2786"/>
                <a:gd name="T31" fmla="*/ 0 h 3589"/>
                <a:gd name="T32" fmla="*/ 0 w 2786"/>
                <a:gd name="T33" fmla="*/ 0 h 3589"/>
                <a:gd name="T34" fmla="*/ 0 w 2786"/>
                <a:gd name="T35" fmla="*/ 0 h 3589"/>
                <a:gd name="T36" fmla="*/ 0 w 2786"/>
                <a:gd name="T37" fmla="*/ 0 h 3589"/>
                <a:gd name="T38" fmla="*/ 0 w 2786"/>
                <a:gd name="T39" fmla="*/ 0 h 3589"/>
                <a:gd name="T40" fmla="*/ 0 w 2786"/>
                <a:gd name="T41" fmla="*/ 0 h 3589"/>
                <a:gd name="T42" fmla="*/ 0 w 2786"/>
                <a:gd name="T43" fmla="*/ 0 h 3589"/>
                <a:gd name="T44" fmla="*/ 0 w 2786"/>
                <a:gd name="T45" fmla="*/ 0 h 3589"/>
                <a:gd name="T46" fmla="*/ 0 w 2786"/>
                <a:gd name="T47" fmla="*/ 0 h 3589"/>
                <a:gd name="T48" fmla="*/ 0 w 2786"/>
                <a:gd name="T49" fmla="*/ 0 h 3589"/>
                <a:gd name="T50" fmla="*/ 0 w 2786"/>
                <a:gd name="T51" fmla="*/ 0 h 3589"/>
                <a:gd name="T52" fmla="*/ 0 w 2786"/>
                <a:gd name="T53" fmla="*/ 0 h 3589"/>
                <a:gd name="T54" fmla="*/ 0 w 2786"/>
                <a:gd name="T55" fmla="*/ 0 h 3589"/>
                <a:gd name="T56" fmla="*/ 0 w 2786"/>
                <a:gd name="T57" fmla="*/ 0 h 35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6"/>
                <a:gd name="T88" fmla="*/ 0 h 3589"/>
                <a:gd name="T89" fmla="*/ 2786 w 2786"/>
                <a:gd name="T90" fmla="*/ 3589 h 35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6" h="3589">
                  <a:moveTo>
                    <a:pt x="842" y="1516"/>
                  </a:moveTo>
                  <a:lnTo>
                    <a:pt x="877" y="1500"/>
                  </a:lnTo>
                  <a:lnTo>
                    <a:pt x="1306" y="1976"/>
                  </a:lnTo>
                  <a:lnTo>
                    <a:pt x="1306" y="1614"/>
                  </a:lnTo>
                  <a:lnTo>
                    <a:pt x="1205" y="1234"/>
                  </a:lnTo>
                  <a:lnTo>
                    <a:pt x="1205" y="1006"/>
                  </a:lnTo>
                  <a:lnTo>
                    <a:pt x="1039" y="1104"/>
                  </a:lnTo>
                  <a:lnTo>
                    <a:pt x="940" y="871"/>
                  </a:lnTo>
                  <a:lnTo>
                    <a:pt x="363" y="641"/>
                  </a:lnTo>
                  <a:lnTo>
                    <a:pt x="0" y="347"/>
                  </a:lnTo>
                  <a:lnTo>
                    <a:pt x="264" y="493"/>
                  </a:lnTo>
                  <a:lnTo>
                    <a:pt x="1057" y="380"/>
                  </a:lnTo>
                  <a:lnTo>
                    <a:pt x="827" y="0"/>
                  </a:lnTo>
                  <a:lnTo>
                    <a:pt x="1158" y="165"/>
                  </a:lnTo>
                  <a:lnTo>
                    <a:pt x="1354" y="165"/>
                  </a:lnTo>
                  <a:lnTo>
                    <a:pt x="1767" y="1318"/>
                  </a:lnTo>
                  <a:lnTo>
                    <a:pt x="2097" y="2126"/>
                  </a:lnTo>
                  <a:lnTo>
                    <a:pt x="2376" y="2600"/>
                  </a:lnTo>
                  <a:lnTo>
                    <a:pt x="2786" y="3195"/>
                  </a:lnTo>
                  <a:lnTo>
                    <a:pt x="2492" y="3195"/>
                  </a:lnTo>
                  <a:lnTo>
                    <a:pt x="2492" y="3507"/>
                  </a:lnTo>
                  <a:lnTo>
                    <a:pt x="2360" y="3589"/>
                  </a:lnTo>
                  <a:lnTo>
                    <a:pt x="2459" y="3474"/>
                  </a:lnTo>
                  <a:lnTo>
                    <a:pt x="2459" y="3195"/>
                  </a:lnTo>
                  <a:lnTo>
                    <a:pt x="1899" y="2419"/>
                  </a:lnTo>
                  <a:lnTo>
                    <a:pt x="1124" y="2174"/>
                  </a:lnTo>
                  <a:lnTo>
                    <a:pt x="1336" y="2225"/>
                  </a:lnTo>
                  <a:lnTo>
                    <a:pt x="857" y="1566"/>
                  </a:lnTo>
                  <a:lnTo>
                    <a:pt x="842" y="1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88" name="Freeform 821"/>
            <p:cNvSpPr>
              <a:spLocks/>
            </p:cNvSpPr>
            <p:nvPr/>
          </p:nvSpPr>
          <p:spPr bwMode="auto">
            <a:xfrm>
              <a:off x="2419" y="2937"/>
              <a:ext cx="217" cy="397"/>
            </a:xfrm>
            <a:custGeom>
              <a:avLst/>
              <a:gdLst>
                <a:gd name="T0" fmla="*/ 0 w 1732"/>
                <a:gd name="T1" fmla="*/ 0 h 3160"/>
                <a:gd name="T2" fmla="*/ 0 w 1732"/>
                <a:gd name="T3" fmla="*/ 0 h 3160"/>
                <a:gd name="T4" fmla="*/ 0 w 1732"/>
                <a:gd name="T5" fmla="*/ 0 h 3160"/>
                <a:gd name="T6" fmla="*/ 0 w 1732"/>
                <a:gd name="T7" fmla="*/ 0 h 3160"/>
                <a:gd name="T8" fmla="*/ 0 w 1732"/>
                <a:gd name="T9" fmla="*/ 0 h 3160"/>
                <a:gd name="T10" fmla="*/ 0 w 1732"/>
                <a:gd name="T11" fmla="*/ 0 h 3160"/>
                <a:gd name="T12" fmla="*/ 0 w 1732"/>
                <a:gd name="T13" fmla="*/ 0 h 3160"/>
                <a:gd name="T14" fmla="*/ 0 w 1732"/>
                <a:gd name="T15" fmla="*/ 0 h 3160"/>
                <a:gd name="T16" fmla="*/ 0 w 1732"/>
                <a:gd name="T17" fmla="*/ 0 h 3160"/>
                <a:gd name="T18" fmla="*/ 0 w 1732"/>
                <a:gd name="T19" fmla="*/ 0 h 3160"/>
                <a:gd name="T20" fmla="*/ 0 w 1732"/>
                <a:gd name="T21" fmla="*/ 0 h 3160"/>
                <a:gd name="T22" fmla="*/ 0 w 1732"/>
                <a:gd name="T23" fmla="*/ 0 h 3160"/>
                <a:gd name="T24" fmla="*/ 0 w 1732"/>
                <a:gd name="T25" fmla="*/ 0 h 3160"/>
                <a:gd name="T26" fmla="*/ 0 w 1732"/>
                <a:gd name="T27" fmla="*/ 0 h 3160"/>
                <a:gd name="T28" fmla="*/ 0 w 1732"/>
                <a:gd name="T29" fmla="*/ 0 h 3160"/>
                <a:gd name="T30" fmla="*/ 0 w 1732"/>
                <a:gd name="T31" fmla="*/ 0 h 3160"/>
                <a:gd name="T32" fmla="*/ 0 w 1732"/>
                <a:gd name="T33" fmla="*/ 0 h 3160"/>
                <a:gd name="T34" fmla="*/ 0 w 1732"/>
                <a:gd name="T35" fmla="*/ 0 h 3160"/>
                <a:gd name="T36" fmla="*/ 0 w 1732"/>
                <a:gd name="T37" fmla="*/ 0 h 3160"/>
                <a:gd name="T38" fmla="*/ 0 w 1732"/>
                <a:gd name="T39" fmla="*/ 0 h 3160"/>
                <a:gd name="T40" fmla="*/ 0 w 1732"/>
                <a:gd name="T41" fmla="*/ 0 h 3160"/>
                <a:gd name="T42" fmla="*/ 0 w 1732"/>
                <a:gd name="T43" fmla="*/ 0 h 3160"/>
                <a:gd name="T44" fmla="*/ 0 w 1732"/>
                <a:gd name="T45" fmla="*/ 0 h 3160"/>
                <a:gd name="T46" fmla="*/ 0 w 1732"/>
                <a:gd name="T47" fmla="*/ 0 h 3160"/>
                <a:gd name="T48" fmla="*/ 0 w 1732"/>
                <a:gd name="T49" fmla="*/ 0 h 3160"/>
                <a:gd name="T50" fmla="*/ 0 w 1732"/>
                <a:gd name="T51" fmla="*/ 0 h 3160"/>
                <a:gd name="T52" fmla="*/ 0 w 1732"/>
                <a:gd name="T53" fmla="*/ 0 h 3160"/>
                <a:gd name="T54" fmla="*/ 0 w 1732"/>
                <a:gd name="T55" fmla="*/ 0 h 3160"/>
                <a:gd name="T56" fmla="*/ 0 w 1732"/>
                <a:gd name="T57" fmla="*/ 0 h 3160"/>
                <a:gd name="T58" fmla="*/ 0 w 1732"/>
                <a:gd name="T59" fmla="*/ 0 h 3160"/>
                <a:gd name="T60" fmla="*/ 0 w 1732"/>
                <a:gd name="T61" fmla="*/ 0 h 3160"/>
                <a:gd name="T62" fmla="*/ 0 w 1732"/>
                <a:gd name="T63" fmla="*/ 0 h 3160"/>
                <a:gd name="T64" fmla="*/ 0 w 1732"/>
                <a:gd name="T65" fmla="*/ 0 h 3160"/>
                <a:gd name="T66" fmla="*/ 0 w 1732"/>
                <a:gd name="T67" fmla="*/ 0 h 3160"/>
                <a:gd name="T68" fmla="*/ 0 w 1732"/>
                <a:gd name="T69" fmla="*/ 0 h 3160"/>
                <a:gd name="T70" fmla="*/ 0 w 1732"/>
                <a:gd name="T71" fmla="*/ 0 h 3160"/>
                <a:gd name="T72" fmla="*/ 0 w 1732"/>
                <a:gd name="T73" fmla="*/ 0 h 3160"/>
                <a:gd name="T74" fmla="*/ 0 w 1732"/>
                <a:gd name="T75" fmla="*/ 0 h 3160"/>
                <a:gd name="T76" fmla="*/ 0 w 1732"/>
                <a:gd name="T77" fmla="*/ 0 h 3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2"/>
                <a:gd name="T118" fmla="*/ 0 h 3160"/>
                <a:gd name="T119" fmla="*/ 1732 w 1732"/>
                <a:gd name="T120" fmla="*/ 3160 h 3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2" h="3160">
                  <a:moveTo>
                    <a:pt x="1732" y="15"/>
                  </a:moveTo>
                  <a:lnTo>
                    <a:pt x="1584" y="231"/>
                  </a:lnTo>
                  <a:lnTo>
                    <a:pt x="1483" y="428"/>
                  </a:lnTo>
                  <a:lnTo>
                    <a:pt x="1453" y="644"/>
                  </a:lnTo>
                  <a:lnTo>
                    <a:pt x="1435" y="923"/>
                  </a:lnTo>
                  <a:lnTo>
                    <a:pt x="1384" y="494"/>
                  </a:lnTo>
                  <a:lnTo>
                    <a:pt x="1237" y="806"/>
                  </a:lnTo>
                  <a:lnTo>
                    <a:pt x="1187" y="1089"/>
                  </a:lnTo>
                  <a:lnTo>
                    <a:pt x="1187" y="1384"/>
                  </a:lnTo>
                  <a:lnTo>
                    <a:pt x="1268" y="1860"/>
                  </a:lnTo>
                  <a:lnTo>
                    <a:pt x="1402" y="2257"/>
                  </a:lnTo>
                  <a:lnTo>
                    <a:pt x="1600" y="2701"/>
                  </a:lnTo>
                  <a:lnTo>
                    <a:pt x="1319" y="2306"/>
                  </a:lnTo>
                  <a:lnTo>
                    <a:pt x="1121" y="1911"/>
                  </a:lnTo>
                  <a:lnTo>
                    <a:pt x="971" y="1501"/>
                  </a:lnTo>
                  <a:lnTo>
                    <a:pt x="872" y="1089"/>
                  </a:lnTo>
                  <a:lnTo>
                    <a:pt x="840" y="1368"/>
                  </a:lnTo>
                  <a:lnTo>
                    <a:pt x="860" y="1748"/>
                  </a:lnTo>
                  <a:lnTo>
                    <a:pt x="958" y="2142"/>
                  </a:lnTo>
                  <a:lnTo>
                    <a:pt x="1073" y="2519"/>
                  </a:lnTo>
                  <a:lnTo>
                    <a:pt x="593" y="1748"/>
                  </a:lnTo>
                  <a:lnTo>
                    <a:pt x="510" y="1748"/>
                  </a:lnTo>
                  <a:lnTo>
                    <a:pt x="558" y="2142"/>
                  </a:lnTo>
                  <a:lnTo>
                    <a:pt x="741" y="2681"/>
                  </a:lnTo>
                  <a:lnTo>
                    <a:pt x="989" y="3160"/>
                  </a:lnTo>
                  <a:lnTo>
                    <a:pt x="890" y="3160"/>
                  </a:lnTo>
                  <a:lnTo>
                    <a:pt x="0" y="2209"/>
                  </a:lnTo>
                  <a:lnTo>
                    <a:pt x="644" y="2701"/>
                  </a:lnTo>
                  <a:lnTo>
                    <a:pt x="429" y="2306"/>
                  </a:lnTo>
                  <a:lnTo>
                    <a:pt x="314" y="1928"/>
                  </a:lnTo>
                  <a:lnTo>
                    <a:pt x="296" y="1649"/>
                  </a:lnTo>
                  <a:lnTo>
                    <a:pt x="494" y="1400"/>
                  </a:lnTo>
                  <a:lnTo>
                    <a:pt x="727" y="1054"/>
                  </a:lnTo>
                  <a:lnTo>
                    <a:pt x="872" y="824"/>
                  </a:lnTo>
                  <a:lnTo>
                    <a:pt x="1121" y="776"/>
                  </a:lnTo>
                  <a:lnTo>
                    <a:pt x="1137" y="510"/>
                  </a:lnTo>
                  <a:lnTo>
                    <a:pt x="1402" y="84"/>
                  </a:lnTo>
                  <a:lnTo>
                    <a:pt x="1651" y="0"/>
                  </a:lnTo>
                  <a:lnTo>
                    <a:pt x="17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89" name="Freeform 822"/>
            <p:cNvSpPr>
              <a:spLocks/>
            </p:cNvSpPr>
            <p:nvPr/>
          </p:nvSpPr>
          <p:spPr bwMode="auto">
            <a:xfrm>
              <a:off x="2403" y="3145"/>
              <a:ext cx="58" cy="168"/>
            </a:xfrm>
            <a:custGeom>
              <a:avLst/>
              <a:gdLst>
                <a:gd name="T0" fmla="*/ 0 w 462"/>
                <a:gd name="T1" fmla="*/ 0 h 1364"/>
                <a:gd name="T2" fmla="*/ 0 w 462"/>
                <a:gd name="T3" fmla="*/ 0 h 1364"/>
                <a:gd name="T4" fmla="*/ 0 w 462"/>
                <a:gd name="T5" fmla="*/ 0 h 1364"/>
                <a:gd name="T6" fmla="*/ 0 w 462"/>
                <a:gd name="T7" fmla="*/ 0 h 1364"/>
                <a:gd name="T8" fmla="*/ 0 w 462"/>
                <a:gd name="T9" fmla="*/ 0 h 1364"/>
                <a:gd name="T10" fmla="*/ 0 w 462"/>
                <a:gd name="T11" fmla="*/ 0 h 1364"/>
                <a:gd name="T12" fmla="*/ 0 w 462"/>
                <a:gd name="T13" fmla="*/ 0 h 1364"/>
                <a:gd name="T14" fmla="*/ 0 w 462"/>
                <a:gd name="T15" fmla="*/ 0 h 1364"/>
                <a:gd name="T16" fmla="*/ 0 w 462"/>
                <a:gd name="T17" fmla="*/ 0 h 1364"/>
                <a:gd name="T18" fmla="*/ 0 w 462"/>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1364"/>
                <a:gd name="T32" fmla="*/ 462 w 462"/>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1364">
                  <a:moveTo>
                    <a:pt x="431" y="0"/>
                  </a:moveTo>
                  <a:lnTo>
                    <a:pt x="216" y="244"/>
                  </a:lnTo>
                  <a:lnTo>
                    <a:pt x="0" y="574"/>
                  </a:lnTo>
                  <a:lnTo>
                    <a:pt x="18" y="753"/>
                  </a:lnTo>
                  <a:lnTo>
                    <a:pt x="231" y="1083"/>
                  </a:lnTo>
                  <a:lnTo>
                    <a:pt x="462" y="1364"/>
                  </a:lnTo>
                  <a:lnTo>
                    <a:pt x="267" y="1002"/>
                  </a:lnTo>
                  <a:lnTo>
                    <a:pt x="231" y="642"/>
                  </a:lnTo>
                  <a:lnTo>
                    <a:pt x="462" y="163"/>
                  </a:lnTo>
                  <a:lnTo>
                    <a:pt x="4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90" name="Freeform 823"/>
            <p:cNvSpPr>
              <a:spLocks/>
            </p:cNvSpPr>
            <p:nvPr/>
          </p:nvSpPr>
          <p:spPr bwMode="auto">
            <a:xfrm>
              <a:off x="2183" y="3230"/>
              <a:ext cx="215" cy="213"/>
            </a:xfrm>
            <a:custGeom>
              <a:avLst/>
              <a:gdLst>
                <a:gd name="T0" fmla="*/ 0 w 1734"/>
                <a:gd name="T1" fmla="*/ 0 h 1711"/>
                <a:gd name="T2" fmla="*/ 0 w 1734"/>
                <a:gd name="T3" fmla="*/ 0 h 1711"/>
                <a:gd name="T4" fmla="*/ 0 w 1734"/>
                <a:gd name="T5" fmla="*/ 0 h 1711"/>
                <a:gd name="T6" fmla="*/ 0 w 1734"/>
                <a:gd name="T7" fmla="*/ 0 h 1711"/>
                <a:gd name="T8" fmla="*/ 0 w 1734"/>
                <a:gd name="T9" fmla="*/ 0 h 1711"/>
                <a:gd name="T10" fmla="*/ 0 w 1734"/>
                <a:gd name="T11" fmla="*/ 0 h 1711"/>
                <a:gd name="T12" fmla="*/ 0 w 1734"/>
                <a:gd name="T13" fmla="*/ 0 h 1711"/>
                <a:gd name="T14" fmla="*/ 0 w 1734"/>
                <a:gd name="T15" fmla="*/ 0 h 1711"/>
                <a:gd name="T16" fmla="*/ 0 w 1734"/>
                <a:gd name="T17" fmla="*/ 0 h 1711"/>
                <a:gd name="T18" fmla="*/ 0 w 1734"/>
                <a:gd name="T19" fmla="*/ 0 h 1711"/>
                <a:gd name="T20" fmla="*/ 0 w 1734"/>
                <a:gd name="T21" fmla="*/ 0 h 1711"/>
                <a:gd name="T22" fmla="*/ 0 w 1734"/>
                <a:gd name="T23" fmla="*/ 0 h 1711"/>
                <a:gd name="T24" fmla="*/ 0 w 1734"/>
                <a:gd name="T25" fmla="*/ 0 h 1711"/>
                <a:gd name="T26" fmla="*/ 0 w 1734"/>
                <a:gd name="T27" fmla="*/ 0 h 1711"/>
                <a:gd name="T28" fmla="*/ 0 w 1734"/>
                <a:gd name="T29" fmla="*/ 0 h 1711"/>
                <a:gd name="T30" fmla="*/ 0 w 1734"/>
                <a:gd name="T31" fmla="*/ 0 h 1711"/>
                <a:gd name="T32" fmla="*/ 0 w 1734"/>
                <a:gd name="T33" fmla="*/ 0 h 1711"/>
                <a:gd name="T34" fmla="*/ 0 w 1734"/>
                <a:gd name="T35" fmla="*/ 0 h 1711"/>
                <a:gd name="T36" fmla="*/ 0 w 1734"/>
                <a:gd name="T37" fmla="*/ 0 h 1711"/>
                <a:gd name="T38" fmla="*/ 0 w 1734"/>
                <a:gd name="T39" fmla="*/ 0 h 1711"/>
                <a:gd name="T40" fmla="*/ 0 w 1734"/>
                <a:gd name="T41" fmla="*/ 0 h 1711"/>
                <a:gd name="T42" fmla="*/ 0 w 1734"/>
                <a:gd name="T43" fmla="*/ 0 h 1711"/>
                <a:gd name="T44" fmla="*/ 0 w 1734"/>
                <a:gd name="T45" fmla="*/ 0 h 17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4"/>
                <a:gd name="T70" fmla="*/ 0 h 1711"/>
                <a:gd name="T71" fmla="*/ 1734 w 1734"/>
                <a:gd name="T72" fmla="*/ 1711 h 17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4" h="1711">
                  <a:moveTo>
                    <a:pt x="1619" y="0"/>
                  </a:moveTo>
                  <a:lnTo>
                    <a:pt x="1619" y="149"/>
                  </a:lnTo>
                  <a:lnTo>
                    <a:pt x="1734" y="393"/>
                  </a:lnTo>
                  <a:lnTo>
                    <a:pt x="1619" y="342"/>
                  </a:lnTo>
                  <a:lnTo>
                    <a:pt x="1503" y="461"/>
                  </a:lnTo>
                  <a:lnTo>
                    <a:pt x="1437" y="659"/>
                  </a:lnTo>
                  <a:lnTo>
                    <a:pt x="1371" y="1003"/>
                  </a:lnTo>
                  <a:lnTo>
                    <a:pt x="1371" y="1416"/>
                  </a:lnTo>
                  <a:lnTo>
                    <a:pt x="1404" y="1711"/>
                  </a:lnTo>
                  <a:lnTo>
                    <a:pt x="1287" y="1447"/>
                  </a:lnTo>
                  <a:lnTo>
                    <a:pt x="1141" y="1333"/>
                  </a:lnTo>
                  <a:lnTo>
                    <a:pt x="991" y="1282"/>
                  </a:lnTo>
                  <a:lnTo>
                    <a:pt x="793" y="1282"/>
                  </a:lnTo>
                  <a:lnTo>
                    <a:pt x="532" y="1318"/>
                  </a:lnTo>
                  <a:lnTo>
                    <a:pt x="231" y="1416"/>
                  </a:lnTo>
                  <a:lnTo>
                    <a:pt x="0" y="1546"/>
                  </a:lnTo>
                  <a:lnTo>
                    <a:pt x="169" y="1282"/>
                  </a:lnTo>
                  <a:lnTo>
                    <a:pt x="413" y="986"/>
                  </a:lnTo>
                  <a:lnTo>
                    <a:pt x="694" y="740"/>
                  </a:lnTo>
                  <a:lnTo>
                    <a:pt x="1074" y="492"/>
                  </a:lnTo>
                  <a:lnTo>
                    <a:pt x="1338" y="294"/>
                  </a:lnTo>
                  <a:lnTo>
                    <a:pt x="1503" y="114"/>
                  </a:lnTo>
                  <a:lnTo>
                    <a:pt x="1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91" name="Freeform 824"/>
            <p:cNvSpPr>
              <a:spLocks/>
            </p:cNvSpPr>
            <p:nvPr/>
          </p:nvSpPr>
          <p:spPr bwMode="auto">
            <a:xfrm>
              <a:off x="2149" y="3306"/>
              <a:ext cx="466" cy="383"/>
            </a:xfrm>
            <a:custGeom>
              <a:avLst/>
              <a:gdLst>
                <a:gd name="T0" fmla="*/ 0 w 3746"/>
                <a:gd name="T1" fmla="*/ 0 h 3058"/>
                <a:gd name="T2" fmla="*/ 0 w 3746"/>
                <a:gd name="T3" fmla="*/ 0 h 3058"/>
                <a:gd name="T4" fmla="*/ 0 w 3746"/>
                <a:gd name="T5" fmla="*/ 0 h 3058"/>
                <a:gd name="T6" fmla="*/ 0 w 3746"/>
                <a:gd name="T7" fmla="*/ 0 h 3058"/>
                <a:gd name="T8" fmla="*/ 0 w 3746"/>
                <a:gd name="T9" fmla="*/ 0 h 3058"/>
                <a:gd name="T10" fmla="*/ 0 w 3746"/>
                <a:gd name="T11" fmla="*/ 0 h 3058"/>
                <a:gd name="T12" fmla="*/ 0 w 3746"/>
                <a:gd name="T13" fmla="*/ 0 h 3058"/>
                <a:gd name="T14" fmla="*/ 0 w 3746"/>
                <a:gd name="T15" fmla="*/ 0 h 3058"/>
                <a:gd name="T16" fmla="*/ 0 w 3746"/>
                <a:gd name="T17" fmla="*/ 0 h 3058"/>
                <a:gd name="T18" fmla="*/ 0 w 3746"/>
                <a:gd name="T19" fmla="*/ 0 h 3058"/>
                <a:gd name="T20" fmla="*/ 0 w 3746"/>
                <a:gd name="T21" fmla="*/ 0 h 3058"/>
                <a:gd name="T22" fmla="*/ 0 w 3746"/>
                <a:gd name="T23" fmla="*/ 0 h 3058"/>
                <a:gd name="T24" fmla="*/ 0 w 3746"/>
                <a:gd name="T25" fmla="*/ 0 h 3058"/>
                <a:gd name="T26" fmla="*/ 0 w 3746"/>
                <a:gd name="T27" fmla="*/ 0 h 3058"/>
                <a:gd name="T28" fmla="*/ 0 w 3746"/>
                <a:gd name="T29" fmla="*/ 0 h 3058"/>
                <a:gd name="T30" fmla="*/ 0 w 3746"/>
                <a:gd name="T31" fmla="*/ 0 h 3058"/>
                <a:gd name="T32" fmla="*/ 0 w 3746"/>
                <a:gd name="T33" fmla="*/ 0 h 3058"/>
                <a:gd name="T34" fmla="*/ 0 w 3746"/>
                <a:gd name="T35" fmla="*/ 0 h 3058"/>
                <a:gd name="T36" fmla="*/ 0 w 3746"/>
                <a:gd name="T37" fmla="*/ 0 h 3058"/>
                <a:gd name="T38" fmla="*/ 0 w 3746"/>
                <a:gd name="T39" fmla="*/ 0 h 3058"/>
                <a:gd name="T40" fmla="*/ 0 w 3746"/>
                <a:gd name="T41" fmla="*/ 0 h 3058"/>
                <a:gd name="T42" fmla="*/ 0 w 3746"/>
                <a:gd name="T43" fmla="*/ 0 h 3058"/>
                <a:gd name="T44" fmla="*/ 0 w 3746"/>
                <a:gd name="T45" fmla="*/ 0 h 3058"/>
                <a:gd name="T46" fmla="*/ 0 w 3746"/>
                <a:gd name="T47" fmla="*/ 0 h 3058"/>
                <a:gd name="T48" fmla="*/ 0 w 3746"/>
                <a:gd name="T49" fmla="*/ 0 h 3058"/>
                <a:gd name="T50" fmla="*/ 0 w 3746"/>
                <a:gd name="T51" fmla="*/ 0 h 3058"/>
                <a:gd name="T52" fmla="*/ 0 w 3746"/>
                <a:gd name="T53" fmla="*/ 0 h 3058"/>
                <a:gd name="T54" fmla="*/ 0 w 3746"/>
                <a:gd name="T55" fmla="*/ 0 h 3058"/>
                <a:gd name="T56" fmla="*/ 0 w 3746"/>
                <a:gd name="T57" fmla="*/ 0 h 3058"/>
                <a:gd name="T58" fmla="*/ 0 w 3746"/>
                <a:gd name="T59" fmla="*/ 0 h 3058"/>
                <a:gd name="T60" fmla="*/ 0 w 3746"/>
                <a:gd name="T61" fmla="*/ 0 h 3058"/>
                <a:gd name="T62" fmla="*/ 0 w 3746"/>
                <a:gd name="T63" fmla="*/ 0 h 3058"/>
                <a:gd name="T64" fmla="*/ 0 w 3746"/>
                <a:gd name="T65" fmla="*/ 0 h 3058"/>
                <a:gd name="T66" fmla="*/ 0 w 3746"/>
                <a:gd name="T67" fmla="*/ 0 h 30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6"/>
                <a:gd name="T103" fmla="*/ 0 h 3058"/>
                <a:gd name="T104" fmla="*/ 3746 w 3746"/>
                <a:gd name="T105" fmla="*/ 3058 h 30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6" h="3058">
                  <a:moveTo>
                    <a:pt x="2144" y="0"/>
                  </a:moveTo>
                  <a:lnTo>
                    <a:pt x="2312" y="245"/>
                  </a:lnTo>
                  <a:lnTo>
                    <a:pt x="2540" y="441"/>
                  </a:lnTo>
                  <a:lnTo>
                    <a:pt x="2771" y="572"/>
                  </a:lnTo>
                  <a:lnTo>
                    <a:pt x="3168" y="740"/>
                  </a:lnTo>
                  <a:lnTo>
                    <a:pt x="3384" y="756"/>
                  </a:lnTo>
                  <a:lnTo>
                    <a:pt x="3546" y="641"/>
                  </a:lnTo>
                  <a:lnTo>
                    <a:pt x="3746" y="722"/>
                  </a:lnTo>
                  <a:lnTo>
                    <a:pt x="3447" y="970"/>
                  </a:lnTo>
                  <a:lnTo>
                    <a:pt x="3217" y="1231"/>
                  </a:lnTo>
                  <a:lnTo>
                    <a:pt x="3133" y="1514"/>
                  </a:lnTo>
                  <a:lnTo>
                    <a:pt x="2852" y="1627"/>
                  </a:lnTo>
                  <a:lnTo>
                    <a:pt x="2476" y="1842"/>
                  </a:lnTo>
                  <a:lnTo>
                    <a:pt x="2327" y="1842"/>
                  </a:lnTo>
                  <a:lnTo>
                    <a:pt x="2342" y="1989"/>
                  </a:lnTo>
                  <a:lnTo>
                    <a:pt x="2540" y="2088"/>
                  </a:lnTo>
                  <a:lnTo>
                    <a:pt x="2591" y="2237"/>
                  </a:lnTo>
                  <a:lnTo>
                    <a:pt x="2507" y="2120"/>
                  </a:lnTo>
                  <a:lnTo>
                    <a:pt x="2377" y="2055"/>
                  </a:lnTo>
                  <a:lnTo>
                    <a:pt x="2211" y="2037"/>
                  </a:lnTo>
                  <a:lnTo>
                    <a:pt x="1914" y="2037"/>
                  </a:lnTo>
                  <a:lnTo>
                    <a:pt x="1566" y="2136"/>
                  </a:lnTo>
                  <a:lnTo>
                    <a:pt x="1123" y="2435"/>
                  </a:lnTo>
                  <a:lnTo>
                    <a:pt x="1123" y="2696"/>
                  </a:lnTo>
                  <a:lnTo>
                    <a:pt x="1092" y="2878"/>
                  </a:lnTo>
                  <a:lnTo>
                    <a:pt x="1173" y="3046"/>
                  </a:lnTo>
                  <a:lnTo>
                    <a:pt x="909" y="3046"/>
                  </a:lnTo>
                  <a:lnTo>
                    <a:pt x="578" y="2963"/>
                  </a:lnTo>
                  <a:lnTo>
                    <a:pt x="510" y="3058"/>
                  </a:lnTo>
                  <a:lnTo>
                    <a:pt x="544" y="2945"/>
                  </a:lnTo>
                  <a:lnTo>
                    <a:pt x="710" y="2716"/>
                  </a:lnTo>
                  <a:lnTo>
                    <a:pt x="957" y="2486"/>
                  </a:lnTo>
                  <a:lnTo>
                    <a:pt x="1189" y="2286"/>
                  </a:lnTo>
                  <a:lnTo>
                    <a:pt x="1566" y="2025"/>
                  </a:lnTo>
                  <a:lnTo>
                    <a:pt x="1929" y="1875"/>
                  </a:lnTo>
                  <a:lnTo>
                    <a:pt x="1798" y="1758"/>
                  </a:lnTo>
                  <a:lnTo>
                    <a:pt x="1566" y="1710"/>
                  </a:lnTo>
                  <a:lnTo>
                    <a:pt x="1353" y="1677"/>
                  </a:lnTo>
                  <a:lnTo>
                    <a:pt x="1204" y="1576"/>
                  </a:lnTo>
                  <a:lnTo>
                    <a:pt x="1024" y="1366"/>
                  </a:lnTo>
                  <a:lnTo>
                    <a:pt x="874" y="1217"/>
                  </a:lnTo>
                  <a:lnTo>
                    <a:pt x="678" y="1185"/>
                  </a:lnTo>
                  <a:lnTo>
                    <a:pt x="448" y="1201"/>
                  </a:lnTo>
                  <a:lnTo>
                    <a:pt x="265" y="1267"/>
                  </a:lnTo>
                  <a:lnTo>
                    <a:pt x="413" y="1166"/>
                  </a:lnTo>
                  <a:lnTo>
                    <a:pt x="662" y="1118"/>
                  </a:lnTo>
                  <a:lnTo>
                    <a:pt x="892" y="1134"/>
                  </a:lnTo>
                  <a:lnTo>
                    <a:pt x="1105" y="1249"/>
                  </a:lnTo>
                  <a:lnTo>
                    <a:pt x="1270" y="1396"/>
                  </a:lnTo>
                  <a:lnTo>
                    <a:pt x="1434" y="1447"/>
                  </a:lnTo>
                  <a:lnTo>
                    <a:pt x="1683" y="1480"/>
                  </a:lnTo>
                  <a:lnTo>
                    <a:pt x="1995" y="1480"/>
                  </a:lnTo>
                  <a:lnTo>
                    <a:pt x="1734" y="1267"/>
                  </a:lnTo>
                  <a:lnTo>
                    <a:pt x="1434" y="1134"/>
                  </a:lnTo>
                  <a:lnTo>
                    <a:pt x="1024" y="1001"/>
                  </a:lnTo>
                  <a:lnTo>
                    <a:pt x="644" y="952"/>
                  </a:lnTo>
                  <a:lnTo>
                    <a:pt x="314" y="986"/>
                  </a:lnTo>
                  <a:lnTo>
                    <a:pt x="0" y="1085"/>
                  </a:lnTo>
                  <a:lnTo>
                    <a:pt x="330" y="920"/>
                  </a:lnTo>
                  <a:lnTo>
                    <a:pt x="725" y="887"/>
                  </a:lnTo>
                  <a:lnTo>
                    <a:pt x="1139" y="920"/>
                  </a:lnTo>
                  <a:lnTo>
                    <a:pt x="1519" y="1019"/>
                  </a:lnTo>
                  <a:lnTo>
                    <a:pt x="1914" y="1166"/>
                  </a:lnTo>
                  <a:lnTo>
                    <a:pt x="2312" y="1366"/>
                  </a:lnTo>
                  <a:lnTo>
                    <a:pt x="2294" y="852"/>
                  </a:lnTo>
                  <a:lnTo>
                    <a:pt x="2225" y="441"/>
                  </a:lnTo>
                  <a:lnTo>
                    <a:pt x="2144" y="97"/>
                  </a:lnTo>
                  <a:lnTo>
                    <a:pt x="21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92" name="Freeform 825"/>
            <p:cNvSpPr>
              <a:spLocks/>
            </p:cNvSpPr>
            <p:nvPr/>
          </p:nvSpPr>
          <p:spPr bwMode="auto">
            <a:xfrm>
              <a:off x="2073" y="3459"/>
              <a:ext cx="152" cy="236"/>
            </a:xfrm>
            <a:custGeom>
              <a:avLst/>
              <a:gdLst>
                <a:gd name="T0" fmla="*/ 0 w 1225"/>
                <a:gd name="T1" fmla="*/ 0 h 1881"/>
                <a:gd name="T2" fmla="*/ 0 w 1225"/>
                <a:gd name="T3" fmla="*/ 0 h 1881"/>
                <a:gd name="T4" fmla="*/ 0 w 1225"/>
                <a:gd name="T5" fmla="*/ 0 h 1881"/>
                <a:gd name="T6" fmla="*/ 0 w 1225"/>
                <a:gd name="T7" fmla="*/ 0 h 1881"/>
                <a:gd name="T8" fmla="*/ 0 w 1225"/>
                <a:gd name="T9" fmla="*/ 0 h 1881"/>
                <a:gd name="T10" fmla="*/ 0 w 1225"/>
                <a:gd name="T11" fmla="*/ 0 h 1881"/>
                <a:gd name="T12" fmla="*/ 0 w 1225"/>
                <a:gd name="T13" fmla="*/ 0 h 1881"/>
                <a:gd name="T14" fmla="*/ 0 w 1225"/>
                <a:gd name="T15" fmla="*/ 0 h 1881"/>
                <a:gd name="T16" fmla="*/ 0 w 1225"/>
                <a:gd name="T17" fmla="*/ 0 h 1881"/>
                <a:gd name="T18" fmla="*/ 0 w 1225"/>
                <a:gd name="T19" fmla="*/ 0 h 1881"/>
                <a:gd name="T20" fmla="*/ 0 w 1225"/>
                <a:gd name="T21" fmla="*/ 0 h 1881"/>
                <a:gd name="T22" fmla="*/ 0 w 1225"/>
                <a:gd name="T23" fmla="*/ 0 h 1881"/>
                <a:gd name="T24" fmla="*/ 0 w 1225"/>
                <a:gd name="T25" fmla="*/ 0 h 1881"/>
                <a:gd name="T26" fmla="*/ 0 w 1225"/>
                <a:gd name="T27" fmla="*/ 0 h 1881"/>
                <a:gd name="T28" fmla="*/ 0 w 1225"/>
                <a:gd name="T29" fmla="*/ 0 h 1881"/>
                <a:gd name="T30" fmla="*/ 0 w 1225"/>
                <a:gd name="T31" fmla="*/ 0 h 1881"/>
                <a:gd name="T32" fmla="*/ 0 w 1225"/>
                <a:gd name="T33" fmla="*/ 0 h 1881"/>
                <a:gd name="T34" fmla="*/ 0 w 1225"/>
                <a:gd name="T35" fmla="*/ 0 h 1881"/>
                <a:gd name="T36" fmla="*/ 0 w 1225"/>
                <a:gd name="T37" fmla="*/ 0 h 1881"/>
                <a:gd name="T38" fmla="*/ 0 w 1225"/>
                <a:gd name="T39" fmla="*/ 0 h 1881"/>
                <a:gd name="T40" fmla="*/ 0 w 1225"/>
                <a:gd name="T41" fmla="*/ 0 h 1881"/>
                <a:gd name="T42" fmla="*/ 0 w 1225"/>
                <a:gd name="T43" fmla="*/ 0 h 1881"/>
                <a:gd name="T44" fmla="*/ 0 w 1225"/>
                <a:gd name="T45" fmla="*/ 0 h 1881"/>
                <a:gd name="T46" fmla="*/ 0 w 1225"/>
                <a:gd name="T47" fmla="*/ 0 h 1881"/>
                <a:gd name="T48" fmla="*/ 0 w 1225"/>
                <a:gd name="T49" fmla="*/ 0 h 1881"/>
                <a:gd name="T50" fmla="*/ 0 w 1225"/>
                <a:gd name="T51" fmla="*/ 0 h 1881"/>
                <a:gd name="T52" fmla="*/ 0 w 1225"/>
                <a:gd name="T53" fmla="*/ 0 h 1881"/>
                <a:gd name="T54" fmla="*/ 0 w 1225"/>
                <a:gd name="T55" fmla="*/ 0 h 1881"/>
                <a:gd name="T56" fmla="*/ 0 w 1225"/>
                <a:gd name="T57" fmla="*/ 0 h 1881"/>
                <a:gd name="T58" fmla="*/ 0 w 1225"/>
                <a:gd name="T59" fmla="*/ 0 h 1881"/>
                <a:gd name="T60" fmla="*/ 0 w 1225"/>
                <a:gd name="T61" fmla="*/ 0 h 1881"/>
                <a:gd name="T62" fmla="*/ 0 w 1225"/>
                <a:gd name="T63" fmla="*/ 0 h 1881"/>
                <a:gd name="T64" fmla="*/ 0 w 1225"/>
                <a:gd name="T65" fmla="*/ 0 h 1881"/>
                <a:gd name="T66" fmla="*/ 0 w 1225"/>
                <a:gd name="T67" fmla="*/ 0 h 1881"/>
                <a:gd name="T68" fmla="*/ 0 w 1225"/>
                <a:gd name="T69" fmla="*/ 0 h 1881"/>
                <a:gd name="T70" fmla="*/ 0 w 1225"/>
                <a:gd name="T71" fmla="*/ 0 h 1881"/>
                <a:gd name="T72" fmla="*/ 0 w 1225"/>
                <a:gd name="T73" fmla="*/ 0 h 1881"/>
                <a:gd name="T74" fmla="*/ 0 w 1225"/>
                <a:gd name="T75" fmla="*/ 0 h 1881"/>
                <a:gd name="T76" fmla="*/ 0 w 1225"/>
                <a:gd name="T77" fmla="*/ 0 h 1881"/>
                <a:gd name="T78" fmla="*/ 0 w 1225"/>
                <a:gd name="T79" fmla="*/ 0 h 18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5"/>
                <a:gd name="T121" fmla="*/ 0 h 1881"/>
                <a:gd name="T122" fmla="*/ 1225 w 1225"/>
                <a:gd name="T123" fmla="*/ 1881 h 18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5" h="1881">
                  <a:moveTo>
                    <a:pt x="500" y="0"/>
                  </a:moveTo>
                  <a:lnTo>
                    <a:pt x="245" y="208"/>
                  </a:lnTo>
                  <a:lnTo>
                    <a:pt x="60" y="441"/>
                  </a:lnTo>
                  <a:lnTo>
                    <a:pt x="0" y="671"/>
                  </a:lnTo>
                  <a:lnTo>
                    <a:pt x="0" y="867"/>
                  </a:lnTo>
                  <a:lnTo>
                    <a:pt x="50" y="1063"/>
                  </a:lnTo>
                  <a:lnTo>
                    <a:pt x="111" y="1271"/>
                  </a:lnTo>
                  <a:lnTo>
                    <a:pt x="136" y="1392"/>
                  </a:lnTo>
                  <a:lnTo>
                    <a:pt x="159" y="1427"/>
                  </a:lnTo>
                  <a:lnTo>
                    <a:pt x="379" y="1478"/>
                  </a:lnTo>
                  <a:lnTo>
                    <a:pt x="588" y="1563"/>
                  </a:lnTo>
                  <a:lnTo>
                    <a:pt x="744" y="1697"/>
                  </a:lnTo>
                  <a:lnTo>
                    <a:pt x="1003" y="1881"/>
                  </a:lnTo>
                  <a:lnTo>
                    <a:pt x="992" y="1772"/>
                  </a:lnTo>
                  <a:lnTo>
                    <a:pt x="1038" y="1600"/>
                  </a:lnTo>
                  <a:lnTo>
                    <a:pt x="1137" y="1478"/>
                  </a:lnTo>
                  <a:lnTo>
                    <a:pt x="1225" y="1381"/>
                  </a:lnTo>
                  <a:lnTo>
                    <a:pt x="1148" y="1406"/>
                  </a:lnTo>
                  <a:lnTo>
                    <a:pt x="1148" y="1271"/>
                  </a:lnTo>
                  <a:lnTo>
                    <a:pt x="1199" y="1001"/>
                  </a:lnTo>
                  <a:lnTo>
                    <a:pt x="1089" y="942"/>
                  </a:lnTo>
                  <a:lnTo>
                    <a:pt x="588" y="1282"/>
                  </a:lnTo>
                  <a:lnTo>
                    <a:pt x="685" y="1014"/>
                  </a:lnTo>
                  <a:lnTo>
                    <a:pt x="821" y="843"/>
                  </a:lnTo>
                  <a:lnTo>
                    <a:pt x="660" y="915"/>
                  </a:lnTo>
                  <a:lnTo>
                    <a:pt x="463" y="1052"/>
                  </a:lnTo>
                  <a:lnTo>
                    <a:pt x="304" y="1150"/>
                  </a:lnTo>
                  <a:lnTo>
                    <a:pt x="342" y="1026"/>
                  </a:lnTo>
                  <a:lnTo>
                    <a:pt x="427" y="867"/>
                  </a:lnTo>
                  <a:lnTo>
                    <a:pt x="599" y="696"/>
                  </a:lnTo>
                  <a:lnTo>
                    <a:pt x="759" y="562"/>
                  </a:lnTo>
                  <a:lnTo>
                    <a:pt x="572" y="623"/>
                  </a:lnTo>
                  <a:lnTo>
                    <a:pt x="379" y="733"/>
                  </a:lnTo>
                  <a:lnTo>
                    <a:pt x="208" y="867"/>
                  </a:lnTo>
                  <a:lnTo>
                    <a:pt x="171" y="745"/>
                  </a:lnTo>
                  <a:lnTo>
                    <a:pt x="159" y="573"/>
                  </a:lnTo>
                  <a:lnTo>
                    <a:pt x="184" y="415"/>
                  </a:lnTo>
                  <a:lnTo>
                    <a:pt x="256" y="243"/>
                  </a:lnTo>
                  <a:lnTo>
                    <a:pt x="318" y="160"/>
                  </a:lnTo>
                  <a:lnTo>
                    <a:pt x="5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93" name="Freeform 826"/>
            <p:cNvSpPr>
              <a:spLocks/>
            </p:cNvSpPr>
            <p:nvPr/>
          </p:nvSpPr>
          <p:spPr bwMode="auto">
            <a:xfrm>
              <a:off x="2309" y="3547"/>
              <a:ext cx="275" cy="215"/>
            </a:xfrm>
            <a:custGeom>
              <a:avLst/>
              <a:gdLst>
                <a:gd name="T0" fmla="*/ 0 w 2203"/>
                <a:gd name="T1" fmla="*/ 0 h 1735"/>
                <a:gd name="T2" fmla="*/ 0 w 2203"/>
                <a:gd name="T3" fmla="*/ 0 h 1735"/>
                <a:gd name="T4" fmla="*/ 0 w 2203"/>
                <a:gd name="T5" fmla="*/ 0 h 1735"/>
                <a:gd name="T6" fmla="*/ 0 w 2203"/>
                <a:gd name="T7" fmla="*/ 0 h 1735"/>
                <a:gd name="T8" fmla="*/ 0 w 2203"/>
                <a:gd name="T9" fmla="*/ 0 h 1735"/>
                <a:gd name="T10" fmla="*/ 0 w 2203"/>
                <a:gd name="T11" fmla="*/ 0 h 1735"/>
                <a:gd name="T12" fmla="*/ 0 w 2203"/>
                <a:gd name="T13" fmla="*/ 0 h 1735"/>
                <a:gd name="T14" fmla="*/ 0 w 2203"/>
                <a:gd name="T15" fmla="*/ 0 h 1735"/>
                <a:gd name="T16" fmla="*/ 0 w 2203"/>
                <a:gd name="T17" fmla="*/ 0 h 1735"/>
                <a:gd name="T18" fmla="*/ 0 w 2203"/>
                <a:gd name="T19" fmla="*/ 0 h 1735"/>
                <a:gd name="T20" fmla="*/ 0 w 2203"/>
                <a:gd name="T21" fmla="*/ 0 h 1735"/>
                <a:gd name="T22" fmla="*/ 0 w 2203"/>
                <a:gd name="T23" fmla="*/ 0 h 1735"/>
                <a:gd name="T24" fmla="*/ 0 w 2203"/>
                <a:gd name="T25" fmla="*/ 0 h 1735"/>
                <a:gd name="T26" fmla="*/ 0 w 2203"/>
                <a:gd name="T27" fmla="*/ 0 h 1735"/>
                <a:gd name="T28" fmla="*/ 0 w 2203"/>
                <a:gd name="T29" fmla="*/ 0 h 1735"/>
                <a:gd name="T30" fmla="*/ 0 w 2203"/>
                <a:gd name="T31" fmla="*/ 0 h 1735"/>
                <a:gd name="T32" fmla="*/ 0 w 2203"/>
                <a:gd name="T33" fmla="*/ 0 h 1735"/>
                <a:gd name="T34" fmla="*/ 0 w 2203"/>
                <a:gd name="T35" fmla="*/ 0 h 1735"/>
                <a:gd name="T36" fmla="*/ 0 w 2203"/>
                <a:gd name="T37" fmla="*/ 0 h 1735"/>
                <a:gd name="T38" fmla="*/ 0 w 2203"/>
                <a:gd name="T39" fmla="*/ 0 h 1735"/>
                <a:gd name="T40" fmla="*/ 0 w 2203"/>
                <a:gd name="T41" fmla="*/ 0 h 1735"/>
                <a:gd name="T42" fmla="*/ 0 w 2203"/>
                <a:gd name="T43" fmla="*/ 0 h 1735"/>
                <a:gd name="T44" fmla="*/ 0 w 2203"/>
                <a:gd name="T45" fmla="*/ 0 h 1735"/>
                <a:gd name="T46" fmla="*/ 0 w 2203"/>
                <a:gd name="T47" fmla="*/ 0 h 1735"/>
                <a:gd name="T48" fmla="*/ 0 w 2203"/>
                <a:gd name="T49" fmla="*/ 0 h 1735"/>
                <a:gd name="T50" fmla="*/ 0 w 2203"/>
                <a:gd name="T51" fmla="*/ 0 h 1735"/>
                <a:gd name="T52" fmla="*/ 0 w 2203"/>
                <a:gd name="T53" fmla="*/ 0 h 1735"/>
                <a:gd name="T54" fmla="*/ 0 w 2203"/>
                <a:gd name="T55" fmla="*/ 0 h 1735"/>
                <a:gd name="T56" fmla="*/ 0 w 2203"/>
                <a:gd name="T57" fmla="*/ 0 h 1735"/>
                <a:gd name="T58" fmla="*/ 0 w 2203"/>
                <a:gd name="T59" fmla="*/ 0 h 1735"/>
                <a:gd name="T60" fmla="*/ 0 w 2203"/>
                <a:gd name="T61" fmla="*/ 0 h 1735"/>
                <a:gd name="T62" fmla="*/ 0 w 2203"/>
                <a:gd name="T63" fmla="*/ 0 h 1735"/>
                <a:gd name="T64" fmla="*/ 0 w 2203"/>
                <a:gd name="T65" fmla="*/ 0 h 1735"/>
                <a:gd name="T66" fmla="*/ 0 w 2203"/>
                <a:gd name="T67" fmla="*/ 0 h 1735"/>
                <a:gd name="T68" fmla="*/ 0 w 2203"/>
                <a:gd name="T69" fmla="*/ 0 h 1735"/>
                <a:gd name="T70" fmla="*/ 0 w 2203"/>
                <a:gd name="T71" fmla="*/ 0 h 1735"/>
                <a:gd name="T72" fmla="*/ 0 w 2203"/>
                <a:gd name="T73" fmla="*/ 0 h 1735"/>
                <a:gd name="T74" fmla="*/ 0 w 2203"/>
                <a:gd name="T75" fmla="*/ 0 h 1735"/>
                <a:gd name="T76" fmla="*/ 0 w 2203"/>
                <a:gd name="T77" fmla="*/ 0 h 1735"/>
                <a:gd name="T78" fmla="*/ 0 w 2203"/>
                <a:gd name="T79" fmla="*/ 0 h 1735"/>
                <a:gd name="T80" fmla="*/ 0 w 2203"/>
                <a:gd name="T81" fmla="*/ 0 h 1735"/>
                <a:gd name="T82" fmla="*/ 0 w 2203"/>
                <a:gd name="T83" fmla="*/ 0 h 1735"/>
                <a:gd name="T84" fmla="*/ 0 w 2203"/>
                <a:gd name="T85" fmla="*/ 0 h 1735"/>
                <a:gd name="T86" fmla="*/ 0 w 2203"/>
                <a:gd name="T87" fmla="*/ 0 h 1735"/>
                <a:gd name="T88" fmla="*/ 0 w 2203"/>
                <a:gd name="T89" fmla="*/ 0 h 1735"/>
                <a:gd name="T90" fmla="*/ 0 w 2203"/>
                <a:gd name="T91" fmla="*/ 0 h 17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3"/>
                <a:gd name="T139" fmla="*/ 0 h 1735"/>
                <a:gd name="T140" fmla="*/ 2203 w 2203"/>
                <a:gd name="T141" fmla="*/ 1735 h 17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3" h="1735">
                  <a:moveTo>
                    <a:pt x="0" y="1100"/>
                  </a:moveTo>
                  <a:lnTo>
                    <a:pt x="147" y="929"/>
                  </a:lnTo>
                  <a:lnTo>
                    <a:pt x="380" y="671"/>
                  </a:lnTo>
                  <a:lnTo>
                    <a:pt x="587" y="528"/>
                  </a:lnTo>
                  <a:lnTo>
                    <a:pt x="820" y="429"/>
                  </a:lnTo>
                  <a:lnTo>
                    <a:pt x="1113" y="356"/>
                  </a:lnTo>
                  <a:lnTo>
                    <a:pt x="673" y="528"/>
                  </a:lnTo>
                  <a:lnTo>
                    <a:pt x="525" y="637"/>
                  </a:lnTo>
                  <a:lnTo>
                    <a:pt x="491" y="782"/>
                  </a:lnTo>
                  <a:lnTo>
                    <a:pt x="491" y="918"/>
                  </a:lnTo>
                  <a:lnTo>
                    <a:pt x="525" y="1049"/>
                  </a:lnTo>
                  <a:lnTo>
                    <a:pt x="574" y="1138"/>
                  </a:lnTo>
                  <a:lnTo>
                    <a:pt x="979" y="1210"/>
                  </a:lnTo>
                  <a:lnTo>
                    <a:pt x="1173" y="1258"/>
                  </a:lnTo>
                  <a:lnTo>
                    <a:pt x="1139" y="1111"/>
                  </a:lnTo>
                  <a:lnTo>
                    <a:pt x="1139" y="940"/>
                  </a:lnTo>
                  <a:lnTo>
                    <a:pt x="1200" y="720"/>
                  </a:lnTo>
                  <a:lnTo>
                    <a:pt x="1602" y="415"/>
                  </a:lnTo>
                  <a:lnTo>
                    <a:pt x="1311" y="356"/>
                  </a:lnTo>
                  <a:lnTo>
                    <a:pt x="1664" y="356"/>
                  </a:lnTo>
                  <a:lnTo>
                    <a:pt x="1798" y="294"/>
                  </a:lnTo>
                  <a:lnTo>
                    <a:pt x="1934" y="246"/>
                  </a:lnTo>
                  <a:lnTo>
                    <a:pt x="1996" y="86"/>
                  </a:lnTo>
                  <a:lnTo>
                    <a:pt x="2203" y="0"/>
                  </a:lnTo>
                  <a:lnTo>
                    <a:pt x="2031" y="147"/>
                  </a:lnTo>
                  <a:lnTo>
                    <a:pt x="2017" y="281"/>
                  </a:lnTo>
                  <a:lnTo>
                    <a:pt x="1860" y="318"/>
                  </a:lnTo>
                  <a:lnTo>
                    <a:pt x="1747" y="477"/>
                  </a:lnTo>
                  <a:lnTo>
                    <a:pt x="1747" y="637"/>
                  </a:lnTo>
                  <a:lnTo>
                    <a:pt x="1651" y="747"/>
                  </a:lnTo>
                  <a:lnTo>
                    <a:pt x="1627" y="904"/>
                  </a:lnTo>
                  <a:lnTo>
                    <a:pt x="1664" y="1065"/>
                  </a:lnTo>
                  <a:lnTo>
                    <a:pt x="1602" y="1210"/>
                  </a:lnTo>
                  <a:lnTo>
                    <a:pt x="1602" y="1357"/>
                  </a:lnTo>
                  <a:lnTo>
                    <a:pt x="1712" y="1478"/>
                  </a:lnTo>
                  <a:lnTo>
                    <a:pt x="2130" y="1735"/>
                  </a:lnTo>
                  <a:lnTo>
                    <a:pt x="1908" y="1708"/>
                  </a:lnTo>
                  <a:lnTo>
                    <a:pt x="1482" y="1553"/>
                  </a:lnTo>
                  <a:lnTo>
                    <a:pt x="1090" y="1330"/>
                  </a:lnTo>
                  <a:lnTo>
                    <a:pt x="930" y="1258"/>
                  </a:lnTo>
                  <a:lnTo>
                    <a:pt x="785" y="1221"/>
                  </a:lnTo>
                  <a:lnTo>
                    <a:pt x="465" y="1221"/>
                  </a:lnTo>
                  <a:lnTo>
                    <a:pt x="320" y="1185"/>
                  </a:lnTo>
                  <a:lnTo>
                    <a:pt x="221" y="1138"/>
                  </a:lnTo>
                  <a:lnTo>
                    <a:pt x="133" y="1065"/>
                  </a:lnTo>
                  <a:lnTo>
                    <a:pt x="0" y="1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94" name="Freeform 827"/>
            <p:cNvSpPr>
              <a:spLocks/>
            </p:cNvSpPr>
            <p:nvPr/>
          </p:nvSpPr>
          <p:spPr bwMode="auto">
            <a:xfrm>
              <a:off x="2621" y="3594"/>
              <a:ext cx="149" cy="161"/>
            </a:xfrm>
            <a:custGeom>
              <a:avLst/>
              <a:gdLst>
                <a:gd name="T0" fmla="*/ 0 w 1190"/>
                <a:gd name="T1" fmla="*/ 0 h 1284"/>
                <a:gd name="T2" fmla="*/ 0 w 1190"/>
                <a:gd name="T3" fmla="*/ 0 h 1284"/>
                <a:gd name="T4" fmla="*/ 0 w 1190"/>
                <a:gd name="T5" fmla="*/ 0 h 1284"/>
                <a:gd name="T6" fmla="*/ 0 w 1190"/>
                <a:gd name="T7" fmla="*/ 0 h 1284"/>
                <a:gd name="T8" fmla="*/ 0 w 1190"/>
                <a:gd name="T9" fmla="*/ 0 h 1284"/>
                <a:gd name="T10" fmla="*/ 0 w 1190"/>
                <a:gd name="T11" fmla="*/ 0 h 1284"/>
                <a:gd name="T12" fmla="*/ 0 w 1190"/>
                <a:gd name="T13" fmla="*/ 0 h 1284"/>
                <a:gd name="T14" fmla="*/ 0 w 1190"/>
                <a:gd name="T15" fmla="*/ 0 h 1284"/>
                <a:gd name="T16" fmla="*/ 0 w 1190"/>
                <a:gd name="T17" fmla="*/ 0 h 1284"/>
                <a:gd name="T18" fmla="*/ 0 w 1190"/>
                <a:gd name="T19" fmla="*/ 0 h 1284"/>
                <a:gd name="T20" fmla="*/ 0 w 1190"/>
                <a:gd name="T21" fmla="*/ 0 h 1284"/>
                <a:gd name="T22" fmla="*/ 0 w 1190"/>
                <a:gd name="T23" fmla="*/ 0 h 1284"/>
                <a:gd name="T24" fmla="*/ 0 w 1190"/>
                <a:gd name="T25" fmla="*/ 0 h 1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284"/>
                <a:gd name="T41" fmla="*/ 1190 w 1190"/>
                <a:gd name="T42" fmla="*/ 1284 h 1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284">
                  <a:moveTo>
                    <a:pt x="0" y="0"/>
                  </a:moveTo>
                  <a:lnTo>
                    <a:pt x="590" y="307"/>
                  </a:lnTo>
                  <a:lnTo>
                    <a:pt x="994" y="843"/>
                  </a:lnTo>
                  <a:lnTo>
                    <a:pt x="1190" y="904"/>
                  </a:lnTo>
                  <a:lnTo>
                    <a:pt x="1077" y="991"/>
                  </a:lnTo>
                  <a:lnTo>
                    <a:pt x="1005" y="979"/>
                  </a:lnTo>
                  <a:lnTo>
                    <a:pt x="1040" y="1233"/>
                  </a:lnTo>
                  <a:lnTo>
                    <a:pt x="968" y="1284"/>
                  </a:lnTo>
                  <a:lnTo>
                    <a:pt x="1005" y="1210"/>
                  </a:lnTo>
                  <a:lnTo>
                    <a:pt x="943" y="942"/>
                  </a:lnTo>
                  <a:lnTo>
                    <a:pt x="541" y="369"/>
                  </a:lnTo>
                  <a:lnTo>
                    <a:pt x="0"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95" name="Freeform 828"/>
            <p:cNvSpPr>
              <a:spLocks/>
            </p:cNvSpPr>
            <p:nvPr/>
          </p:nvSpPr>
          <p:spPr bwMode="auto">
            <a:xfrm>
              <a:off x="2589" y="3637"/>
              <a:ext cx="144" cy="125"/>
            </a:xfrm>
            <a:custGeom>
              <a:avLst/>
              <a:gdLst>
                <a:gd name="T0" fmla="*/ 0 w 1160"/>
                <a:gd name="T1" fmla="*/ 0 h 1015"/>
                <a:gd name="T2" fmla="*/ 0 w 1160"/>
                <a:gd name="T3" fmla="*/ 0 h 1015"/>
                <a:gd name="T4" fmla="*/ 0 w 1160"/>
                <a:gd name="T5" fmla="*/ 0 h 1015"/>
                <a:gd name="T6" fmla="*/ 0 w 1160"/>
                <a:gd name="T7" fmla="*/ 0 h 1015"/>
                <a:gd name="T8" fmla="*/ 0 w 1160"/>
                <a:gd name="T9" fmla="*/ 0 h 1015"/>
                <a:gd name="T10" fmla="*/ 0 w 1160"/>
                <a:gd name="T11" fmla="*/ 0 h 1015"/>
                <a:gd name="T12" fmla="*/ 0 w 1160"/>
                <a:gd name="T13" fmla="*/ 0 h 1015"/>
                <a:gd name="T14" fmla="*/ 0 w 1160"/>
                <a:gd name="T15" fmla="*/ 0 h 1015"/>
                <a:gd name="T16" fmla="*/ 0 w 1160"/>
                <a:gd name="T17" fmla="*/ 0 h 1015"/>
                <a:gd name="T18" fmla="*/ 0 w 1160"/>
                <a:gd name="T19" fmla="*/ 0 h 1015"/>
                <a:gd name="T20" fmla="*/ 0 w 1160"/>
                <a:gd name="T21" fmla="*/ 0 h 1015"/>
                <a:gd name="T22" fmla="*/ 0 w 1160"/>
                <a:gd name="T23" fmla="*/ 0 h 1015"/>
                <a:gd name="T24" fmla="*/ 0 w 1160"/>
                <a:gd name="T25" fmla="*/ 0 h 1015"/>
                <a:gd name="T26" fmla="*/ 0 w 1160"/>
                <a:gd name="T27" fmla="*/ 0 h 1015"/>
                <a:gd name="T28" fmla="*/ 0 w 1160"/>
                <a:gd name="T29" fmla="*/ 0 h 1015"/>
                <a:gd name="T30" fmla="*/ 0 w 1160"/>
                <a:gd name="T31" fmla="*/ 0 h 1015"/>
                <a:gd name="T32" fmla="*/ 0 w 1160"/>
                <a:gd name="T33" fmla="*/ 0 h 1015"/>
                <a:gd name="T34" fmla="*/ 0 w 1160"/>
                <a:gd name="T35" fmla="*/ 0 h 1015"/>
                <a:gd name="T36" fmla="*/ 0 w 1160"/>
                <a:gd name="T37" fmla="*/ 0 h 1015"/>
                <a:gd name="T38" fmla="*/ 0 w 1160"/>
                <a:gd name="T39" fmla="*/ 0 h 1015"/>
                <a:gd name="T40" fmla="*/ 0 w 1160"/>
                <a:gd name="T41" fmla="*/ 0 h 1015"/>
                <a:gd name="T42" fmla="*/ 0 w 1160"/>
                <a:gd name="T43" fmla="*/ 0 h 10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0"/>
                <a:gd name="T67" fmla="*/ 0 h 1015"/>
                <a:gd name="T68" fmla="*/ 1160 w 1160"/>
                <a:gd name="T69" fmla="*/ 1015 h 10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0" h="1015">
                  <a:moveTo>
                    <a:pt x="99" y="0"/>
                  </a:moveTo>
                  <a:lnTo>
                    <a:pt x="316" y="235"/>
                  </a:lnTo>
                  <a:lnTo>
                    <a:pt x="613" y="391"/>
                  </a:lnTo>
                  <a:lnTo>
                    <a:pt x="989" y="817"/>
                  </a:lnTo>
                  <a:lnTo>
                    <a:pt x="1160" y="916"/>
                  </a:lnTo>
                  <a:lnTo>
                    <a:pt x="978" y="868"/>
                  </a:lnTo>
                  <a:lnTo>
                    <a:pt x="720" y="916"/>
                  </a:lnTo>
                  <a:lnTo>
                    <a:pt x="525" y="916"/>
                  </a:lnTo>
                  <a:lnTo>
                    <a:pt x="342" y="999"/>
                  </a:lnTo>
                  <a:lnTo>
                    <a:pt x="233" y="1015"/>
                  </a:lnTo>
                  <a:lnTo>
                    <a:pt x="208" y="988"/>
                  </a:lnTo>
                  <a:lnTo>
                    <a:pt x="353" y="868"/>
                  </a:lnTo>
                  <a:lnTo>
                    <a:pt x="0" y="575"/>
                  </a:lnTo>
                  <a:lnTo>
                    <a:pt x="294" y="734"/>
                  </a:lnTo>
                  <a:lnTo>
                    <a:pt x="477" y="833"/>
                  </a:lnTo>
                  <a:lnTo>
                    <a:pt x="613" y="843"/>
                  </a:lnTo>
                  <a:lnTo>
                    <a:pt x="699" y="769"/>
                  </a:lnTo>
                  <a:lnTo>
                    <a:pt x="771" y="720"/>
                  </a:lnTo>
                  <a:lnTo>
                    <a:pt x="613" y="514"/>
                  </a:lnTo>
                  <a:lnTo>
                    <a:pt x="244" y="271"/>
                  </a:lnTo>
                  <a:lnTo>
                    <a:pt x="72" y="62"/>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96" name="Freeform 829"/>
            <p:cNvSpPr>
              <a:spLocks/>
            </p:cNvSpPr>
            <p:nvPr/>
          </p:nvSpPr>
          <p:spPr bwMode="auto">
            <a:xfrm>
              <a:off x="2290" y="3686"/>
              <a:ext cx="107" cy="24"/>
            </a:xfrm>
            <a:custGeom>
              <a:avLst/>
              <a:gdLst>
                <a:gd name="T0" fmla="*/ 0 w 869"/>
                <a:gd name="T1" fmla="*/ 0 h 182"/>
                <a:gd name="T2" fmla="*/ 0 w 869"/>
                <a:gd name="T3" fmla="*/ 0 h 182"/>
                <a:gd name="T4" fmla="*/ 0 w 869"/>
                <a:gd name="T5" fmla="*/ 0 h 182"/>
                <a:gd name="T6" fmla="*/ 0 w 869"/>
                <a:gd name="T7" fmla="*/ 0 h 182"/>
                <a:gd name="T8" fmla="*/ 0 w 869"/>
                <a:gd name="T9" fmla="*/ 0 h 182"/>
                <a:gd name="T10" fmla="*/ 0 w 869"/>
                <a:gd name="T11" fmla="*/ 0 h 182"/>
                <a:gd name="T12" fmla="*/ 0 w 869"/>
                <a:gd name="T13" fmla="*/ 0 h 182"/>
                <a:gd name="T14" fmla="*/ 0 w 869"/>
                <a:gd name="T15" fmla="*/ 0 h 182"/>
                <a:gd name="T16" fmla="*/ 0 w 869"/>
                <a:gd name="T17" fmla="*/ 0 h 182"/>
                <a:gd name="T18" fmla="*/ 0 w 869"/>
                <a:gd name="T19" fmla="*/ 0 h 182"/>
                <a:gd name="T20" fmla="*/ 0 w 869"/>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182"/>
                <a:gd name="T35" fmla="*/ 869 w 869"/>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182">
                  <a:moveTo>
                    <a:pt x="134" y="0"/>
                  </a:moveTo>
                  <a:lnTo>
                    <a:pt x="268" y="85"/>
                  </a:lnTo>
                  <a:lnTo>
                    <a:pt x="415" y="133"/>
                  </a:lnTo>
                  <a:lnTo>
                    <a:pt x="586" y="133"/>
                  </a:lnTo>
                  <a:lnTo>
                    <a:pt x="733" y="74"/>
                  </a:lnTo>
                  <a:lnTo>
                    <a:pt x="869" y="85"/>
                  </a:lnTo>
                  <a:lnTo>
                    <a:pt x="671" y="170"/>
                  </a:lnTo>
                  <a:lnTo>
                    <a:pt x="487" y="182"/>
                  </a:lnTo>
                  <a:lnTo>
                    <a:pt x="293" y="147"/>
                  </a:lnTo>
                  <a:lnTo>
                    <a:pt x="0" y="13"/>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97" name="Freeform 830"/>
            <p:cNvSpPr>
              <a:spLocks/>
            </p:cNvSpPr>
            <p:nvPr/>
          </p:nvSpPr>
          <p:spPr bwMode="auto">
            <a:xfrm>
              <a:off x="2749" y="3705"/>
              <a:ext cx="39" cy="45"/>
            </a:xfrm>
            <a:custGeom>
              <a:avLst/>
              <a:gdLst>
                <a:gd name="T0" fmla="*/ 0 w 318"/>
                <a:gd name="T1" fmla="*/ 0 h 353"/>
                <a:gd name="T2" fmla="*/ 0 w 318"/>
                <a:gd name="T3" fmla="*/ 0 h 353"/>
                <a:gd name="T4" fmla="*/ 0 w 318"/>
                <a:gd name="T5" fmla="*/ 0 h 353"/>
                <a:gd name="T6" fmla="*/ 0 w 318"/>
                <a:gd name="T7" fmla="*/ 0 h 353"/>
                <a:gd name="T8" fmla="*/ 0 w 318"/>
                <a:gd name="T9" fmla="*/ 0 h 353"/>
                <a:gd name="T10" fmla="*/ 0 w 318"/>
                <a:gd name="T11" fmla="*/ 0 h 353"/>
                <a:gd name="T12" fmla="*/ 0 w 318"/>
                <a:gd name="T13" fmla="*/ 0 h 353"/>
                <a:gd name="T14" fmla="*/ 0 w 318"/>
                <a:gd name="T15" fmla="*/ 0 h 353"/>
                <a:gd name="T16" fmla="*/ 0 w 318"/>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53"/>
                <a:gd name="T29" fmla="*/ 318 w 31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53">
                  <a:moveTo>
                    <a:pt x="193" y="0"/>
                  </a:moveTo>
                  <a:lnTo>
                    <a:pt x="318" y="353"/>
                  </a:lnTo>
                  <a:lnTo>
                    <a:pt x="83" y="157"/>
                  </a:lnTo>
                  <a:lnTo>
                    <a:pt x="0" y="48"/>
                  </a:lnTo>
                  <a:lnTo>
                    <a:pt x="72" y="58"/>
                  </a:lnTo>
                  <a:lnTo>
                    <a:pt x="133" y="157"/>
                  </a:lnTo>
                  <a:lnTo>
                    <a:pt x="270" y="291"/>
                  </a:lnTo>
                  <a:lnTo>
                    <a:pt x="147" y="35"/>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98" name="Freeform 831"/>
            <p:cNvSpPr>
              <a:spLocks/>
            </p:cNvSpPr>
            <p:nvPr/>
          </p:nvSpPr>
          <p:spPr bwMode="auto">
            <a:xfrm>
              <a:off x="2529" y="3703"/>
              <a:ext cx="836" cy="215"/>
            </a:xfrm>
            <a:custGeom>
              <a:avLst/>
              <a:gdLst>
                <a:gd name="T0" fmla="*/ 0 w 6692"/>
                <a:gd name="T1" fmla="*/ 0 h 1720"/>
                <a:gd name="T2" fmla="*/ 0 w 6692"/>
                <a:gd name="T3" fmla="*/ 0 h 1720"/>
                <a:gd name="T4" fmla="*/ 0 w 6692"/>
                <a:gd name="T5" fmla="*/ 0 h 1720"/>
                <a:gd name="T6" fmla="*/ 0 w 6692"/>
                <a:gd name="T7" fmla="*/ 0 h 1720"/>
                <a:gd name="T8" fmla="*/ 0 w 6692"/>
                <a:gd name="T9" fmla="*/ 0 h 1720"/>
                <a:gd name="T10" fmla="*/ 0 60000 65536"/>
                <a:gd name="T11" fmla="*/ 0 60000 65536"/>
                <a:gd name="T12" fmla="*/ 0 60000 65536"/>
                <a:gd name="T13" fmla="*/ 0 60000 65536"/>
                <a:gd name="T14" fmla="*/ 0 60000 65536"/>
                <a:gd name="T15" fmla="*/ 0 w 6692"/>
                <a:gd name="T16" fmla="*/ 0 h 1720"/>
                <a:gd name="T17" fmla="*/ 6692 w 6692"/>
                <a:gd name="T18" fmla="*/ 1720 h 1720"/>
              </a:gdLst>
              <a:ahLst/>
              <a:cxnLst>
                <a:cxn ang="T10">
                  <a:pos x="T0" y="T1"/>
                </a:cxn>
                <a:cxn ang="T11">
                  <a:pos x="T2" y="T3"/>
                </a:cxn>
                <a:cxn ang="T12">
                  <a:pos x="T4" y="T5"/>
                </a:cxn>
                <a:cxn ang="T13">
                  <a:pos x="T6" y="T7"/>
                </a:cxn>
                <a:cxn ang="T14">
                  <a:pos x="T8" y="T9"/>
                </a:cxn>
              </a:cxnLst>
              <a:rect l="T15" t="T16" r="T17" b="T18"/>
              <a:pathLst>
                <a:path w="6692" h="1720">
                  <a:moveTo>
                    <a:pt x="1985" y="202"/>
                  </a:moveTo>
                  <a:lnTo>
                    <a:pt x="3910" y="0"/>
                  </a:lnTo>
                  <a:lnTo>
                    <a:pt x="6692" y="1085"/>
                  </a:lnTo>
                  <a:lnTo>
                    <a:pt x="2319" y="1720"/>
                  </a:lnTo>
                  <a:lnTo>
                    <a:pt x="0" y="4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899" name="Line 832"/>
            <p:cNvSpPr>
              <a:spLocks noChangeShapeType="1"/>
            </p:cNvSpPr>
            <p:nvPr/>
          </p:nvSpPr>
          <p:spPr bwMode="auto">
            <a:xfrm>
              <a:off x="2073" y="3670"/>
              <a:ext cx="10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00" name="Line 833"/>
            <p:cNvSpPr>
              <a:spLocks noChangeShapeType="1"/>
            </p:cNvSpPr>
            <p:nvPr/>
          </p:nvSpPr>
          <p:spPr bwMode="auto">
            <a:xfrm>
              <a:off x="2770" y="3670"/>
              <a:ext cx="63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01" name="Line 834"/>
            <p:cNvSpPr>
              <a:spLocks noChangeShapeType="1"/>
            </p:cNvSpPr>
            <p:nvPr/>
          </p:nvSpPr>
          <p:spPr bwMode="auto">
            <a:xfrm>
              <a:off x="3687" y="3670"/>
              <a:ext cx="28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7902" name="Freeform 835"/>
            <p:cNvSpPr>
              <a:spLocks/>
            </p:cNvSpPr>
            <p:nvPr/>
          </p:nvSpPr>
          <p:spPr bwMode="auto">
            <a:xfrm>
              <a:off x="3061" y="2956"/>
              <a:ext cx="65" cy="66"/>
            </a:xfrm>
            <a:custGeom>
              <a:avLst/>
              <a:gdLst>
                <a:gd name="T0" fmla="*/ 0 w 530"/>
                <a:gd name="T1" fmla="*/ 0 h 530"/>
                <a:gd name="T2" fmla="*/ 0 w 530"/>
                <a:gd name="T3" fmla="*/ 0 h 530"/>
                <a:gd name="T4" fmla="*/ 0 w 530"/>
                <a:gd name="T5" fmla="*/ 0 h 530"/>
                <a:gd name="T6" fmla="*/ 0 w 530"/>
                <a:gd name="T7" fmla="*/ 0 h 530"/>
                <a:gd name="T8" fmla="*/ 0 w 530"/>
                <a:gd name="T9" fmla="*/ 0 h 530"/>
                <a:gd name="T10" fmla="*/ 0 w 530"/>
                <a:gd name="T11" fmla="*/ 0 h 530"/>
                <a:gd name="T12" fmla="*/ 0 w 530"/>
                <a:gd name="T13" fmla="*/ 0 h 530"/>
                <a:gd name="T14" fmla="*/ 0 w 530"/>
                <a:gd name="T15" fmla="*/ 0 h 530"/>
                <a:gd name="T16" fmla="*/ 0 w 530"/>
                <a:gd name="T17" fmla="*/ 0 h 530"/>
                <a:gd name="T18" fmla="*/ 0 w 530"/>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30"/>
                <a:gd name="T32" fmla="*/ 530 w 530"/>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30">
                  <a:moveTo>
                    <a:pt x="152" y="530"/>
                  </a:moveTo>
                  <a:lnTo>
                    <a:pt x="442" y="366"/>
                  </a:lnTo>
                  <a:lnTo>
                    <a:pt x="530" y="265"/>
                  </a:lnTo>
                  <a:lnTo>
                    <a:pt x="341" y="0"/>
                  </a:lnTo>
                  <a:lnTo>
                    <a:pt x="214" y="65"/>
                  </a:lnTo>
                  <a:lnTo>
                    <a:pt x="251" y="265"/>
                  </a:lnTo>
                  <a:lnTo>
                    <a:pt x="200" y="315"/>
                  </a:lnTo>
                  <a:lnTo>
                    <a:pt x="0" y="328"/>
                  </a:lnTo>
                  <a:lnTo>
                    <a:pt x="0" y="517"/>
                  </a:lnTo>
                  <a:lnTo>
                    <a:pt x="152"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sp>
        <p:nvSpPr>
          <p:cNvPr id="121668" name="Text Box 836"/>
          <p:cNvSpPr txBox="1">
            <a:spLocks noChangeArrowheads="1"/>
          </p:cNvSpPr>
          <p:nvPr/>
        </p:nvSpPr>
        <p:spPr bwMode="auto">
          <a:xfrm>
            <a:off x="6804061" y="2997200"/>
            <a:ext cx="18716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N = 11 org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Data diskrit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Hasil membilang</a:t>
            </a:r>
            <a:endParaRPr kumimoji="0" lang="en-GB" sz="24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152205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000" fill="hold"/>
                                        <p:tgtEl>
                                          <p:spTgt spid="11"/>
                                        </p:tgtEl>
                                        <p:attrNameLst>
                                          <p:attrName>ppt_w</p:attrName>
                                        </p:attrNameLst>
                                      </p:cBhvr>
                                      <p:tavLst>
                                        <p:tav tm="0">
                                          <p:val>
                                            <p:fltVal val="0"/>
                                          </p:val>
                                        </p:tav>
                                        <p:tav tm="100000">
                                          <p:val>
                                            <p:strVal val="#ppt_w"/>
                                          </p:val>
                                        </p:tav>
                                      </p:tavLst>
                                    </p:anim>
                                    <p:anim calcmode="lin" valueType="num">
                                      <p:cBhvr>
                                        <p:cTn id="80" dur="1000" fill="hold"/>
                                        <p:tgtEl>
                                          <p:spTgt spid="11"/>
                                        </p:tgtEl>
                                        <p:attrNameLst>
                                          <p:attrName>ppt_h</p:attrName>
                                        </p:attrNameLst>
                                      </p:cBhvr>
                                      <p:tavLst>
                                        <p:tav tm="0">
                                          <p:val>
                                            <p:fltVal val="0"/>
                                          </p:val>
                                        </p:tav>
                                        <p:tav tm="100000">
                                          <p:val>
                                            <p:strVal val="#ppt_h"/>
                                          </p:val>
                                        </p:tav>
                                      </p:tavLst>
                                    </p:anim>
                                    <p:anim calcmode="lin" valueType="num">
                                      <p:cBhvr>
                                        <p:cTn id="8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fill="hold"/>
                                        <p:tgtEl>
                                          <p:spTgt spid="12"/>
                                        </p:tgtEl>
                                        <p:attrNameLst>
                                          <p:attrName>ppt_w</p:attrName>
                                        </p:attrNameLst>
                                      </p:cBhvr>
                                      <p:tavLst>
                                        <p:tav tm="0">
                                          <p:val>
                                            <p:fltVal val="0"/>
                                          </p:val>
                                        </p:tav>
                                        <p:tav tm="100000">
                                          <p:val>
                                            <p:strVal val="#ppt_w"/>
                                          </p:val>
                                        </p:tav>
                                      </p:tavLst>
                                    </p:anim>
                                    <p:anim calcmode="lin" valueType="num">
                                      <p:cBhvr>
                                        <p:cTn id="88" dur="1000" fill="hold"/>
                                        <p:tgtEl>
                                          <p:spTgt spid="12"/>
                                        </p:tgtEl>
                                        <p:attrNameLst>
                                          <p:attrName>ppt_h</p:attrName>
                                        </p:attrNameLst>
                                      </p:cBhvr>
                                      <p:tavLst>
                                        <p:tav tm="0">
                                          <p:val>
                                            <p:fltVal val="0"/>
                                          </p:val>
                                        </p:tav>
                                        <p:tav tm="100000">
                                          <p:val>
                                            <p:strVal val="#ppt_h"/>
                                          </p:val>
                                        </p:tav>
                                      </p:tavLst>
                                    </p:anim>
                                    <p:anim calcmode="lin" valueType="num">
                                      <p:cBhvr>
                                        <p:cTn id="8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nodeType="click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1000" fill="hold"/>
                                        <p:tgtEl>
                                          <p:spTgt spid="13"/>
                                        </p:tgtEl>
                                        <p:attrNameLst>
                                          <p:attrName>ppt_w</p:attrName>
                                        </p:attrNameLst>
                                      </p:cBhvr>
                                      <p:tavLst>
                                        <p:tav tm="0">
                                          <p:val>
                                            <p:fltVal val="0"/>
                                          </p:val>
                                        </p:tav>
                                        <p:tav tm="100000">
                                          <p:val>
                                            <p:strVal val="#ppt_w"/>
                                          </p:val>
                                        </p:tav>
                                      </p:tavLst>
                                    </p:anim>
                                    <p:anim calcmode="lin" valueType="num">
                                      <p:cBhvr>
                                        <p:cTn id="96" dur="1000" fill="hold"/>
                                        <p:tgtEl>
                                          <p:spTgt spid="13"/>
                                        </p:tgtEl>
                                        <p:attrNameLst>
                                          <p:attrName>ppt_h</p:attrName>
                                        </p:attrNameLst>
                                      </p:cBhvr>
                                      <p:tavLst>
                                        <p:tav tm="0">
                                          <p:val>
                                            <p:fltVal val="0"/>
                                          </p:val>
                                        </p:tav>
                                        <p:tav tm="100000">
                                          <p:val>
                                            <p:strVal val="#ppt_h"/>
                                          </p:val>
                                        </p:tav>
                                      </p:tavLst>
                                    </p:anim>
                                    <p:anim calcmode="lin" valueType="num">
                                      <p:cBhvr>
                                        <p:cTn id="9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5" presetClass="entr" presetSubtype="0" fill="hold"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1000" fill="hold"/>
                                        <p:tgtEl>
                                          <p:spTgt spid="14"/>
                                        </p:tgtEl>
                                        <p:attrNameLst>
                                          <p:attrName>ppt_w</p:attrName>
                                        </p:attrNameLst>
                                      </p:cBhvr>
                                      <p:tavLst>
                                        <p:tav tm="0">
                                          <p:val>
                                            <p:fltVal val="0"/>
                                          </p:val>
                                        </p:tav>
                                        <p:tav tm="100000">
                                          <p:val>
                                            <p:strVal val="#ppt_w"/>
                                          </p:val>
                                        </p:tav>
                                      </p:tavLst>
                                    </p:anim>
                                    <p:anim calcmode="lin" valueType="num">
                                      <p:cBhvr>
                                        <p:cTn id="104" dur="1000" fill="hold"/>
                                        <p:tgtEl>
                                          <p:spTgt spid="14"/>
                                        </p:tgtEl>
                                        <p:attrNameLst>
                                          <p:attrName>ppt_h</p:attrName>
                                        </p:attrNameLst>
                                      </p:cBhvr>
                                      <p:tavLst>
                                        <p:tav tm="0">
                                          <p:val>
                                            <p:fltVal val="0"/>
                                          </p:val>
                                        </p:tav>
                                        <p:tav tm="100000">
                                          <p:val>
                                            <p:strVal val="#ppt_h"/>
                                          </p:val>
                                        </p:tav>
                                      </p:tavLst>
                                    </p:anim>
                                    <p:anim calcmode="lin" valueType="num">
                                      <p:cBhvr>
                                        <p:cTn id="10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0" presetClass="entr" presetSubtype="0" fill="hold" grpId="0" nodeType="clickEffect">
                                  <p:stCondLst>
                                    <p:cond delay="0"/>
                                  </p:stCondLst>
                                  <p:childTnLst>
                                    <p:set>
                                      <p:cBhvr>
                                        <p:cTn id="110" dur="1" fill="hold">
                                          <p:stCondLst>
                                            <p:cond delay="0"/>
                                          </p:stCondLst>
                                        </p:cTn>
                                        <p:tgtEl>
                                          <p:spTgt spid="121668"/>
                                        </p:tgtEl>
                                        <p:attrNameLst>
                                          <p:attrName>style.visibility</p:attrName>
                                        </p:attrNameLst>
                                      </p:cBhvr>
                                      <p:to>
                                        <p:strVal val="visible"/>
                                      </p:to>
                                    </p:set>
                                    <p:animEffect transition="in" filter="fade">
                                      <p:cBhvr>
                                        <p:cTn id="111" dur="800" decel="100000"/>
                                        <p:tgtEl>
                                          <p:spTgt spid="121668"/>
                                        </p:tgtEl>
                                      </p:cBhvr>
                                    </p:animEffect>
                                    <p:anim calcmode="lin" valueType="num">
                                      <p:cBhvr>
                                        <p:cTn id="112" dur="800" decel="100000" fill="hold"/>
                                        <p:tgtEl>
                                          <p:spTgt spid="121668"/>
                                        </p:tgtEl>
                                        <p:attrNameLst>
                                          <p:attrName>style.rotation</p:attrName>
                                        </p:attrNameLst>
                                      </p:cBhvr>
                                      <p:tavLst>
                                        <p:tav tm="0">
                                          <p:val>
                                            <p:fltVal val="-90"/>
                                          </p:val>
                                        </p:tav>
                                        <p:tav tm="100000">
                                          <p:val>
                                            <p:fltVal val="0"/>
                                          </p:val>
                                        </p:tav>
                                      </p:tavLst>
                                    </p:anim>
                                    <p:anim calcmode="lin" valueType="num">
                                      <p:cBhvr>
                                        <p:cTn id="113" dur="800" decel="100000" fill="hold"/>
                                        <p:tgtEl>
                                          <p:spTgt spid="121668"/>
                                        </p:tgtEl>
                                        <p:attrNameLst>
                                          <p:attrName>ppt_x</p:attrName>
                                        </p:attrNameLst>
                                      </p:cBhvr>
                                      <p:tavLst>
                                        <p:tav tm="0">
                                          <p:val>
                                            <p:strVal val="#ppt_x+0.4"/>
                                          </p:val>
                                        </p:tav>
                                        <p:tav tm="100000">
                                          <p:val>
                                            <p:strVal val="#ppt_x-0.05"/>
                                          </p:val>
                                        </p:tav>
                                      </p:tavLst>
                                    </p:anim>
                                    <p:anim calcmode="lin" valueType="num">
                                      <p:cBhvr>
                                        <p:cTn id="114" dur="800" decel="100000" fill="hold"/>
                                        <p:tgtEl>
                                          <p:spTgt spid="121668"/>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121668"/>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12166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6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457200" y="876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Times New Roman" pitchFamily="18" charset="0"/>
                <a:cs typeface="Times New Roman" pitchFamily="18" charset="0"/>
              </a:rPr>
              <a:t>  </a:t>
            </a: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7" name="Rectangle 6"/>
          <p:cNvSpPr>
            <a:spLocks noChangeArrowheads="1"/>
          </p:cNvSpPr>
          <p:nvPr/>
        </p:nvSpPr>
        <p:spPr bwMode="auto">
          <a:xfrm>
            <a:off x="609600" y="102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Times New Roman" pitchFamily="18" charset="0"/>
                <a:cs typeface="Times New Roman" pitchFamily="18" charset="0"/>
              </a:rPr>
              <a:t>  </a:t>
            </a: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1619672" y="2060848"/>
                <a:ext cx="3945227" cy="12039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3600" b="0" i="0" u="none" strike="noStrike" kern="1200" cap="none" spc="0" normalizeH="0" baseline="0" noProof="0" smtClean="0">
                          <a:ln>
                            <a:noFill/>
                          </a:ln>
                          <a:solidFill>
                            <a:prstClr val="black"/>
                          </a:solidFill>
                          <a:effectLst/>
                          <a:uLnTx/>
                          <a:uFillTx/>
                          <a:latin typeface="Cambria Math"/>
                          <a:ea typeface="+mn-ea"/>
                          <a:cs typeface="+mn-cs"/>
                        </a:rPr>
                        <m:t>n</m:t>
                      </m:r>
                      <m:r>
                        <a:rPr kumimoji="0" lang="en-US" sz="3600" b="0" i="0" u="none" strike="noStrike" kern="1200" cap="none" spc="0" normalizeH="0" baseline="0" noProof="0" smtClean="0">
                          <a:ln>
                            <a:noFill/>
                          </a:ln>
                          <a:solidFill>
                            <a:prstClr val="black"/>
                          </a:solidFill>
                          <a:effectLst/>
                          <a:uLnTx/>
                          <a:uFillTx/>
                          <a:latin typeface="Cambria Math"/>
                          <a:ea typeface="+mn-ea"/>
                          <a:cs typeface="+mn-cs"/>
                        </a:rPr>
                        <m:t>=</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en-US" sz="3600" b="0" i="0" u="none" strike="noStrike" kern="1200" cap="none" spc="0" normalizeH="0" baseline="0" noProof="0" smtClean="0">
                                  <a:ln>
                                    <a:noFill/>
                                  </a:ln>
                                  <a:solidFill>
                                    <a:prstClr val="black"/>
                                  </a:solidFill>
                                  <a:effectLst/>
                                  <a:uLnTx/>
                                  <a:uFillTx/>
                                  <a:latin typeface="Cambria Math"/>
                                  <a:ea typeface="+mn-ea"/>
                                  <a:cs typeface="+mn-cs"/>
                                </a:rPr>
                                <m:t>z</m:t>
                              </m:r>
                            </m:e>
                            <m:sup>
                              <m:r>
                                <a:rPr kumimoji="0" lang="en-US" sz="3600" b="0" i="0" u="none" strike="noStrike" kern="1200" cap="none" spc="0" normalizeH="0" baseline="0" noProof="0" smtClean="0">
                                  <a:ln>
                                    <a:noFill/>
                                  </a:ln>
                                  <a:solidFill>
                                    <a:prstClr val="black"/>
                                  </a:solidFill>
                                  <a:effectLst/>
                                  <a:uLnTx/>
                                  <a:uFillTx/>
                                  <a:latin typeface="Cambria Math"/>
                                  <a:ea typeface="+mn-ea"/>
                                  <a:cs typeface="+mn-cs"/>
                                </a:rPr>
                                <m:t>2</m:t>
                              </m:r>
                            </m:sup>
                          </m:sSup>
                          <m:r>
                            <m:rPr>
                              <m:sty m:val="p"/>
                            </m:rPr>
                            <a:rPr kumimoji="0" lang="en-US" sz="3600" b="0" i="0" u="none" strike="noStrike" kern="1200" cap="none" spc="0" normalizeH="0" baseline="0" noProof="0" smtClean="0">
                              <a:ln>
                                <a:noFill/>
                              </a:ln>
                              <a:solidFill>
                                <a:prstClr val="black"/>
                              </a:solidFill>
                              <a:effectLst/>
                              <a:uLnTx/>
                              <a:uFillTx/>
                              <a:latin typeface="Cambria Math"/>
                              <a:ea typeface="+mn-ea"/>
                              <a:cs typeface="+mn-cs"/>
                            </a:rPr>
                            <m:t>pq</m:t>
                          </m:r>
                        </m:num>
                        <m:den>
                          <m:sSup>
                            <m:sSup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en-US" sz="3600" b="0" i="0" u="none" strike="noStrike" kern="1200" cap="none" spc="0" normalizeH="0" baseline="0" noProof="0" smtClean="0">
                                  <a:ln>
                                    <a:noFill/>
                                  </a:ln>
                                  <a:solidFill>
                                    <a:prstClr val="black"/>
                                  </a:solidFill>
                                  <a:effectLst/>
                                  <a:uLnTx/>
                                  <a:uFillTx/>
                                  <a:latin typeface="Cambria Math"/>
                                  <a:ea typeface="+mn-ea"/>
                                  <a:cs typeface="+mn-cs"/>
                                </a:rPr>
                                <m:t>e</m:t>
                              </m:r>
                            </m:e>
                            <m:sup>
                              <m:r>
                                <a:rPr kumimoji="0" lang="en-US" sz="3600" b="0" i="0" u="none" strike="noStrike" kern="1200" cap="none" spc="0" normalizeH="0" baseline="0" noProof="0" smtClean="0">
                                  <a:ln>
                                    <a:noFill/>
                                  </a:ln>
                                  <a:solidFill>
                                    <a:prstClr val="black"/>
                                  </a:solidFill>
                                  <a:effectLst/>
                                  <a:uLnTx/>
                                  <a:uFillTx/>
                                  <a:latin typeface="Cambria Math"/>
                                  <a:ea typeface="+mn-ea"/>
                                  <a:cs typeface="+mn-cs"/>
                                </a:rPr>
                                <m:t>2</m:t>
                              </m:r>
                            </m:sup>
                          </m:sSup>
                        </m:den>
                      </m:f>
                    </m:oMath>
                  </m:oMathPara>
                </a14:m>
                <a:endParaRPr kumimoji="0" lang="en-US" sz="3600" b="0" i="0" u="none" strike="noStrike" kern="1200" cap="none" spc="0" normalizeH="0" baseline="0" noProof="0" dirty="0">
                  <a:ln>
                    <a:noFill/>
                  </a:ln>
                  <a:solidFill>
                    <a:prstClr val="black"/>
                  </a:solidFill>
                  <a:effectLst/>
                  <a:uLnTx/>
                  <a:uFillTx/>
                  <a:latin typeface="Britannic Bold" pitchFamily="34" charset="0"/>
                  <a:ea typeface="+mn-ea"/>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19672" y="2060848"/>
                <a:ext cx="3945227" cy="1203919"/>
              </a:xfrm>
              <a:prstGeom prst="rect">
                <a:avLst/>
              </a:prstGeom>
              <a:blipFill rotWithShape="1">
                <a:blip r:embed="rId2"/>
                <a:stretch>
                  <a:fillRect/>
                </a:stretch>
              </a:blipFill>
            </p:spPr>
            <p:txBody>
              <a:bodyPr/>
              <a:lstStyle/>
              <a:p>
                <a:r>
                  <a:rPr lang="en-US">
                    <a:noFill/>
                  </a:rPr>
                  <a:t> </a:t>
                </a:r>
              </a:p>
            </p:txBody>
          </p:sp>
        </mc:Fallback>
      </mc:AlternateContent>
      <p:sp>
        <p:nvSpPr>
          <p:cNvPr id="12" name="TextBox 11"/>
          <p:cNvSpPr txBox="1"/>
          <p:nvPr/>
        </p:nvSpPr>
        <p:spPr>
          <a:xfrm>
            <a:off x="251520" y="404664"/>
            <a:ext cx="86409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MENGHITUNG JUMLAH SAMPEL, BILA JUMLAH  POPULASI TIDAK DIKETAHUI</a:t>
            </a:r>
          </a:p>
        </p:txBody>
      </p:sp>
      <p:graphicFrame>
        <p:nvGraphicFramePr>
          <p:cNvPr id="15" name="Table 14"/>
          <p:cNvGraphicFramePr>
            <a:graphicFrameLocks noGrp="1"/>
          </p:cNvGraphicFramePr>
          <p:nvPr/>
        </p:nvGraphicFramePr>
        <p:xfrm>
          <a:off x="251520" y="4077072"/>
          <a:ext cx="7416824" cy="2286000"/>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5976664">
                  <a:extLst>
                    <a:ext uri="{9D8B030D-6E8A-4147-A177-3AD203B41FA5}">
                      <a16:colId xmlns:a16="http://schemas.microsoft.com/office/drawing/2014/main" val="20002"/>
                    </a:ext>
                  </a:extLst>
                </a:gridCol>
              </a:tblGrid>
              <a:tr h="0">
                <a:tc>
                  <a:txBody>
                    <a:bodyPr/>
                    <a:lstStyle/>
                    <a:p>
                      <a:r>
                        <a:rPr lang="en-US" sz="2400" dirty="0">
                          <a:latin typeface="Arial Rounded MT Bold" pitchFamily="34" charset="0"/>
                        </a:rPr>
                        <a:t>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latin typeface="Arial Rounded MT Bold"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err="1">
                          <a:latin typeface="Arial Rounded MT Bold" pitchFamily="34" charset="0"/>
                        </a:rPr>
                        <a:t>Jumlah</a:t>
                      </a:r>
                      <a:r>
                        <a:rPr lang="en-US" sz="2400" dirty="0">
                          <a:latin typeface="Arial Rounded MT Bold" pitchFamily="34" charset="0"/>
                        </a:rPr>
                        <a:t> </a:t>
                      </a:r>
                      <a:r>
                        <a:rPr lang="en-US" sz="2400" dirty="0" err="1">
                          <a:latin typeface="Arial Rounded MT Bold" pitchFamily="34" charset="0"/>
                        </a:rPr>
                        <a:t>sampel</a:t>
                      </a:r>
                      <a:r>
                        <a:rPr lang="en-US" sz="2400" dirty="0">
                          <a:latin typeface="Arial Rounded MT Bold" pitchFamily="34" charset="0"/>
                        </a:rPr>
                        <a:t> yang </a:t>
                      </a:r>
                      <a:r>
                        <a:rPr lang="en-US" sz="2400" dirty="0" err="1">
                          <a:latin typeface="Arial Rounded MT Bold" pitchFamily="34" charset="0"/>
                        </a:rPr>
                        <a:t>diperlukan</a:t>
                      </a:r>
                      <a:endParaRPr lang="en-US" sz="24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2400" dirty="0">
                          <a:latin typeface="Arial Rounded MT Bold" pitchFamily="34" charset="0"/>
                        </a:rPr>
                        <a:t>Z</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latin typeface="Arial Rounded MT Bold"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latin typeface="Arial Rounded MT Bold" pitchFamily="34" charset="0"/>
                        </a:rPr>
                        <a:t>Confidence level 5% = 1,96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2400" dirty="0">
                          <a:latin typeface="Arial Rounded MT Bold" pitchFamily="34" charset="0"/>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latin typeface="Arial Rounded MT Bold"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latin typeface="Arial Rounded MT Bold" pitchFamily="34" charset="0"/>
                        </a:rPr>
                        <a:t>Sampling</a:t>
                      </a:r>
                      <a:r>
                        <a:rPr lang="en-US" sz="2400" baseline="0" dirty="0">
                          <a:latin typeface="Arial Rounded MT Bold" pitchFamily="34" charset="0"/>
                        </a:rPr>
                        <a:t> error (</a:t>
                      </a:r>
                      <a:r>
                        <a:rPr lang="en-US" sz="2400" baseline="0" dirty="0" err="1">
                          <a:latin typeface="Arial Rounded MT Bold" pitchFamily="34" charset="0"/>
                        </a:rPr>
                        <a:t>bisa</a:t>
                      </a:r>
                      <a:r>
                        <a:rPr lang="en-US" sz="2400" baseline="0" dirty="0">
                          <a:latin typeface="Arial Rounded MT Bold" pitchFamily="34" charset="0"/>
                        </a:rPr>
                        <a:t> 1%, 5%)</a:t>
                      </a:r>
                      <a:endParaRPr lang="en-US" sz="24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2400" dirty="0">
                          <a:latin typeface="Arial Rounded MT Bold" pitchFamily="34" charset="0"/>
                        </a:rPr>
                        <a:t>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latin typeface="Arial Rounded MT Bold"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err="1">
                          <a:latin typeface="Arial Rounded MT Bold" pitchFamily="34" charset="0"/>
                        </a:rPr>
                        <a:t>Peluang</a:t>
                      </a:r>
                      <a:r>
                        <a:rPr lang="en-US" sz="2400" dirty="0">
                          <a:latin typeface="Arial Rounded MT Bold" pitchFamily="34" charset="0"/>
                        </a:rPr>
                        <a:t> </a:t>
                      </a:r>
                      <a:r>
                        <a:rPr lang="en-US" sz="2400" dirty="0" err="1">
                          <a:latin typeface="Arial Rounded MT Bold" pitchFamily="34" charset="0"/>
                        </a:rPr>
                        <a:t>benar</a:t>
                      </a:r>
                      <a:r>
                        <a:rPr lang="en-US" sz="2400" dirty="0">
                          <a:latin typeface="Arial Rounded MT Bold" pitchFamily="34" charset="0"/>
                        </a:rPr>
                        <a:t>  = (0,5)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US" sz="2400" dirty="0">
                          <a:latin typeface="Arial Rounded MT Bold" pitchFamily="34" charset="0"/>
                        </a:rPr>
                        <a:t>q</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latin typeface="Arial Rounded MT Bold"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err="1">
                          <a:latin typeface="Arial Rounded MT Bold" pitchFamily="34" charset="0"/>
                        </a:rPr>
                        <a:t>Peluang</a:t>
                      </a:r>
                      <a:r>
                        <a:rPr lang="en-US" sz="2400" baseline="0" dirty="0">
                          <a:latin typeface="Arial Rounded MT Bold" pitchFamily="34" charset="0"/>
                        </a:rPr>
                        <a:t> </a:t>
                      </a:r>
                      <a:r>
                        <a:rPr lang="en-US" sz="2400" baseline="0" dirty="0" err="1">
                          <a:latin typeface="Arial Rounded MT Bold" pitchFamily="34" charset="0"/>
                        </a:rPr>
                        <a:t>salah</a:t>
                      </a:r>
                      <a:r>
                        <a:rPr lang="en-US" sz="2400" baseline="0" dirty="0">
                          <a:latin typeface="Arial Rounded MT Bold" pitchFamily="34" charset="0"/>
                        </a:rPr>
                        <a:t> = (0.5)</a:t>
                      </a:r>
                      <a:endParaRPr lang="en-US" sz="24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6" name="TextBox 15"/>
          <p:cNvSpPr txBox="1"/>
          <p:nvPr/>
        </p:nvSpPr>
        <p:spPr>
          <a:xfrm>
            <a:off x="5532490" y="2492895"/>
            <a:ext cx="31348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Rounded MT Bold" pitchFamily="34" charset="0"/>
                <a:ea typeface="+mn-ea"/>
                <a:cs typeface="Arial" pitchFamily="34" charset="0"/>
              </a:rPr>
              <a:t>COCHRAN</a:t>
            </a:r>
          </a:p>
        </p:txBody>
      </p:sp>
      <p:sp>
        <p:nvSpPr>
          <p:cNvPr id="17" name="Rectangle 16"/>
          <p:cNvSpPr/>
          <p:nvPr/>
        </p:nvSpPr>
        <p:spPr>
          <a:xfrm>
            <a:off x="2195736" y="1844824"/>
            <a:ext cx="2985864"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7823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457200" y="876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itchFamily="34" charset="0"/>
                <a:ea typeface="Times New Roman" pitchFamily="18" charset="0"/>
                <a:cs typeface="Times New Roman" pitchFamily="18" charset="0"/>
              </a:rPr>
              <a:t>  </a:t>
            </a: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 name="Rectangle 6"/>
          <p:cNvSpPr>
            <a:spLocks noChangeArrowheads="1"/>
          </p:cNvSpPr>
          <p:nvPr/>
        </p:nvSpPr>
        <p:spPr bwMode="auto">
          <a:xfrm>
            <a:off x="609600" y="102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itchFamily="34" charset="0"/>
                <a:ea typeface="Times New Roman" pitchFamily="18" charset="0"/>
                <a:cs typeface="Times New Roman" pitchFamily="18" charset="0"/>
              </a:rPr>
              <a:t>  </a:t>
            </a: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12" name="TextBox 11"/>
          <p:cNvSpPr txBox="1"/>
          <p:nvPr/>
        </p:nvSpPr>
        <p:spPr>
          <a:xfrm>
            <a:off x="251520" y="404664"/>
            <a:ext cx="864096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MENGHITUNG JUMLAH SAMPEL, BILA JUMLAH  POPULASI TIDAK DIKETAHUI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endParaRPr>
          </a:p>
        </p:txBody>
      </p:sp>
      <p:sp>
        <p:nvSpPr>
          <p:cNvPr id="3" name="Rectangle 2"/>
          <p:cNvSpPr/>
          <p:nvPr/>
        </p:nvSpPr>
        <p:spPr>
          <a:xfrm>
            <a:off x="251290" y="1722737"/>
            <a:ext cx="8435280"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Dilakukan</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penelitian</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untuk</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mengetahui</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kepuasan</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konsumen</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atas</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produk</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pasta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gigi</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merk</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Onogin</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Berapa</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jumlah</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sampel</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yang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diperlukan</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bila</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kelasalahan</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a:t>
            </a:r>
            <a:r>
              <a:rPr kumimoji="0" lang="en-US" sz="2400" b="0" i="1"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sampling error</a:t>
            </a:r>
            <a:r>
              <a:rPr kumimoji="0" lang="en-US" sz="24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a:t>) 5%?. </a:t>
            </a:r>
          </a:p>
        </p:txBody>
      </p:sp>
      <mc:AlternateContent xmlns:mc="http://schemas.openxmlformats.org/markup-compatibility/2006" xmlns:a14="http://schemas.microsoft.com/office/drawing/2010/main">
        <mc:Choice Requires="a14">
          <p:sp>
            <p:nvSpPr>
              <p:cNvPr id="4" name="TextBox 3"/>
              <p:cNvSpPr txBox="1"/>
              <p:nvPr/>
            </p:nvSpPr>
            <p:spPr>
              <a:xfrm>
                <a:off x="457200" y="3933056"/>
                <a:ext cx="7628401" cy="1836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3600" b="0" i="0" u="none" strike="noStrike" kern="1200" cap="none" spc="0" normalizeH="0" baseline="0" noProof="0" dirty="0" smtClean="0">
                          <a:ln>
                            <a:noFill/>
                          </a:ln>
                          <a:solidFill>
                            <a:prstClr val="white"/>
                          </a:solidFill>
                          <a:effectLst/>
                          <a:uLnTx/>
                          <a:uFillTx/>
                          <a:latin typeface="Calibri" pitchFamily="34" charset="0"/>
                          <a:ea typeface="+mn-ea"/>
                          <a:cs typeface="Arial" pitchFamily="34" charset="0"/>
                        </a:rPr>
                        <m:t>n</m:t>
                      </m:r>
                      <m:r>
                        <m:rPr>
                          <m:nor/>
                        </m:rPr>
                        <a:rPr kumimoji="0" lang="en-US" sz="3600" b="0" i="0" u="none" strike="noStrike" kern="1200" cap="none" spc="0" normalizeH="0" baseline="0" noProof="0" dirty="0" smtClean="0">
                          <a:ln>
                            <a:noFill/>
                          </a:ln>
                          <a:solidFill>
                            <a:prstClr val="white"/>
                          </a:solidFill>
                          <a:effectLst/>
                          <a:uLnTx/>
                          <a:uFillTx/>
                          <a:latin typeface="Arial Rounded MT Bold" pitchFamily="34" charset="0"/>
                          <a:ea typeface="+mn-ea"/>
                          <a:cs typeface="Arial" pitchFamily="34" charset="0"/>
                        </a:rPr>
                        <m:t> = </m:t>
                      </m:r>
                      <m:f>
                        <m:f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r>
                                <m:rPr>
                                  <m:sty m:val="p"/>
                                </m:rPr>
                                <a:rPr kumimoji="0" lang="en-US" sz="3600" b="0" i="0" u="none" strike="noStrike" kern="1200" cap="none" spc="0" normalizeH="0" baseline="0" noProof="0">
                                  <a:ln>
                                    <a:noFill/>
                                  </a:ln>
                                  <a:solidFill>
                                    <a:prstClr val="white"/>
                                  </a:solidFill>
                                  <a:effectLst/>
                                  <a:uLnTx/>
                                  <a:uFillTx/>
                                  <a:latin typeface="Cambria Math"/>
                                  <a:ea typeface="+mn-ea"/>
                                  <a:cs typeface="+mn-cs"/>
                                </a:rPr>
                                <m:t>z</m:t>
                              </m:r>
                            </m:e>
                            <m:sup>
                              <m:r>
                                <a:rPr kumimoji="0" lang="en-US" sz="3600" b="0" i="0" u="none" strike="noStrike" kern="1200" cap="none" spc="0" normalizeH="0" baseline="0" noProof="0">
                                  <a:ln>
                                    <a:noFill/>
                                  </a:ln>
                                  <a:solidFill>
                                    <a:prstClr val="white"/>
                                  </a:solidFill>
                                  <a:effectLst/>
                                  <a:uLnTx/>
                                  <a:uFillTx/>
                                  <a:latin typeface="Cambria Math"/>
                                  <a:ea typeface="+mn-ea"/>
                                  <a:cs typeface="+mn-cs"/>
                                </a:rPr>
                                <m:t>2</m:t>
                              </m:r>
                            </m:sup>
                          </m:sSup>
                          <m:r>
                            <m:rPr>
                              <m:sty m:val="p"/>
                            </m:rPr>
                            <a:rPr kumimoji="0" lang="en-US" sz="3600" b="0" i="0" u="none" strike="noStrike" kern="1200" cap="none" spc="0" normalizeH="0" baseline="0" noProof="0">
                              <a:ln>
                                <a:noFill/>
                              </a:ln>
                              <a:solidFill>
                                <a:prstClr val="white"/>
                              </a:solidFill>
                              <a:effectLst/>
                              <a:uLnTx/>
                              <a:uFillTx/>
                              <a:latin typeface="Cambria Math"/>
                              <a:ea typeface="+mn-ea"/>
                              <a:cs typeface="+mn-cs"/>
                            </a:rPr>
                            <m:t>pq</m:t>
                          </m:r>
                        </m:num>
                        <m:den>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r>
                                <m:rPr>
                                  <m:sty m:val="p"/>
                                </m:rPr>
                                <a:rPr kumimoji="0" lang="en-US" sz="3600" b="0" i="0" u="none" strike="noStrike" kern="1200" cap="none" spc="0" normalizeH="0" baseline="0" noProof="0">
                                  <a:ln>
                                    <a:noFill/>
                                  </a:ln>
                                  <a:solidFill>
                                    <a:prstClr val="white"/>
                                  </a:solidFill>
                                  <a:effectLst/>
                                  <a:uLnTx/>
                                  <a:uFillTx/>
                                  <a:latin typeface="Cambria Math"/>
                                  <a:ea typeface="+mn-ea"/>
                                  <a:cs typeface="+mn-cs"/>
                                </a:rPr>
                                <m:t>e</m:t>
                              </m:r>
                            </m:e>
                            <m:sup>
                              <m:r>
                                <a:rPr kumimoji="0" lang="en-US" sz="3600" b="0" i="0" u="none" strike="noStrike" kern="1200" cap="none" spc="0" normalizeH="0" baseline="0" noProof="0">
                                  <a:ln>
                                    <a:noFill/>
                                  </a:ln>
                                  <a:solidFill>
                                    <a:prstClr val="white"/>
                                  </a:solidFill>
                                  <a:effectLst/>
                                  <a:uLnTx/>
                                  <a:uFillTx/>
                                  <a:latin typeface="Cambria Math"/>
                                  <a:ea typeface="+mn-ea"/>
                                  <a:cs typeface="+mn-cs"/>
                                </a:rPr>
                                <m:t>2</m:t>
                              </m:r>
                            </m:sup>
                          </m:sSup>
                        </m:den>
                      </m:f>
                      <m:r>
                        <m:rPr>
                          <m:nor/>
                        </m:rPr>
                        <a:rPr kumimoji="0" lang="en-US" sz="36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m:t>  = </m:t>
                      </m:r>
                      <m:f>
                        <m:f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d>
                                <m:d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dPr>
                                <m:e>
                                  <m:r>
                                    <a:rPr kumimoji="0" lang="en-US" sz="3600" b="0" i="0" u="none" strike="noStrike" kern="1200" cap="none" spc="0" normalizeH="0" baseline="0" noProof="0">
                                      <a:ln>
                                        <a:noFill/>
                                      </a:ln>
                                      <a:solidFill>
                                        <a:prstClr val="white"/>
                                      </a:solidFill>
                                      <a:effectLst/>
                                      <a:uLnTx/>
                                      <a:uFillTx/>
                                      <a:latin typeface="Cambria Math"/>
                                      <a:ea typeface="+mn-ea"/>
                                      <a:cs typeface="+mn-cs"/>
                                    </a:rPr>
                                    <m:t>1,96</m:t>
                                  </m:r>
                                </m:e>
                              </m:d>
                            </m:e>
                            <m:sup>
                              <m:r>
                                <a:rPr kumimoji="0" lang="en-US" sz="3600" b="0" i="0" u="none" strike="noStrike" kern="1200" cap="none" spc="0" normalizeH="0" baseline="0" noProof="0">
                                  <a:ln>
                                    <a:noFill/>
                                  </a:ln>
                                  <a:solidFill>
                                    <a:prstClr val="white"/>
                                  </a:solidFill>
                                  <a:effectLst/>
                                  <a:uLnTx/>
                                  <a:uFillTx/>
                                  <a:latin typeface="Cambria Math"/>
                                  <a:ea typeface="+mn-ea"/>
                                  <a:cs typeface="+mn-cs"/>
                                </a:rPr>
                                <m:t>2</m:t>
                              </m:r>
                            </m:sup>
                          </m:sSup>
                          <m:r>
                            <a:rPr kumimoji="0" lang="en-US" sz="3600" b="0" i="0" u="none" strike="noStrike" kern="1200" cap="none" spc="0" normalizeH="0" baseline="0" noProof="0">
                              <a:ln>
                                <a:noFill/>
                              </a:ln>
                              <a:solidFill>
                                <a:prstClr val="white"/>
                              </a:solidFill>
                              <a:effectLst/>
                              <a:uLnTx/>
                              <a:uFillTx/>
                              <a:latin typeface="Cambria Math"/>
                              <a:ea typeface="+mn-ea"/>
                              <a:cs typeface="+mn-cs"/>
                            </a:rPr>
                            <m:t>  </m:t>
                          </m:r>
                          <m:d>
                            <m:d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dPr>
                            <m:e>
                              <m:r>
                                <a:rPr kumimoji="0" lang="en-US" sz="3600" b="0" i="0" u="none" strike="noStrike" kern="1200" cap="none" spc="0" normalizeH="0" baseline="0" noProof="0">
                                  <a:ln>
                                    <a:noFill/>
                                  </a:ln>
                                  <a:solidFill>
                                    <a:prstClr val="white"/>
                                  </a:solidFill>
                                  <a:effectLst/>
                                  <a:uLnTx/>
                                  <a:uFillTx/>
                                  <a:latin typeface="Cambria Math"/>
                                  <a:ea typeface="+mn-ea"/>
                                  <a:cs typeface="+mn-cs"/>
                                </a:rPr>
                                <m:t>0,5</m:t>
                              </m:r>
                            </m:e>
                          </m:d>
                          <m:d>
                            <m:d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dPr>
                            <m:e>
                              <m:r>
                                <a:rPr kumimoji="0" lang="en-US" sz="3600" b="0" i="0" u="none" strike="noStrike" kern="1200" cap="none" spc="0" normalizeH="0" baseline="0" noProof="0">
                                  <a:ln>
                                    <a:noFill/>
                                  </a:ln>
                                  <a:solidFill>
                                    <a:prstClr val="white"/>
                                  </a:solidFill>
                                  <a:effectLst/>
                                  <a:uLnTx/>
                                  <a:uFillTx/>
                                  <a:latin typeface="Cambria Math"/>
                                  <a:ea typeface="+mn-ea"/>
                                  <a:cs typeface="+mn-cs"/>
                                </a:rPr>
                                <m:t>0,5</m:t>
                              </m:r>
                            </m:e>
                          </m:d>
                        </m:num>
                        <m:den>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d>
                                <m:d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dPr>
                                <m:e>
                                  <m:r>
                                    <a:rPr kumimoji="0" lang="en-US" sz="3600" b="0" i="0" u="none" strike="noStrike" kern="1200" cap="none" spc="0" normalizeH="0" baseline="0" noProof="0">
                                      <a:ln>
                                        <a:noFill/>
                                      </a:ln>
                                      <a:solidFill>
                                        <a:prstClr val="white"/>
                                      </a:solidFill>
                                      <a:effectLst/>
                                      <a:uLnTx/>
                                      <a:uFillTx/>
                                      <a:latin typeface="Cambria Math"/>
                                      <a:ea typeface="+mn-ea"/>
                                      <a:cs typeface="+mn-cs"/>
                                    </a:rPr>
                                    <m:t>0,</m:t>
                                  </m:r>
                                  <m:r>
                                    <a:rPr kumimoji="0" lang="en-US" sz="3600" b="0" i="0" u="none" strike="noStrike" kern="1200" cap="none" spc="0" normalizeH="0" baseline="0" noProof="0" smtClean="0">
                                      <a:ln>
                                        <a:noFill/>
                                      </a:ln>
                                      <a:solidFill>
                                        <a:prstClr val="white"/>
                                      </a:solidFill>
                                      <a:effectLst/>
                                      <a:uLnTx/>
                                      <a:uFillTx/>
                                      <a:latin typeface="Cambria Math"/>
                                      <a:ea typeface="+mn-ea"/>
                                      <a:cs typeface="+mn-cs"/>
                                    </a:rPr>
                                    <m:t>0</m:t>
                                  </m:r>
                                  <m:r>
                                    <a:rPr kumimoji="0" lang="en-US" sz="3600" b="0" i="0" u="none" strike="noStrike" kern="1200" cap="none" spc="0" normalizeH="0" baseline="0" noProof="0">
                                      <a:ln>
                                        <a:noFill/>
                                      </a:ln>
                                      <a:solidFill>
                                        <a:prstClr val="white"/>
                                      </a:solidFill>
                                      <a:effectLst/>
                                      <a:uLnTx/>
                                      <a:uFillTx/>
                                      <a:latin typeface="Cambria Math"/>
                                      <a:ea typeface="+mn-ea"/>
                                      <a:cs typeface="+mn-cs"/>
                                    </a:rPr>
                                    <m:t>5</m:t>
                                  </m:r>
                                </m:e>
                              </m:d>
                            </m:e>
                            <m:sup>
                              <m:r>
                                <a:rPr kumimoji="0" lang="en-US" sz="3600" b="0" i="0" u="none" strike="noStrike" kern="1200" cap="none" spc="0" normalizeH="0" baseline="0" noProof="0">
                                  <a:ln>
                                    <a:noFill/>
                                  </a:ln>
                                  <a:solidFill>
                                    <a:prstClr val="white"/>
                                  </a:solidFill>
                                  <a:effectLst/>
                                  <a:uLnTx/>
                                  <a:uFillTx/>
                                  <a:latin typeface="Cambria Math"/>
                                  <a:ea typeface="+mn-ea"/>
                                  <a:cs typeface="+mn-cs"/>
                                </a:rPr>
                                <m:t>2</m:t>
                              </m:r>
                            </m:sup>
                          </m:sSup>
                        </m:den>
                      </m:f>
                      <m:r>
                        <m:rPr>
                          <m:nor/>
                        </m:rPr>
                        <a:rPr kumimoji="0" lang="en-US" sz="3600" b="0"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rPr>
                        <m:t>  =  </m:t>
                      </m:r>
                      <m:r>
                        <m:rPr>
                          <m:nor/>
                        </m:rP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pitchFamily="34" charset="0"/>
                        </a:rPr>
                        <m:t>385 </m:t>
                      </m:r>
                      <m:r>
                        <m:rPr>
                          <m:nor/>
                        </m:rP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pitchFamily="34" charset="0"/>
                        </a:rPr>
                        <m:t>orang</m:t>
                      </m:r>
                    </m:oMath>
                  </m:oMathPara>
                </a14:m>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7200" y="3933056"/>
                <a:ext cx="7628401" cy="183627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2973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929" y="260648"/>
            <a:ext cx="7367736" cy="1143000"/>
          </a:xfrm>
        </p:spPr>
        <p:txBody>
          <a:bodyPr/>
          <a:lstStyle/>
          <a:p>
            <a:r>
              <a:rPr lang="en-US" sz="2800" dirty="0">
                <a:latin typeface="Arial Rounded MT Bold" pitchFamily="34" charset="0"/>
              </a:rPr>
              <a:t>BILA JUMLAH POPULASI DIKETAHUI</a:t>
            </a:r>
          </a:p>
        </p:txBody>
      </p:sp>
      <mc:AlternateContent xmlns:mc="http://schemas.openxmlformats.org/markup-compatibility/2006" xmlns:a14="http://schemas.microsoft.com/office/drawing/2010/main">
        <mc:Choice Requires="a14">
          <p:sp>
            <p:nvSpPr>
              <p:cNvPr id="4" name="TextBox 3"/>
              <p:cNvSpPr txBox="1"/>
              <p:nvPr/>
            </p:nvSpPr>
            <p:spPr>
              <a:xfrm>
                <a:off x="2673365" y="1808121"/>
                <a:ext cx="3410803" cy="1983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n-ea"/>
                    <a:cs typeface="Arial" pitchFamily="34" charset="0"/>
                  </a:rPr>
                  <a:t>n = </a:t>
                </a:r>
                <a14:m>
                  <m:oMath xmlns:m="http://schemas.openxmlformats.org/officeDocument/2006/math">
                    <m:f>
                      <m:fPr>
                        <m:ctrlPr>
                          <a:rPr kumimoji="0" lang="en-US" sz="40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a:ln>
                              <a:noFill/>
                            </a:ln>
                            <a:solidFill>
                              <a:srgbClr val="FFFFFF"/>
                            </a:solidFill>
                            <a:effectLst/>
                            <a:uLnTx/>
                            <a:uFillTx/>
                            <a:latin typeface="Cambria Math"/>
                            <a:ea typeface="+mn-ea"/>
                            <a:cs typeface="+mn-cs"/>
                          </a:rPr>
                          <m:t>𝑁</m:t>
                        </m:r>
                      </m:num>
                      <m:den>
                        <m:r>
                          <a:rPr kumimoji="0" lang="en-US" sz="4000" b="0" i="1" u="none" strike="noStrike" kern="1200" cap="none" spc="0" normalizeH="0" baseline="0" noProof="0">
                            <a:ln>
                              <a:noFill/>
                            </a:ln>
                            <a:solidFill>
                              <a:srgbClr val="FFFFFF"/>
                            </a:solidFill>
                            <a:effectLst/>
                            <a:uLnTx/>
                            <a:uFillTx/>
                            <a:latin typeface="Cambria Math"/>
                            <a:ea typeface="+mn-ea"/>
                            <a:cs typeface="+mn-cs"/>
                          </a:rPr>
                          <m:t>1+</m:t>
                        </m:r>
                        <m:r>
                          <a:rPr kumimoji="0" lang="en-US" sz="4000" b="0" i="1" u="none" strike="noStrike" kern="1200" cap="none" spc="0" normalizeH="0" baseline="0" noProof="0">
                            <a:ln>
                              <a:noFill/>
                            </a:ln>
                            <a:solidFill>
                              <a:srgbClr val="FFFFFF"/>
                            </a:solidFill>
                            <a:effectLst/>
                            <a:uLnTx/>
                            <a:uFillTx/>
                            <a:latin typeface="Cambria Math"/>
                            <a:ea typeface="+mn-ea"/>
                            <a:cs typeface="+mn-cs"/>
                          </a:rPr>
                          <m:t>𝑁</m:t>
                        </m:r>
                        <m:r>
                          <a:rPr kumimoji="0" lang="en-US" sz="4000" b="0" i="1" u="none" strike="noStrike" kern="1200" cap="none" spc="0" normalizeH="0" baseline="0" noProof="0">
                            <a:ln>
                              <a:noFill/>
                            </a:ln>
                            <a:solidFill>
                              <a:srgbClr val="FFFFFF"/>
                            </a:solidFill>
                            <a:effectLst/>
                            <a:uLnTx/>
                            <a:uFillTx/>
                            <a:latin typeface="Cambria Math"/>
                            <a:ea typeface="+mn-ea"/>
                            <a:cs typeface="+mn-cs"/>
                          </a:rPr>
                          <m:t>(</m:t>
                        </m:r>
                        <m:sSup>
                          <m:sSupPr>
                            <m:ctrlPr>
                              <a:rPr kumimoji="0" lang="en-US" sz="40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rPr>
                            </m:ctrlPr>
                          </m:sSupPr>
                          <m:e>
                            <m:r>
                              <a:rPr kumimoji="0" lang="en-US" sz="4000" b="0" i="1" u="none" strike="noStrike" kern="1200" cap="none" spc="0" normalizeH="0" baseline="0" noProof="0">
                                <a:ln>
                                  <a:noFill/>
                                </a:ln>
                                <a:solidFill>
                                  <a:srgbClr val="FFFFFF"/>
                                </a:solidFill>
                                <a:effectLst/>
                                <a:uLnTx/>
                                <a:uFillTx/>
                                <a:latin typeface="Cambria Math"/>
                                <a:ea typeface="+mn-ea"/>
                                <a:cs typeface="+mn-cs"/>
                              </a:rPr>
                              <m:t>𝑒</m:t>
                            </m:r>
                            <m:r>
                              <a:rPr kumimoji="0" lang="en-US" sz="4000" b="0" i="1" u="none" strike="noStrike" kern="1200" cap="none" spc="0" normalizeH="0" baseline="0" noProof="0">
                                <a:ln>
                                  <a:noFill/>
                                </a:ln>
                                <a:solidFill>
                                  <a:srgbClr val="FFFFFF"/>
                                </a:solidFill>
                                <a:effectLst/>
                                <a:uLnTx/>
                                <a:uFillTx/>
                                <a:latin typeface="Cambria Math"/>
                                <a:ea typeface="+mn-ea"/>
                                <a:cs typeface="+mn-cs"/>
                              </a:rPr>
                              <m:t>)</m:t>
                            </m:r>
                          </m:e>
                          <m:sup>
                            <m:r>
                              <a:rPr kumimoji="0" lang="en-US" sz="4000" b="0" i="1" u="none" strike="noStrike" kern="1200" cap="none" spc="0" normalizeH="0" baseline="0" noProof="0">
                                <a:ln>
                                  <a:noFill/>
                                </a:ln>
                                <a:solidFill>
                                  <a:srgbClr val="FFFFFF"/>
                                </a:solidFill>
                                <a:effectLst/>
                                <a:uLnTx/>
                                <a:uFillTx/>
                                <a:latin typeface="Cambria Math"/>
                                <a:ea typeface="+mn-ea"/>
                                <a:cs typeface="+mn-cs"/>
                              </a:rPr>
                              <m:t>2</m:t>
                            </m:r>
                          </m:sup>
                        </m:sSup>
                      </m:den>
                    </m:f>
                  </m:oMath>
                </a14:m>
                <a:endParaRPr kumimoji="0" lang="en-US" sz="4000" b="0" i="1" u="none" strike="noStrike" kern="1200" cap="none" spc="0" normalizeH="0" baseline="0" noProof="0" dirty="0">
                  <a:ln>
                    <a:noFill/>
                  </a:ln>
                  <a:solidFill>
                    <a:srgbClr val="FFFFFF"/>
                  </a:solidFill>
                  <a:effectLst/>
                  <a:uLnTx/>
                  <a:uFillTx/>
                  <a:latin typeface="Arial"/>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1" u="none" strike="noStrike" kern="1200" cap="none" spc="0" normalizeH="0" baseline="0" noProof="0" dirty="0">
                  <a:ln>
                    <a:noFill/>
                  </a:ln>
                  <a:solidFill>
                    <a:srgbClr val="FFFFFF"/>
                  </a:solidFill>
                  <a:effectLst/>
                  <a:uLnTx/>
                  <a:uFillTx/>
                  <a:latin typeface="Arial"/>
                  <a:ea typeface="+mn-ea"/>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673365" y="1808121"/>
                <a:ext cx="3410803" cy="1983941"/>
              </a:xfrm>
              <a:prstGeom prst="rect">
                <a:avLst/>
              </a:prstGeom>
              <a:blipFill rotWithShape="1">
                <a:blip r:embed="rId2"/>
                <a:stretch>
                  <a:fillRect l="-64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051720" y="4149080"/>
                <a:ext cx="6602192" cy="14866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Rounded MT Bold" pitchFamily="34" charset="0"/>
                    <a:ea typeface="+mn-ea"/>
                    <a:cs typeface="Arial" pitchFamily="34" charset="0"/>
                  </a:rPr>
                  <a:t>n = </a:t>
                </a:r>
                <a14:m>
                  <m:oMath xmlns:m="http://schemas.openxmlformats.org/officeDocument/2006/math">
                    <m:f>
                      <m:fPr>
                        <m:ctrlPr>
                          <a:rPr kumimoji="0" lang="en-US" sz="36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a:ln>
                              <a:noFill/>
                            </a:ln>
                            <a:solidFill>
                              <a:srgbClr val="FFFFFF"/>
                            </a:solidFill>
                            <a:effectLst/>
                            <a:uLnTx/>
                            <a:uFillTx/>
                            <a:latin typeface="Cambria Math"/>
                            <a:ea typeface="+mn-ea"/>
                            <a:cs typeface="+mn-cs"/>
                          </a:rPr>
                          <m:t>𝑁</m:t>
                        </m:r>
                      </m:num>
                      <m:den>
                        <m:r>
                          <a:rPr kumimoji="0" lang="en-US" sz="3600" b="0" i="1" u="none" strike="noStrike" kern="1200" cap="none" spc="0" normalizeH="0" baseline="0" noProof="0">
                            <a:ln>
                              <a:noFill/>
                            </a:ln>
                            <a:solidFill>
                              <a:srgbClr val="FFFFFF"/>
                            </a:solidFill>
                            <a:effectLst/>
                            <a:uLnTx/>
                            <a:uFillTx/>
                            <a:latin typeface="Cambria Math"/>
                            <a:ea typeface="+mn-ea"/>
                            <a:cs typeface="+mn-cs"/>
                          </a:rPr>
                          <m:t>1+</m:t>
                        </m:r>
                        <m:r>
                          <a:rPr kumimoji="0" lang="en-US" sz="3600" b="0" i="1" u="none" strike="noStrike" kern="1200" cap="none" spc="0" normalizeH="0" baseline="0" noProof="0">
                            <a:ln>
                              <a:noFill/>
                            </a:ln>
                            <a:solidFill>
                              <a:srgbClr val="FFFFFF"/>
                            </a:solidFill>
                            <a:effectLst/>
                            <a:uLnTx/>
                            <a:uFillTx/>
                            <a:latin typeface="Cambria Math"/>
                            <a:ea typeface="+mn-ea"/>
                            <a:cs typeface="+mn-cs"/>
                          </a:rPr>
                          <m:t>𝑁</m:t>
                        </m:r>
                        <m:r>
                          <a:rPr kumimoji="0" lang="en-US" sz="3600" b="0" i="1" u="none" strike="noStrike" kern="1200" cap="none" spc="0" normalizeH="0" baseline="0" noProof="0">
                            <a:ln>
                              <a:noFill/>
                            </a:ln>
                            <a:solidFill>
                              <a:srgbClr val="FFFFFF"/>
                            </a:solidFill>
                            <a:effectLst/>
                            <a:uLnTx/>
                            <a:uFillTx/>
                            <a:latin typeface="Cambria Math"/>
                            <a:ea typeface="+mn-ea"/>
                            <a:cs typeface="+mn-cs"/>
                          </a:rPr>
                          <m:t>(</m:t>
                        </m:r>
                        <m:sSup>
                          <m:sSupPr>
                            <m:ctrlPr>
                              <a:rPr kumimoji="0" lang="en-US" sz="36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rPr>
                            </m:ctrlPr>
                          </m:sSupPr>
                          <m:e>
                            <m:r>
                              <a:rPr kumimoji="0" lang="en-US" sz="3600" b="0" i="1" u="none" strike="noStrike" kern="1200" cap="none" spc="0" normalizeH="0" baseline="0" noProof="0">
                                <a:ln>
                                  <a:noFill/>
                                </a:ln>
                                <a:solidFill>
                                  <a:srgbClr val="FFFFFF"/>
                                </a:solidFill>
                                <a:effectLst/>
                                <a:uLnTx/>
                                <a:uFillTx/>
                                <a:latin typeface="Cambria Math"/>
                                <a:ea typeface="+mn-ea"/>
                                <a:cs typeface="+mn-cs"/>
                              </a:rPr>
                              <m:t>𝑒</m:t>
                            </m:r>
                            <m:r>
                              <a:rPr kumimoji="0" lang="en-US" sz="3600" b="0" i="1" u="none" strike="noStrike" kern="1200" cap="none" spc="0" normalizeH="0" baseline="0" noProof="0">
                                <a:ln>
                                  <a:noFill/>
                                </a:ln>
                                <a:solidFill>
                                  <a:srgbClr val="FFFFFF"/>
                                </a:solidFill>
                                <a:effectLst/>
                                <a:uLnTx/>
                                <a:uFillTx/>
                                <a:latin typeface="Cambria Math"/>
                                <a:ea typeface="+mn-ea"/>
                                <a:cs typeface="+mn-cs"/>
                              </a:rPr>
                              <m:t>)</m:t>
                            </m:r>
                          </m:e>
                          <m:sup>
                            <m:r>
                              <a:rPr kumimoji="0" lang="en-US" sz="3600" b="0" i="1" u="none" strike="noStrike" kern="1200" cap="none" spc="0" normalizeH="0" baseline="0" noProof="0">
                                <a:ln>
                                  <a:noFill/>
                                </a:ln>
                                <a:solidFill>
                                  <a:srgbClr val="FFFFFF"/>
                                </a:solidFill>
                                <a:effectLst/>
                                <a:uLnTx/>
                                <a:uFillTx/>
                                <a:latin typeface="Cambria Math"/>
                                <a:ea typeface="+mn-ea"/>
                                <a:cs typeface="+mn-cs"/>
                              </a:rPr>
                              <m:t>2</m:t>
                            </m:r>
                          </m:sup>
                        </m:sSup>
                      </m:den>
                    </m:f>
                  </m:oMath>
                </a14:m>
                <a:r>
                  <a:rPr kumimoji="0" lang="en-US" sz="3600" b="0" i="0" u="none" strike="noStrike" kern="1200" cap="none" spc="0" normalizeH="0" baseline="0" noProof="0" dirty="0">
                    <a:ln>
                      <a:noFill/>
                    </a:ln>
                    <a:solidFill>
                      <a:srgbClr val="FFFFFF"/>
                    </a:solidFill>
                    <a:effectLst/>
                    <a:uLnTx/>
                    <a:uFillTx/>
                    <a:latin typeface="Arial Rounded MT Bold" pitchFamily="34" charset="0"/>
                    <a:ea typeface="+mn-ea"/>
                    <a:cs typeface="Arial" pitchFamily="34" charset="0"/>
                  </a:rPr>
                  <a:t> =  </a:t>
                </a:r>
                <a14:m>
                  <m:oMath xmlns:m="http://schemas.openxmlformats.org/officeDocument/2006/math">
                    <m:f>
                      <m:fPr>
                        <m:ctrlPr>
                          <a:rPr kumimoji="0" lang="en-US" sz="36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a:ln>
                              <a:noFill/>
                            </a:ln>
                            <a:solidFill>
                              <a:srgbClr val="FFFFFF"/>
                            </a:solidFill>
                            <a:effectLst/>
                            <a:uLnTx/>
                            <a:uFillTx/>
                            <a:latin typeface="Cambria Math"/>
                            <a:ea typeface="+mn-ea"/>
                            <a:cs typeface="+mn-cs"/>
                          </a:rPr>
                          <m:t>2000</m:t>
                        </m:r>
                      </m:num>
                      <m:den>
                        <m:r>
                          <a:rPr kumimoji="0" lang="en-US" sz="3600" b="0" i="1" u="none" strike="noStrike" kern="1200" cap="none" spc="0" normalizeH="0" baseline="0" noProof="0">
                            <a:ln>
                              <a:noFill/>
                            </a:ln>
                            <a:solidFill>
                              <a:srgbClr val="FFFFFF"/>
                            </a:solidFill>
                            <a:effectLst/>
                            <a:uLnTx/>
                            <a:uFillTx/>
                            <a:latin typeface="Cambria Math"/>
                            <a:ea typeface="+mn-ea"/>
                            <a:cs typeface="+mn-cs"/>
                          </a:rPr>
                          <m:t>1+ </m:t>
                        </m:r>
                        <m:sSup>
                          <m:sSupPr>
                            <m:ctrlPr>
                              <a:rPr kumimoji="0" lang="en-US" sz="36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rPr>
                            </m:ctrlPr>
                          </m:sSupPr>
                          <m:e>
                            <m:r>
                              <a:rPr kumimoji="0" lang="en-US" sz="3600" b="0" i="1" u="none" strike="noStrike" kern="1200" cap="none" spc="0" normalizeH="0" baseline="0" noProof="0">
                                <a:ln>
                                  <a:noFill/>
                                </a:ln>
                                <a:solidFill>
                                  <a:srgbClr val="FFFFFF"/>
                                </a:solidFill>
                                <a:effectLst/>
                                <a:uLnTx/>
                                <a:uFillTx/>
                                <a:latin typeface="Cambria Math"/>
                                <a:ea typeface="+mn-ea"/>
                                <a:cs typeface="+mn-cs"/>
                              </a:rPr>
                              <m:t>2000 (0,05)</m:t>
                            </m:r>
                          </m:e>
                          <m:sup>
                            <m:r>
                              <a:rPr kumimoji="0" lang="en-US" sz="3600" b="0" i="1" u="none" strike="noStrike" kern="1200" cap="none" spc="0" normalizeH="0" baseline="0" noProof="0">
                                <a:ln>
                                  <a:noFill/>
                                </a:ln>
                                <a:solidFill>
                                  <a:srgbClr val="FFFFFF"/>
                                </a:solidFill>
                                <a:effectLst/>
                                <a:uLnTx/>
                                <a:uFillTx/>
                                <a:latin typeface="Cambria Math"/>
                                <a:ea typeface="+mn-ea"/>
                                <a:cs typeface="+mn-cs"/>
                              </a:rPr>
                              <m:t>2</m:t>
                            </m:r>
                          </m:sup>
                        </m:sSup>
                      </m:den>
                    </m:f>
                  </m:oMath>
                </a14:m>
                <a:r>
                  <a:rPr kumimoji="0" lang="en-US" sz="3600" b="0" i="0" u="none" strike="noStrike" kern="1200" cap="none" spc="0" normalizeH="0" baseline="0" noProof="0" dirty="0">
                    <a:ln>
                      <a:noFill/>
                    </a:ln>
                    <a:solidFill>
                      <a:srgbClr val="FFFFFF"/>
                    </a:solidFill>
                    <a:effectLst/>
                    <a:uLnTx/>
                    <a:uFillTx/>
                    <a:latin typeface="Arial Rounded MT Bold" pitchFamily="34" charset="0"/>
                    <a:ea typeface="+mn-ea"/>
                    <a:cs typeface="Arial" pitchFamily="34" charset="0"/>
                  </a:rPr>
                  <a:t> = 333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51720" y="4149080"/>
                <a:ext cx="6602192" cy="1486625"/>
              </a:xfrm>
              <a:prstGeom prst="rect">
                <a:avLst/>
              </a:prstGeom>
              <a:blipFill rotWithShape="1">
                <a:blip r:embed="rId3"/>
                <a:stretch>
                  <a:fillRect l="-2862" r="-1939"/>
                </a:stretch>
              </a:blipFill>
            </p:spPr>
            <p:txBody>
              <a:bodyPr/>
              <a:lstStyle/>
              <a:p>
                <a:r>
                  <a:rPr lang="en-US">
                    <a:noFill/>
                  </a:rPr>
                  <a:t> </a:t>
                </a:r>
              </a:p>
            </p:txBody>
          </p:sp>
        </mc:Fallback>
      </mc:AlternateContent>
      <p:sp>
        <p:nvSpPr>
          <p:cNvPr id="6" name="TextBox 5"/>
          <p:cNvSpPr txBox="1"/>
          <p:nvPr/>
        </p:nvSpPr>
        <p:spPr>
          <a:xfrm>
            <a:off x="6084168" y="2538482"/>
            <a:ext cx="2880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Arial" pitchFamily="34" charset="0"/>
              </a:rPr>
              <a:t>Yamane (1967) </a:t>
            </a:r>
          </a:p>
        </p:txBody>
      </p:sp>
    </p:spTree>
    <p:extLst>
      <p:ext uri="{BB962C8B-B14F-4D97-AF65-F5344CB8AC3E}">
        <p14:creationId xmlns:p14="http://schemas.microsoft.com/office/powerpoint/2010/main" val="370465511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Rounded MT Bold" pitchFamily="34" charset="0"/>
              </a:rPr>
              <a:t>RUMUS SAMPEL ISAAC DAN MICHAEL</a:t>
            </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02000"/>
              </a:solidFill>
              <a:effectLst/>
              <a:uLnTx/>
              <a:uFillTx/>
              <a:latin typeface="Tahoma"/>
              <a:ea typeface="+mn-ea"/>
              <a:cs typeface="+mn-cs"/>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02000"/>
              </a:solidFill>
              <a:effectLst/>
              <a:uLnTx/>
              <a:uFillTx/>
              <a:latin typeface="Tahoma"/>
              <a:ea typeface="+mn-ea"/>
              <a:cs typeface="+mn-cs"/>
            </a:endParaRPr>
          </a:p>
        </p:txBody>
      </p:sp>
      <p:pic>
        <p:nvPicPr>
          <p:cNvPr id="1034" name="Picture 10"/>
          <p:cNvPicPr>
            <a:picLocks noChangeAspect="1" noChangeArrowheads="1"/>
          </p:cNvPicPr>
          <p:nvPr/>
        </p:nvPicPr>
        <p:blipFill>
          <a:blip r:embed="rId2">
            <a:clrChange>
              <a:clrFrom>
                <a:srgbClr val="FFFFFF"/>
              </a:clrFrom>
              <a:clrTo>
                <a:srgbClr val="FFFFFF">
                  <a:alpha val="0"/>
                </a:srgbClr>
              </a:clrTo>
            </a:clrChange>
          </a:blip>
          <a:srcRect l="24375" t="35000" r="25000" b="45000"/>
          <a:stretch>
            <a:fillRect/>
          </a:stretch>
        </p:blipFill>
        <p:spPr bwMode="auto">
          <a:xfrm>
            <a:off x="961140" y="2166765"/>
            <a:ext cx="6172200" cy="1524000"/>
          </a:xfrm>
          <a:prstGeom prst="rect">
            <a:avLst/>
          </a:prstGeom>
          <a:noFill/>
          <a:ln w="9525">
            <a:noFill/>
            <a:miter lim="800000"/>
            <a:headEnd/>
            <a:tailEnd/>
          </a:ln>
          <a:effectLst/>
        </p:spPr>
      </p:pic>
      <p:sp>
        <p:nvSpPr>
          <p:cNvPr id="14" name="TextBox 13"/>
          <p:cNvSpPr txBox="1"/>
          <p:nvPr/>
        </p:nvSpPr>
        <p:spPr>
          <a:xfrm>
            <a:off x="642910" y="4500570"/>
            <a:ext cx="8077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02000"/>
                </a:solidFill>
                <a:effectLst/>
                <a:uLnTx/>
                <a:uFillTx/>
                <a:latin typeface="Tahoma"/>
                <a:ea typeface="+mn-ea"/>
                <a:cs typeface="+mn-cs"/>
              </a:rPr>
              <a:t>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dengan</a:t>
            </a:r>
            <a:r>
              <a:rPr kumimoji="0" lang="en-US" sz="2400" b="0" i="0" u="none" strike="noStrike" kern="1200" cap="none" spc="0" normalizeH="0" baseline="0" noProof="0" dirty="0">
                <a:ln>
                  <a:noFill/>
                </a:ln>
                <a:solidFill>
                  <a:srgbClr val="602000"/>
                </a:solidFill>
                <a:effectLst/>
                <a:uLnTx/>
                <a:uFillTx/>
                <a:latin typeface="Tahoma"/>
                <a:ea typeface="+mn-ea"/>
                <a:cs typeface="+mn-cs"/>
              </a:rPr>
              <a:t>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dk</a:t>
            </a:r>
            <a:r>
              <a:rPr kumimoji="0" lang="en-US" sz="2400" b="0" i="0" u="none" strike="noStrike" kern="1200" cap="none" spc="0" normalizeH="0" baseline="0" noProof="0" dirty="0">
                <a:ln>
                  <a:noFill/>
                </a:ln>
                <a:solidFill>
                  <a:srgbClr val="602000"/>
                </a:solidFill>
                <a:effectLst/>
                <a:uLnTx/>
                <a:uFillTx/>
                <a:latin typeface="Tahoma"/>
                <a:ea typeface="+mn-ea"/>
                <a:cs typeface="+mn-cs"/>
              </a:rPr>
              <a:t>=1,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taraf</a:t>
            </a:r>
            <a:r>
              <a:rPr kumimoji="0" lang="en-US" sz="2400" b="0" i="0" u="none" strike="noStrike" kern="1200" cap="none" spc="0" normalizeH="0" baseline="0" noProof="0" dirty="0">
                <a:ln>
                  <a:noFill/>
                </a:ln>
                <a:solidFill>
                  <a:srgbClr val="602000"/>
                </a:solidFill>
                <a:effectLst/>
                <a:uLnTx/>
                <a:uFillTx/>
                <a:latin typeface="Tahoma"/>
                <a:ea typeface="+mn-ea"/>
                <a:cs typeface="+mn-cs"/>
              </a:rPr>
              <a:t>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kesalahan</a:t>
            </a:r>
            <a:r>
              <a:rPr kumimoji="0" lang="en-US" sz="2400" b="0" i="0" u="none" strike="noStrike" kern="1200" cap="none" spc="0" normalizeH="0" baseline="0" noProof="0" dirty="0">
                <a:ln>
                  <a:noFill/>
                </a:ln>
                <a:solidFill>
                  <a:srgbClr val="602000"/>
                </a:solidFill>
                <a:effectLst/>
                <a:uLnTx/>
                <a:uFillTx/>
                <a:latin typeface="Tahoma"/>
                <a:ea typeface="+mn-ea"/>
                <a:cs typeface="+mn-cs"/>
              </a:rPr>
              <a:t>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bisa</a:t>
            </a:r>
            <a:r>
              <a:rPr kumimoji="0" lang="en-US" sz="2400" b="0" i="0" u="none" strike="noStrike" kern="1200" cap="none" spc="0" normalizeH="0" baseline="0" noProof="0" dirty="0">
                <a:ln>
                  <a:noFill/>
                </a:ln>
                <a:solidFill>
                  <a:srgbClr val="602000"/>
                </a:solidFill>
                <a:effectLst/>
                <a:uLnTx/>
                <a:uFillTx/>
                <a:latin typeface="Tahoma"/>
                <a:ea typeface="+mn-ea"/>
                <a:cs typeface="+mn-cs"/>
              </a:rPr>
              <a:t> 1%, 5%,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02000"/>
                </a:solidFill>
                <a:effectLst/>
                <a:uLnTx/>
                <a:uFillTx/>
                <a:latin typeface="Tahoma"/>
                <a:ea typeface="+mn-ea"/>
                <a:cs typeface="+mn-cs"/>
              </a:rPr>
              <a:t>P=Q=0,5.  d=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perbedaan</a:t>
            </a:r>
            <a:r>
              <a:rPr kumimoji="0" lang="en-US" sz="2400" b="0" i="0" u="none" strike="noStrike" kern="1200" cap="none" spc="0" normalizeH="0" baseline="0" noProof="0" dirty="0">
                <a:ln>
                  <a:noFill/>
                </a:ln>
                <a:solidFill>
                  <a:srgbClr val="602000"/>
                </a:solidFill>
                <a:effectLst/>
                <a:uLnTx/>
                <a:uFillTx/>
                <a:latin typeface="Tahoma"/>
                <a:ea typeface="+mn-ea"/>
                <a:cs typeface="+mn-cs"/>
              </a:rPr>
              <a:t> rata-rata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popuasi</a:t>
            </a:r>
            <a:r>
              <a:rPr kumimoji="0" lang="en-US" sz="2400" b="0" i="0" u="none" strike="noStrike" kern="1200" cap="none" spc="0" normalizeH="0" baseline="0" noProof="0" dirty="0">
                <a:ln>
                  <a:noFill/>
                </a:ln>
                <a:solidFill>
                  <a:srgbClr val="602000"/>
                </a:solidFill>
                <a:effectLst/>
                <a:uLnTx/>
                <a:uFillTx/>
                <a:latin typeface="Tahoma"/>
                <a:ea typeface="+mn-ea"/>
                <a:cs typeface="+mn-cs"/>
              </a:rPr>
              <a:t>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dan</a:t>
            </a:r>
            <a:r>
              <a:rPr kumimoji="0" lang="en-US" sz="2400" b="0" i="0" u="none" strike="noStrike" kern="1200" cap="none" spc="0" normalizeH="0" baseline="0" noProof="0" dirty="0">
                <a:ln>
                  <a:noFill/>
                </a:ln>
                <a:solidFill>
                  <a:srgbClr val="602000"/>
                </a:solidFill>
                <a:effectLst/>
                <a:uLnTx/>
                <a:uFillTx/>
                <a:latin typeface="Tahoma"/>
                <a:ea typeface="+mn-ea"/>
                <a:cs typeface="+mn-cs"/>
              </a:rPr>
              <a:t>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sampel</a:t>
            </a:r>
            <a:r>
              <a:rPr kumimoji="0" lang="en-US" sz="2400" b="0" i="0" u="none" strike="noStrike" kern="1200" cap="none" spc="0" normalizeH="0" baseline="0" noProof="0" dirty="0">
                <a:ln>
                  <a:noFill/>
                </a:ln>
                <a:solidFill>
                  <a:srgbClr val="602000"/>
                </a:solidFill>
                <a:effectLst/>
                <a:uLnTx/>
                <a:uFillTx/>
                <a:latin typeface="Tahoma"/>
                <a:ea typeface="+mn-ea"/>
                <a:cs typeface="+mn-cs"/>
              </a:rPr>
              <a:t> 0,05.    s=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jumlah</a:t>
            </a:r>
            <a:r>
              <a:rPr kumimoji="0" lang="en-US" sz="2400" b="0" i="0" u="none" strike="noStrike" kern="1200" cap="none" spc="0" normalizeH="0" baseline="0" noProof="0" dirty="0">
                <a:ln>
                  <a:noFill/>
                </a:ln>
                <a:solidFill>
                  <a:srgbClr val="602000"/>
                </a:solidFill>
                <a:effectLst/>
                <a:uLnTx/>
                <a:uFillTx/>
                <a:latin typeface="Tahoma"/>
                <a:ea typeface="+mn-ea"/>
                <a:cs typeface="+mn-cs"/>
              </a:rPr>
              <a:t> </a:t>
            </a:r>
            <a:r>
              <a:rPr kumimoji="0" lang="en-US" sz="2400" b="0" i="0" u="none" strike="noStrike" kern="1200" cap="none" spc="0" normalizeH="0" baseline="0" noProof="0" dirty="0" err="1">
                <a:ln>
                  <a:noFill/>
                </a:ln>
                <a:solidFill>
                  <a:srgbClr val="602000"/>
                </a:solidFill>
                <a:effectLst/>
                <a:uLnTx/>
                <a:uFillTx/>
                <a:latin typeface="Tahoma"/>
                <a:ea typeface="+mn-ea"/>
                <a:cs typeface="+mn-cs"/>
              </a:rPr>
              <a:t>sampel</a:t>
            </a:r>
            <a:endParaRPr kumimoji="0" lang="en-US" sz="2400" b="0" i="0" u="none" strike="noStrike" kern="1200" cap="none" spc="0" normalizeH="0" baseline="0" noProof="0" dirty="0">
              <a:ln>
                <a:noFill/>
              </a:ln>
              <a:solidFill>
                <a:srgbClr val="602000"/>
              </a:solidFill>
              <a:effectLst/>
              <a:uLnTx/>
              <a:uFillTx/>
              <a:latin typeface="Tahoma"/>
              <a:ea typeface="+mn-ea"/>
              <a:cs typeface="+mn-cs"/>
            </a:endParaRPr>
          </a:p>
        </p:txBody>
      </p:sp>
      <p:pic>
        <p:nvPicPr>
          <p:cNvPr id="16" name="Picture 10"/>
          <p:cNvPicPr>
            <a:picLocks noChangeAspect="1" noChangeArrowheads="1"/>
          </p:cNvPicPr>
          <p:nvPr/>
        </p:nvPicPr>
        <p:blipFill>
          <a:blip r:embed="rId2">
            <a:clrChange>
              <a:clrFrom>
                <a:srgbClr val="FFFFFF"/>
              </a:clrFrom>
              <a:clrTo>
                <a:srgbClr val="FFFFFF">
                  <a:alpha val="0"/>
                </a:srgbClr>
              </a:clrTo>
            </a:clrChange>
          </a:blip>
          <a:srcRect l="43750" t="35000" r="51250" b="56000"/>
          <a:stretch>
            <a:fillRect/>
          </a:stretch>
        </p:blipFill>
        <p:spPr bwMode="auto">
          <a:xfrm>
            <a:off x="714348" y="4429132"/>
            <a:ext cx="474133" cy="533400"/>
          </a:xfrm>
          <a:prstGeom prst="rect">
            <a:avLst/>
          </a:prstGeom>
          <a:noFill/>
          <a:ln w="9525">
            <a:noFill/>
            <a:miter lim="800000"/>
            <a:headEnd/>
            <a:tailEnd/>
          </a:ln>
          <a:effectLst/>
        </p:spPr>
      </p:pic>
    </p:spTree>
    <p:extLst>
      <p:ext uri="{BB962C8B-B14F-4D97-AF65-F5344CB8AC3E}">
        <p14:creationId xmlns:p14="http://schemas.microsoft.com/office/powerpoint/2010/main" val="3665994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571480"/>
            <a:ext cx="8229600" cy="1139825"/>
          </a:xfrm>
        </p:spPr>
        <p:txBody>
          <a:bodyPr/>
          <a:lstStyle/>
          <a:p>
            <a:r>
              <a:rPr lang="en-US" sz="2800" dirty="0"/>
              <a:t>CONTOH : POPULASI 1000,</a:t>
            </a:r>
            <a:br>
              <a:rPr lang="en-US" sz="2800" dirty="0"/>
            </a:br>
            <a:r>
              <a:rPr lang="en-US" sz="2800" dirty="0" err="1"/>
              <a:t>dengan</a:t>
            </a:r>
            <a:r>
              <a:rPr lang="en-US" sz="2800" dirty="0"/>
              <a:t> </a:t>
            </a:r>
            <a:r>
              <a:rPr lang="en-US" sz="2800" dirty="0" err="1"/>
              <a:t>dk</a:t>
            </a:r>
            <a:r>
              <a:rPr lang="en-US" sz="2800" dirty="0"/>
              <a:t> 1, 5%</a:t>
            </a:r>
            <a:br>
              <a:rPr lang="en-US" sz="2800" dirty="0">
                <a:solidFill>
                  <a:schemeClr val="bg2">
                    <a:lumMod val="10000"/>
                  </a:schemeClr>
                </a:solidFill>
              </a:rPr>
            </a:br>
            <a:endParaRPr lang="en-US" sz="2800" dirty="0">
              <a:solidFill>
                <a:schemeClr val="bg2">
                  <a:lumMod val="10000"/>
                </a:schemeClr>
              </a:solidFill>
            </a:endParaRPr>
          </a:p>
        </p:txBody>
      </p:sp>
      <p:pic>
        <p:nvPicPr>
          <p:cNvPr id="6146" name="Picture 2"/>
          <p:cNvPicPr>
            <a:picLocks noChangeAspect="1" noChangeArrowheads="1"/>
          </p:cNvPicPr>
          <p:nvPr/>
        </p:nvPicPr>
        <p:blipFill>
          <a:blip r:embed="rId2"/>
          <a:srcRect l="22500" t="29000" r="22500" b="53000"/>
          <a:stretch>
            <a:fillRect/>
          </a:stretch>
        </p:blipFill>
        <p:spPr bwMode="auto">
          <a:xfrm>
            <a:off x="457200" y="2209800"/>
            <a:ext cx="6705600" cy="1371600"/>
          </a:xfrm>
          <a:prstGeom prst="rect">
            <a:avLst/>
          </a:prstGeom>
          <a:noFill/>
          <a:ln w="9525">
            <a:noFill/>
            <a:miter lim="800000"/>
            <a:headEnd/>
            <a:tailEnd/>
          </a:ln>
          <a:effectLst/>
        </p:spPr>
      </p:pic>
      <p:pic>
        <p:nvPicPr>
          <p:cNvPr id="7" name="Picture 10"/>
          <p:cNvPicPr>
            <a:picLocks noChangeAspect="1" noChangeArrowheads="1"/>
          </p:cNvPicPr>
          <p:nvPr/>
        </p:nvPicPr>
        <p:blipFill>
          <a:blip r:embed="rId3">
            <a:clrChange>
              <a:clrFrom>
                <a:srgbClr val="FFFFFF"/>
              </a:clrFrom>
              <a:clrTo>
                <a:srgbClr val="FFFFFF">
                  <a:alpha val="0"/>
                </a:srgbClr>
              </a:clrTo>
            </a:clrChange>
          </a:blip>
          <a:srcRect l="43750" t="35000" r="51250" b="56000"/>
          <a:stretch>
            <a:fillRect/>
          </a:stretch>
        </p:blipFill>
        <p:spPr bwMode="auto">
          <a:xfrm>
            <a:off x="2143108" y="928670"/>
            <a:ext cx="714380" cy="533400"/>
          </a:xfrm>
          <a:prstGeom prst="rect">
            <a:avLst/>
          </a:prstGeom>
          <a:noFill/>
          <a:ln w="9525">
            <a:noFill/>
            <a:miter lim="800000"/>
            <a:headEnd/>
            <a:tailEnd/>
          </a:ln>
          <a:effectLst/>
        </p:spPr>
      </p:pic>
      <p:sp>
        <p:nvSpPr>
          <p:cNvPr id="8" name="Rectangle 7"/>
          <p:cNvSpPr/>
          <p:nvPr/>
        </p:nvSpPr>
        <p:spPr>
          <a:xfrm>
            <a:off x="3143240" y="714356"/>
            <a:ext cx="42148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ahoma"/>
                <a:ea typeface="+mn-ea"/>
                <a:cs typeface="+mn-cs"/>
              </a:rPr>
              <a:t>de</a:t>
            </a:r>
          </a:p>
        </p:txBody>
      </p:sp>
      <p:sp>
        <p:nvSpPr>
          <p:cNvPr id="2" name="TextBox 1"/>
          <p:cNvSpPr txBox="1"/>
          <p:nvPr/>
        </p:nvSpPr>
        <p:spPr>
          <a:xfrm>
            <a:off x="508037" y="4132309"/>
            <a:ext cx="26352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02000"/>
                </a:solidFill>
                <a:effectLst/>
                <a:uLnTx/>
                <a:uFillTx/>
                <a:latin typeface="Arial" pitchFamily="34" charset="0"/>
                <a:ea typeface="+mn-ea"/>
                <a:cs typeface="Arial" pitchFamily="34" charset="0"/>
              </a:rPr>
              <a:t>S = 277</a:t>
            </a:r>
          </a:p>
        </p:txBody>
      </p:sp>
    </p:spTree>
    <p:extLst>
      <p:ext uri="{BB962C8B-B14F-4D97-AF65-F5344CB8AC3E}">
        <p14:creationId xmlns:p14="http://schemas.microsoft.com/office/powerpoint/2010/main" val="3019027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7A0817D-0C42-4D83-9253-9F0E329C02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Sugiyono</a:t>
            </a:r>
          </a:p>
        </p:txBody>
      </p:sp>
      <p:sp>
        <p:nvSpPr>
          <p:cNvPr id="5" name="Slide Number Placeholder 4">
            <a:extLst>
              <a:ext uri="{FF2B5EF4-FFF2-40B4-BE49-F238E27FC236}">
                <a16:creationId xmlns:a16="http://schemas.microsoft.com/office/drawing/2014/main" id="{26D4EB60-E9AD-497D-B478-B4A0F8B2F4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86338-A934-435D-BF52-2B9666A36C54}"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718E307-31DF-4FC5-BD60-64678D6963AF}"/>
              </a:ext>
            </a:extLst>
          </p:cNvPr>
          <p:cNvPicPr>
            <a:picLocks noChangeAspect="1"/>
          </p:cNvPicPr>
          <p:nvPr/>
        </p:nvPicPr>
        <p:blipFill>
          <a:blip r:embed="rId2"/>
          <a:stretch>
            <a:fillRect/>
          </a:stretch>
        </p:blipFill>
        <p:spPr>
          <a:xfrm>
            <a:off x="-180528" y="-135490"/>
            <a:ext cx="9112909" cy="6858000"/>
          </a:xfrm>
          <a:prstGeom prst="rect">
            <a:avLst/>
          </a:prstGeom>
        </p:spPr>
      </p:pic>
      <p:sp>
        <p:nvSpPr>
          <p:cNvPr id="8" name="Rectangle 7">
            <a:extLst>
              <a:ext uri="{FF2B5EF4-FFF2-40B4-BE49-F238E27FC236}">
                <a16:creationId xmlns:a16="http://schemas.microsoft.com/office/drawing/2014/main" id="{D2F72E35-A8C5-4F83-8BB8-5F63579975D0}"/>
              </a:ext>
            </a:extLst>
          </p:cNvPr>
          <p:cNvSpPr/>
          <p:nvPr/>
        </p:nvSpPr>
        <p:spPr>
          <a:xfrm>
            <a:off x="1187626" y="620688"/>
            <a:ext cx="6768752" cy="3744416"/>
          </a:xfrm>
          <a:prstGeom prst="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E59DA8E-B55A-489D-9421-FE10395A95E4}"/>
              </a:ext>
            </a:extLst>
          </p:cNvPr>
          <p:cNvSpPr/>
          <p:nvPr/>
        </p:nvSpPr>
        <p:spPr>
          <a:xfrm>
            <a:off x="4179894" y="106687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51">
            <a:extLst>
              <a:ext uri="{FF2B5EF4-FFF2-40B4-BE49-F238E27FC236}">
                <a16:creationId xmlns:a16="http://schemas.microsoft.com/office/drawing/2014/main" id="{2C36CAB6-332E-406F-9174-421982F0570E}"/>
              </a:ext>
            </a:extLst>
          </p:cNvPr>
          <p:cNvGrpSpPr/>
          <p:nvPr/>
        </p:nvGrpSpPr>
        <p:grpSpPr>
          <a:xfrm>
            <a:off x="1752639" y="486724"/>
            <a:ext cx="936875" cy="6066476"/>
            <a:chOff x="1752600" y="486724"/>
            <a:chExt cx="936875" cy="6066476"/>
          </a:xfrm>
        </p:grpSpPr>
        <p:sp>
          <p:nvSpPr>
            <p:cNvPr id="11" name="Rectangle 10">
              <a:extLst>
                <a:ext uri="{FF2B5EF4-FFF2-40B4-BE49-F238E27FC236}">
                  <a16:creationId xmlns:a16="http://schemas.microsoft.com/office/drawing/2014/main" id="{5F83F4D7-66DE-4BDD-B419-05301563D728}"/>
                </a:ext>
              </a:extLst>
            </p:cNvPr>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605324E-57D5-4044-8BEF-2FECE9ECEB46}"/>
                </a:ext>
              </a:extLst>
            </p:cNvPr>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 name="Group 52">
            <a:extLst>
              <a:ext uri="{FF2B5EF4-FFF2-40B4-BE49-F238E27FC236}">
                <a16:creationId xmlns:a16="http://schemas.microsoft.com/office/drawing/2014/main" id="{B11BED2E-FD0D-45AF-B74E-1A9FEF96203F}"/>
              </a:ext>
            </a:extLst>
          </p:cNvPr>
          <p:cNvGrpSpPr/>
          <p:nvPr/>
        </p:nvGrpSpPr>
        <p:grpSpPr>
          <a:xfrm>
            <a:off x="6342786" y="508415"/>
            <a:ext cx="896214" cy="6044793"/>
            <a:chOff x="6342786" y="508407"/>
            <a:chExt cx="896214" cy="6044793"/>
          </a:xfrm>
        </p:grpSpPr>
        <p:sp>
          <p:nvSpPr>
            <p:cNvPr id="14" name="Rectangle 13">
              <a:extLst>
                <a:ext uri="{FF2B5EF4-FFF2-40B4-BE49-F238E27FC236}">
                  <a16:creationId xmlns:a16="http://schemas.microsoft.com/office/drawing/2014/main" id="{967BC968-0C35-4FD9-BC0C-6E362CC17EF7}"/>
                </a:ext>
              </a:extLst>
            </p:cNvPr>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8067BE11-ACBF-40F0-99A8-4CDF9BC07E21}"/>
                </a:ext>
              </a:extLst>
            </p:cNvPr>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Rectangle 15">
            <a:extLst>
              <a:ext uri="{FF2B5EF4-FFF2-40B4-BE49-F238E27FC236}">
                <a16:creationId xmlns:a16="http://schemas.microsoft.com/office/drawing/2014/main" id="{C649ED2F-86B2-4F1D-8544-E46B1428A38F}"/>
              </a:ext>
            </a:extLst>
          </p:cNvPr>
          <p:cNvSpPr/>
          <p:nvPr/>
        </p:nvSpPr>
        <p:spPr>
          <a:xfrm>
            <a:off x="1295400" y="764704"/>
            <a:ext cx="6553200" cy="3456384"/>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Rounded MT Bold" pitchFamily="34" charset="0"/>
                <a:ea typeface="+mn-ea"/>
                <a:cs typeface="+mn-cs"/>
              </a:rPr>
              <a:t>INSTRUMEN</a:t>
            </a:r>
            <a:r>
              <a:rPr kumimoji="0" lang="en-US" sz="3600" b="0" i="0" u="none" strike="noStrike" kern="1200" cap="none" spc="0" normalizeH="0" noProof="0" dirty="0">
                <a:ln>
                  <a:noFill/>
                </a:ln>
                <a:solidFill>
                  <a:prstClr val="white"/>
                </a:solidFill>
                <a:effectLst/>
                <a:uLnTx/>
                <a:uFillTx/>
                <a:latin typeface="Arial Rounded MT Bold" pitchFamily="34" charset="0"/>
                <a:ea typeface="+mn-ea"/>
                <a:cs typeface="+mn-cs"/>
              </a:rPr>
              <a:t> PENELITIAN</a:t>
            </a:r>
            <a:endParaRPr kumimoji="0" lang="en-US" sz="36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p:txBody>
      </p:sp>
      <p:grpSp>
        <p:nvGrpSpPr>
          <p:cNvPr id="17" name="Group 14">
            <a:extLst>
              <a:ext uri="{FF2B5EF4-FFF2-40B4-BE49-F238E27FC236}">
                <a16:creationId xmlns:a16="http://schemas.microsoft.com/office/drawing/2014/main" id="{D3ABA45E-9947-44E3-9828-BEC09A1A64E0}"/>
              </a:ext>
            </a:extLst>
          </p:cNvPr>
          <p:cNvGrpSpPr>
            <a:grpSpLocks/>
          </p:cNvGrpSpPr>
          <p:nvPr/>
        </p:nvGrpSpPr>
        <p:grpSpPr bwMode="auto">
          <a:xfrm>
            <a:off x="6876256" y="5301280"/>
            <a:ext cx="585788" cy="1095375"/>
            <a:chOff x="4659" y="345"/>
            <a:chExt cx="369" cy="690"/>
          </a:xfrm>
        </p:grpSpPr>
        <p:sp>
          <p:nvSpPr>
            <p:cNvPr id="18" name="Freeform 15">
              <a:extLst>
                <a:ext uri="{FF2B5EF4-FFF2-40B4-BE49-F238E27FC236}">
                  <a16:creationId xmlns:a16="http://schemas.microsoft.com/office/drawing/2014/main" id="{B54668B0-C466-4A20-9AED-C80A9ED42092}"/>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9" name="Freeform 16">
              <a:extLst>
                <a:ext uri="{FF2B5EF4-FFF2-40B4-BE49-F238E27FC236}">
                  <a16:creationId xmlns:a16="http://schemas.microsoft.com/office/drawing/2014/main" id="{F6578AFC-F7BA-4BA0-9460-D11CF78FD040}"/>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0" name="Freeform 17">
              <a:extLst>
                <a:ext uri="{FF2B5EF4-FFF2-40B4-BE49-F238E27FC236}">
                  <a16:creationId xmlns:a16="http://schemas.microsoft.com/office/drawing/2014/main" id="{1C4E7530-B4AD-4DB6-A5DA-F23974892613}"/>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1" name="Rectangle 18">
              <a:extLst>
                <a:ext uri="{FF2B5EF4-FFF2-40B4-BE49-F238E27FC236}">
                  <a16:creationId xmlns:a16="http://schemas.microsoft.com/office/drawing/2014/main" id="{98B03A2D-7134-46B5-98E3-F507A6B78123}"/>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2" name="Freeform 19">
              <a:extLst>
                <a:ext uri="{FF2B5EF4-FFF2-40B4-BE49-F238E27FC236}">
                  <a16:creationId xmlns:a16="http://schemas.microsoft.com/office/drawing/2014/main" id="{4B170E42-37BD-4C25-AE4B-A73C30C4B059}"/>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3" name="Freeform 20">
              <a:extLst>
                <a:ext uri="{FF2B5EF4-FFF2-40B4-BE49-F238E27FC236}">
                  <a16:creationId xmlns:a16="http://schemas.microsoft.com/office/drawing/2014/main" id="{BD69A517-32E7-42BE-9168-22A1F2117585}"/>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4" name="Freeform 21">
              <a:extLst>
                <a:ext uri="{FF2B5EF4-FFF2-40B4-BE49-F238E27FC236}">
                  <a16:creationId xmlns:a16="http://schemas.microsoft.com/office/drawing/2014/main" id="{D4EFBFA4-0740-4196-88DA-85F7E7120A9E}"/>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5" name="Freeform 22">
              <a:extLst>
                <a:ext uri="{FF2B5EF4-FFF2-40B4-BE49-F238E27FC236}">
                  <a16:creationId xmlns:a16="http://schemas.microsoft.com/office/drawing/2014/main" id="{3E0E5A37-4C96-4A82-975D-A00EFB106921}"/>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6" name="Freeform 23">
              <a:extLst>
                <a:ext uri="{FF2B5EF4-FFF2-40B4-BE49-F238E27FC236}">
                  <a16:creationId xmlns:a16="http://schemas.microsoft.com/office/drawing/2014/main" id="{3F45E203-C795-4D07-AFEC-B34F6E80BC22}"/>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7" name="Freeform 24">
              <a:extLst>
                <a:ext uri="{FF2B5EF4-FFF2-40B4-BE49-F238E27FC236}">
                  <a16:creationId xmlns:a16="http://schemas.microsoft.com/office/drawing/2014/main" id="{76B7774A-7829-4563-A98C-7E7E82CC148E}"/>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8" name="Freeform 25">
              <a:extLst>
                <a:ext uri="{FF2B5EF4-FFF2-40B4-BE49-F238E27FC236}">
                  <a16:creationId xmlns:a16="http://schemas.microsoft.com/office/drawing/2014/main" id="{D6287B8D-7B5A-45D7-AAC7-BA5632773F37}"/>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9" name="Freeform 26">
              <a:extLst>
                <a:ext uri="{FF2B5EF4-FFF2-40B4-BE49-F238E27FC236}">
                  <a16:creationId xmlns:a16="http://schemas.microsoft.com/office/drawing/2014/main" id="{33F3D44B-EB8F-4B10-AA27-253FFFABC4BC}"/>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0" name="Freeform 27">
              <a:extLst>
                <a:ext uri="{FF2B5EF4-FFF2-40B4-BE49-F238E27FC236}">
                  <a16:creationId xmlns:a16="http://schemas.microsoft.com/office/drawing/2014/main" id="{E32D13F0-F499-42C1-A13B-821DC8B5FDEB}"/>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1" name="Freeform 28">
              <a:extLst>
                <a:ext uri="{FF2B5EF4-FFF2-40B4-BE49-F238E27FC236}">
                  <a16:creationId xmlns:a16="http://schemas.microsoft.com/office/drawing/2014/main" id="{1D7F727D-7C26-45BC-9095-DD1B0D6D2EAB}"/>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32" name="Group 29">
            <a:extLst>
              <a:ext uri="{FF2B5EF4-FFF2-40B4-BE49-F238E27FC236}">
                <a16:creationId xmlns:a16="http://schemas.microsoft.com/office/drawing/2014/main" id="{AF001482-8DE5-48D5-8D27-F32A43F3697F}"/>
              </a:ext>
            </a:extLst>
          </p:cNvPr>
          <p:cNvGrpSpPr>
            <a:grpSpLocks/>
          </p:cNvGrpSpPr>
          <p:nvPr/>
        </p:nvGrpSpPr>
        <p:grpSpPr bwMode="auto">
          <a:xfrm>
            <a:off x="7380348" y="4725144"/>
            <a:ext cx="1109663" cy="1219200"/>
            <a:chOff x="4896" y="0"/>
            <a:chExt cx="699" cy="768"/>
          </a:xfrm>
        </p:grpSpPr>
        <p:sp>
          <p:nvSpPr>
            <p:cNvPr id="33" name="Freeform 30">
              <a:extLst>
                <a:ext uri="{FF2B5EF4-FFF2-40B4-BE49-F238E27FC236}">
                  <a16:creationId xmlns:a16="http://schemas.microsoft.com/office/drawing/2014/main" id="{D9AB5F63-CF82-44FE-AFBA-78C3B337C8C6}"/>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34" name="Group 31">
              <a:extLst>
                <a:ext uri="{FF2B5EF4-FFF2-40B4-BE49-F238E27FC236}">
                  <a16:creationId xmlns:a16="http://schemas.microsoft.com/office/drawing/2014/main" id="{523863DB-4CE9-4818-ACCE-268C31D9D360}"/>
                </a:ext>
              </a:extLst>
            </p:cNvPr>
            <p:cNvGrpSpPr>
              <a:grpSpLocks/>
            </p:cNvGrpSpPr>
            <p:nvPr/>
          </p:nvGrpSpPr>
          <p:grpSpPr bwMode="auto">
            <a:xfrm>
              <a:off x="4992" y="0"/>
              <a:ext cx="603" cy="718"/>
              <a:chOff x="5011" y="188"/>
              <a:chExt cx="603" cy="718"/>
            </a:xfrm>
          </p:grpSpPr>
          <p:sp>
            <p:nvSpPr>
              <p:cNvPr id="35" name="Freeform 32">
                <a:extLst>
                  <a:ext uri="{FF2B5EF4-FFF2-40B4-BE49-F238E27FC236}">
                    <a16:creationId xmlns:a16="http://schemas.microsoft.com/office/drawing/2014/main" id="{11BDC668-5A79-4B7B-8649-E60FAFD85BFE}"/>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6" name="Freeform 33">
                <a:extLst>
                  <a:ext uri="{FF2B5EF4-FFF2-40B4-BE49-F238E27FC236}">
                    <a16:creationId xmlns:a16="http://schemas.microsoft.com/office/drawing/2014/main" id="{9EBC558C-B39E-41FC-9E5E-E7235120A501}"/>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7" name="Freeform 34">
                <a:extLst>
                  <a:ext uri="{FF2B5EF4-FFF2-40B4-BE49-F238E27FC236}">
                    <a16:creationId xmlns:a16="http://schemas.microsoft.com/office/drawing/2014/main" id="{F0FA7D69-857C-4AC6-8320-459F30B52C60}"/>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8" name="Freeform 35">
                <a:extLst>
                  <a:ext uri="{FF2B5EF4-FFF2-40B4-BE49-F238E27FC236}">
                    <a16:creationId xmlns:a16="http://schemas.microsoft.com/office/drawing/2014/main" id="{455948F5-EC89-464D-829A-2C58EBCCE95B}"/>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9" name="Freeform 36">
                <a:extLst>
                  <a:ext uri="{FF2B5EF4-FFF2-40B4-BE49-F238E27FC236}">
                    <a16:creationId xmlns:a16="http://schemas.microsoft.com/office/drawing/2014/main" id="{7FDCE8FB-5DA7-4A92-946E-9DDFD63B5442}"/>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0" name="Freeform 37">
                <a:extLst>
                  <a:ext uri="{FF2B5EF4-FFF2-40B4-BE49-F238E27FC236}">
                    <a16:creationId xmlns:a16="http://schemas.microsoft.com/office/drawing/2014/main" id="{93E4F01B-A78C-4156-B896-DCDD3F57452A}"/>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1" name="Freeform 38">
                <a:extLst>
                  <a:ext uri="{FF2B5EF4-FFF2-40B4-BE49-F238E27FC236}">
                    <a16:creationId xmlns:a16="http://schemas.microsoft.com/office/drawing/2014/main" id="{0349A94A-4440-4171-ADAC-A5FD09762383}"/>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2" name="Freeform 39">
                <a:extLst>
                  <a:ext uri="{FF2B5EF4-FFF2-40B4-BE49-F238E27FC236}">
                    <a16:creationId xmlns:a16="http://schemas.microsoft.com/office/drawing/2014/main" id="{CC459D33-8167-4651-9F88-A05C57FD9DB1}"/>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3" name="Freeform 40">
                <a:extLst>
                  <a:ext uri="{FF2B5EF4-FFF2-40B4-BE49-F238E27FC236}">
                    <a16:creationId xmlns:a16="http://schemas.microsoft.com/office/drawing/2014/main" id="{6F21FD23-C3D2-4532-B0D3-51311DD586E0}"/>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4" name="Freeform 41">
                <a:extLst>
                  <a:ext uri="{FF2B5EF4-FFF2-40B4-BE49-F238E27FC236}">
                    <a16:creationId xmlns:a16="http://schemas.microsoft.com/office/drawing/2014/main" id="{4C158CFF-948C-4E5D-B091-9AC2CB20241C}"/>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5" name="Freeform 42">
                <a:extLst>
                  <a:ext uri="{FF2B5EF4-FFF2-40B4-BE49-F238E27FC236}">
                    <a16:creationId xmlns:a16="http://schemas.microsoft.com/office/drawing/2014/main" id="{97E1EEAD-3A91-4734-805C-CD921233D9D1}"/>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6" name="Freeform 43">
                <a:extLst>
                  <a:ext uri="{FF2B5EF4-FFF2-40B4-BE49-F238E27FC236}">
                    <a16:creationId xmlns:a16="http://schemas.microsoft.com/office/drawing/2014/main" id="{FFE2A71A-3B8C-44CF-A68D-F58F199B0B86}"/>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7" name="Freeform 44">
                <a:extLst>
                  <a:ext uri="{FF2B5EF4-FFF2-40B4-BE49-F238E27FC236}">
                    <a16:creationId xmlns:a16="http://schemas.microsoft.com/office/drawing/2014/main" id="{4130B091-A100-45B4-A237-22CB9AAF334A}"/>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8" name="Freeform 45">
                <a:extLst>
                  <a:ext uri="{FF2B5EF4-FFF2-40B4-BE49-F238E27FC236}">
                    <a16:creationId xmlns:a16="http://schemas.microsoft.com/office/drawing/2014/main" id="{B3B3A987-4B5F-4876-B39E-F33AC6DFCFE2}"/>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9" name="Freeform 46">
                <a:extLst>
                  <a:ext uri="{FF2B5EF4-FFF2-40B4-BE49-F238E27FC236}">
                    <a16:creationId xmlns:a16="http://schemas.microsoft.com/office/drawing/2014/main" id="{2E391648-BD75-4E2F-ABF1-2F6942C205AF}"/>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0" name="Rectangle 47">
                <a:extLst>
                  <a:ext uri="{FF2B5EF4-FFF2-40B4-BE49-F238E27FC236}">
                    <a16:creationId xmlns:a16="http://schemas.microsoft.com/office/drawing/2014/main" id="{E24AE7F6-5EA7-49FB-AB41-90C5251267F1}"/>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1" name="Freeform 48">
                <a:extLst>
                  <a:ext uri="{FF2B5EF4-FFF2-40B4-BE49-F238E27FC236}">
                    <a16:creationId xmlns:a16="http://schemas.microsoft.com/office/drawing/2014/main" id="{33A55BD3-BE69-47DB-AE79-CC3AECE15C05}"/>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52" name="Rectangle 51">
            <a:extLst>
              <a:ext uri="{FF2B5EF4-FFF2-40B4-BE49-F238E27FC236}">
                <a16:creationId xmlns:a16="http://schemas.microsoft.com/office/drawing/2014/main" id="{1FDF9259-E2EA-4286-9FC4-130A250DF57D}"/>
              </a:ext>
            </a:extLst>
          </p:cNvPr>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3" name="Group 14">
            <a:extLst>
              <a:ext uri="{FF2B5EF4-FFF2-40B4-BE49-F238E27FC236}">
                <a16:creationId xmlns:a16="http://schemas.microsoft.com/office/drawing/2014/main" id="{1F5A7152-9A1D-4415-9B56-BA3D742B13EF}"/>
              </a:ext>
            </a:extLst>
          </p:cNvPr>
          <p:cNvGrpSpPr>
            <a:grpSpLocks/>
          </p:cNvGrpSpPr>
          <p:nvPr/>
        </p:nvGrpSpPr>
        <p:grpSpPr bwMode="auto">
          <a:xfrm>
            <a:off x="4572001" y="4509192"/>
            <a:ext cx="585788" cy="1095375"/>
            <a:chOff x="4659" y="345"/>
            <a:chExt cx="369" cy="690"/>
          </a:xfrm>
        </p:grpSpPr>
        <p:sp>
          <p:nvSpPr>
            <p:cNvPr id="54" name="Freeform 15">
              <a:extLst>
                <a:ext uri="{FF2B5EF4-FFF2-40B4-BE49-F238E27FC236}">
                  <a16:creationId xmlns:a16="http://schemas.microsoft.com/office/drawing/2014/main" id="{93F4B384-7B59-465F-A91D-EDFCE6AEE164}"/>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5" name="Freeform 16">
              <a:extLst>
                <a:ext uri="{FF2B5EF4-FFF2-40B4-BE49-F238E27FC236}">
                  <a16:creationId xmlns:a16="http://schemas.microsoft.com/office/drawing/2014/main" id="{B8B6C802-E755-41D5-B3EE-C190EC1D2132}"/>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6" name="Freeform 17">
              <a:extLst>
                <a:ext uri="{FF2B5EF4-FFF2-40B4-BE49-F238E27FC236}">
                  <a16:creationId xmlns:a16="http://schemas.microsoft.com/office/drawing/2014/main" id="{09700AFB-D557-471F-ADD1-FA108F22EDA6}"/>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7" name="Rectangle 18">
              <a:extLst>
                <a:ext uri="{FF2B5EF4-FFF2-40B4-BE49-F238E27FC236}">
                  <a16:creationId xmlns:a16="http://schemas.microsoft.com/office/drawing/2014/main" id="{768B55A0-DC66-4CB8-9112-22BCFC510BC2}"/>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8" name="Freeform 19">
              <a:extLst>
                <a:ext uri="{FF2B5EF4-FFF2-40B4-BE49-F238E27FC236}">
                  <a16:creationId xmlns:a16="http://schemas.microsoft.com/office/drawing/2014/main" id="{43EFC983-084B-4AFA-8C74-75B62CBEEBB5}"/>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9" name="Freeform 20">
              <a:extLst>
                <a:ext uri="{FF2B5EF4-FFF2-40B4-BE49-F238E27FC236}">
                  <a16:creationId xmlns:a16="http://schemas.microsoft.com/office/drawing/2014/main" id="{E1A12CC7-A05E-4383-843C-03CFEB7A9274}"/>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0" name="Freeform 21">
              <a:extLst>
                <a:ext uri="{FF2B5EF4-FFF2-40B4-BE49-F238E27FC236}">
                  <a16:creationId xmlns:a16="http://schemas.microsoft.com/office/drawing/2014/main" id="{AE5943AD-FD9C-4ADF-BBE3-001C58FD19B9}"/>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1" name="Freeform 22">
              <a:extLst>
                <a:ext uri="{FF2B5EF4-FFF2-40B4-BE49-F238E27FC236}">
                  <a16:creationId xmlns:a16="http://schemas.microsoft.com/office/drawing/2014/main" id="{32A41343-93F3-4A11-A8C7-936C55040F21}"/>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2" name="Freeform 23">
              <a:extLst>
                <a:ext uri="{FF2B5EF4-FFF2-40B4-BE49-F238E27FC236}">
                  <a16:creationId xmlns:a16="http://schemas.microsoft.com/office/drawing/2014/main" id="{B8BC4177-F5AA-40FA-9AC1-E471DCFB3985}"/>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3" name="Freeform 24">
              <a:extLst>
                <a:ext uri="{FF2B5EF4-FFF2-40B4-BE49-F238E27FC236}">
                  <a16:creationId xmlns:a16="http://schemas.microsoft.com/office/drawing/2014/main" id="{7272A9DA-FA73-4806-92DE-D3626DE58AC8}"/>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4" name="Freeform 25">
              <a:extLst>
                <a:ext uri="{FF2B5EF4-FFF2-40B4-BE49-F238E27FC236}">
                  <a16:creationId xmlns:a16="http://schemas.microsoft.com/office/drawing/2014/main" id="{1A8D7E65-C445-4D83-B316-62E5F0A72458}"/>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5" name="Freeform 26">
              <a:extLst>
                <a:ext uri="{FF2B5EF4-FFF2-40B4-BE49-F238E27FC236}">
                  <a16:creationId xmlns:a16="http://schemas.microsoft.com/office/drawing/2014/main" id="{ACFF5277-3D0A-4897-92A8-356327DDC9A9}"/>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6" name="Freeform 27">
              <a:extLst>
                <a:ext uri="{FF2B5EF4-FFF2-40B4-BE49-F238E27FC236}">
                  <a16:creationId xmlns:a16="http://schemas.microsoft.com/office/drawing/2014/main" id="{E42FAEDF-F544-4492-8E96-64A0E78344BA}"/>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7" name="Freeform 28">
              <a:extLst>
                <a:ext uri="{FF2B5EF4-FFF2-40B4-BE49-F238E27FC236}">
                  <a16:creationId xmlns:a16="http://schemas.microsoft.com/office/drawing/2014/main" id="{5602B49F-7C2A-4F99-BC12-1399F7C86F89}"/>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68" name="Group 29">
            <a:extLst>
              <a:ext uri="{FF2B5EF4-FFF2-40B4-BE49-F238E27FC236}">
                <a16:creationId xmlns:a16="http://schemas.microsoft.com/office/drawing/2014/main" id="{1F8E33B5-856E-441D-BD68-2C426FE99E3C}"/>
              </a:ext>
            </a:extLst>
          </p:cNvPr>
          <p:cNvGrpSpPr>
            <a:grpSpLocks/>
          </p:cNvGrpSpPr>
          <p:nvPr/>
        </p:nvGrpSpPr>
        <p:grpSpPr bwMode="auto">
          <a:xfrm>
            <a:off x="4932076" y="4221088"/>
            <a:ext cx="1109663" cy="1219200"/>
            <a:chOff x="4896" y="0"/>
            <a:chExt cx="699" cy="768"/>
          </a:xfrm>
        </p:grpSpPr>
        <p:sp>
          <p:nvSpPr>
            <p:cNvPr id="69" name="Freeform 30">
              <a:extLst>
                <a:ext uri="{FF2B5EF4-FFF2-40B4-BE49-F238E27FC236}">
                  <a16:creationId xmlns:a16="http://schemas.microsoft.com/office/drawing/2014/main" id="{8229717E-8FA2-4D3B-8558-4249BF204634}"/>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70" name="Group 31">
              <a:extLst>
                <a:ext uri="{FF2B5EF4-FFF2-40B4-BE49-F238E27FC236}">
                  <a16:creationId xmlns:a16="http://schemas.microsoft.com/office/drawing/2014/main" id="{DA17692A-4FBC-4C40-B5C7-C2391B00CB5D}"/>
                </a:ext>
              </a:extLst>
            </p:cNvPr>
            <p:cNvGrpSpPr>
              <a:grpSpLocks/>
            </p:cNvGrpSpPr>
            <p:nvPr/>
          </p:nvGrpSpPr>
          <p:grpSpPr bwMode="auto">
            <a:xfrm>
              <a:off x="4992" y="0"/>
              <a:ext cx="603" cy="718"/>
              <a:chOff x="5011" y="188"/>
              <a:chExt cx="603" cy="718"/>
            </a:xfrm>
          </p:grpSpPr>
          <p:sp>
            <p:nvSpPr>
              <p:cNvPr id="71" name="Freeform 32">
                <a:extLst>
                  <a:ext uri="{FF2B5EF4-FFF2-40B4-BE49-F238E27FC236}">
                    <a16:creationId xmlns:a16="http://schemas.microsoft.com/office/drawing/2014/main" id="{70977CA8-5E87-47BC-A4D9-3127456297E1}"/>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2" name="Freeform 33">
                <a:extLst>
                  <a:ext uri="{FF2B5EF4-FFF2-40B4-BE49-F238E27FC236}">
                    <a16:creationId xmlns:a16="http://schemas.microsoft.com/office/drawing/2014/main" id="{34AD49FC-AA31-4668-91DD-72C6BE513A02}"/>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3" name="Freeform 34">
                <a:extLst>
                  <a:ext uri="{FF2B5EF4-FFF2-40B4-BE49-F238E27FC236}">
                    <a16:creationId xmlns:a16="http://schemas.microsoft.com/office/drawing/2014/main" id="{8F77ABFC-CF3B-460F-A070-72BD7E77CC15}"/>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4" name="Freeform 35">
                <a:extLst>
                  <a:ext uri="{FF2B5EF4-FFF2-40B4-BE49-F238E27FC236}">
                    <a16:creationId xmlns:a16="http://schemas.microsoft.com/office/drawing/2014/main" id="{86545746-B300-41AF-9705-E1E4AACDA9EB}"/>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5" name="Freeform 36">
                <a:extLst>
                  <a:ext uri="{FF2B5EF4-FFF2-40B4-BE49-F238E27FC236}">
                    <a16:creationId xmlns:a16="http://schemas.microsoft.com/office/drawing/2014/main" id="{CBC608C0-2712-4AF6-8D97-5B57FE2C1703}"/>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6" name="Freeform 37">
                <a:extLst>
                  <a:ext uri="{FF2B5EF4-FFF2-40B4-BE49-F238E27FC236}">
                    <a16:creationId xmlns:a16="http://schemas.microsoft.com/office/drawing/2014/main" id="{359888DB-B8C1-4E98-89AB-685B900540DC}"/>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7" name="Freeform 38">
                <a:extLst>
                  <a:ext uri="{FF2B5EF4-FFF2-40B4-BE49-F238E27FC236}">
                    <a16:creationId xmlns:a16="http://schemas.microsoft.com/office/drawing/2014/main" id="{4B5DAAB9-1FB6-41BB-BEF2-ADA856A70185}"/>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8" name="Freeform 39">
                <a:extLst>
                  <a:ext uri="{FF2B5EF4-FFF2-40B4-BE49-F238E27FC236}">
                    <a16:creationId xmlns:a16="http://schemas.microsoft.com/office/drawing/2014/main" id="{4D113186-00E1-432C-8EFD-72C9E07CDF44}"/>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9" name="Freeform 40">
                <a:extLst>
                  <a:ext uri="{FF2B5EF4-FFF2-40B4-BE49-F238E27FC236}">
                    <a16:creationId xmlns:a16="http://schemas.microsoft.com/office/drawing/2014/main" id="{139BC59B-D66E-4F86-90FA-1A369C16C0BF}"/>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0" name="Freeform 41">
                <a:extLst>
                  <a:ext uri="{FF2B5EF4-FFF2-40B4-BE49-F238E27FC236}">
                    <a16:creationId xmlns:a16="http://schemas.microsoft.com/office/drawing/2014/main" id="{E2BB4C2F-2B82-482C-9341-E471812EF457}"/>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1" name="Freeform 42">
                <a:extLst>
                  <a:ext uri="{FF2B5EF4-FFF2-40B4-BE49-F238E27FC236}">
                    <a16:creationId xmlns:a16="http://schemas.microsoft.com/office/drawing/2014/main" id="{B50678EA-91C3-4066-AE14-4191B38DC1AF}"/>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2" name="Freeform 43">
                <a:extLst>
                  <a:ext uri="{FF2B5EF4-FFF2-40B4-BE49-F238E27FC236}">
                    <a16:creationId xmlns:a16="http://schemas.microsoft.com/office/drawing/2014/main" id="{EF1C3EE7-E2D2-4FBB-B5F5-2088A9B0A978}"/>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3" name="Freeform 44">
                <a:extLst>
                  <a:ext uri="{FF2B5EF4-FFF2-40B4-BE49-F238E27FC236}">
                    <a16:creationId xmlns:a16="http://schemas.microsoft.com/office/drawing/2014/main" id="{78FF77C7-7A9E-4C91-BD2B-17CD8DF0B66F}"/>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4" name="Freeform 45">
                <a:extLst>
                  <a:ext uri="{FF2B5EF4-FFF2-40B4-BE49-F238E27FC236}">
                    <a16:creationId xmlns:a16="http://schemas.microsoft.com/office/drawing/2014/main" id="{3C510EF4-B296-4154-9CBD-7041DD24B5F3}"/>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5" name="Freeform 46">
                <a:extLst>
                  <a:ext uri="{FF2B5EF4-FFF2-40B4-BE49-F238E27FC236}">
                    <a16:creationId xmlns:a16="http://schemas.microsoft.com/office/drawing/2014/main" id="{C68F7513-237F-43A7-9CBA-70063526B470}"/>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6" name="Rectangle 47">
                <a:extLst>
                  <a:ext uri="{FF2B5EF4-FFF2-40B4-BE49-F238E27FC236}">
                    <a16:creationId xmlns:a16="http://schemas.microsoft.com/office/drawing/2014/main" id="{A36AB33E-8A47-42B9-904E-4ED197AB2E43}"/>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7" name="Freeform 48">
                <a:extLst>
                  <a:ext uri="{FF2B5EF4-FFF2-40B4-BE49-F238E27FC236}">
                    <a16:creationId xmlns:a16="http://schemas.microsoft.com/office/drawing/2014/main" id="{E5487B22-DE71-4CB9-9FEC-9DB2D6FF928D}"/>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grpSp>
        <p:nvGrpSpPr>
          <p:cNvPr id="88" name="Group 14">
            <a:extLst>
              <a:ext uri="{FF2B5EF4-FFF2-40B4-BE49-F238E27FC236}">
                <a16:creationId xmlns:a16="http://schemas.microsoft.com/office/drawing/2014/main" id="{1CE0B3F1-B3C7-4140-A44D-E88AB58843AD}"/>
              </a:ext>
            </a:extLst>
          </p:cNvPr>
          <p:cNvGrpSpPr>
            <a:grpSpLocks/>
          </p:cNvGrpSpPr>
          <p:nvPr/>
        </p:nvGrpSpPr>
        <p:grpSpPr bwMode="auto">
          <a:xfrm>
            <a:off x="2411761" y="5373288"/>
            <a:ext cx="585788" cy="1095375"/>
            <a:chOff x="4659" y="345"/>
            <a:chExt cx="369" cy="690"/>
          </a:xfrm>
        </p:grpSpPr>
        <p:sp>
          <p:nvSpPr>
            <p:cNvPr id="89" name="Freeform 15">
              <a:extLst>
                <a:ext uri="{FF2B5EF4-FFF2-40B4-BE49-F238E27FC236}">
                  <a16:creationId xmlns:a16="http://schemas.microsoft.com/office/drawing/2014/main" id="{E212BCC3-1159-4516-A51A-590FA7DEC97E}"/>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0" name="Freeform 16">
              <a:extLst>
                <a:ext uri="{FF2B5EF4-FFF2-40B4-BE49-F238E27FC236}">
                  <a16:creationId xmlns:a16="http://schemas.microsoft.com/office/drawing/2014/main" id="{44D60374-99F3-4023-A00A-58003945A377}"/>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1" name="Freeform 17">
              <a:extLst>
                <a:ext uri="{FF2B5EF4-FFF2-40B4-BE49-F238E27FC236}">
                  <a16:creationId xmlns:a16="http://schemas.microsoft.com/office/drawing/2014/main" id="{302213BB-6860-4339-A9EB-7A0E16FA264E}"/>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2" name="Rectangle 18">
              <a:extLst>
                <a:ext uri="{FF2B5EF4-FFF2-40B4-BE49-F238E27FC236}">
                  <a16:creationId xmlns:a16="http://schemas.microsoft.com/office/drawing/2014/main" id="{62BFDE16-EE76-4D26-ACA9-3FD536900714}"/>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3" name="Freeform 19">
              <a:extLst>
                <a:ext uri="{FF2B5EF4-FFF2-40B4-BE49-F238E27FC236}">
                  <a16:creationId xmlns:a16="http://schemas.microsoft.com/office/drawing/2014/main" id="{D6D165DD-8315-462A-A33C-8877B09D4600}"/>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4" name="Freeform 20">
              <a:extLst>
                <a:ext uri="{FF2B5EF4-FFF2-40B4-BE49-F238E27FC236}">
                  <a16:creationId xmlns:a16="http://schemas.microsoft.com/office/drawing/2014/main" id="{D8201D14-787D-43D6-8F28-781FCE0B6C75}"/>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5" name="Freeform 21">
              <a:extLst>
                <a:ext uri="{FF2B5EF4-FFF2-40B4-BE49-F238E27FC236}">
                  <a16:creationId xmlns:a16="http://schemas.microsoft.com/office/drawing/2014/main" id="{169855E5-2670-4FC6-B7A0-C986030A40E0}"/>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6" name="Freeform 22">
              <a:extLst>
                <a:ext uri="{FF2B5EF4-FFF2-40B4-BE49-F238E27FC236}">
                  <a16:creationId xmlns:a16="http://schemas.microsoft.com/office/drawing/2014/main" id="{02C5D630-3471-4773-BE3A-D41669632143}"/>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7" name="Freeform 23">
              <a:extLst>
                <a:ext uri="{FF2B5EF4-FFF2-40B4-BE49-F238E27FC236}">
                  <a16:creationId xmlns:a16="http://schemas.microsoft.com/office/drawing/2014/main" id="{0AFE2AC5-91CF-40E3-B6D5-E8AE47CE5A9E}"/>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8" name="Freeform 24">
              <a:extLst>
                <a:ext uri="{FF2B5EF4-FFF2-40B4-BE49-F238E27FC236}">
                  <a16:creationId xmlns:a16="http://schemas.microsoft.com/office/drawing/2014/main" id="{34F3EA4E-CC51-4FB0-BF3F-DAEE0EC72CDE}"/>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9" name="Freeform 25">
              <a:extLst>
                <a:ext uri="{FF2B5EF4-FFF2-40B4-BE49-F238E27FC236}">
                  <a16:creationId xmlns:a16="http://schemas.microsoft.com/office/drawing/2014/main" id="{06C0B4BA-8D21-4E87-AC09-C8D19D045071}"/>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0" name="Freeform 26">
              <a:extLst>
                <a:ext uri="{FF2B5EF4-FFF2-40B4-BE49-F238E27FC236}">
                  <a16:creationId xmlns:a16="http://schemas.microsoft.com/office/drawing/2014/main" id="{B16597AF-A2F4-4767-BCC6-108F47729832}"/>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1" name="Freeform 27">
              <a:extLst>
                <a:ext uri="{FF2B5EF4-FFF2-40B4-BE49-F238E27FC236}">
                  <a16:creationId xmlns:a16="http://schemas.microsoft.com/office/drawing/2014/main" id="{683D2189-BFC5-4C1C-B5B6-8F0BB0B0C07C}"/>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2" name="Freeform 28">
              <a:extLst>
                <a:ext uri="{FF2B5EF4-FFF2-40B4-BE49-F238E27FC236}">
                  <a16:creationId xmlns:a16="http://schemas.microsoft.com/office/drawing/2014/main" id="{F0ACF52B-09A5-4D69-910E-1A2A2E309B49}"/>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103" name="Group 29">
            <a:extLst>
              <a:ext uri="{FF2B5EF4-FFF2-40B4-BE49-F238E27FC236}">
                <a16:creationId xmlns:a16="http://schemas.microsoft.com/office/drawing/2014/main" id="{E34A1F0F-A8CE-4524-8A7D-D7D3FEC1E70D}"/>
              </a:ext>
            </a:extLst>
          </p:cNvPr>
          <p:cNvGrpSpPr>
            <a:grpSpLocks/>
          </p:cNvGrpSpPr>
          <p:nvPr/>
        </p:nvGrpSpPr>
        <p:grpSpPr bwMode="auto">
          <a:xfrm>
            <a:off x="2792799" y="5068410"/>
            <a:ext cx="1109663" cy="1219200"/>
            <a:chOff x="4896" y="0"/>
            <a:chExt cx="699" cy="768"/>
          </a:xfrm>
        </p:grpSpPr>
        <p:sp>
          <p:nvSpPr>
            <p:cNvPr id="104" name="Freeform 30">
              <a:extLst>
                <a:ext uri="{FF2B5EF4-FFF2-40B4-BE49-F238E27FC236}">
                  <a16:creationId xmlns:a16="http://schemas.microsoft.com/office/drawing/2014/main" id="{3AEE88C6-5368-4B01-A666-5D9A8D5A638B}"/>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105" name="Group 31">
              <a:extLst>
                <a:ext uri="{FF2B5EF4-FFF2-40B4-BE49-F238E27FC236}">
                  <a16:creationId xmlns:a16="http://schemas.microsoft.com/office/drawing/2014/main" id="{767345CC-3D56-489D-AF44-36BC6243BD12}"/>
                </a:ext>
              </a:extLst>
            </p:cNvPr>
            <p:cNvGrpSpPr>
              <a:grpSpLocks/>
            </p:cNvGrpSpPr>
            <p:nvPr/>
          </p:nvGrpSpPr>
          <p:grpSpPr bwMode="auto">
            <a:xfrm>
              <a:off x="4992" y="0"/>
              <a:ext cx="603" cy="718"/>
              <a:chOff x="5011" y="188"/>
              <a:chExt cx="603" cy="718"/>
            </a:xfrm>
          </p:grpSpPr>
          <p:sp>
            <p:nvSpPr>
              <p:cNvPr id="106" name="Freeform 32">
                <a:extLst>
                  <a:ext uri="{FF2B5EF4-FFF2-40B4-BE49-F238E27FC236}">
                    <a16:creationId xmlns:a16="http://schemas.microsoft.com/office/drawing/2014/main" id="{4496BC8B-054F-42DC-B057-557F69A33656}"/>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7" name="Freeform 33">
                <a:extLst>
                  <a:ext uri="{FF2B5EF4-FFF2-40B4-BE49-F238E27FC236}">
                    <a16:creationId xmlns:a16="http://schemas.microsoft.com/office/drawing/2014/main" id="{945FDF11-5E19-450D-89BA-7FE57E317EE3}"/>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8" name="Freeform 34">
                <a:extLst>
                  <a:ext uri="{FF2B5EF4-FFF2-40B4-BE49-F238E27FC236}">
                    <a16:creationId xmlns:a16="http://schemas.microsoft.com/office/drawing/2014/main" id="{E0AB4FB7-0BFE-4DCD-87C4-05EFB2BAB748}"/>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9" name="Freeform 35">
                <a:extLst>
                  <a:ext uri="{FF2B5EF4-FFF2-40B4-BE49-F238E27FC236}">
                    <a16:creationId xmlns:a16="http://schemas.microsoft.com/office/drawing/2014/main" id="{AFD3C665-1640-4F4F-9C5E-EB5A5A0444D4}"/>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0" name="Freeform 36">
                <a:extLst>
                  <a:ext uri="{FF2B5EF4-FFF2-40B4-BE49-F238E27FC236}">
                    <a16:creationId xmlns:a16="http://schemas.microsoft.com/office/drawing/2014/main" id="{C3B7D83C-6C40-4D86-B513-E3CADF8A6A8B}"/>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1" name="Freeform 37">
                <a:extLst>
                  <a:ext uri="{FF2B5EF4-FFF2-40B4-BE49-F238E27FC236}">
                    <a16:creationId xmlns:a16="http://schemas.microsoft.com/office/drawing/2014/main" id="{D090EA7F-3588-4231-958C-E19032A0EDE1}"/>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2" name="Freeform 38">
                <a:extLst>
                  <a:ext uri="{FF2B5EF4-FFF2-40B4-BE49-F238E27FC236}">
                    <a16:creationId xmlns:a16="http://schemas.microsoft.com/office/drawing/2014/main" id="{DFAB6367-37E8-4674-BE6B-318785412543}"/>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3" name="Freeform 39">
                <a:extLst>
                  <a:ext uri="{FF2B5EF4-FFF2-40B4-BE49-F238E27FC236}">
                    <a16:creationId xmlns:a16="http://schemas.microsoft.com/office/drawing/2014/main" id="{024336D3-CC9A-48D2-BE46-26A80BC1D4CB}"/>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4" name="Freeform 40">
                <a:extLst>
                  <a:ext uri="{FF2B5EF4-FFF2-40B4-BE49-F238E27FC236}">
                    <a16:creationId xmlns:a16="http://schemas.microsoft.com/office/drawing/2014/main" id="{15F1DAF9-F640-45E9-8A2A-A7F78BAF8077}"/>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5" name="Freeform 41">
                <a:extLst>
                  <a:ext uri="{FF2B5EF4-FFF2-40B4-BE49-F238E27FC236}">
                    <a16:creationId xmlns:a16="http://schemas.microsoft.com/office/drawing/2014/main" id="{50D35BE5-1CE8-4A09-8877-AA2736D378B6}"/>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6" name="Freeform 42">
                <a:extLst>
                  <a:ext uri="{FF2B5EF4-FFF2-40B4-BE49-F238E27FC236}">
                    <a16:creationId xmlns:a16="http://schemas.microsoft.com/office/drawing/2014/main" id="{C0771BD0-C06B-4505-A44B-2C61E2B0916C}"/>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7" name="Freeform 43">
                <a:extLst>
                  <a:ext uri="{FF2B5EF4-FFF2-40B4-BE49-F238E27FC236}">
                    <a16:creationId xmlns:a16="http://schemas.microsoft.com/office/drawing/2014/main" id="{35045908-D7C8-41FA-BE9A-4A930C519C3C}"/>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8" name="Freeform 44">
                <a:extLst>
                  <a:ext uri="{FF2B5EF4-FFF2-40B4-BE49-F238E27FC236}">
                    <a16:creationId xmlns:a16="http://schemas.microsoft.com/office/drawing/2014/main" id="{288D8431-E820-4C22-868E-84BB68AEC268}"/>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9" name="Freeform 45">
                <a:extLst>
                  <a:ext uri="{FF2B5EF4-FFF2-40B4-BE49-F238E27FC236}">
                    <a16:creationId xmlns:a16="http://schemas.microsoft.com/office/drawing/2014/main" id="{9695B048-E2E5-416A-9F69-8319EF46A6AF}"/>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20" name="Freeform 46">
                <a:extLst>
                  <a:ext uri="{FF2B5EF4-FFF2-40B4-BE49-F238E27FC236}">
                    <a16:creationId xmlns:a16="http://schemas.microsoft.com/office/drawing/2014/main" id="{5403E888-8DC6-4508-A720-0A9F4EBDD387}"/>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21" name="Rectangle 47">
                <a:extLst>
                  <a:ext uri="{FF2B5EF4-FFF2-40B4-BE49-F238E27FC236}">
                    <a16:creationId xmlns:a16="http://schemas.microsoft.com/office/drawing/2014/main" id="{4A710EA7-7DDD-41F8-ADD6-E3242BBE5EF9}"/>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22" name="Freeform 48">
                <a:extLst>
                  <a:ext uri="{FF2B5EF4-FFF2-40B4-BE49-F238E27FC236}">
                    <a16:creationId xmlns:a16="http://schemas.microsoft.com/office/drawing/2014/main" id="{3A8BD95C-3831-4AAA-AF7F-DB25B45C044F}"/>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Tree>
    <p:extLst>
      <p:ext uri="{BB962C8B-B14F-4D97-AF65-F5344CB8AC3E}">
        <p14:creationId xmlns:p14="http://schemas.microsoft.com/office/powerpoint/2010/main" val="17903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800" decel="100000"/>
                                        <p:tgtEl>
                                          <p:spTgt spid="10"/>
                                        </p:tgtEl>
                                      </p:cBhvr>
                                    </p:animEffect>
                                    <p:anim calcmode="lin" valueType="num">
                                      <p:cBhvr>
                                        <p:cTn id="13" dur="800" decel="100000" fill="hold"/>
                                        <p:tgtEl>
                                          <p:spTgt spid="10"/>
                                        </p:tgtEl>
                                        <p:attrNameLst>
                                          <p:attrName>style.rotation</p:attrName>
                                        </p:attrNameLst>
                                      </p:cBhvr>
                                      <p:tavLst>
                                        <p:tav tm="0">
                                          <p:val>
                                            <p:fltVal val="-90"/>
                                          </p:val>
                                        </p:tav>
                                        <p:tav tm="100000">
                                          <p:val>
                                            <p:fltVal val="0"/>
                                          </p:val>
                                        </p:tav>
                                      </p:tavLst>
                                    </p:anim>
                                    <p:anim calcmode="lin" valueType="num">
                                      <p:cBhvr>
                                        <p:cTn id="14" dur="800" decel="100000" fill="hold"/>
                                        <p:tgtEl>
                                          <p:spTgt spid="10"/>
                                        </p:tgtEl>
                                        <p:attrNameLst>
                                          <p:attrName>ppt_x</p:attrName>
                                        </p:attrNameLst>
                                      </p:cBhvr>
                                      <p:tavLst>
                                        <p:tav tm="0">
                                          <p:val>
                                            <p:strVal val="#ppt_x+0.4"/>
                                          </p:val>
                                        </p:tav>
                                        <p:tav tm="100000">
                                          <p:val>
                                            <p:strVal val="#ppt_x-0.05"/>
                                          </p:val>
                                        </p:tav>
                                      </p:tavLst>
                                    </p:anim>
                                    <p:anim calcmode="lin" valueType="num">
                                      <p:cBhvr>
                                        <p:cTn id="15" dur="800" decel="100000" fill="hold"/>
                                        <p:tgtEl>
                                          <p:spTgt spid="1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800" decel="100000"/>
                                        <p:tgtEl>
                                          <p:spTgt spid="13"/>
                                        </p:tgtEl>
                                      </p:cBhvr>
                                    </p:animEffect>
                                    <p:anim calcmode="lin" valueType="num">
                                      <p:cBhvr>
                                        <p:cTn id="21" dur="800" decel="100000" fill="hold"/>
                                        <p:tgtEl>
                                          <p:spTgt spid="13"/>
                                        </p:tgtEl>
                                        <p:attrNameLst>
                                          <p:attrName>style.rotation</p:attrName>
                                        </p:attrNameLst>
                                      </p:cBhvr>
                                      <p:tavLst>
                                        <p:tav tm="0">
                                          <p:val>
                                            <p:fltVal val="-90"/>
                                          </p:val>
                                        </p:tav>
                                        <p:tav tm="100000">
                                          <p:val>
                                            <p:fltVal val="0"/>
                                          </p:val>
                                        </p:tav>
                                      </p:tavLst>
                                    </p:anim>
                                    <p:anim calcmode="lin" valueType="num">
                                      <p:cBhvr>
                                        <p:cTn id="22" dur="800" decel="100000" fill="hold"/>
                                        <p:tgtEl>
                                          <p:spTgt spid="13"/>
                                        </p:tgtEl>
                                        <p:attrNameLst>
                                          <p:attrName>ppt_x</p:attrName>
                                        </p:attrNameLst>
                                      </p:cBhvr>
                                      <p:tavLst>
                                        <p:tav tm="0">
                                          <p:val>
                                            <p:strVal val="#ppt_x+0.4"/>
                                          </p:val>
                                        </p:tav>
                                        <p:tav tm="100000">
                                          <p:val>
                                            <p:strVal val="#ppt_x-0.05"/>
                                          </p:val>
                                        </p:tav>
                                      </p:tavLst>
                                    </p:anim>
                                    <p:anim calcmode="lin" valueType="num">
                                      <p:cBhvr>
                                        <p:cTn id="23" dur="800" decel="100000" fill="hold"/>
                                        <p:tgtEl>
                                          <p:spTgt spid="1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800" decel="100000"/>
                                        <p:tgtEl>
                                          <p:spTgt spid="52"/>
                                        </p:tgtEl>
                                      </p:cBhvr>
                                    </p:animEffect>
                                    <p:anim calcmode="lin" valueType="num">
                                      <p:cBhvr>
                                        <p:cTn id="29" dur="800" decel="100000" fill="hold"/>
                                        <p:tgtEl>
                                          <p:spTgt spid="52"/>
                                        </p:tgtEl>
                                        <p:attrNameLst>
                                          <p:attrName>style.rotation</p:attrName>
                                        </p:attrNameLst>
                                      </p:cBhvr>
                                      <p:tavLst>
                                        <p:tav tm="0">
                                          <p:val>
                                            <p:fltVal val="-90"/>
                                          </p:val>
                                        </p:tav>
                                        <p:tav tm="100000">
                                          <p:val>
                                            <p:fltVal val="0"/>
                                          </p:val>
                                        </p:tav>
                                      </p:tavLst>
                                    </p:anim>
                                    <p:anim calcmode="lin" valueType="num">
                                      <p:cBhvr>
                                        <p:cTn id="30" dur="800" decel="100000" fill="hold"/>
                                        <p:tgtEl>
                                          <p:spTgt spid="52"/>
                                        </p:tgtEl>
                                        <p:attrNameLst>
                                          <p:attrName>ppt_x</p:attrName>
                                        </p:attrNameLst>
                                      </p:cBhvr>
                                      <p:tavLst>
                                        <p:tav tm="0">
                                          <p:val>
                                            <p:strVal val="#ppt_x+0.4"/>
                                          </p:val>
                                        </p:tav>
                                        <p:tav tm="100000">
                                          <p:val>
                                            <p:strVal val="#ppt_x-0.05"/>
                                          </p:val>
                                        </p:tav>
                                      </p:tavLst>
                                    </p:anim>
                                    <p:anim calcmode="lin" valueType="num">
                                      <p:cBhvr>
                                        <p:cTn id="31" dur="800" decel="100000" fill="hold"/>
                                        <p:tgtEl>
                                          <p:spTgt spid="5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2"/>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800" decel="100000"/>
                                        <p:tgtEl>
                                          <p:spTgt spid="9"/>
                                        </p:tgtEl>
                                      </p:cBhvr>
                                    </p:animEffect>
                                    <p:anim calcmode="lin" valueType="num">
                                      <p:cBhvr>
                                        <p:cTn id="37" dur="800" decel="100000" fill="hold"/>
                                        <p:tgtEl>
                                          <p:spTgt spid="9"/>
                                        </p:tgtEl>
                                        <p:attrNameLst>
                                          <p:attrName>style.rotation</p:attrName>
                                        </p:attrNameLst>
                                      </p:cBhvr>
                                      <p:tavLst>
                                        <p:tav tm="0">
                                          <p:val>
                                            <p:fltVal val="-90"/>
                                          </p:val>
                                        </p:tav>
                                        <p:tav tm="100000">
                                          <p:val>
                                            <p:fltVal val="0"/>
                                          </p:val>
                                        </p:tav>
                                      </p:tavLst>
                                    </p:anim>
                                    <p:anim calcmode="lin" valueType="num">
                                      <p:cBhvr>
                                        <p:cTn id="38" dur="800" decel="100000" fill="hold"/>
                                        <p:tgtEl>
                                          <p:spTgt spid="9"/>
                                        </p:tgtEl>
                                        <p:attrNameLst>
                                          <p:attrName>ppt_x</p:attrName>
                                        </p:attrNameLst>
                                      </p:cBhvr>
                                      <p:tavLst>
                                        <p:tav tm="0">
                                          <p:val>
                                            <p:strVal val="#ppt_x+0.4"/>
                                          </p:val>
                                        </p:tav>
                                        <p:tav tm="100000">
                                          <p:val>
                                            <p:strVal val="#ppt_x-0.05"/>
                                          </p:val>
                                        </p:tav>
                                      </p:tavLst>
                                    </p:anim>
                                    <p:anim calcmode="lin" valueType="num">
                                      <p:cBhvr>
                                        <p:cTn id="39" dur="800" decel="100000" fill="hold"/>
                                        <p:tgtEl>
                                          <p:spTgt spid="9"/>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80">
                                          <p:stCondLst>
                                            <p:cond delay="0"/>
                                          </p:stCondLst>
                                        </p:cTn>
                                        <p:tgtEl>
                                          <p:spTgt spid="16"/>
                                        </p:tgtEl>
                                      </p:cBhvr>
                                    </p:animEffect>
                                    <p:anim calcmode="lin" valueType="num">
                                      <p:cBhvr>
                                        <p:cTn id="4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2" dur="26">
                                          <p:stCondLst>
                                            <p:cond delay="650"/>
                                          </p:stCondLst>
                                        </p:cTn>
                                        <p:tgtEl>
                                          <p:spTgt spid="16"/>
                                        </p:tgtEl>
                                      </p:cBhvr>
                                      <p:to x="100000" y="60000"/>
                                    </p:animScale>
                                    <p:animScale>
                                      <p:cBhvr>
                                        <p:cTn id="53" dur="166" decel="50000">
                                          <p:stCondLst>
                                            <p:cond delay="676"/>
                                          </p:stCondLst>
                                        </p:cTn>
                                        <p:tgtEl>
                                          <p:spTgt spid="16"/>
                                        </p:tgtEl>
                                      </p:cBhvr>
                                      <p:to x="100000" y="100000"/>
                                    </p:animScale>
                                    <p:animScale>
                                      <p:cBhvr>
                                        <p:cTn id="54" dur="26">
                                          <p:stCondLst>
                                            <p:cond delay="1312"/>
                                          </p:stCondLst>
                                        </p:cTn>
                                        <p:tgtEl>
                                          <p:spTgt spid="16"/>
                                        </p:tgtEl>
                                      </p:cBhvr>
                                      <p:to x="100000" y="80000"/>
                                    </p:animScale>
                                    <p:animScale>
                                      <p:cBhvr>
                                        <p:cTn id="55" dur="166" decel="50000">
                                          <p:stCondLst>
                                            <p:cond delay="1338"/>
                                          </p:stCondLst>
                                        </p:cTn>
                                        <p:tgtEl>
                                          <p:spTgt spid="16"/>
                                        </p:tgtEl>
                                      </p:cBhvr>
                                      <p:to x="100000" y="100000"/>
                                    </p:animScale>
                                    <p:animScale>
                                      <p:cBhvr>
                                        <p:cTn id="56" dur="26">
                                          <p:stCondLst>
                                            <p:cond delay="1642"/>
                                          </p:stCondLst>
                                        </p:cTn>
                                        <p:tgtEl>
                                          <p:spTgt spid="16"/>
                                        </p:tgtEl>
                                      </p:cBhvr>
                                      <p:to x="100000" y="90000"/>
                                    </p:animScale>
                                    <p:animScale>
                                      <p:cBhvr>
                                        <p:cTn id="57" dur="166" decel="50000">
                                          <p:stCondLst>
                                            <p:cond delay="1668"/>
                                          </p:stCondLst>
                                        </p:cTn>
                                        <p:tgtEl>
                                          <p:spTgt spid="16"/>
                                        </p:tgtEl>
                                      </p:cBhvr>
                                      <p:to x="100000" y="100000"/>
                                    </p:animScale>
                                    <p:animScale>
                                      <p:cBhvr>
                                        <p:cTn id="58" dur="26">
                                          <p:stCondLst>
                                            <p:cond delay="1808"/>
                                          </p:stCondLst>
                                        </p:cTn>
                                        <p:tgtEl>
                                          <p:spTgt spid="16"/>
                                        </p:tgtEl>
                                      </p:cBhvr>
                                      <p:to x="100000" y="95000"/>
                                    </p:animScale>
                                    <p:animScale>
                                      <p:cBhvr>
                                        <p:cTn id="59" dur="166" decel="50000">
                                          <p:stCondLst>
                                            <p:cond delay="1834"/>
                                          </p:stCondLst>
                                        </p:cTn>
                                        <p:tgtEl>
                                          <p:spTgt spid="16"/>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53"/>
                                        </p:tgtEl>
                                      </p:cBhvr>
                                    </p:animEffect>
                                    <p:animScale>
                                      <p:cBhvr>
                                        <p:cTn id="63" dur="250" autoRev="1" fill="hold"/>
                                        <p:tgtEl>
                                          <p:spTgt spid="53"/>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8"/>
                                        </p:tgtEl>
                                      </p:cBhvr>
                                    </p:animEffect>
                                    <p:animScale>
                                      <p:cBhvr>
                                        <p:cTn id="67" dur="250" autoRev="1" fill="hold"/>
                                        <p:tgtEl>
                                          <p:spTgt spid="88"/>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800" decel="100000"/>
                                        <p:tgtEl>
                                          <p:spTgt spid="88"/>
                                        </p:tgtEl>
                                      </p:cBhvr>
                                    </p:animEffect>
                                    <p:anim calcmode="lin" valueType="num">
                                      <p:cBhvr>
                                        <p:cTn id="73" dur="800" decel="100000" fill="hold"/>
                                        <p:tgtEl>
                                          <p:spTgt spid="88"/>
                                        </p:tgtEl>
                                        <p:attrNameLst>
                                          <p:attrName>style.rotation</p:attrName>
                                        </p:attrNameLst>
                                      </p:cBhvr>
                                      <p:tavLst>
                                        <p:tav tm="0">
                                          <p:val>
                                            <p:fltVal val="-90"/>
                                          </p:val>
                                        </p:tav>
                                        <p:tav tm="100000">
                                          <p:val>
                                            <p:fltVal val="0"/>
                                          </p:val>
                                        </p:tav>
                                      </p:tavLst>
                                    </p:anim>
                                    <p:anim calcmode="lin" valueType="num">
                                      <p:cBhvr>
                                        <p:cTn id="74" dur="800" decel="100000" fill="hold"/>
                                        <p:tgtEl>
                                          <p:spTgt spid="88"/>
                                        </p:tgtEl>
                                        <p:attrNameLst>
                                          <p:attrName>ppt_x</p:attrName>
                                        </p:attrNameLst>
                                      </p:cBhvr>
                                      <p:tavLst>
                                        <p:tav tm="0">
                                          <p:val>
                                            <p:strVal val="#ppt_x+0.4"/>
                                          </p:val>
                                        </p:tav>
                                        <p:tav tm="100000">
                                          <p:val>
                                            <p:strVal val="#ppt_x-0.05"/>
                                          </p:val>
                                        </p:tav>
                                      </p:tavLst>
                                    </p:anim>
                                    <p:anim calcmode="lin" valueType="num">
                                      <p:cBhvr>
                                        <p:cTn id="75" dur="800" decel="100000" fill="hold"/>
                                        <p:tgtEl>
                                          <p:spTgt spid="88"/>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8"/>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8"/>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800" decel="100000"/>
                                        <p:tgtEl>
                                          <p:spTgt spid="103"/>
                                        </p:tgtEl>
                                      </p:cBhvr>
                                    </p:animEffect>
                                    <p:anim calcmode="lin" valueType="num">
                                      <p:cBhvr>
                                        <p:cTn id="81" dur="800" decel="100000" fill="hold"/>
                                        <p:tgtEl>
                                          <p:spTgt spid="103"/>
                                        </p:tgtEl>
                                        <p:attrNameLst>
                                          <p:attrName>style.rotation</p:attrName>
                                        </p:attrNameLst>
                                      </p:cBhvr>
                                      <p:tavLst>
                                        <p:tav tm="0">
                                          <p:val>
                                            <p:fltVal val="-90"/>
                                          </p:val>
                                        </p:tav>
                                        <p:tav tm="100000">
                                          <p:val>
                                            <p:fltVal val="0"/>
                                          </p:val>
                                        </p:tav>
                                      </p:tavLst>
                                    </p:anim>
                                    <p:anim calcmode="lin" valueType="num">
                                      <p:cBhvr>
                                        <p:cTn id="82" dur="800" decel="100000" fill="hold"/>
                                        <p:tgtEl>
                                          <p:spTgt spid="103"/>
                                        </p:tgtEl>
                                        <p:attrNameLst>
                                          <p:attrName>ppt_x</p:attrName>
                                        </p:attrNameLst>
                                      </p:cBhvr>
                                      <p:tavLst>
                                        <p:tav tm="0">
                                          <p:val>
                                            <p:strVal val="#ppt_x+0.4"/>
                                          </p:val>
                                        </p:tav>
                                        <p:tav tm="100000">
                                          <p:val>
                                            <p:strVal val="#ppt_x-0.05"/>
                                          </p:val>
                                        </p:tav>
                                      </p:tavLst>
                                    </p:anim>
                                    <p:anim calcmode="lin" valueType="num">
                                      <p:cBhvr>
                                        <p:cTn id="83" dur="800" decel="100000" fill="hold"/>
                                        <p:tgtEl>
                                          <p:spTgt spid="10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3"/>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800" decel="100000"/>
                                        <p:tgtEl>
                                          <p:spTgt spid="53"/>
                                        </p:tgtEl>
                                      </p:cBhvr>
                                    </p:animEffect>
                                    <p:anim calcmode="lin" valueType="num">
                                      <p:cBhvr>
                                        <p:cTn id="89" dur="800" decel="100000" fill="hold"/>
                                        <p:tgtEl>
                                          <p:spTgt spid="53"/>
                                        </p:tgtEl>
                                        <p:attrNameLst>
                                          <p:attrName>style.rotation</p:attrName>
                                        </p:attrNameLst>
                                      </p:cBhvr>
                                      <p:tavLst>
                                        <p:tav tm="0">
                                          <p:val>
                                            <p:fltVal val="-90"/>
                                          </p:val>
                                        </p:tav>
                                        <p:tav tm="100000">
                                          <p:val>
                                            <p:fltVal val="0"/>
                                          </p:val>
                                        </p:tav>
                                      </p:tavLst>
                                    </p:anim>
                                    <p:anim calcmode="lin" valueType="num">
                                      <p:cBhvr>
                                        <p:cTn id="90" dur="800" decel="100000" fill="hold"/>
                                        <p:tgtEl>
                                          <p:spTgt spid="53"/>
                                        </p:tgtEl>
                                        <p:attrNameLst>
                                          <p:attrName>ppt_x</p:attrName>
                                        </p:attrNameLst>
                                      </p:cBhvr>
                                      <p:tavLst>
                                        <p:tav tm="0">
                                          <p:val>
                                            <p:strVal val="#ppt_x+0.4"/>
                                          </p:val>
                                        </p:tav>
                                        <p:tav tm="100000">
                                          <p:val>
                                            <p:strVal val="#ppt_x-0.05"/>
                                          </p:val>
                                        </p:tav>
                                      </p:tavLst>
                                    </p:anim>
                                    <p:anim calcmode="lin" valueType="num">
                                      <p:cBhvr>
                                        <p:cTn id="91" dur="800" decel="100000" fill="hold"/>
                                        <p:tgtEl>
                                          <p:spTgt spid="53"/>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800" decel="100000"/>
                                        <p:tgtEl>
                                          <p:spTgt spid="68"/>
                                        </p:tgtEl>
                                      </p:cBhvr>
                                    </p:animEffect>
                                    <p:anim calcmode="lin" valueType="num">
                                      <p:cBhvr>
                                        <p:cTn id="97" dur="800" decel="100000" fill="hold"/>
                                        <p:tgtEl>
                                          <p:spTgt spid="68"/>
                                        </p:tgtEl>
                                        <p:attrNameLst>
                                          <p:attrName>style.rotation</p:attrName>
                                        </p:attrNameLst>
                                      </p:cBhvr>
                                      <p:tavLst>
                                        <p:tav tm="0">
                                          <p:val>
                                            <p:fltVal val="-90"/>
                                          </p:val>
                                        </p:tav>
                                        <p:tav tm="100000">
                                          <p:val>
                                            <p:fltVal val="0"/>
                                          </p:val>
                                        </p:tav>
                                      </p:tavLst>
                                    </p:anim>
                                    <p:anim calcmode="lin" valueType="num">
                                      <p:cBhvr>
                                        <p:cTn id="98" dur="800" decel="100000" fill="hold"/>
                                        <p:tgtEl>
                                          <p:spTgt spid="68"/>
                                        </p:tgtEl>
                                        <p:attrNameLst>
                                          <p:attrName>ppt_x</p:attrName>
                                        </p:attrNameLst>
                                      </p:cBhvr>
                                      <p:tavLst>
                                        <p:tav tm="0">
                                          <p:val>
                                            <p:strVal val="#ppt_x+0.4"/>
                                          </p:val>
                                        </p:tav>
                                        <p:tav tm="100000">
                                          <p:val>
                                            <p:strVal val="#ppt_x-0.05"/>
                                          </p:val>
                                        </p:tav>
                                      </p:tavLst>
                                    </p:anim>
                                    <p:anim calcmode="lin" valueType="num">
                                      <p:cBhvr>
                                        <p:cTn id="99" dur="800" decel="100000" fill="hold"/>
                                        <p:tgtEl>
                                          <p:spTgt spid="68"/>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800" decel="100000"/>
                                        <p:tgtEl>
                                          <p:spTgt spid="32"/>
                                        </p:tgtEl>
                                      </p:cBhvr>
                                    </p:animEffect>
                                    <p:anim calcmode="lin" valueType="num">
                                      <p:cBhvr>
                                        <p:cTn id="105" dur="800" decel="100000" fill="hold"/>
                                        <p:tgtEl>
                                          <p:spTgt spid="32"/>
                                        </p:tgtEl>
                                        <p:attrNameLst>
                                          <p:attrName>style.rotation</p:attrName>
                                        </p:attrNameLst>
                                      </p:cBhvr>
                                      <p:tavLst>
                                        <p:tav tm="0">
                                          <p:val>
                                            <p:fltVal val="-90"/>
                                          </p:val>
                                        </p:tav>
                                        <p:tav tm="100000">
                                          <p:val>
                                            <p:fltVal val="0"/>
                                          </p:val>
                                        </p:tav>
                                      </p:tavLst>
                                    </p:anim>
                                    <p:anim calcmode="lin" valueType="num">
                                      <p:cBhvr>
                                        <p:cTn id="106" dur="800" decel="100000" fill="hold"/>
                                        <p:tgtEl>
                                          <p:spTgt spid="32"/>
                                        </p:tgtEl>
                                        <p:attrNameLst>
                                          <p:attrName>ppt_x</p:attrName>
                                        </p:attrNameLst>
                                      </p:cBhvr>
                                      <p:tavLst>
                                        <p:tav tm="0">
                                          <p:val>
                                            <p:strVal val="#ppt_x+0.4"/>
                                          </p:val>
                                        </p:tav>
                                        <p:tav tm="100000">
                                          <p:val>
                                            <p:strVal val="#ppt_x-0.05"/>
                                          </p:val>
                                        </p:tav>
                                      </p:tavLst>
                                    </p:anim>
                                    <p:anim calcmode="lin" valueType="num">
                                      <p:cBhvr>
                                        <p:cTn id="107" dur="800" decel="100000" fill="hold"/>
                                        <p:tgtEl>
                                          <p:spTgt spid="32"/>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5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z="4000">
                <a:latin typeface="Tahoma" pitchFamily="34" charset="0"/>
              </a:rPr>
              <a:t>INSTRUMEN PENELITIAN</a:t>
            </a:r>
          </a:p>
        </p:txBody>
      </p:sp>
      <p:sp>
        <p:nvSpPr>
          <p:cNvPr id="59395" name="Rectangle 3"/>
          <p:cNvSpPr>
            <a:spLocks noGrp="1" noChangeArrowheads="1"/>
          </p:cNvSpPr>
          <p:nvPr>
            <p:ph type="body" idx="1"/>
          </p:nvPr>
        </p:nvSpPr>
        <p:spPr/>
        <p:txBody>
          <a:bodyPr/>
          <a:lstStyle/>
          <a:p>
            <a:pPr algn="just" eaLnBrk="1" hangingPunct="1">
              <a:defRPr/>
            </a:pPr>
            <a:r>
              <a:rPr lang="en-US">
                <a:latin typeface="Tahoma" pitchFamily="34" charset="0"/>
              </a:rPr>
              <a:t>Instrumen penelitian adalah suatu alat ukur yang digunakan peneliti untuk mengukur fenomena alam maupun sosial yang telah ditentukan</a:t>
            </a:r>
          </a:p>
          <a:p>
            <a:pPr algn="just" eaLnBrk="1" hangingPunct="1">
              <a:defRPr/>
            </a:pPr>
            <a:r>
              <a:rPr lang="en-US">
                <a:latin typeface="Tahoma" pitchFamily="34" charset="0"/>
              </a:rPr>
              <a:t>Instrumen penelitian memiliki skala pengukuran</a:t>
            </a:r>
          </a:p>
          <a:p>
            <a:pPr eaLnBrk="1" hangingPunct="1">
              <a:buFont typeface="Wingdings" pitchFamily="2" charset="2"/>
              <a:buNone/>
              <a:defRPr/>
            </a:pPr>
            <a:endParaRPr lang="en-US">
              <a:latin typeface="Tahoma" pitchFamily="34" charset="0"/>
            </a:endParaRPr>
          </a:p>
        </p:txBody>
      </p:sp>
    </p:spTree>
    <p:extLst>
      <p:ext uri="{BB962C8B-B14F-4D97-AF65-F5344CB8AC3E}">
        <p14:creationId xmlns:p14="http://schemas.microsoft.com/office/powerpoint/2010/main" val="220572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9395">
                                            <p:txEl>
                                              <p:pRg st="0" end="0"/>
                                            </p:txEl>
                                          </p:spTgt>
                                        </p:tgtEl>
                                        <p:attrNameLst>
                                          <p:attrName>style.visibility</p:attrName>
                                        </p:attrNameLst>
                                      </p:cBhvr>
                                      <p:to>
                                        <p:strVal val="visible"/>
                                      </p:to>
                                    </p:set>
                                    <p:anim calcmode="discrete" valueType="clr">
                                      <p:cBhvr override="childStyle">
                                        <p:cTn id="14" dur="80"/>
                                        <p:tgtEl>
                                          <p:spTgt spid="593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939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939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9395">
                                            <p:txEl>
                                              <p:pRg st="1" end="1"/>
                                            </p:txEl>
                                          </p:spTgt>
                                        </p:tgtEl>
                                        <p:attrNameLst>
                                          <p:attrName>style.visibility</p:attrName>
                                        </p:attrNameLst>
                                      </p:cBhvr>
                                      <p:to>
                                        <p:strVal val="visible"/>
                                      </p:to>
                                    </p:set>
                                    <p:anim calcmode="discrete" valueType="clr">
                                      <p:cBhvr override="childStyle">
                                        <p:cTn id="21" dur="80"/>
                                        <p:tgtEl>
                                          <p:spTgt spid="593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939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5939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a:solidFill>
                  <a:srgbClr val="FF6600"/>
                </a:solidFill>
              </a:rPr>
              <a:t>SKALA PENGUKURAN</a:t>
            </a:r>
          </a:p>
        </p:txBody>
      </p:sp>
      <p:sp>
        <p:nvSpPr>
          <p:cNvPr id="60419" name="Rectangle 3"/>
          <p:cNvSpPr>
            <a:spLocks noGrp="1" noChangeArrowheads="1"/>
          </p:cNvSpPr>
          <p:nvPr>
            <p:ph type="body" idx="1"/>
          </p:nvPr>
        </p:nvSpPr>
        <p:spPr>
          <a:xfrm>
            <a:off x="323850" y="1905000"/>
            <a:ext cx="8521700" cy="4191000"/>
          </a:xfrm>
        </p:spPr>
        <p:txBody>
          <a:bodyPr/>
          <a:lstStyle/>
          <a:p>
            <a:pPr algn="just" eaLnBrk="1" hangingPunct="1">
              <a:defRPr/>
            </a:pPr>
            <a:r>
              <a:rPr lang="en-US" b="1"/>
              <a:t>Skala pengukuran merupakan kesepakatan yang digunakan sebagai acuan untuk menentukan panjang pendeknya interval yang ada dalam alat ukur (Instrumen) sehingga alat ukur tersebut bila digunakan dalam pengukuran akan menghasilkan data kuantitatif </a:t>
            </a:r>
          </a:p>
        </p:txBody>
      </p:sp>
    </p:spTree>
    <p:extLst>
      <p:ext uri="{BB962C8B-B14F-4D97-AF65-F5344CB8AC3E}">
        <p14:creationId xmlns:p14="http://schemas.microsoft.com/office/powerpoint/2010/main" val="96641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0419">
                                            <p:txEl>
                                              <p:pRg st="0" end="0"/>
                                            </p:txEl>
                                          </p:spTgt>
                                        </p:tgtEl>
                                        <p:attrNameLst>
                                          <p:attrName>style.visibility</p:attrName>
                                        </p:attrNameLst>
                                      </p:cBhvr>
                                      <p:to>
                                        <p:strVal val="visible"/>
                                      </p:to>
                                    </p:set>
                                    <p:anim calcmode="discrete" valueType="clr">
                                      <p:cBhvr override="childStyle">
                                        <p:cTn id="13" dur="80"/>
                                        <p:tgtEl>
                                          <p:spTgt spid="604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041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04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ck Arc 5">
            <a:extLst>
              <a:ext uri="{FF2B5EF4-FFF2-40B4-BE49-F238E27FC236}">
                <a16:creationId xmlns:a16="http://schemas.microsoft.com/office/drawing/2014/main" id="{EFDA6113-FA65-4A9A-A212-71AF154BB049}"/>
              </a:ext>
            </a:extLst>
          </p:cNvPr>
          <p:cNvSpPr/>
          <p:nvPr/>
        </p:nvSpPr>
        <p:spPr>
          <a:xfrm rot="16200000">
            <a:off x="1611648" y="1772816"/>
            <a:ext cx="5112568" cy="2520280"/>
          </a:xfrm>
          <a:prstGeom prst="blockArc">
            <a:avLst>
              <a:gd name="adj1" fmla="val 9901519"/>
              <a:gd name="adj2" fmla="val 948928"/>
              <a:gd name="adj3" fmla="val 20383"/>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lowchart: Terminator 1">
            <a:extLst>
              <a:ext uri="{FF2B5EF4-FFF2-40B4-BE49-F238E27FC236}">
                <a16:creationId xmlns:a16="http://schemas.microsoft.com/office/drawing/2014/main" id="{56FAF0E2-A7B1-433F-8334-FDCD94C8BE49}"/>
              </a:ext>
            </a:extLst>
          </p:cNvPr>
          <p:cNvSpPr/>
          <p:nvPr/>
        </p:nvSpPr>
        <p:spPr>
          <a:xfrm>
            <a:off x="251520" y="2500587"/>
            <a:ext cx="2520282" cy="1288453"/>
          </a:xfrm>
          <a:prstGeom prst="flowChartTerminator">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MACAM INSTRUMEN PENELITIAN</a:t>
            </a:r>
          </a:p>
        </p:txBody>
      </p:sp>
      <p:sp>
        <p:nvSpPr>
          <p:cNvPr id="8" name="Flowchart: Terminator 7">
            <a:extLst>
              <a:ext uri="{FF2B5EF4-FFF2-40B4-BE49-F238E27FC236}">
                <a16:creationId xmlns:a16="http://schemas.microsoft.com/office/drawing/2014/main" id="{96E0DCEA-ACF0-4A49-B8C0-E8AAA291840E}"/>
              </a:ext>
            </a:extLst>
          </p:cNvPr>
          <p:cNvSpPr/>
          <p:nvPr/>
        </p:nvSpPr>
        <p:spPr>
          <a:xfrm>
            <a:off x="3851920" y="1484784"/>
            <a:ext cx="3888432" cy="1288453"/>
          </a:xfrm>
          <a:prstGeom prst="flowChartTerminator">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TES: </a:t>
            </a:r>
            <a:r>
              <a:rPr kumimoji="0" lang="en-ID" sz="28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jawaban</a:t>
            </a:r>
            <a:r>
              <a:rPr kumimoji="0" lang="en-ID"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r>
              <a:rPr kumimoji="0" lang="en-ID" sz="28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benar</a:t>
            </a:r>
            <a:r>
              <a:rPr kumimoji="0" lang="en-ID"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salah</a:t>
            </a:r>
          </a:p>
        </p:txBody>
      </p:sp>
      <p:sp>
        <p:nvSpPr>
          <p:cNvPr id="11" name="Flowchart: Terminator 10">
            <a:extLst>
              <a:ext uri="{FF2B5EF4-FFF2-40B4-BE49-F238E27FC236}">
                <a16:creationId xmlns:a16="http://schemas.microsoft.com/office/drawing/2014/main" id="{B71D0C4B-E6E7-45D9-8E75-BA4FC1F6FBE6}"/>
              </a:ext>
            </a:extLst>
          </p:cNvPr>
          <p:cNvSpPr/>
          <p:nvPr/>
        </p:nvSpPr>
        <p:spPr>
          <a:xfrm>
            <a:off x="3851919" y="3356992"/>
            <a:ext cx="3960441" cy="1288453"/>
          </a:xfrm>
          <a:prstGeom prst="flowChartTerminator">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NONTES: </a:t>
            </a:r>
            <a:r>
              <a:rPr kumimoji="0" lang="en-ID" sz="24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mengukur</a:t>
            </a:r>
            <a:r>
              <a:rPr kumimoji="0" lang="en-ID"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r>
              <a:rPr kumimoji="0" lang="en-ID" sz="24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sikap</a:t>
            </a:r>
            <a:r>
              <a:rPr kumimoji="0" lang="en-ID"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r>
              <a:rPr kumimoji="0" lang="en-ID" sz="24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positif</a:t>
            </a:r>
            <a:r>
              <a:rPr kumimoji="0" lang="en-ID"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r>
              <a:rPr kumimoji="0" lang="en-ID" sz="24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negatif</a:t>
            </a:r>
            <a:endParaRPr kumimoji="0" lang="en-ID"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9632311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55650" y="260350"/>
            <a:ext cx="7872413" cy="1143000"/>
          </a:xfrm>
        </p:spPr>
        <p:txBody>
          <a:bodyPr/>
          <a:lstStyle/>
          <a:p>
            <a:pPr eaLnBrk="1" hangingPunct="1">
              <a:defRPr/>
            </a:pPr>
            <a:r>
              <a:rPr lang="en-US"/>
              <a:t>CONTOH SKALA LIKERT</a:t>
            </a:r>
          </a:p>
        </p:txBody>
      </p:sp>
      <p:sp>
        <p:nvSpPr>
          <p:cNvPr id="62467" name="Rectangle 3"/>
          <p:cNvSpPr>
            <a:spLocks noGrp="1" noChangeArrowheads="1"/>
          </p:cNvSpPr>
          <p:nvPr>
            <p:ph type="body" idx="1"/>
          </p:nvPr>
        </p:nvSpPr>
        <p:spPr>
          <a:xfrm>
            <a:off x="457200" y="1403350"/>
            <a:ext cx="8229600" cy="4530725"/>
          </a:xfrm>
        </p:spPr>
        <p:txBody>
          <a:bodyPr/>
          <a:lstStyle/>
          <a:p>
            <a:pPr marL="0" indent="0" eaLnBrk="1" hangingPunct="1">
              <a:buFont typeface="Wingdings" pitchFamily="2" charset="2"/>
              <a:buNone/>
              <a:defRPr/>
            </a:pPr>
            <a:r>
              <a:rPr lang="en-US" dirty="0" err="1"/>
              <a:t>Bagaimanakah</a:t>
            </a:r>
            <a:r>
              <a:rPr lang="en-US" dirty="0"/>
              <a:t> </a:t>
            </a:r>
            <a:r>
              <a:rPr lang="en-US" dirty="0" err="1"/>
              <a:t>kinerja</a:t>
            </a:r>
            <a:r>
              <a:rPr lang="en-US" dirty="0"/>
              <a:t> </a:t>
            </a:r>
            <a:r>
              <a:rPr lang="en-US" dirty="0" err="1"/>
              <a:t>karyawan</a:t>
            </a:r>
            <a:r>
              <a:rPr lang="en-US" dirty="0"/>
              <a:t> pada  PT </a:t>
            </a:r>
            <a:r>
              <a:rPr lang="en-US" dirty="0" err="1"/>
              <a:t>Samudera</a:t>
            </a:r>
            <a:r>
              <a:rPr lang="en-US" dirty="0"/>
              <a:t>?  :</a:t>
            </a:r>
          </a:p>
          <a:p>
            <a:pPr marL="0" indent="0" eaLnBrk="1" hangingPunct="1">
              <a:buFont typeface="Wingdings" pitchFamily="2" charset="2"/>
              <a:buNone/>
              <a:defRPr/>
            </a:pPr>
            <a:r>
              <a:rPr lang="en-US" dirty="0"/>
              <a:t>	a. </a:t>
            </a:r>
            <a:r>
              <a:rPr lang="en-US" dirty="0" err="1"/>
              <a:t>Sangat</a:t>
            </a:r>
            <a:r>
              <a:rPr lang="en-US" dirty="0"/>
              <a:t> </a:t>
            </a:r>
            <a:r>
              <a:rPr lang="en-US" dirty="0" err="1"/>
              <a:t>bagus</a:t>
            </a:r>
            <a:r>
              <a:rPr lang="en-US" dirty="0"/>
              <a:t> : 4</a:t>
            </a:r>
          </a:p>
          <a:p>
            <a:pPr marL="0" indent="0" eaLnBrk="1" hangingPunct="1">
              <a:buFont typeface="Wingdings" pitchFamily="2" charset="2"/>
              <a:buNone/>
              <a:defRPr/>
            </a:pPr>
            <a:r>
              <a:rPr lang="en-US" dirty="0"/>
              <a:t>	b. </a:t>
            </a:r>
            <a:r>
              <a:rPr lang="en-US" dirty="0" err="1"/>
              <a:t>Bagus</a:t>
            </a:r>
            <a:r>
              <a:rPr lang="en-US" dirty="0"/>
              <a:t>  		   : 3</a:t>
            </a:r>
          </a:p>
          <a:p>
            <a:pPr marL="0" indent="0" eaLnBrk="1" hangingPunct="1">
              <a:buFont typeface="Wingdings" pitchFamily="2" charset="2"/>
              <a:buNone/>
              <a:defRPr/>
            </a:pPr>
            <a:r>
              <a:rPr lang="en-US" dirty="0"/>
              <a:t>	c. Kurang </a:t>
            </a:r>
            <a:r>
              <a:rPr lang="en-US" dirty="0" err="1"/>
              <a:t>bagus</a:t>
            </a:r>
            <a:r>
              <a:rPr lang="en-US" dirty="0"/>
              <a:t> : 2</a:t>
            </a:r>
          </a:p>
          <a:p>
            <a:pPr marL="0" indent="0" eaLnBrk="1" hangingPunct="1">
              <a:buFont typeface="Wingdings" pitchFamily="2" charset="2"/>
              <a:buNone/>
              <a:defRPr/>
            </a:pPr>
            <a:r>
              <a:rPr lang="en-US" dirty="0"/>
              <a:t>	d. </a:t>
            </a:r>
            <a:r>
              <a:rPr lang="en-US" dirty="0" err="1"/>
              <a:t>Tidak</a:t>
            </a:r>
            <a:r>
              <a:rPr lang="en-US" dirty="0"/>
              <a:t> </a:t>
            </a:r>
            <a:r>
              <a:rPr lang="en-US" dirty="0" err="1"/>
              <a:t>bagus</a:t>
            </a:r>
            <a:r>
              <a:rPr lang="en-US" dirty="0"/>
              <a:t>    : 1  </a:t>
            </a:r>
          </a:p>
        </p:txBody>
      </p:sp>
    </p:spTree>
    <p:extLst>
      <p:ext uri="{BB962C8B-B14F-4D97-AF65-F5344CB8AC3E}">
        <p14:creationId xmlns:p14="http://schemas.microsoft.com/office/powerpoint/2010/main" val="25204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2466"/>
                                        </p:tgtEl>
                                        <p:attrNameLst>
                                          <p:attrName>style.visibility</p:attrName>
                                        </p:attrNameLst>
                                      </p:cBhvr>
                                      <p:to>
                                        <p:strVal val="visible"/>
                                      </p:to>
                                    </p:set>
                                    <p:anim calcmode="discrete" valueType="clr">
                                      <p:cBhvr override="childStyle">
                                        <p:cTn id="7" dur="80"/>
                                        <p:tgtEl>
                                          <p:spTgt spid="624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466"/>
                                        </p:tgtEl>
                                        <p:attrNameLst>
                                          <p:attrName>fillcolor</p:attrName>
                                        </p:attrNameLst>
                                      </p:cBhvr>
                                      <p:tavLst>
                                        <p:tav tm="0">
                                          <p:val>
                                            <p:clrVal>
                                              <a:schemeClr val="accent2"/>
                                            </p:clrVal>
                                          </p:val>
                                        </p:tav>
                                        <p:tav tm="50000">
                                          <p:val>
                                            <p:clrVal>
                                              <a:schemeClr val="hlink"/>
                                            </p:clrVal>
                                          </p:val>
                                        </p:tav>
                                      </p:tavLst>
                                    </p:anim>
                                    <p:set>
                                      <p:cBhvr>
                                        <p:cTn id="9" dur="80"/>
                                        <p:tgtEl>
                                          <p:spTgt spid="6246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2467">
                                            <p:txEl>
                                              <p:pRg st="0" end="0"/>
                                            </p:txEl>
                                          </p:spTgt>
                                        </p:tgtEl>
                                        <p:attrNameLst>
                                          <p:attrName>style.visibility</p:attrName>
                                        </p:attrNameLst>
                                      </p:cBhvr>
                                      <p:to>
                                        <p:strVal val="visible"/>
                                      </p:to>
                                    </p:set>
                                    <p:anim calcmode="lin" valueType="num">
                                      <p:cBhvr>
                                        <p:cTn id="14" dur="1000" fill="hold"/>
                                        <p:tgtEl>
                                          <p:spTgt spid="62467">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624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24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2467">
                                            <p:txEl>
                                              <p:pRg st="1" end="1"/>
                                            </p:txEl>
                                          </p:spTgt>
                                        </p:tgtEl>
                                        <p:attrNameLst>
                                          <p:attrName>style.visibility</p:attrName>
                                        </p:attrNameLst>
                                      </p:cBhvr>
                                      <p:to>
                                        <p:strVal val="visible"/>
                                      </p:to>
                                    </p:set>
                                    <p:anim calcmode="discrete" valueType="clr">
                                      <p:cBhvr override="childStyle">
                                        <p:cTn id="21" dur="80"/>
                                        <p:tgtEl>
                                          <p:spTgt spid="624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2467">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62467">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62467">
                                            <p:txEl>
                                              <p:pRg st="2" end="2"/>
                                            </p:txEl>
                                          </p:spTgt>
                                        </p:tgtEl>
                                        <p:attrNameLst>
                                          <p:attrName>style.visibility</p:attrName>
                                        </p:attrNameLst>
                                      </p:cBhvr>
                                      <p:to>
                                        <p:strVal val="visible"/>
                                      </p:to>
                                    </p:set>
                                    <p:anim calcmode="discrete" valueType="clr">
                                      <p:cBhvr override="childStyle">
                                        <p:cTn id="28" dur="80"/>
                                        <p:tgtEl>
                                          <p:spTgt spid="624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2467">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62467">
                                            <p:txEl>
                                              <p:pRg st="2" end="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2467">
                                            <p:txEl>
                                              <p:pRg st="3" end="3"/>
                                            </p:txEl>
                                          </p:spTgt>
                                        </p:tgtEl>
                                        <p:attrNameLst>
                                          <p:attrName>style.visibility</p:attrName>
                                        </p:attrNameLst>
                                      </p:cBhvr>
                                      <p:to>
                                        <p:strVal val="visible"/>
                                      </p:to>
                                    </p:set>
                                    <p:anim calcmode="lin" valueType="num">
                                      <p:cBhvr additive="base">
                                        <p:cTn id="35"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62467">
                                            <p:txEl>
                                              <p:pRg st="4" end="4"/>
                                            </p:txEl>
                                          </p:spTgt>
                                        </p:tgtEl>
                                        <p:attrNameLst>
                                          <p:attrName>style.visibility</p:attrName>
                                        </p:attrNameLst>
                                      </p:cBhvr>
                                      <p:to>
                                        <p:strVal val="visible"/>
                                      </p:to>
                                    </p:set>
                                    <p:animEffect transition="in" filter="fade">
                                      <p:cBhvr>
                                        <p:cTn id="41" dur="800" decel="100000"/>
                                        <p:tgtEl>
                                          <p:spTgt spid="62467">
                                            <p:txEl>
                                              <p:pRg st="4" end="4"/>
                                            </p:txEl>
                                          </p:spTgt>
                                        </p:tgtEl>
                                      </p:cBhvr>
                                    </p:animEffect>
                                    <p:anim calcmode="lin" valueType="num">
                                      <p:cBhvr>
                                        <p:cTn id="42" dur="800" decel="100000" fill="hold"/>
                                        <p:tgtEl>
                                          <p:spTgt spid="62467">
                                            <p:txEl>
                                              <p:pRg st="4" end="4"/>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62467">
                                            <p:txEl>
                                              <p:pRg st="4" end="4"/>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62467">
                                            <p:txEl>
                                              <p:pRg st="4" end="4"/>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62467">
                                            <p:txEl>
                                              <p:pRg st="4" end="4"/>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62467">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Line 4"/>
          <p:cNvSpPr>
            <a:spLocks noChangeShapeType="1"/>
          </p:cNvSpPr>
          <p:nvPr/>
        </p:nvSpPr>
        <p:spPr bwMode="auto">
          <a:xfrm flipV="1">
            <a:off x="684249" y="3284610"/>
            <a:ext cx="7489825" cy="71437"/>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33126" name="Line 6"/>
          <p:cNvSpPr>
            <a:spLocks noChangeShapeType="1"/>
          </p:cNvSpPr>
          <p:nvPr/>
        </p:nvSpPr>
        <p:spPr bwMode="auto">
          <a:xfrm>
            <a:off x="684213" y="2995613"/>
            <a:ext cx="0" cy="360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33127" name="Line 7"/>
          <p:cNvSpPr>
            <a:spLocks noChangeShapeType="1"/>
          </p:cNvSpPr>
          <p:nvPr/>
        </p:nvSpPr>
        <p:spPr bwMode="auto">
          <a:xfrm>
            <a:off x="1260475" y="2995613"/>
            <a:ext cx="0" cy="360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33128" name="Line 8"/>
          <p:cNvSpPr>
            <a:spLocks noChangeShapeType="1"/>
          </p:cNvSpPr>
          <p:nvPr/>
        </p:nvSpPr>
        <p:spPr bwMode="auto">
          <a:xfrm>
            <a:off x="2341563" y="2995613"/>
            <a:ext cx="0" cy="360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33129" name="Line 9"/>
          <p:cNvSpPr>
            <a:spLocks noChangeShapeType="1"/>
          </p:cNvSpPr>
          <p:nvPr/>
        </p:nvSpPr>
        <p:spPr bwMode="auto">
          <a:xfrm>
            <a:off x="2916238" y="2995613"/>
            <a:ext cx="0" cy="360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33130" name="Line 10"/>
          <p:cNvSpPr>
            <a:spLocks noChangeShapeType="1"/>
          </p:cNvSpPr>
          <p:nvPr/>
        </p:nvSpPr>
        <p:spPr bwMode="auto">
          <a:xfrm>
            <a:off x="3565525" y="2995613"/>
            <a:ext cx="0" cy="360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33131" name="Line 11"/>
          <p:cNvSpPr>
            <a:spLocks noChangeShapeType="1"/>
          </p:cNvSpPr>
          <p:nvPr/>
        </p:nvSpPr>
        <p:spPr bwMode="auto">
          <a:xfrm>
            <a:off x="4500563" y="2995613"/>
            <a:ext cx="0" cy="360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133133" name="Text Box 13"/>
          <p:cNvSpPr txBox="1">
            <a:spLocks noChangeArrowheads="1"/>
          </p:cNvSpPr>
          <p:nvPr/>
        </p:nvSpPr>
        <p:spPr bwMode="auto">
          <a:xfrm>
            <a:off x="468315" y="256381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100</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34" name="Text Box 14"/>
          <p:cNvSpPr txBox="1">
            <a:spLocks noChangeArrowheads="1"/>
          </p:cNvSpPr>
          <p:nvPr/>
        </p:nvSpPr>
        <p:spPr bwMode="auto">
          <a:xfrm>
            <a:off x="1044577" y="2563813"/>
            <a:ext cx="71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95</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35" name="Text Box 15"/>
          <p:cNvSpPr txBox="1">
            <a:spLocks noChangeArrowheads="1"/>
          </p:cNvSpPr>
          <p:nvPr/>
        </p:nvSpPr>
        <p:spPr bwMode="auto">
          <a:xfrm>
            <a:off x="2052674" y="2563813"/>
            <a:ext cx="71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75</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37" name="Text Box 17"/>
          <p:cNvSpPr txBox="1">
            <a:spLocks noChangeArrowheads="1"/>
          </p:cNvSpPr>
          <p:nvPr/>
        </p:nvSpPr>
        <p:spPr bwMode="auto">
          <a:xfrm>
            <a:off x="2700374" y="256381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70</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38" name="Text Box 18"/>
          <p:cNvSpPr txBox="1">
            <a:spLocks noChangeArrowheads="1"/>
          </p:cNvSpPr>
          <p:nvPr/>
        </p:nvSpPr>
        <p:spPr bwMode="auto">
          <a:xfrm>
            <a:off x="3349625" y="2563813"/>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60</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39" name="Text Box 19"/>
          <p:cNvSpPr txBox="1">
            <a:spLocks noChangeArrowheads="1"/>
          </p:cNvSpPr>
          <p:nvPr/>
        </p:nvSpPr>
        <p:spPr bwMode="auto">
          <a:xfrm>
            <a:off x="4284699" y="256381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45</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40" name="Text Box 20"/>
          <p:cNvSpPr txBox="1">
            <a:spLocks noChangeArrowheads="1"/>
          </p:cNvSpPr>
          <p:nvPr/>
        </p:nvSpPr>
        <p:spPr bwMode="auto">
          <a:xfrm>
            <a:off x="541338" y="3571882"/>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1</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41" name="Text Box 21"/>
          <p:cNvSpPr txBox="1">
            <a:spLocks noChangeArrowheads="1"/>
          </p:cNvSpPr>
          <p:nvPr/>
        </p:nvSpPr>
        <p:spPr bwMode="auto">
          <a:xfrm>
            <a:off x="1116015" y="3571882"/>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2</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42" name="Text Box 22"/>
          <p:cNvSpPr txBox="1">
            <a:spLocks noChangeArrowheads="1"/>
          </p:cNvSpPr>
          <p:nvPr/>
        </p:nvSpPr>
        <p:spPr bwMode="auto">
          <a:xfrm>
            <a:off x="2124075" y="3571882"/>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3</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43" name="Text Box 23"/>
          <p:cNvSpPr txBox="1">
            <a:spLocks noChangeArrowheads="1"/>
          </p:cNvSpPr>
          <p:nvPr/>
        </p:nvSpPr>
        <p:spPr bwMode="auto">
          <a:xfrm>
            <a:off x="2700339" y="3571882"/>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4</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44" name="Text Box 24"/>
          <p:cNvSpPr txBox="1">
            <a:spLocks noChangeArrowheads="1"/>
          </p:cNvSpPr>
          <p:nvPr/>
        </p:nvSpPr>
        <p:spPr bwMode="auto">
          <a:xfrm>
            <a:off x="3349626" y="3571882"/>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5</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45" name="Text Box 25"/>
          <p:cNvSpPr txBox="1">
            <a:spLocks noChangeArrowheads="1"/>
          </p:cNvSpPr>
          <p:nvPr/>
        </p:nvSpPr>
        <p:spPr bwMode="auto">
          <a:xfrm>
            <a:off x="4213227" y="3571882"/>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6</a:t>
            </a:r>
            <a:endParaRPr kumimoji="0" lang="en-GB"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46" name="Text Box 26"/>
          <p:cNvSpPr txBox="1">
            <a:spLocks noChangeArrowheads="1"/>
          </p:cNvSpPr>
          <p:nvPr/>
        </p:nvSpPr>
        <p:spPr bwMode="auto">
          <a:xfrm>
            <a:off x="1908176" y="692150"/>
            <a:ext cx="6265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pitchFamily="34" charset="0"/>
                <a:ea typeface="+mn-ea"/>
                <a:cs typeface="Tahoma" pitchFamily="34" charset="0"/>
              </a:rPr>
              <a:t>DATA ORDINAL, JARAK TIDAK SAMA</a:t>
            </a:r>
            <a:endParaRPr kumimoji="0" lang="en-GB" sz="2400" b="1"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133147" name="Text Box 27"/>
          <p:cNvSpPr txBox="1">
            <a:spLocks noChangeArrowheads="1"/>
          </p:cNvSpPr>
          <p:nvPr/>
        </p:nvSpPr>
        <p:spPr bwMode="auto">
          <a:xfrm>
            <a:off x="6877086" y="2565400"/>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nilai</a:t>
            </a:r>
            <a:endParaRPr kumimoji="0" lang="en-GB" sz="24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133148" name="Text Box 28"/>
          <p:cNvSpPr txBox="1">
            <a:spLocks noChangeArrowheads="1"/>
          </p:cNvSpPr>
          <p:nvPr/>
        </p:nvSpPr>
        <p:spPr bwMode="auto">
          <a:xfrm>
            <a:off x="6516688" y="3500438"/>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ranking</a:t>
            </a:r>
            <a:endParaRPr kumimoji="0" lang="en-GB" sz="24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49201093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3146"/>
                                        </p:tgtEl>
                                        <p:attrNameLst>
                                          <p:attrName>style.visibility</p:attrName>
                                        </p:attrNameLst>
                                      </p:cBhvr>
                                      <p:to>
                                        <p:strVal val="visible"/>
                                      </p:to>
                                    </p:set>
                                    <p:anim calcmode="lin" valueType="num">
                                      <p:cBhvr>
                                        <p:cTn id="7" dur="500" decel="50000" fill="hold">
                                          <p:stCondLst>
                                            <p:cond delay="0"/>
                                          </p:stCondLst>
                                        </p:cTn>
                                        <p:tgtEl>
                                          <p:spTgt spid="13314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14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146"/>
                                        </p:tgtEl>
                                        <p:attrNameLst>
                                          <p:attrName>ppt_w</p:attrName>
                                        </p:attrNameLst>
                                      </p:cBhvr>
                                      <p:tavLst>
                                        <p:tav tm="0">
                                          <p:val>
                                            <p:strVal val="#ppt_w*.05"/>
                                          </p:val>
                                        </p:tav>
                                        <p:tav tm="100000">
                                          <p:val>
                                            <p:strVal val="#ppt_w"/>
                                          </p:val>
                                        </p:tav>
                                      </p:tavLst>
                                    </p:anim>
                                    <p:anim calcmode="lin" valueType="num">
                                      <p:cBhvr>
                                        <p:cTn id="10" dur="1000" fill="hold"/>
                                        <p:tgtEl>
                                          <p:spTgt spid="13314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14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14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14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1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nodeType="clickEffect">
                                  <p:stCondLst>
                                    <p:cond delay="0"/>
                                  </p:stCondLst>
                                  <p:childTnLst>
                                    <p:set>
                                      <p:cBhvr>
                                        <p:cTn id="18" dur="1" fill="hold">
                                          <p:stCondLst>
                                            <p:cond delay="0"/>
                                          </p:stCondLst>
                                        </p:cTn>
                                        <p:tgtEl>
                                          <p:spTgt spid="133124"/>
                                        </p:tgtEl>
                                        <p:attrNameLst>
                                          <p:attrName>style.visibility</p:attrName>
                                        </p:attrNameLst>
                                      </p:cBhvr>
                                      <p:to>
                                        <p:strVal val="visible"/>
                                      </p:to>
                                    </p:set>
                                    <p:animEffect transition="in" filter="fade">
                                      <p:cBhvr>
                                        <p:cTn id="19" dur="800" decel="100000"/>
                                        <p:tgtEl>
                                          <p:spTgt spid="133124"/>
                                        </p:tgtEl>
                                      </p:cBhvr>
                                    </p:animEffect>
                                    <p:anim calcmode="lin" valueType="num">
                                      <p:cBhvr>
                                        <p:cTn id="20" dur="800" decel="100000" fill="hold"/>
                                        <p:tgtEl>
                                          <p:spTgt spid="133124"/>
                                        </p:tgtEl>
                                        <p:attrNameLst>
                                          <p:attrName>style.rotation</p:attrName>
                                        </p:attrNameLst>
                                      </p:cBhvr>
                                      <p:tavLst>
                                        <p:tav tm="0">
                                          <p:val>
                                            <p:fltVal val="-90"/>
                                          </p:val>
                                        </p:tav>
                                        <p:tav tm="100000">
                                          <p:val>
                                            <p:fltVal val="0"/>
                                          </p:val>
                                        </p:tav>
                                      </p:tavLst>
                                    </p:anim>
                                    <p:anim calcmode="lin" valueType="num">
                                      <p:cBhvr>
                                        <p:cTn id="21" dur="800" decel="100000" fill="hold"/>
                                        <p:tgtEl>
                                          <p:spTgt spid="133124"/>
                                        </p:tgtEl>
                                        <p:attrNameLst>
                                          <p:attrName>ppt_x</p:attrName>
                                        </p:attrNameLst>
                                      </p:cBhvr>
                                      <p:tavLst>
                                        <p:tav tm="0">
                                          <p:val>
                                            <p:strVal val="#ppt_x+0.4"/>
                                          </p:val>
                                        </p:tav>
                                        <p:tav tm="100000">
                                          <p:val>
                                            <p:strVal val="#ppt_x-0.05"/>
                                          </p:val>
                                        </p:tav>
                                      </p:tavLst>
                                    </p:anim>
                                    <p:anim calcmode="lin" valueType="num">
                                      <p:cBhvr>
                                        <p:cTn id="22" dur="800" decel="100000" fill="hold"/>
                                        <p:tgtEl>
                                          <p:spTgt spid="133124"/>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33124"/>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33124"/>
                                        </p:tgtEl>
                                        <p:attrNameLst>
                                          <p:attrName>ppt_y</p:attrName>
                                        </p:attrNameLst>
                                      </p:cBhvr>
                                      <p:tavLst>
                                        <p:tav tm="0">
                                          <p:val>
                                            <p:strVal val="#ppt_y+0.1"/>
                                          </p:val>
                                        </p:tav>
                                        <p:tav tm="100000">
                                          <p:val>
                                            <p:strVal val="#ppt_y"/>
                                          </p:val>
                                        </p:tav>
                                      </p:tavLst>
                                    </p:anim>
                                  </p:childTnLst>
                                </p:cTn>
                              </p:par>
                              <p:par>
                                <p:cTn id="25" presetID="30" presetClass="entr" presetSubtype="0" fill="hold" nodeType="withEffect">
                                  <p:stCondLst>
                                    <p:cond delay="0"/>
                                  </p:stCondLst>
                                  <p:childTnLst>
                                    <p:set>
                                      <p:cBhvr>
                                        <p:cTn id="26" dur="1" fill="hold">
                                          <p:stCondLst>
                                            <p:cond delay="0"/>
                                          </p:stCondLst>
                                        </p:cTn>
                                        <p:tgtEl>
                                          <p:spTgt spid="133126"/>
                                        </p:tgtEl>
                                        <p:attrNameLst>
                                          <p:attrName>style.visibility</p:attrName>
                                        </p:attrNameLst>
                                      </p:cBhvr>
                                      <p:to>
                                        <p:strVal val="visible"/>
                                      </p:to>
                                    </p:set>
                                    <p:animEffect transition="in" filter="fade">
                                      <p:cBhvr>
                                        <p:cTn id="27" dur="800" decel="100000"/>
                                        <p:tgtEl>
                                          <p:spTgt spid="133126"/>
                                        </p:tgtEl>
                                      </p:cBhvr>
                                    </p:animEffect>
                                    <p:anim calcmode="lin" valueType="num">
                                      <p:cBhvr>
                                        <p:cTn id="28" dur="800" decel="100000" fill="hold"/>
                                        <p:tgtEl>
                                          <p:spTgt spid="133126"/>
                                        </p:tgtEl>
                                        <p:attrNameLst>
                                          <p:attrName>style.rotation</p:attrName>
                                        </p:attrNameLst>
                                      </p:cBhvr>
                                      <p:tavLst>
                                        <p:tav tm="0">
                                          <p:val>
                                            <p:fltVal val="-90"/>
                                          </p:val>
                                        </p:tav>
                                        <p:tav tm="100000">
                                          <p:val>
                                            <p:fltVal val="0"/>
                                          </p:val>
                                        </p:tav>
                                      </p:tavLst>
                                    </p:anim>
                                    <p:anim calcmode="lin" valueType="num">
                                      <p:cBhvr>
                                        <p:cTn id="29" dur="800" decel="100000" fill="hold"/>
                                        <p:tgtEl>
                                          <p:spTgt spid="133126"/>
                                        </p:tgtEl>
                                        <p:attrNameLst>
                                          <p:attrName>ppt_x</p:attrName>
                                        </p:attrNameLst>
                                      </p:cBhvr>
                                      <p:tavLst>
                                        <p:tav tm="0">
                                          <p:val>
                                            <p:strVal val="#ppt_x+0.4"/>
                                          </p:val>
                                        </p:tav>
                                        <p:tav tm="100000">
                                          <p:val>
                                            <p:strVal val="#ppt_x-0.05"/>
                                          </p:val>
                                        </p:tav>
                                      </p:tavLst>
                                    </p:anim>
                                    <p:anim calcmode="lin" valueType="num">
                                      <p:cBhvr>
                                        <p:cTn id="30" dur="800" decel="100000" fill="hold"/>
                                        <p:tgtEl>
                                          <p:spTgt spid="13312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312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3126"/>
                                        </p:tgtEl>
                                        <p:attrNameLst>
                                          <p:attrName>ppt_y</p:attrName>
                                        </p:attrNameLst>
                                      </p:cBhvr>
                                      <p:tavLst>
                                        <p:tav tm="0">
                                          <p:val>
                                            <p:strVal val="#ppt_y+0.1"/>
                                          </p:val>
                                        </p:tav>
                                        <p:tav tm="100000">
                                          <p:val>
                                            <p:strVal val="#ppt_y"/>
                                          </p:val>
                                        </p:tav>
                                      </p:tavLst>
                                    </p:anim>
                                  </p:childTnLst>
                                </p:cTn>
                              </p:par>
                              <p:par>
                                <p:cTn id="33" presetID="30" presetClass="entr" presetSubtype="0" fill="hold" nodeType="withEffect">
                                  <p:stCondLst>
                                    <p:cond delay="0"/>
                                  </p:stCondLst>
                                  <p:childTnLst>
                                    <p:set>
                                      <p:cBhvr>
                                        <p:cTn id="34" dur="1" fill="hold">
                                          <p:stCondLst>
                                            <p:cond delay="0"/>
                                          </p:stCondLst>
                                        </p:cTn>
                                        <p:tgtEl>
                                          <p:spTgt spid="133127"/>
                                        </p:tgtEl>
                                        <p:attrNameLst>
                                          <p:attrName>style.visibility</p:attrName>
                                        </p:attrNameLst>
                                      </p:cBhvr>
                                      <p:to>
                                        <p:strVal val="visible"/>
                                      </p:to>
                                    </p:set>
                                    <p:animEffect transition="in" filter="fade">
                                      <p:cBhvr>
                                        <p:cTn id="35" dur="800" decel="100000"/>
                                        <p:tgtEl>
                                          <p:spTgt spid="133127"/>
                                        </p:tgtEl>
                                      </p:cBhvr>
                                    </p:animEffect>
                                    <p:anim calcmode="lin" valueType="num">
                                      <p:cBhvr>
                                        <p:cTn id="36" dur="800" decel="100000" fill="hold"/>
                                        <p:tgtEl>
                                          <p:spTgt spid="133127"/>
                                        </p:tgtEl>
                                        <p:attrNameLst>
                                          <p:attrName>style.rotation</p:attrName>
                                        </p:attrNameLst>
                                      </p:cBhvr>
                                      <p:tavLst>
                                        <p:tav tm="0">
                                          <p:val>
                                            <p:fltVal val="-90"/>
                                          </p:val>
                                        </p:tav>
                                        <p:tav tm="100000">
                                          <p:val>
                                            <p:fltVal val="0"/>
                                          </p:val>
                                        </p:tav>
                                      </p:tavLst>
                                    </p:anim>
                                    <p:anim calcmode="lin" valueType="num">
                                      <p:cBhvr>
                                        <p:cTn id="37" dur="800" decel="100000" fill="hold"/>
                                        <p:tgtEl>
                                          <p:spTgt spid="133127"/>
                                        </p:tgtEl>
                                        <p:attrNameLst>
                                          <p:attrName>ppt_x</p:attrName>
                                        </p:attrNameLst>
                                      </p:cBhvr>
                                      <p:tavLst>
                                        <p:tav tm="0">
                                          <p:val>
                                            <p:strVal val="#ppt_x+0.4"/>
                                          </p:val>
                                        </p:tav>
                                        <p:tav tm="100000">
                                          <p:val>
                                            <p:strVal val="#ppt_x-0.05"/>
                                          </p:val>
                                        </p:tav>
                                      </p:tavLst>
                                    </p:anim>
                                    <p:anim calcmode="lin" valueType="num">
                                      <p:cBhvr>
                                        <p:cTn id="38" dur="800" decel="100000" fill="hold"/>
                                        <p:tgtEl>
                                          <p:spTgt spid="13312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3312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33127"/>
                                        </p:tgtEl>
                                        <p:attrNameLst>
                                          <p:attrName>ppt_y</p:attrName>
                                        </p:attrNameLst>
                                      </p:cBhvr>
                                      <p:tavLst>
                                        <p:tav tm="0">
                                          <p:val>
                                            <p:strVal val="#ppt_y+0.1"/>
                                          </p:val>
                                        </p:tav>
                                        <p:tav tm="100000">
                                          <p:val>
                                            <p:strVal val="#ppt_y"/>
                                          </p:val>
                                        </p:tav>
                                      </p:tavLst>
                                    </p:anim>
                                  </p:childTnLst>
                                </p:cTn>
                              </p:par>
                              <p:par>
                                <p:cTn id="41" presetID="30" presetClass="entr" presetSubtype="0" fill="hold" nodeType="withEffect">
                                  <p:stCondLst>
                                    <p:cond delay="0"/>
                                  </p:stCondLst>
                                  <p:childTnLst>
                                    <p:set>
                                      <p:cBhvr>
                                        <p:cTn id="42" dur="1" fill="hold">
                                          <p:stCondLst>
                                            <p:cond delay="0"/>
                                          </p:stCondLst>
                                        </p:cTn>
                                        <p:tgtEl>
                                          <p:spTgt spid="133128"/>
                                        </p:tgtEl>
                                        <p:attrNameLst>
                                          <p:attrName>style.visibility</p:attrName>
                                        </p:attrNameLst>
                                      </p:cBhvr>
                                      <p:to>
                                        <p:strVal val="visible"/>
                                      </p:to>
                                    </p:set>
                                    <p:animEffect transition="in" filter="fade">
                                      <p:cBhvr>
                                        <p:cTn id="43" dur="800" decel="100000"/>
                                        <p:tgtEl>
                                          <p:spTgt spid="133128"/>
                                        </p:tgtEl>
                                      </p:cBhvr>
                                    </p:animEffect>
                                    <p:anim calcmode="lin" valueType="num">
                                      <p:cBhvr>
                                        <p:cTn id="44" dur="800" decel="100000" fill="hold"/>
                                        <p:tgtEl>
                                          <p:spTgt spid="133128"/>
                                        </p:tgtEl>
                                        <p:attrNameLst>
                                          <p:attrName>style.rotation</p:attrName>
                                        </p:attrNameLst>
                                      </p:cBhvr>
                                      <p:tavLst>
                                        <p:tav tm="0">
                                          <p:val>
                                            <p:fltVal val="-90"/>
                                          </p:val>
                                        </p:tav>
                                        <p:tav tm="100000">
                                          <p:val>
                                            <p:fltVal val="0"/>
                                          </p:val>
                                        </p:tav>
                                      </p:tavLst>
                                    </p:anim>
                                    <p:anim calcmode="lin" valueType="num">
                                      <p:cBhvr>
                                        <p:cTn id="45" dur="800" decel="100000" fill="hold"/>
                                        <p:tgtEl>
                                          <p:spTgt spid="133128"/>
                                        </p:tgtEl>
                                        <p:attrNameLst>
                                          <p:attrName>ppt_x</p:attrName>
                                        </p:attrNameLst>
                                      </p:cBhvr>
                                      <p:tavLst>
                                        <p:tav tm="0">
                                          <p:val>
                                            <p:strVal val="#ppt_x+0.4"/>
                                          </p:val>
                                        </p:tav>
                                        <p:tav tm="100000">
                                          <p:val>
                                            <p:strVal val="#ppt_x-0.05"/>
                                          </p:val>
                                        </p:tav>
                                      </p:tavLst>
                                    </p:anim>
                                    <p:anim calcmode="lin" valueType="num">
                                      <p:cBhvr>
                                        <p:cTn id="46" dur="800" decel="100000" fill="hold"/>
                                        <p:tgtEl>
                                          <p:spTgt spid="13312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3312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33128"/>
                                        </p:tgtEl>
                                        <p:attrNameLst>
                                          <p:attrName>ppt_y</p:attrName>
                                        </p:attrNameLst>
                                      </p:cBhvr>
                                      <p:tavLst>
                                        <p:tav tm="0">
                                          <p:val>
                                            <p:strVal val="#ppt_y+0.1"/>
                                          </p:val>
                                        </p:tav>
                                        <p:tav tm="100000">
                                          <p:val>
                                            <p:strVal val="#ppt_y"/>
                                          </p:val>
                                        </p:tav>
                                      </p:tavLst>
                                    </p:anim>
                                  </p:childTnLst>
                                </p:cTn>
                              </p:par>
                              <p:par>
                                <p:cTn id="49" presetID="30" presetClass="entr" presetSubtype="0" fill="hold" nodeType="withEffect">
                                  <p:stCondLst>
                                    <p:cond delay="0"/>
                                  </p:stCondLst>
                                  <p:childTnLst>
                                    <p:set>
                                      <p:cBhvr>
                                        <p:cTn id="50" dur="1" fill="hold">
                                          <p:stCondLst>
                                            <p:cond delay="0"/>
                                          </p:stCondLst>
                                        </p:cTn>
                                        <p:tgtEl>
                                          <p:spTgt spid="133129"/>
                                        </p:tgtEl>
                                        <p:attrNameLst>
                                          <p:attrName>style.visibility</p:attrName>
                                        </p:attrNameLst>
                                      </p:cBhvr>
                                      <p:to>
                                        <p:strVal val="visible"/>
                                      </p:to>
                                    </p:set>
                                    <p:animEffect transition="in" filter="fade">
                                      <p:cBhvr>
                                        <p:cTn id="51" dur="800" decel="100000"/>
                                        <p:tgtEl>
                                          <p:spTgt spid="133129"/>
                                        </p:tgtEl>
                                      </p:cBhvr>
                                    </p:animEffect>
                                    <p:anim calcmode="lin" valueType="num">
                                      <p:cBhvr>
                                        <p:cTn id="52" dur="800" decel="100000" fill="hold"/>
                                        <p:tgtEl>
                                          <p:spTgt spid="133129"/>
                                        </p:tgtEl>
                                        <p:attrNameLst>
                                          <p:attrName>style.rotation</p:attrName>
                                        </p:attrNameLst>
                                      </p:cBhvr>
                                      <p:tavLst>
                                        <p:tav tm="0">
                                          <p:val>
                                            <p:fltVal val="-90"/>
                                          </p:val>
                                        </p:tav>
                                        <p:tav tm="100000">
                                          <p:val>
                                            <p:fltVal val="0"/>
                                          </p:val>
                                        </p:tav>
                                      </p:tavLst>
                                    </p:anim>
                                    <p:anim calcmode="lin" valueType="num">
                                      <p:cBhvr>
                                        <p:cTn id="53" dur="800" decel="100000" fill="hold"/>
                                        <p:tgtEl>
                                          <p:spTgt spid="133129"/>
                                        </p:tgtEl>
                                        <p:attrNameLst>
                                          <p:attrName>ppt_x</p:attrName>
                                        </p:attrNameLst>
                                      </p:cBhvr>
                                      <p:tavLst>
                                        <p:tav tm="0">
                                          <p:val>
                                            <p:strVal val="#ppt_x+0.4"/>
                                          </p:val>
                                        </p:tav>
                                        <p:tav tm="100000">
                                          <p:val>
                                            <p:strVal val="#ppt_x-0.05"/>
                                          </p:val>
                                        </p:tav>
                                      </p:tavLst>
                                    </p:anim>
                                    <p:anim calcmode="lin" valueType="num">
                                      <p:cBhvr>
                                        <p:cTn id="54" dur="800" decel="100000" fill="hold"/>
                                        <p:tgtEl>
                                          <p:spTgt spid="133129"/>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33129"/>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33129"/>
                                        </p:tgtEl>
                                        <p:attrNameLst>
                                          <p:attrName>ppt_y</p:attrName>
                                        </p:attrNameLst>
                                      </p:cBhvr>
                                      <p:tavLst>
                                        <p:tav tm="0">
                                          <p:val>
                                            <p:strVal val="#ppt_y+0.1"/>
                                          </p:val>
                                        </p:tav>
                                        <p:tav tm="100000">
                                          <p:val>
                                            <p:strVal val="#ppt_y"/>
                                          </p:val>
                                        </p:tav>
                                      </p:tavLst>
                                    </p:anim>
                                  </p:childTnLst>
                                </p:cTn>
                              </p:par>
                              <p:par>
                                <p:cTn id="57" presetID="30" presetClass="entr" presetSubtype="0" fill="hold" nodeType="withEffect">
                                  <p:stCondLst>
                                    <p:cond delay="0"/>
                                  </p:stCondLst>
                                  <p:childTnLst>
                                    <p:set>
                                      <p:cBhvr>
                                        <p:cTn id="58" dur="1" fill="hold">
                                          <p:stCondLst>
                                            <p:cond delay="0"/>
                                          </p:stCondLst>
                                        </p:cTn>
                                        <p:tgtEl>
                                          <p:spTgt spid="133130"/>
                                        </p:tgtEl>
                                        <p:attrNameLst>
                                          <p:attrName>style.visibility</p:attrName>
                                        </p:attrNameLst>
                                      </p:cBhvr>
                                      <p:to>
                                        <p:strVal val="visible"/>
                                      </p:to>
                                    </p:set>
                                    <p:animEffect transition="in" filter="fade">
                                      <p:cBhvr>
                                        <p:cTn id="59" dur="800" decel="100000"/>
                                        <p:tgtEl>
                                          <p:spTgt spid="133130"/>
                                        </p:tgtEl>
                                      </p:cBhvr>
                                    </p:animEffect>
                                    <p:anim calcmode="lin" valueType="num">
                                      <p:cBhvr>
                                        <p:cTn id="60" dur="800" decel="100000" fill="hold"/>
                                        <p:tgtEl>
                                          <p:spTgt spid="133130"/>
                                        </p:tgtEl>
                                        <p:attrNameLst>
                                          <p:attrName>style.rotation</p:attrName>
                                        </p:attrNameLst>
                                      </p:cBhvr>
                                      <p:tavLst>
                                        <p:tav tm="0">
                                          <p:val>
                                            <p:fltVal val="-90"/>
                                          </p:val>
                                        </p:tav>
                                        <p:tav tm="100000">
                                          <p:val>
                                            <p:fltVal val="0"/>
                                          </p:val>
                                        </p:tav>
                                      </p:tavLst>
                                    </p:anim>
                                    <p:anim calcmode="lin" valueType="num">
                                      <p:cBhvr>
                                        <p:cTn id="61" dur="800" decel="100000" fill="hold"/>
                                        <p:tgtEl>
                                          <p:spTgt spid="133130"/>
                                        </p:tgtEl>
                                        <p:attrNameLst>
                                          <p:attrName>ppt_x</p:attrName>
                                        </p:attrNameLst>
                                      </p:cBhvr>
                                      <p:tavLst>
                                        <p:tav tm="0">
                                          <p:val>
                                            <p:strVal val="#ppt_x+0.4"/>
                                          </p:val>
                                        </p:tav>
                                        <p:tav tm="100000">
                                          <p:val>
                                            <p:strVal val="#ppt_x-0.05"/>
                                          </p:val>
                                        </p:tav>
                                      </p:tavLst>
                                    </p:anim>
                                    <p:anim calcmode="lin" valueType="num">
                                      <p:cBhvr>
                                        <p:cTn id="62" dur="800" decel="100000" fill="hold"/>
                                        <p:tgtEl>
                                          <p:spTgt spid="133130"/>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33130"/>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33130"/>
                                        </p:tgtEl>
                                        <p:attrNameLst>
                                          <p:attrName>ppt_y</p:attrName>
                                        </p:attrNameLst>
                                      </p:cBhvr>
                                      <p:tavLst>
                                        <p:tav tm="0">
                                          <p:val>
                                            <p:strVal val="#ppt_y+0.1"/>
                                          </p:val>
                                        </p:tav>
                                        <p:tav tm="100000">
                                          <p:val>
                                            <p:strVal val="#ppt_y"/>
                                          </p:val>
                                        </p:tav>
                                      </p:tavLst>
                                    </p:anim>
                                  </p:childTnLst>
                                </p:cTn>
                              </p:par>
                              <p:par>
                                <p:cTn id="65" presetID="30" presetClass="entr" presetSubtype="0" fill="hold" nodeType="withEffect">
                                  <p:stCondLst>
                                    <p:cond delay="0"/>
                                  </p:stCondLst>
                                  <p:childTnLst>
                                    <p:set>
                                      <p:cBhvr>
                                        <p:cTn id="66" dur="1" fill="hold">
                                          <p:stCondLst>
                                            <p:cond delay="0"/>
                                          </p:stCondLst>
                                        </p:cTn>
                                        <p:tgtEl>
                                          <p:spTgt spid="133131"/>
                                        </p:tgtEl>
                                        <p:attrNameLst>
                                          <p:attrName>style.visibility</p:attrName>
                                        </p:attrNameLst>
                                      </p:cBhvr>
                                      <p:to>
                                        <p:strVal val="visible"/>
                                      </p:to>
                                    </p:set>
                                    <p:animEffect transition="in" filter="fade">
                                      <p:cBhvr>
                                        <p:cTn id="67" dur="800" decel="100000"/>
                                        <p:tgtEl>
                                          <p:spTgt spid="133131"/>
                                        </p:tgtEl>
                                      </p:cBhvr>
                                    </p:animEffect>
                                    <p:anim calcmode="lin" valueType="num">
                                      <p:cBhvr>
                                        <p:cTn id="68" dur="800" decel="100000" fill="hold"/>
                                        <p:tgtEl>
                                          <p:spTgt spid="133131"/>
                                        </p:tgtEl>
                                        <p:attrNameLst>
                                          <p:attrName>style.rotation</p:attrName>
                                        </p:attrNameLst>
                                      </p:cBhvr>
                                      <p:tavLst>
                                        <p:tav tm="0">
                                          <p:val>
                                            <p:fltVal val="-90"/>
                                          </p:val>
                                        </p:tav>
                                        <p:tav tm="100000">
                                          <p:val>
                                            <p:fltVal val="0"/>
                                          </p:val>
                                        </p:tav>
                                      </p:tavLst>
                                    </p:anim>
                                    <p:anim calcmode="lin" valueType="num">
                                      <p:cBhvr>
                                        <p:cTn id="69" dur="800" decel="100000" fill="hold"/>
                                        <p:tgtEl>
                                          <p:spTgt spid="133131"/>
                                        </p:tgtEl>
                                        <p:attrNameLst>
                                          <p:attrName>ppt_x</p:attrName>
                                        </p:attrNameLst>
                                      </p:cBhvr>
                                      <p:tavLst>
                                        <p:tav tm="0">
                                          <p:val>
                                            <p:strVal val="#ppt_x+0.4"/>
                                          </p:val>
                                        </p:tav>
                                        <p:tav tm="100000">
                                          <p:val>
                                            <p:strVal val="#ppt_x-0.05"/>
                                          </p:val>
                                        </p:tav>
                                      </p:tavLst>
                                    </p:anim>
                                    <p:anim calcmode="lin" valueType="num">
                                      <p:cBhvr>
                                        <p:cTn id="70" dur="800" decel="100000" fill="hold"/>
                                        <p:tgtEl>
                                          <p:spTgt spid="133131"/>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33131"/>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33131"/>
                                        </p:tgtEl>
                                        <p:attrNameLst>
                                          <p:attrName>ppt_y</p:attrName>
                                        </p:attrNameLst>
                                      </p:cBhvr>
                                      <p:tavLst>
                                        <p:tav tm="0">
                                          <p:val>
                                            <p:strVal val="#ppt_y+0.1"/>
                                          </p:val>
                                        </p:tav>
                                        <p:tav tm="100000">
                                          <p:val>
                                            <p:strVal val="#ppt_y"/>
                                          </p:val>
                                        </p:tav>
                                      </p:tavLst>
                                    </p:anim>
                                  </p:childTnLst>
                                </p:cTn>
                              </p:par>
                              <p:par>
                                <p:cTn id="73" presetID="30" presetClass="entr" presetSubtype="0" fill="hold" grpId="0" nodeType="withEffect">
                                  <p:stCondLst>
                                    <p:cond delay="0"/>
                                  </p:stCondLst>
                                  <p:childTnLst>
                                    <p:set>
                                      <p:cBhvr>
                                        <p:cTn id="74" dur="1" fill="hold">
                                          <p:stCondLst>
                                            <p:cond delay="0"/>
                                          </p:stCondLst>
                                        </p:cTn>
                                        <p:tgtEl>
                                          <p:spTgt spid="133133"/>
                                        </p:tgtEl>
                                        <p:attrNameLst>
                                          <p:attrName>style.visibility</p:attrName>
                                        </p:attrNameLst>
                                      </p:cBhvr>
                                      <p:to>
                                        <p:strVal val="visible"/>
                                      </p:to>
                                    </p:set>
                                    <p:animEffect transition="in" filter="fade">
                                      <p:cBhvr>
                                        <p:cTn id="75" dur="800" decel="100000"/>
                                        <p:tgtEl>
                                          <p:spTgt spid="133133"/>
                                        </p:tgtEl>
                                      </p:cBhvr>
                                    </p:animEffect>
                                    <p:anim calcmode="lin" valueType="num">
                                      <p:cBhvr>
                                        <p:cTn id="76" dur="800" decel="100000" fill="hold"/>
                                        <p:tgtEl>
                                          <p:spTgt spid="133133"/>
                                        </p:tgtEl>
                                        <p:attrNameLst>
                                          <p:attrName>style.rotation</p:attrName>
                                        </p:attrNameLst>
                                      </p:cBhvr>
                                      <p:tavLst>
                                        <p:tav tm="0">
                                          <p:val>
                                            <p:fltVal val="-90"/>
                                          </p:val>
                                        </p:tav>
                                        <p:tav tm="100000">
                                          <p:val>
                                            <p:fltVal val="0"/>
                                          </p:val>
                                        </p:tav>
                                      </p:tavLst>
                                    </p:anim>
                                    <p:anim calcmode="lin" valueType="num">
                                      <p:cBhvr>
                                        <p:cTn id="77" dur="800" decel="100000" fill="hold"/>
                                        <p:tgtEl>
                                          <p:spTgt spid="133133"/>
                                        </p:tgtEl>
                                        <p:attrNameLst>
                                          <p:attrName>ppt_x</p:attrName>
                                        </p:attrNameLst>
                                      </p:cBhvr>
                                      <p:tavLst>
                                        <p:tav tm="0">
                                          <p:val>
                                            <p:strVal val="#ppt_x+0.4"/>
                                          </p:val>
                                        </p:tav>
                                        <p:tav tm="100000">
                                          <p:val>
                                            <p:strVal val="#ppt_x-0.05"/>
                                          </p:val>
                                        </p:tav>
                                      </p:tavLst>
                                    </p:anim>
                                    <p:anim calcmode="lin" valueType="num">
                                      <p:cBhvr>
                                        <p:cTn id="78" dur="800" decel="100000" fill="hold"/>
                                        <p:tgtEl>
                                          <p:spTgt spid="133133"/>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33133"/>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33133"/>
                                        </p:tgtEl>
                                        <p:attrNameLst>
                                          <p:attrName>ppt_y</p:attrName>
                                        </p:attrNameLst>
                                      </p:cBhvr>
                                      <p:tavLst>
                                        <p:tav tm="0">
                                          <p:val>
                                            <p:strVal val="#ppt_y+0.1"/>
                                          </p:val>
                                        </p:tav>
                                        <p:tav tm="100000">
                                          <p:val>
                                            <p:strVal val="#ppt_y"/>
                                          </p:val>
                                        </p:tav>
                                      </p:tavLst>
                                    </p:anim>
                                  </p:childTnLst>
                                </p:cTn>
                              </p:par>
                              <p:par>
                                <p:cTn id="81" presetID="30" presetClass="entr" presetSubtype="0" fill="hold" grpId="0" nodeType="withEffect">
                                  <p:stCondLst>
                                    <p:cond delay="0"/>
                                  </p:stCondLst>
                                  <p:childTnLst>
                                    <p:set>
                                      <p:cBhvr>
                                        <p:cTn id="82" dur="1" fill="hold">
                                          <p:stCondLst>
                                            <p:cond delay="0"/>
                                          </p:stCondLst>
                                        </p:cTn>
                                        <p:tgtEl>
                                          <p:spTgt spid="133134"/>
                                        </p:tgtEl>
                                        <p:attrNameLst>
                                          <p:attrName>style.visibility</p:attrName>
                                        </p:attrNameLst>
                                      </p:cBhvr>
                                      <p:to>
                                        <p:strVal val="visible"/>
                                      </p:to>
                                    </p:set>
                                    <p:animEffect transition="in" filter="fade">
                                      <p:cBhvr>
                                        <p:cTn id="83" dur="800" decel="100000"/>
                                        <p:tgtEl>
                                          <p:spTgt spid="133134"/>
                                        </p:tgtEl>
                                      </p:cBhvr>
                                    </p:animEffect>
                                    <p:anim calcmode="lin" valueType="num">
                                      <p:cBhvr>
                                        <p:cTn id="84" dur="800" decel="100000" fill="hold"/>
                                        <p:tgtEl>
                                          <p:spTgt spid="133134"/>
                                        </p:tgtEl>
                                        <p:attrNameLst>
                                          <p:attrName>style.rotation</p:attrName>
                                        </p:attrNameLst>
                                      </p:cBhvr>
                                      <p:tavLst>
                                        <p:tav tm="0">
                                          <p:val>
                                            <p:fltVal val="-90"/>
                                          </p:val>
                                        </p:tav>
                                        <p:tav tm="100000">
                                          <p:val>
                                            <p:fltVal val="0"/>
                                          </p:val>
                                        </p:tav>
                                      </p:tavLst>
                                    </p:anim>
                                    <p:anim calcmode="lin" valueType="num">
                                      <p:cBhvr>
                                        <p:cTn id="85" dur="800" decel="100000" fill="hold"/>
                                        <p:tgtEl>
                                          <p:spTgt spid="133134"/>
                                        </p:tgtEl>
                                        <p:attrNameLst>
                                          <p:attrName>ppt_x</p:attrName>
                                        </p:attrNameLst>
                                      </p:cBhvr>
                                      <p:tavLst>
                                        <p:tav tm="0">
                                          <p:val>
                                            <p:strVal val="#ppt_x+0.4"/>
                                          </p:val>
                                        </p:tav>
                                        <p:tav tm="100000">
                                          <p:val>
                                            <p:strVal val="#ppt_x-0.05"/>
                                          </p:val>
                                        </p:tav>
                                      </p:tavLst>
                                    </p:anim>
                                    <p:anim calcmode="lin" valueType="num">
                                      <p:cBhvr>
                                        <p:cTn id="86" dur="800" decel="100000" fill="hold"/>
                                        <p:tgtEl>
                                          <p:spTgt spid="133134"/>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133134"/>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133134"/>
                                        </p:tgtEl>
                                        <p:attrNameLst>
                                          <p:attrName>ppt_y</p:attrName>
                                        </p:attrNameLst>
                                      </p:cBhvr>
                                      <p:tavLst>
                                        <p:tav tm="0">
                                          <p:val>
                                            <p:strVal val="#ppt_y+0.1"/>
                                          </p:val>
                                        </p:tav>
                                        <p:tav tm="100000">
                                          <p:val>
                                            <p:strVal val="#ppt_y"/>
                                          </p:val>
                                        </p:tav>
                                      </p:tavLst>
                                    </p:anim>
                                  </p:childTnLst>
                                </p:cTn>
                              </p:par>
                              <p:par>
                                <p:cTn id="89" presetID="30" presetClass="entr" presetSubtype="0" fill="hold" grpId="0" nodeType="withEffect">
                                  <p:stCondLst>
                                    <p:cond delay="0"/>
                                  </p:stCondLst>
                                  <p:childTnLst>
                                    <p:set>
                                      <p:cBhvr>
                                        <p:cTn id="90" dur="1" fill="hold">
                                          <p:stCondLst>
                                            <p:cond delay="0"/>
                                          </p:stCondLst>
                                        </p:cTn>
                                        <p:tgtEl>
                                          <p:spTgt spid="133135"/>
                                        </p:tgtEl>
                                        <p:attrNameLst>
                                          <p:attrName>style.visibility</p:attrName>
                                        </p:attrNameLst>
                                      </p:cBhvr>
                                      <p:to>
                                        <p:strVal val="visible"/>
                                      </p:to>
                                    </p:set>
                                    <p:animEffect transition="in" filter="fade">
                                      <p:cBhvr>
                                        <p:cTn id="91" dur="800" decel="100000"/>
                                        <p:tgtEl>
                                          <p:spTgt spid="133135"/>
                                        </p:tgtEl>
                                      </p:cBhvr>
                                    </p:animEffect>
                                    <p:anim calcmode="lin" valueType="num">
                                      <p:cBhvr>
                                        <p:cTn id="92" dur="800" decel="100000" fill="hold"/>
                                        <p:tgtEl>
                                          <p:spTgt spid="133135"/>
                                        </p:tgtEl>
                                        <p:attrNameLst>
                                          <p:attrName>style.rotation</p:attrName>
                                        </p:attrNameLst>
                                      </p:cBhvr>
                                      <p:tavLst>
                                        <p:tav tm="0">
                                          <p:val>
                                            <p:fltVal val="-90"/>
                                          </p:val>
                                        </p:tav>
                                        <p:tav tm="100000">
                                          <p:val>
                                            <p:fltVal val="0"/>
                                          </p:val>
                                        </p:tav>
                                      </p:tavLst>
                                    </p:anim>
                                    <p:anim calcmode="lin" valueType="num">
                                      <p:cBhvr>
                                        <p:cTn id="93" dur="800" decel="100000" fill="hold"/>
                                        <p:tgtEl>
                                          <p:spTgt spid="133135"/>
                                        </p:tgtEl>
                                        <p:attrNameLst>
                                          <p:attrName>ppt_x</p:attrName>
                                        </p:attrNameLst>
                                      </p:cBhvr>
                                      <p:tavLst>
                                        <p:tav tm="0">
                                          <p:val>
                                            <p:strVal val="#ppt_x+0.4"/>
                                          </p:val>
                                        </p:tav>
                                        <p:tav tm="100000">
                                          <p:val>
                                            <p:strVal val="#ppt_x-0.05"/>
                                          </p:val>
                                        </p:tav>
                                      </p:tavLst>
                                    </p:anim>
                                    <p:anim calcmode="lin" valueType="num">
                                      <p:cBhvr>
                                        <p:cTn id="94" dur="800" decel="100000" fill="hold"/>
                                        <p:tgtEl>
                                          <p:spTgt spid="133135"/>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133135"/>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133135"/>
                                        </p:tgtEl>
                                        <p:attrNameLst>
                                          <p:attrName>ppt_y</p:attrName>
                                        </p:attrNameLst>
                                      </p:cBhvr>
                                      <p:tavLst>
                                        <p:tav tm="0">
                                          <p:val>
                                            <p:strVal val="#ppt_y+0.1"/>
                                          </p:val>
                                        </p:tav>
                                        <p:tav tm="100000">
                                          <p:val>
                                            <p:strVal val="#ppt_y"/>
                                          </p:val>
                                        </p:tav>
                                      </p:tavLst>
                                    </p:anim>
                                  </p:childTnLst>
                                </p:cTn>
                              </p:par>
                              <p:par>
                                <p:cTn id="97" presetID="30" presetClass="entr" presetSubtype="0" fill="hold" grpId="0" nodeType="withEffect">
                                  <p:stCondLst>
                                    <p:cond delay="0"/>
                                  </p:stCondLst>
                                  <p:childTnLst>
                                    <p:set>
                                      <p:cBhvr>
                                        <p:cTn id="98" dur="1" fill="hold">
                                          <p:stCondLst>
                                            <p:cond delay="0"/>
                                          </p:stCondLst>
                                        </p:cTn>
                                        <p:tgtEl>
                                          <p:spTgt spid="133137"/>
                                        </p:tgtEl>
                                        <p:attrNameLst>
                                          <p:attrName>style.visibility</p:attrName>
                                        </p:attrNameLst>
                                      </p:cBhvr>
                                      <p:to>
                                        <p:strVal val="visible"/>
                                      </p:to>
                                    </p:set>
                                    <p:animEffect transition="in" filter="fade">
                                      <p:cBhvr>
                                        <p:cTn id="99" dur="800" decel="100000"/>
                                        <p:tgtEl>
                                          <p:spTgt spid="133137"/>
                                        </p:tgtEl>
                                      </p:cBhvr>
                                    </p:animEffect>
                                    <p:anim calcmode="lin" valueType="num">
                                      <p:cBhvr>
                                        <p:cTn id="100" dur="800" decel="100000" fill="hold"/>
                                        <p:tgtEl>
                                          <p:spTgt spid="133137"/>
                                        </p:tgtEl>
                                        <p:attrNameLst>
                                          <p:attrName>style.rotation</p:attrName>
                                        </p:attrNameLst>
                                      </p:cBhvr>
                                      <p:tavLst>
                                        <p:tav tm="0">
                                          <p:val>
                                            <p:fltVal val="-90"/>
                                          </p:val>
                                        </p:tav>
                                        <p:tav tm="100000">
                                          <p:val>
                                            <p:fltVal val="0"/>
                                          </p:val>
                                        </p:tav>
                                      </p:tavLst>
                                    </p:anim>
                                    <p:anim calcmode="lin" valueType="num">
                                      <p:cBhvr>
                                        <p:cTn id="101" dur="800" decel="100000" fill="hold"/>
                                        <p:tgtEl>
                                          <p:spTgt spid="133137"/>
                                        </p:tgtEl>
                                        <p:attrNameLst>
                                          <p:attrName>ppt_x</p:attrName>
                                        </p:attrNameLst>
                                      </p:cBhvr>
                                      <p:tavLst>
                                        <p:tav tm="0">
                                          <p:val>
                                            <p:strVal val="#ppt_x+0.4"/>
                                          </p:val>
                                        </p:tav>
                                        <p:tav tm="100000">
                                          <p:val>
                                            <p:strVal val="#ppt_x-0.05"/>
                                          </p:val>
                                        </p:tav>
                                      </p:tavLst>
                                    </p:anim>
                                    <p:anim calcmode="lin" valueType="num">
                                      <p:cBhvr>
                                        <p:cTn id="102" dur="800" decel="100000" fill="hold"/>
                                        <p:tgtEl>
                                          <p:spTgt spid="133137"/>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133137"/>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133137"/>
                                        </p:tgtEl>
                                        <p:attrNameLst>
                                          <p:attrName>ppt_y</p:attrName>
                                        </p:attrNameLst>
                                      </p:cBhvr>
                                      <p:tavLst>
                                        <p:tav tm="0">
                                          <p:val>
                                            <p:strVal val="#ppt_y+0.1"/>
                                          </p:val>
                                        </p:tav>
                                        <p:tav tm="100000">
                                          <p:val>
                                            <p:strVal val="#ppt_y"/>
                                          </p:val>
                                        </p:tav>
                                      </p:tavLst>
                                    </p:anim>
                                  </p:childTnLst>
                                </p:cTn>
                              </p:par>
                              <p:par>
                                <p:cTn id="105" presetID="30" presetClass="entr" presetSubtype="0" fill="hold" grpId="0" nodeType="withEffect">
                                  <p:stCondLst>
                                    <p:cond delay="0"/>
                                  </p:stCondLst>
                                  <p:childTnLst>
                                    <p:set>
                                      <p:cBhvr>
                                        <p:cTn id="106" dur="1" fill="hold">
                                          <p:stCondLst>
                                            <p:cond delay="0"/>
                                          </p:stCondLst>
                                        </p:cTn>
                                        <p:tgtEl>
                                          <p:spTgt spid="133138"/>
                                        </p:tgtEl>
                                        <p:attrNameLst>
                                          <p:attrName>style.visibility</p:attrName>
                                        </p:attrNameLst>
                                      </p:cBhvr>
                                      <p:to>
                                        <p:strVal val="visible"/>
                                      </p:to>
                                    </p:set>
                                    <p:animEffect transition="in" filter="fade">
                                      <p:cBhvr>
                                        <p:cTn id="107" dur="800" decel="100000"/>
                                        <p:tgtEl>
                                          <p:spTgt spid="133138"/>
                                        </p:tgtEl>
                                      </p:cBhvr>
                                    </p:animEffect>
                                    <p:anim calcmode="lin" valueType="num">
                                      <p:cBhvr>
                                        <p:cTn id="108" dur="800" decel="100000" fill="hold"/>
                                        <p:tgtEl>
                                          <p:spTgt spid="133138"/>
                                        </p:tgtEl>
                                        <p:attrNameLst>
                                          <p:attrName>style.rotation</p:attrName>
                                        </p:attrNameLst>
                                      </p:cBhvr>
                                      <p:tavLst>
                                        <p:tav tm="0">
                                          <p:val>
                                            <p:fltVal val="-90"/>
                                          </p:val>
                                        </p:tav>
                                        <p:tav tm="100000">
                                          <p:val>
                                            <p:fltVal val="0"/>
                                          </p:val>
                                        </p:tav>
                                      </p:tavLst>
                                    </p:anim>
                                    <p:anim calcmode="lin" valueType="num">
                                      <p:cBhvr>
                                        <p:cTn id="109" dur="800" decel="100000" fill="hold"/>
                                        <p:tgtEl>
                                          <p:spTgt spid="133138"/>
                                        </p:tgtEl>
                                        <p:attrNameLst>
                                          <p:attrName>ppt_x</p:attrName>
                                        </p:attrNameLst>
                                      </p:cBhvr>
                                      <p:tavLst>
                                        <p:tav tm="0">
                                          <p:val>
                                            <p:strVal val="#ppt_x+0.4"/>
                                          </p:val>
                                        </p:tav>
                                        <p:tav tm="100000">
                                          <p:val>
                                            <p:strVal val="#ppt_x-0.05"/>
                                          </p:val>
                                        </p:tav>
                                      </p:tavLst>
                                    </p:anim>
                                    <p:anim calcmode="lin" valueType="num">
                                      <p:cBhvr>
                                        <p:cTn id="110" dur="800" decel="100000" fill="hold"/>
                                        <p:tgtEl>
                                          <p:spTgt spid="133138"/>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133138"/>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133138"/>
                                        </p:tgtEl>
                                        <p:attrNameLst>
                                          <p:attrName>ppt_y</p:attrName>
                                        </p:attrNameLst>
                                      </p:cBhvr>
                                      <p:tavLst>
                                        <p:tav tm="0">
                                          <p:val>
                                            <p:strVal val="#ppt_y+0.1"/>
                                          </p:val>
                                        </p:tav>
                                        <p:tav tm="100000">
                                          <p:val>
                                            <p:strVal val="#ppt_y"/>
                                          </p:val>
                                        </p:tav>
                                      </p:tavLst>
                                    </p:anim>
                                  </p:childTnLst>
                                </p:cTn>
                              </p:par>
                              <p:par>
                                <p:cTn id="113" presetID="30" presetClass="entr" presetSubtype="0" fill="hold" grpId="0" nodeType="withEffect">
                                  <p:stCondLst>
                                    <p:cond delay="0"/>
                                  </p:stCondLst>
                                  <p:childTnLst>
                                    <p:set>
                                      <p:cBhvr>
                                        <p:cTn id="114" dur="1" fill="hold">
                                          <p:stCondLst>
                                            <p:cond delay="0"/>
                                          </p:stCondLst>
                                        </p:cTn>
                                        <p:tgtEl>
                                          <p:spTgt spid="133139"/>
                                        </p:tgtEl>
                                        <p:attrNameLst>
                                          <p:attrName>style.visibility</p:attrName>
                                        </p:attrNameLst>
                                      </p:cBhvr>
                                      <p:to>
                                        <p:strVal val="visible"/>
                                      </p:to>
                                    </p:set>
                                    <p:animEffect transition="in" filter="fade">
                                      <p:cBhvr>
                                        <p:cTn id="115" dur="800" decel="100000"/>
                                        <p:tgtEl>
                                          <p:spTgt spid="133139"/>
                                        </p:tgtEl>
                                      </p:cBhvr>
                                    </p:animEffect>
                                    <p:anim calcmode="lin" valueType="num">
                                      <p:cBhvr>
                                        <p:cTn id="116" dur="800" decel="100000" fill="hold"/>
                                        <p:tgtEl>
                                          <p:spTgt spid="133139"/>
                                        </p:tgtEl>
                                        <p:attrNameLst>
                                          <p:attrName>style.rotation</p:attrName>
                                        </p:attrNameLst>
                                      </p:cBhvr>
                                      <p:tavLst>
                                        <p:tav tm="0">
                                          <p:val>
                                            <p:fltVal val="-90"/>
                                          </p:val>
                                        </p:tav>
                                        <p:tav tm="100000">
                                          <p:val>
                                            <p:fltVal val="0"/>
                                          </p:val>
                                        </p:tav>
                                      </p:tavLst>
                                    </p:anim>
                                    <p:anim calcmode="lin" valueType="num">
                                      <p:cBhvr>
                                        <p:cTn id="117" dur="800" decel="100000" fill="hold"/>
                                        <p:tgtEl>
                                          <p:spTgt spid="133139"/>
                                        </p:tgtEl>
                                        <p:attrNameLst>
                                          <p:attrName>ppt_x</p:attrName>
                                        </p:attrNameLst>
                                      </p:cBhvr>
                                      <p:tavLst>
                                        <p:tav tm="0">
                                          <p:val>
                                            <p:strVal val="#ppt_x+0.4"/>
                                          </p:val>
                                        </p:tav>
                                        <p:tav tm="100000">
                                          <p:val>
                                            <p:strVal val="#ppt_x-0.05"/>
                                          </p:val>
                                        </p:tav>
                                      </p:tavLst>
                                    </p:anim>
                                    <p:anim calcmode="lin" valueType="num">
                                      <p:cBhvr>
                                        <p:cTn id="118" dur="800" decel="100000" fill="hold"/>
                                        <p:tgtEl>
                                          <p:spTgt spid="133139"/>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133139"/>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133139"/>
                                        </p:tgtEl>
                                        <p:attrNameLst>
                                          <p:attrName>ppt_y</p:attrName>
                                        </p:attrNameLst>
                                      </p:cBhvr>
                                      <p:tavLst>
                                        <p:tav tm="0">
                                          <p:val>
                                            <p:strVal val="#ppt_y+0.1"/>
                                          </p:val>
                                        </p:tav>
                                        <p:tav tm="100000">
                                          <p:val>
                                            <p:strVal val="#ppt_y"/>
                                          </p:val>
                                        </p:tav>
                                      </p:tavLst>
                                    </p:anim>
                                  </p:childTnLst>
                                </p:cTn>
                              </p:par>
                              <p:par>
                                <p:cTn id="121" presetID="30" presetClass="entr" presetSubtype="0" fill="hold" grpId="0" nodeType="withEffect">
                                  <p:stCondLst>
                                    <p:cond delay="0"/>
                                  </p:stCondLst>
                                  <p:childTnLst>
                                    <p:set>
                                      <p:cBhvr>
                                        <p:cTn id="122" dur="1" fill="hold">
                                          <p:stCondLst>
                                            <p:cond delay="0"/>
                                          </p:stCondLst>
                                        </p:cTn>
                                        <p:tgtEl>
                                          <p:spTgt spid="133140"/>
                                        </p:tgtEl>
                                        <p:attrNameLst>
                                          <p:attrName>style.visibility</p:attrName>
                                        </p:attrNameLst>
                                      </p:cBhvr>
                                      <p:to>
                                        <p:strVal val="visible"/>
                                      </p:to>
                                    </p:set>
                                    <p:animEffect transition="in" filter="fade">
                                      <p:cBhvr>
                                        <p:cTn id="123" dur="800" decel="100000"/>
                                        <p:tgtEl>
                                          <p:spTgt spid="133140"/>
                                        </p:tgtEl>
                                      </p:cBhvr>
                                    </p:animEffect>
                                    <p:anim calcmode="lin" valueType="num">
                                      <p:cBhvr>
                                        <p:cTn id="124" dur="800" decel="100000" fill="hold"/>
                                        <p:tgtEl>
                                          <p:spTgt spid="133140"/>
                                        </p:tgtEl>
                                        <p:attrNameLst>
                                          <p:attrName>style.rotation</p:attrName>
                                        </p:attrNameLst>
                                      </p:cBhvr>
                                      <p:tavLst>
                                        <p:tav tm="0">
                                          <p:val>
                                            <p:fltVal val="-90"/>
                                          </p:val>
                                        </p:tav>
                                        <p:tav tm="100000">
                                          <p:val>
                                            <p:fltVal val="0"/>
                                          </p:val>
                                        </p:tav>
                                      </p:tavLst>
                                    </p:anim>
                                    <p:anim calcmode="lin" valueType="num">
                                      <p:cBhvr>
                                        <p:cTn id="125" dur="800" decel="100000" fill="hold"/>
                                        <p:tgtEl>
                                          <p:spTgt spid="133140"/>
                                        </p:tgtEl>
                                        <p:attrNameLst>
                                          <p:attrName>ppt_x</p:attrName>
                                        </p:attrNameLst>
                                      </p:cBhvr>
                                      <p:tavLst>
                                        <p:tav tm="0">
                                          <p:val>
                                            <p:strVal val="#ppt_x+0.4"/>
                                          </p:val>
                                        </p:tav>
                                        <p:tav tm="100000">
                                          <p:val>
                                            <p:strVal val="#ppt_x-0.05"/>
                                          </p:val>
                                        </p:tav>
                                      </p:tavLst>
                                    </p:anim>
                                    <p:anim calcmode="lin" valueType="num">
                                      <p:cBhvr>
                                        <p:cTn id="126" dur="800" decel="100000" fill="hold"/>
                                        <p:tgtEl>
                                          <p:spTgt spid="133140"/>
                                        </p:tgtEl>
                                        <p:attrNameLst>
                                          <p:attrName>ppt_y</p:attrName>
                                        </p:attrNameLst>
                                      </p:cBhvr>
                                      <p:tavLst>
                                        <p:tav tm="0">
                                          <p:val>
                                            <p:strVal val="#ppt_y-0.4"/>
                                          </p:val>
                                        </p:tav>
                                        <p:tav tm="100000">
                                          <p:val>
                                            <p:strVal val="#ppt_y+0.1"/>
                                          </p:val>
                                        </p:tav>
                                      </p:tavLst>
                                    </p:anim>
                                    <p:anim calcmode="lin" valueType="num">
                                      <p:cBhvr>
                                        <p:cTn id="127" dur="200" accel="100000" fill="hold">
                                          <p:stCondLst>
                                            <p:cond delay="800"/>
                                          </p:stCondLst>
                                        </p:cTn>
                                        <p:tgtEl>
                                          <p:spTgt spid="133140"/>
                                        </p:tgtEl>
                                        <p:attrNameLst>
                                          <p:attrName>ppt_x</p:attrName>
                                        </p:attrNameLst>
                                      </p:cBhvr>
                                      <p:tavLst>
                                        <p:tav tm="0">
                                          <p:val>
                                            <p:strVal val="#ppt_x-0.05"/>
                                          </p:val>
                                        </p:tav>
                                        <p:tav tm="100000">
                                          <p:val>
                                            <p:strVal val="#ppt_x"/>
                                          </p:val>
                                        </p:tav>
                                      </p:tavLst>
                                    </p:anim>
                                    <p:anim calcmode="lin" valueType="num">
                                      <p:cBhvr>
                                        <p:cTn id="128" dur="200" accel="100000" fill="hold">
                                          <p:stCondLst>
                                            <p:cond delay="800"/>
                                          </p:stCondLst>
                                        </p:cTn>
                                        <p:tgtEl>
                                          <p:spTgt spid="133140"/>
                                        </p:tgtEl>
                                        <p:attrNameLst>
                                          <p:attrName>ppt_y</p:attrName>
                                        </p:attrNameLst>
                                      </p:cBhvr>
                                      <p:tavLst>
                                        <p:tav tm="0">
                                          <p:val>
                                            <p:strVal val="#ppt_y+0.1"/>
                                          </p:val>
                                        </p:tav>
                                        <p:tav tm="100000">
                                          <p:val>
                                            <p:strVal val="#ppt_y"/>
                                          </p:val>
                                        </p:tav>
                                      </p:tavLst>
                                    </p:anim>
                                  </p:childTnLst>
                                </p:cTn>
                              </p:par>
                              <p:par>
                                <p:cTn id="129" presetID="30" presetClass="entr" presetSubtype="0" fill="hold" grpId="0" nodeType="withEffect">
                                  <p:stCondLst>
                                    <p:cond delay="0"/>
                                  </p:stCondLst>
                                  <p:childTnLst>
                                    <p:set>
                                      <p:cBhvr>
                                        <p:cTn id="130" dur="1" fill="hold">
                                          <p:stCondLst>
                                            <p:cond delay="0"/>
                                          </p:stCondLst>
                                        </p:cTn>
                                        <p:tgtEl>
                                          <p:spTgt spid="133141"/>
                                        </p:tgtEl>
                                        <p:attrNameLst>
                                          <p:attrName>style.visibility</p:attrName>
                                        </p:attrNameLst>
                                      </p:cBhvr>
                                      <p:to>
                                        <p:strVal val="visible"/>
                                      </p:to>
                                    </p:set>
                                    <p:animEffect transition="in" filter="fade">
                                      <p:cBhvr>
                                        <p:cTn id="131" dur="800" decel="100000"/>
                                        <p:tgtEl>
                                          <p:spTgt spid="133141"/>
                                        </p:tgtEl>
                                      </p:cBhvr>
                                    </p:animEffect>
                                    <p:anim calcmode="lin" valueType="num">
                                      <p:cBhvr>
                                        <p:cTn id="132" dur="800" decel="100000" fill="hold"/>
                                        <p:tgtEl>
                                          <p:spTgt spid="133141"/>
                                        </p:tgtEl>
                                        <p:attrNameLst>
                                          <p:attrName>style.rotation</p:attrName>
                                        </p:attrNameLst>
                                      </p:cBhvr>
                                      <p:tavLst>
                                        <p:tav tm="0">
                                          <p:val>
                                            <p:fltVal val="-90"/>
                                          </p:val>
                                        </p:tav>
                                        <p:tav tm="100000">
                                          <p:val>
                                            <p:fltVal val="0"/>
                                          </p:val>
                                        </p:tav>
                                      </p:tavLst>
                                    </p:anim>
                                    <p:anim calcmode="lin" valueType="num">
                                      <p:cBhvr>
                                        <p:cTn id="133" dur="800" decel="100000" fill="hold"/>
                                        <p:tgtEl>
                                          <p:spTgt spid="133141"/>
                                        </p:tgtEl>
                                        <p:attrNameLst>
                                          <p:attrName>ppt_x</p:attrName>
                                        </p:attrNameLst>
                                      </p:cBhvr>
                                      <p:tavLst>
                                        <p:tav tm="0">
                                          <p:val>
                                            <p:strVal val="#ppt_x+0.4"/>
                                          </p:val>
                                        </p:tav>
                                        <p:tav tm="100000">
                                          <p:val>
                                            <p:strVal val="#ppt_x-0.05"/>
                                          </p:val>
                                        </p:tav>
                                      </p:tavLst>
                                    </p:anim>
                                    <p:anim calcmode="lin" valueType="num">
                                      <p:cBhvr>
                                        <p:cTn id="134" dur="800" decel="100000" fill="hold"/>
                                        <p:tgtEl>
                                          <p:spTgt spid="133141"/>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133141"/>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133141"/>
                                        </p:tgtEl>
                                        <p:attrNameLst>
                                          <p:attrName>ppt_y</p:attrName>
                                        </p:attrNameLst>
                                      </p:cBhvr>
                                      <p:tavLst>
                                        <p:tav tm="0">
                                          <p:val>
                                            <p:strVal val="#ppt_y+0.1"/>
                                          </p:val>
                                        </p:tav>
                                        <p:tav tm="100000">
                                          <p:val>
                                            <p:strVal val="#ppt_y"/>
                                          </p:val>
                                        </p:tav>
                                      </p:tavLst>
                                    </p:anim>
                                  </p:childTnLst>
                                </p:cTn>
                              </p:par>
                              <p:par>
                                <p:cTn id="137" presetID="30" presetClass="entr" presetSubtype="0" fill="hold" grpId="0" nodeType="withEffect">
                                  <p:stCondLst>
                                    <p:cond delay="0"/>
                                  </p:stCondLst>
                                  <p:childTnLst>
                                    <p:set>
                                      <p:cBhvr>
                                        <p:cTn id="138" dur="1" fill="hold">
                                          <p:stCondLst>
                                            <p:cond delay="0"/>
                                          </p:stCondLst>
                                        </p:cTn>
                                        <p:tgtEl>
                                          <p:spTgt spid="133142"/>
                                        </p:tgtEl>
                                        <p:attrNameLst>
                                          <p:attrName>style.visibility</p:attrName>
                                        </p:attrNameLst>
                                      </p:cBhvr>
                                      <p:to>
                                        <p:strVal val="visible"/>
                                      </p:to>
                                    </p:set>
                                    <p:animEffect transition="in" filter="fade">
                                      <p:cBhvr>
                                        <p:cTn id="139" dur="800" decel="100000"/>
                                        <p:tgtEl>
                                          <p:spTgt spid="133142"/>
                                        </p:tgtEl>
                                      </p:cBhvr>
                                    </p:animEffect>
                                    <p:anim calcmode="lin" valueType="num">
                                      <p:cBhvr>
                                        <p:cTn id="140" dur="800" decel="100000" fill="hold"/>
                                        <p:tgtEl>
                                          <p:spTgt spid="133142"/>
                                        </p:tgtEl>
                                        <p:attrNameLst>
                                          <p:attrName>style.rotation</p:attrName>
                                        </p:attrNameLst>
                                      </p:cBhvr>
                                      <p:tavLst>
                                        <p:tav tm="0">
                                          <p:val>
                                            <p:fltVal val="-90"/>
                                          </p:val>
                                        </p:tav>
                                        <p:tav tm="100000">
                                          <p:val>
                                            <p:fltVal val="0"/>
                                          </p:val>
                                        </p:tav>
                                      </p:tavLst>
                                    </p:anim>
                                    <p:anim calcmode="lin" valueType="num">
                                      <p:cBhvr>
                                        <p:cTn id="141" dur="800" decel="100000" fill="hold"/>
                                        <p:tgtEl>
                                          <p:spTgt spid="133142"/>
                                        </p:tgtEl>
                                        <p:attrNameLst>
                                          <p:attrName>ppt_x</p:attrName>
                                        </p:attrNameLst>
                                      </p:cBhvr>
                                      <p:tavLst>
                                        <p:tav tm="0">
                                          <p:val>
                                            <p:strVal val="#ppt_x+0.4"/>
                                          </p:val>
                                        </p:tav>
                                        <p:tav tm="100000">
                                          <p:val>
                                            <p:strVal val="#ppt_x-0.05"/>
                                          </p:val>
                                        </p:tav>
                                      </p:tavLst>
                                    </p:anim>
                                    <p:anim calcmode="lin" valueType="num">
                                      <p:cBhvr>
                                        <p:cTn id="142" dur="800" decel="100000" fill="hold"/>
                                        <p:tgtEl>
                                          <p:spTgt spid="133142"/>
                                        </p:tgtEl>
                                        <p:attrNameLst>
                                          <p:attrName>ppt_y</p:attrName>
                                        </p:attrNameLst>
                                      </p:cBhvr>
                                      <p:tavLst>
                                        <p:tav tm="0">
                                          <p:val>
                                            <p:strVal val="#ppt_y-0.4"/>
                                          </p:val>
                                        </p:tav>
                                        <p:tav tm="100000">
                                          <p:val>
                                            <p:strVal val="#ppt_y+0.1"/>
                                          </p:val>
                                        </p:tav>
                                      </p:tavLst>
                                    </p:anim>
                                    <p:anim calcmode="lin" valueType="num">
                                      <p:cBhvr>
                                        <p:cTn id="143" dur="200" accel="100000" fill="hold">
                                          <p:stCondLst>
                                            <p:cond delay="800"/>
                                          </p:stCondLst>
                                        </p:cTn>
                                        <p:tgtEl>
                                          <p:spTgt spid="133142"/>
                                        </p:tgtEl>
                                        <p:attrNameLst>
                                          <p:attrName>ppt_x</p:attrName>
                                        </p:attrNameLst>
                                      </p:cBhvr>
                                      <p:tavLst>
                                        <p:tav tm="0">
                                          <p:val>
                                            <p:strVal val="#ppt_x-0.05"/>
                                          </p:val>
                                        </p:tav>
                                        <p:tav tm="100000">
                                          <p:val>
                                            <p:strVal val="#ppt_x"/>
                                          </p:val>
                                        </p:tav>
                                      </p:tavLst>
                                    </p:anim>
                                    <p:anim calcmode="lin" valueType="num">
                                      <p:cBhvr>
                                        <p:cTn id="144" dur="200" accel="100000" fill="hold">
                                          <p:stCondLst>
                                            <p:cond delay="800"/>
                                          </p:stCondLst>
                                        </p:cTn>
                                        <p:tgtEl>
                                          <p:spTgt spid="133142"/>
                                        </p:tgtEl>
                                        <p:attrNameLst>
                                          <p:attrName>ppt_y</p:attrName>
                                        </p:attrNameLst>
                                      </p:cBhvr>
                                      <p:tavLst>
                                        <p:tav tm="0">
                                          <p:val>
                                            <p:strVal val="#ppt_y+0.1"/>
                                          </p:val>
                                        </p:tav>
                                        <p:tav tm="100000">
                                          <p:val>
                                            <p:strVal val="#ppt_y"/>
                                          </p:val>
                                        </p:tav>
                                      </p:tavLst>
                                    </p:anim>
                                  </p:childTnLst>
                                </p:cTn>
                              </p:par>
                              <p:par>
                                <p:cTn id="145" presetID="30" presetClass="entr" presetSubtype="0" fill="hold" grpId="0" nodeType="withEffect">
                                  <p:stCondLst>
                                    <p:cond delay="0"/>
                                  </p:stCondLst>
                                  <p:childTnLst>
                                    <p:set>
                                      <p:cBhvr>
                                        <p:cTn id="146" dur="1" fill="hold">
                                          <p:stCondLst>
                                            <p:cond delay="0"/>
                                          </p:stCondLst>
                                        </p:cTn>
                                        <p:tgtEl>
                                          <p:spTgt spid="133143"/>
                                        </p:tgtEl>
                                        <p:attrNameLst>
                                          <p:attrName>style.visibility</p:attrName>
                                        </p:attrNameLst>
                                      </p:cBhvr>
                                      <p:to>
                                        <p:strVal val="visible"/>
                                      </p:to>
                                    </p:set>
                                    <p:animEffect transition="in" filter="fade">
                                      <p:cBhvr>
                                        <p:cTn id="147" dur="800" decel="100000"/>
                                        <p:tgtEl>
                                          <p:spTgt spid="133143"/>
                                        </p:tgtEl>
                                      </p:cBhvr>
                                    </p:animEffect>
                                    <p:anim calcmode="lin" valueType="num">
                                      <p:cBhvr>
                                        <p:cTn id="148" dur="800" decel="100000" fill="hold"/>
                                        <p:tgtEl>
                                          <p:spTgt spid="133143"/>
                                        </p:tgtEl>
                                        <p:attrNameLst>
                                          <p:attrName>style.rotation</p:attrName>
                                        </p:attrNameLst>
                                      </p:cBhvr>
                                      <p:tavLst>
                                        <p:tav tm="0">
                                          <p:val>
                                            <p:fltVal val="-90"/>
                                          </p:val>
                                        </p:tav>
                                        <p:tav tm="100000">
                                          <p:val>
                                            <p:fltVal val="0"/>
                                          </p:val>
                                        </p:tav>
                                      </p:tavLst>
                                    </p:anim>
                                    <p:anim calcmode="lin" valueType="num">
                                      <p:cBhvr>
                                        <p:cTn id="149" dur="800" decel="100000" fill="hold"/>
                                        <p:tgtEl>
                                          <p:spTgt spid="133143"/>
                                        </p:tgtEl>
                                        <p:attrNameLst>
                                          <p:attrName>ppt_x</p:attrName>
                                        </p:attrNameLst>
                                      </p:cBhvr>
                                      <p:tavLst>
                                        <p:tav tm="0">
                                          <p:val>
                                            <p:strVal val="#ppt_x+0.4"/>
                                          </p:val>
                                        </p:tav>
                                        <p:tav tm="100000">
                                          <p:val>
                                            <p:strVal val="#ppt_x-0.05"/>
                                          </p:val>
                                        </p:tav>
                                      </p:tavLst>
                                    </p:anim>
                                    <p:anim calcmode="lin" valueType="num">
                                      <p:cBhvr>
                                        <p:cTn id="150" dur="800" decel="100000" fill="hold"/>
                                        <p:tgtEl>
                                          <p:spTgt spid="133143"/>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133143"/>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133143"/>
                                        </p:tgtEl>
                                        <p:attrNameLst>
                                          <p:attrName>ppt_y</p:attrName>
                                        </p:attrNameLst>
                                      </p:cBhvr>
                                      <p:tavLst>
                                        <p:tav tm="0">
                                          <p:val>
                                            <p:strVal val="#ppt_y+0.1"/>
                                          </p:val>
                                        </p:tav>
                                        <p:tav tm="100000">
                                          <p:val>
                                            <p:strVal val="#ppt_y"/>
                                          </p:val>
                                        </p:tav>
                                      </p:tavLst>
                                    </p:anim>
                                  </p:childTnLst>
                                </p:cTn>
                              </p:par>
                              <p:par>
                                <p:cTn id="153" presetID="30" presetClass="entr" presetSubtype="0" fill="hold" grpId="0" nodeType="withEffect">
                                  <p:stCondLst>
                                    <p:cond delay="0"/>
                                  </p:stCondLst>
                                  <p:childTnLst>
                                    <p:set>
                                      <p:cBhvr>
                                        <p:cTn id="154" dur="1" fill="hold">
                                          <p:stCondLst>
                                            <p:cond delay="0"/>
                                          </p:stCondLst>
                                        </p:cTn>
                                        <p:tgtEl>
                                          <p:spTgt spid="133144"/>
                                        </p:tgtEl>
                                        <p:attrNameLst>
                                          <p:attrName>style.visibility</p:attrName>
                                        </p:attrNameLst>
                                      </p:cBhvr>
                                      <p:to>
                                        <p:strVal val="visible"/>
                                      </p:to>
                                    </p:set>
                                    <p:animEffect transition="in" filter="fade">
                                      <p:cBhvr>
                                        <p:cTn id="155" dur="800" decel="100000"/>
                                        <p:tgtEl>
                                          <p:spTgt spid="133144"/>
                                        </p:tgtEl>
                                      </p:cBhvr>
                                    </p:animEffect>
                                    <p:anim calcmode="lin" valueType="num">
                                      <p:cBhvr>
                                        <p:cTn id="156" dur="800" decel="100000" fill="hold"/>
                                        <p:tgtEl>
                                          <p:spTgt spid="133144"/>
                                        </p:tgtEl>
                                        <p:attrNameLst>
                                          <p:attrName>style.rotation</p:attrName>
                                        </p:attrNameLst>
                                      </p:cBhvr>
                                      <p:tavLst>
                                        <p:tav tm="0">
                                          <p:val>
                                            <p:fltVal val="-90"/>
                                          </p:val>
                                        </p:tav>
                                        <p:tav tm="100000">
                                          <p:val>
                                            <p:fltVal val="0"/>
                                          </p:val>
                                        </p:tav>
                                      </p:tavLst>
                                    </p:anim>
                                    <p:anim calcmode="lin" valueType="num">
                                      <p:cBhvr>
                                        <p:cTn id="157" dur="800" decel="100000" fill="hold"/>
                                        <p:tgtEl>
                                          <p:spTgt spid="133144"/>
                                        </p:tgtEl>
                                        <p:attrNameLst>
                                          <p:attrName>ppt_x</p:attrName>
                                        </p:attrNameLst>
                                      </p:cBhvr>
                                      <p:tavLst>
                                        <p:tav tm="0">
                                          <p:val>
                                            <p:strVal val="#ppt_x+0.4"/>
                                          </p:val>
                                        </p:tav>
                                        <p:tav tm="100000">
                                          <p:val>
                                            <p:strVal val="#ppt_x-0.05"/>
                                          </p:val>
                                        </p:tav>
                                      </p:tavLst>
                                    </p:anim>
                                    <p:anim calcmode="lin" valueType="num">
                                      <p:cBhvr>
                                        <p:cTn id="158" dur="800" decel="100000" fill="hold"/>
                                        <p:tgtEl>
                                          <p:spTgt spid="133144"/>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133144"/>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133144"/>
                                        </p:tgtEl>
                                        <p:attrNameLst>
                                          <p:attrName>ppt_y</p:attrName>
                                        </p:attrNameLst>
                                      </p:cBhvr>
                                      <p:tavLst>
                                        <p:tav tm="0">
                                          <p:val>
                                            <p:strVal val="#ppt_y+0.1"/>
                                          </p:val>
                                        </p:tav>
                                        <p:tav tm="100000">
                                          <p:val>
                                            <p:strVal val="#ppt_y"/>
                                          </p:val>
                                        </p:tav>
                                      </p:tavLst>
                                    </p:anim>
                                  </p:childTnLst>
                                </p:cTn>
                              </p:par>
                              <p:par>
                                <p:cTn id="161" presetID="30" presetClass="entr" presetSubtype="0" fill="hold" grpId="0" nodeType="withEffect">
                                  <p:stCondLst>
                                    <p:cond delay="0"/>
                                  </p:stCondLst>
                                  <p:childTnLst>
                                    <p:set>
                                      <p:cBhvr>
                                        <p:cTn id="162" dur="1" fill="hold">
                                          <p:stCondLst>
                                            <p:cond delay="0"/>
                                          </p:stCondLst>
                                        </p:cTn>
                                        <p:tgtEl>
                                          <p:spTgt spid="133145"/>
                                        </p:tgtEl>
                                        <p:attrNameLst>
                                          <p:attrName>style.visibility</p:attrName>
                                        </p:attrNameLst>
                                      </p:cBhvr>
                                      <p:to>
                                        <p:strVal val="visible"/>
                                      </p:to>
                                    </p:set>
                                    <p:animEffect transition="in" filter="fade">
                                      <p:cBhvr>
                                        <p:cTn id="163" dur="800" decel="100000"/>
                                        <p:tgtEl>
                                          <p:spTgt spid="133145"/>
                                        </p:tgtEl>
                                      </p:cBhvr>
                                    </p:animEffect>
                                    <p:anim calcmode="lin" valueType="num">
                                      <p:cBhvr>
                                        <p:cTn id="164" dur="800" decel="100000" fill="hold"/>
                                        <p:tgtEl>
                                          <p:spTgt spid="133145"/>
                                        </p:tgtEl>
                                        <p:attrNameLst>
                                          <p:attrName>style.rotation</p:attrName>
                                        </p:attrNameLst>
                                      </p:cBhvr>
                                      <p:tavLst>
                                        <p:tav tm="0">
                                          <p:val>
                                            <p:fltVal val="-90"/>
                                          </p:val>
                                        </p:tav>
                                        <p:tav tm="100000">
                                          <p:val>
                                            <p:fltVal val="0"/>
                                          </p:val>
                                        </p:tav>
                                      </p:tavLst>
                                    </p:anim>
                                    <p:anim calcmode="lin" valueType="num">
                                      <p:cBhvr>
                                        <p:cTn id="165" dur="800" decel="100000" fill="hold"/>
                                        <p:tgtEl>
                                          <p:spTgt spid="133145"/>
                                        </p:tgtEl>
                                        <p:attrNameLst>
                                          <p:attrName>ppt_x</p:attrName>
                                        </p:attrNameLst>
                                      </p:cBhvr>
                                      <p:tavLst>
                                        <p:tav tm="0">
                                          <p:val>
                                            <p:strVal val="#ppt_x+0.4"/>
                                          </p:val>
                                        </p:tav>
                                        <p:tav tm="100000">
                                          <p:val>
                                            <p:strVal val="#ppt_x-0.05"/>
                                          </p:val>
                                        </p:tav>
                                      </p:tavLst>
                                    </p:anim>
                                    <p:anim calcmode="lin" valueType="num">
                                      <p:cBhvr>
                                        <p:cTn id="166" dur="800" decel="100000" fill="hold"/>
                                        <p:tgtEl>
                                          <p:spTgt spid="133145"/>
                                        </p:tgtEl>
                                        <p:attrNameLst>
                                          <p:attrName>ppt_y</p:attrName>
                                        </p:attrNameLst>
                                      </p:cBhvr>
                                      <p:tavLst>
                                        <p:tav tm="0">
                                          <p:val>
                                            <p:strVal val="#ppt_y-0.4"/>
                                          </p:val>
                                        </p:tav>
                                        <p:tav tm="100000">
                                          <p:val>
                                            <p:strVal val="#ppt_y+0.1"/>
                                          </p:val>
                                        </p:tav>
                                      </p:tavLst>
                                    </p:anim>
                                    <p:anim calcmode="lin" valueType="num">
                                      <p:cBhvr>
                                        <p:cTn id="167" dur="200" accel="100000" fill="hold">
                                          <p:stCondLst>
                                            <p:cond delay="800"/>
                                          </p:stCondLst>
                                        </p:cTn>
                                        <p:tgtEl>
                                          <p:spTgt spid="133145"/>
                                        </p:tgtEl>
                                        <p:attrNameLst>
                                          <p:attrName>ppt_x</p:attrName>
                                        </p:attrNameLst>
                                      </p:cBhvr>
                                      <p:tavLst>
                                        <p:tav tm="0">
                                          <p:val>
                                            <p:strVal val="#ppt_x-0.05"/>
                                          </p:val>
                                        </p:tav>
                                        <p:tav tm="100000">
                                          <p:val>
                                            <p:strVal val="#ppt_x"/>
                                          </p:val>
                                        </p:tav>
                                      </p:tavLst>
                                    </p:anim>
                                    <p:anim calcmode="lin" valueType="num">
                                      <p:cBhvr>
                                        <p:cTn id="168" dur="200" accel="100000" fill="hold">
                                          <p:stCondLst>
                                            <p:cond delay="800"/>
                                          </p:stCondLst>
                                        </p:cTn>
                                        <p:tgtEl>
                                          <p:spTgt spid="133145"/>
                                        </p:tgtEl>
                                        <p:attrNameLst>
                                          <p:attrName>ppt_y</p:attrName>
                                        </p:attrNameLst>
                                      </p:cBhvr>
                                      <p:tavLst>
                                        <p:tav tm="0">
                                          <p:val>
                                            <p:strVal val="#ppt_y+0.1"/>
                                          </p:val>
                                        </p:tav>
                                        <p:tav tm="100000">
                                          <p:val>
                                            <p:strVal val="#ppt_y"/>
                                          </p:val>
                                        </p:tav>
                                      </p:tavLst>
                                    </p:anim>
                                  </p:childTnLst>
                                </p:cTn>
                              </p:par>
                              <p:par>
                                <p:cTn id="169" presetID="30" presetClass="entr" presetSubtype="0" fill="hold" grpId="0" nodeType="withEffect">
                                  <p:stCondLst>
                                    <p:cond delay="0"/>
                                  </p:stCondLst>
                                  <p:childTnLst>
                                    <p:set>
                                      <p:cBhvr>
                                        <p:cTn id="170" dur="1" fill="hold">
                                          <p:stCondLst>
                                            <p:cond delay="0"/>
                                          </p:stCondLst>
                                        </p:cTn>
                                        <p:tgtEl>
                                          <p:spTgt spid="133147"/>
                                        </p:tgtEl>
                                        <p:attrNameLst>
                                          <p:attrName>style.visibility</p:attrName>
                                        </p:attrNameLst>
                                      </p:cBhvr>
                                      <p:to>
                                        <p:strVal val="visible"/>
                                      </p:to>
                                    </p:set>
                                    <p:animEffect transition="in" filter="fade">
                                      <p:cBhvr>
                                        <p:cTn id="171" dur="800" decel="100000"/>
                                        <p:tgtEl>
                                          <p:spTgt spid="133147"/>
                                        </p:tgtEl>
                                      </p:cBhvr>
                                    </p:animEffect>
                                    <p:anim calcmode="lin" valueType="num">
                                      <p:cBhvr>
                                        <p:cTn id="172" dur="800" decel="100000" fill="hold"/>
                                        <p:tgtEl>
                                          <p:spTgt spid="133147"/>
                                        </p:tgtEl>
                                        <p:attrNameLst>
                                          <p:attrName>style.rotation</p:attrName>
                                        </p:attrNameLst>
                                      </p:cBhvr>
                                      <p:tavLst>
                                        <p:tav tm="0">
                                          <p:val>
                                            <p:fltVal val="-90"/>
                                          </p:val>
                                        </p:tav>
                                        <p:tav tm="100000">
                                          <p:val>
                                            <p:fltVal val="0"/>
                                          </p:val>
                                        </p:tav>
                                      </p:tavLst>
                                    </p:anim>
                                    <p:anim calcmode="lin" valueType="num">
                                      <p:cBhvr>
                                        <p:cTn id="173" dur="800" decel="100000" fill="hold"/>
                                        <p:tgtEl>
                                          <p:spTgt spid="133147"/>
                                        </p:tgtEl>
                                        <p:attrNameLst>
                                          <p:attrName>ppt_x</p:attrName>
                                        </p:attrNameLst>
                                      </p:cBhvr>
                                      <p:tavLst>
                                        <p:tav tm="0">
                                          <p:val>
                                            <p:strVal val="#ppt_x+0.4"/>
                                          </p:val>
                                        </p:tav>
                                        <p:tav tm="100000">
                                          <p:val>
                                            <p:strVal val="#ppt_x-0.05"/>
                                          </p:val>
                                        </p:tav>
                                      </p:tavLst>
                                    </p:anim>
                                    <p:anim calcmode="lin" valueType="num">
                                      <p:cBhvr>
                                        <p:cTn id="174" dur="800" decel="100000" fill="hold"/>
                                        <p:tgtEl>
                                          <p:spTgt spid="133147"/>
                                        </p:tgtEl>
                                        <p:attrNameLst>
                                          <p:attrName>ppt_y</p:attrName>
                                        </p:attrNameLst>
                                      </p:cBhvr>
                                      <p:tavLst>
                                        <p:tav tm="0">
                                          <p:val>
                                            <p:strVal val="#ppt_y-0.4"/>
                                          </p:val>
                                        </p:tav>
                                        <p:tav tm="100000">
                                          <p:val>
                                            <p:strVal val="#ppt_y+0.1"/>
                                          </p:val>
                                        </p:tav>
                                      </p:tavLst>
                                    </p:anim>
                                    <p:anim calcmode="lin" valueType="num">
                                      <p:cBhvr>
                                        <p:cTn id="175" dur="200" accel="100000" fill="hold">
                                          <p:stCondLst>
                                            <p:cond delay="800"/>
                                          </p:stCondLst>
                                        </p:cTn>
                                        <p:tgtEl>
                                          <p:spTgt spid="133147"/>
                                        </p:tgtEl>
                                        <p:attrNameLst>
                                          <p:attrName>ppt_x</p:attrName>
                                        </p:attrNameLst>
                                      </p:cBhvr>
                                      <p:tavLst>
                                        <p:tav tm="0">
                                          <p:val>
                                            <p:strVal val="#ppt_x-0.05"/>
                                          </p:val>
                                        </p:tav>
                                        <p:tav tm="100000">
                                          <p:val>
                                            <p:strVal val="#ppt_x"/>
                                          </p:val>
                                        </p:tav>
                                      </p:tavLst>
                                    </p:anim>
                                    <p:anim calcmode="lin" valueType="num">
                                      <p:cBhvr>
                                        <p:cTn id="176" dur="200" accel="100000" fill="hold">
                                          <p:stCondLst>
                                            <p:cond delay="800"/>
                                          </p:stCondLst>
                                        </p:cTn>
                                        <p:tgtEl>
                                          <p:spTgt spid="133147"/>
                                        </p:tgtEl>
                                        <p:attrNameLst>
                                          <p:attrName>ppt_y</p:attrName>
                                        </p:attrNameLst>
                                      </p:cBhvr>
                                      <p:tavLst>
                                        <p:tav tm="0">
                                          <p:val>
                                            <p:strVal val="#ppt_y+0.1"/>
                                          </p:val>
                                        </p:tav>
                                        <p:tav tm="100000">
                                          <p:val>
                                            <p:strVal val="#ppt_y"/>
                                          </p:val>
                                        </p:tav>
                                      </p:tavLst>
                                    </p:anim>
                                  </p:childTnLst>
                                </p:cTn>
                              </p:par>
                              <p:par>
                                <p:cTn id="177" presetID="30" presetClass="entr" presetSubtype="0" fill="hold" grpId="0" nodeType="withEffect">
                                  <p:stCondLst>
                                    <p:cond delay="0"/>
                                  </p:stCondLst>
                                  <p:childTnLst>
                                    <p:set>
                                      <p:cBhvr>
                                        <p:cTn id="178" dur="1" fill="hold">
                                          <p:stCondLst>
                                            <p:cond delay="0"/>
                                          </p:stCondLst>
                                        </p:cTn>
                                        <p:tgtEl>
                                          <p:spTgt spid="133148"/>
                                        </p:tgtEl>
                                        <p:attrNameLst>
                                          <p:attrName>style.visibility</p:attrName>
                                        </p:attrNameLst>
                                      </p:cBhvr>
                                      <p:to>
                                        <p:strVal val="visible"/>
                                      </p:to>
                                    </p:set>
                                    <p:animEffect transition="in" filter="fade">
                                      <p:cBhvr>
                                        <p:cTn id="179" dur="800" decel="100000"/>
                                        <p:tgtEl>
                                          <p:spTgt spid="133148"/>
                                        </p:tgtEl>
                                      </p:cBhvr>
                                    </p:animEffect>
                                    <p:anim calcmode="lin" valueType="num">
                                      <p:cBhvr>
                                        <p:cTn id="180" dur="800" decel="100000" fill="hold"/>
                                        <p:tgtEl>
                                          <p:spTgt spid="133148"/>
                                        </p:tgtEl>
                                        <p:attrNameLst>
                                          <p:attrName>style.rotation</p:attrName>
                                        </p:attrNameLst>
                                      </p:cBhvr>
                                      <p:tavLst>
                                        <p:tav tm="0">
                                          <p:val>
                                            <p:fltVal val="-90"/>
                                          </p:val>
                                        </p:tav>
                                        <p:tav tm="100000">
                                          <p:val>
                                            <p:fltVal val="0"/>
                                          </p:val>
                                        </p:tav>
                                      </p:tavLst>
                                    </p:anim>
                                    <p:anim calcmode="lin" valueType="num">
                                      <p:cBhvr>
                                        <p:cTn id="181" dur="800" decel="100000" fill="hold"/>
                                        <p:tgtEl>
                                          <p:spTgt spid="133148"/>
                                        </p:tgtEl>
                                        <p:attrNameLst>
                                          <p:attrName>ppt_x</p:attrName>
                                        </p:attrNameLst>
                                      </p:cBhvr>
                                      <p:tavLst>
                                        <p:tav tm="0">
                                          <p:val>
                                            <p:strVal val="#ppt_x+0.4"/>
                                          </p:val>
                                        </p:tav>
                                        <p:tav tm="100000">
                                          <p:val>
                                            <p:strVal val="#ppt_x-0.05"/>
                                          </p:val>
                                        </p:tav>
                                      </p:tavLst>
                                    </p:anim>
                                    <p:anim calcmode="lin" valueType="num">
                                      <p:cBhvr>
                                        <p:cTn id="182" dur="800" decel="100000" fill="hold"/>
                                        <p:tgtEl>
                                          <p:spTgt spid="133148"/>
                                        </p:tgtEl>
                                        <p:attrNameLst>
                                          <p:attrName>ppt_y</p:attrName>
                                        </p:attrNameLst>
                                      </p:cBhvr>
                                      <p:tavLst>
                                        <p:tav tm="0">
                                          <p:val>
                                            <p:strVal val="#ppt_y-0.4"/>
                                          </p:val>
                                        </p:tav>
                                        <p:tav tm="100000">
                                          <p:val>
                                            <p:strVal val="#ppt_y+0.1"/>
                                          </p:val>
                                        </p:tav>
                                      </p:tavLst>
                                    </p:anim>
                                    <p:anim calcmode="lin" valueType="num">
                                      <p:cBhvr>
                                        <p:cTn id="183" dur="200" accel="100000" fill="hold">
                                          <p:stCondLst>
                                            <p:cond delay="800"/>
                                          </p:stCondLst>
                                        </p:cTn>
                                        <p:tgtEl>
                                          <p:spTgt spid="133148"/>
                                        </p:tgtEl>
                                        <p:attrNameLst>
                                          <p:attrName>ppt_x</p:attrName>
                                        </p:attrNameLst>
                                      </p:cBhvr>
                                      <p:tavLst>
                                        <p:tav tm="0">
                                          <p:val>
                                            <p:strVal val="#ppt_x-0.05"/>
                                          </p:val>
                                        </p:tav>
                                        <p:tav tm="100000">
                                          <p:val>
                                            <p:strVal val="#ppt_x"/>
                                          </p:val>
                                        </p:tav>
                                      </p:tavLst>
                                    </p:anim>
                                    <p:anim calcmode="lin" valueType="num">
                                      <p:cBhvr>
                                        <p:cTn id="184" dur="200" accel="100000" fill="hold">
                                          <p:stCondLst>
                                            <p:cond delay="800"/>
                                          </p:stCondLst>
                                        </p:cTn>
                                        <p:tgtEl>
                                          <p:spTgt spid="1331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3" grpId="0"/>
      <p:bldP spid="133134" grpId="0"/>
      <p:bldP spid="133135" grpId="0"/>
      <p:bldP spid="133137" grpId="0"/>
      <p:bldP spid="133138" grpId="0"/>
      <p:bldP spid="133139" grpId="0"/>
      <p:bldP spid="133140" grpId="0"/>
      <p:bldP spid="133141" grpId="0"/>
      <p:bldP spid="133142" grpId="0"/>
      <p:bldP spid="133143" grpId="0"/>
      <p:bldP spid="133144" grpId="0"/>
      <p:bldP spid="133145" grpId="0"/>
      <p:bldP spid="133146" grpId="0"/>
      <p:bldP spid="133147" grpId="0"/>
      <p:bldP spid="13314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a:t>CONTOH SKALA GUTTMAN</a:t>
            </a:r>
          </a:p>
        </p:txBody>
      </p:sp>
      <p:sp>
        <p:nvSpPr>
          <p:cNvPr id="63491" name="Rectangle 3"/>
          <p:cNvSpPr>
            <a:spLocks noGrp="1" noChangeArrowheads="1"/>
          </p:cNvSpPr>
          <p:nvPr>
            <p:ph type="body" idx="1"/>
          </p:nvPr>
        </p:nvSpPr>
        <p:spPr/>
        <p:txBody>
          <a:bodyPr/>
          <a:lstStyle/>
          <a:p>
            <a:pPr eaLnBrk="1" hangingPunct="1">
              <a:buFont typeface="Wingdings" pitchFamily="2" charset="2"/>
              <a:buNone/>
              <a:defRPr/>
            </a:pPr>
            <a:r>
              <a:rPr lang="en-US"/>
              <a:t>	Bagaimana ketegasan pimpinan anda dalam memberikan instruksi :</a:t>
            </a:r>
          </a:p>
          <a:p>
            <a:pPr eaLnBrk="1" hangingPunct="1">
              <a:buFont typeface="Wingdings" pitchFamily="2" charset="2"/>
              <a:buNone/>
              <a:defRPr/>
            </a:pPr>
            <a:r>
              <a:rPr lang="en-US"/>
              <a:t>	a. Tegas</a:t>
            </a:r>
          </a:p>
          <a:p>
            <a:pPr eaLnBrk="1" hangingPunct="1">
              <a:buFont typeface="Wingdings" pitchFamily="2" charset="2"/>
              <a:buNone/>
              <a:defRPr/>
            </a:pPr>
            <a:r>
              <a:rPr lang="en-US"/>
              <a:t>	b. Tidak tegas</a:t>
            </a:r>
          </a:p>
        </p:txBody>
      </p:sp>
      <p:pic>
        <p:nvPicPr>
          <p:cNvPr id="57348" name="Picture 4" descr="Baby_walking"/>
          <p:cNvPicPr>
            <a:picLocks noChangeAspect="1" noChangeArrowheads="1" noCrop="1"/>
          </p:cNvPicPr>
          <p:nvPr/>
        </p:nvPicPr>
        <p:blipFill>
          <a:blip r:embed="rId2"/>
          <a:srcRect/>
          <a:stretch>
            <a:fillRect/>
          </a:stretch>
        </p:blipFill>
        <p:spPr bwMode="auto">
          <a:xfrm>
            <a:off x="2771775" y="4292600"/>
            <a:ext cx="1677988" cy="1697038"/>
          </a:xfrm>
          <a:prstGeom prst="rect">
            <a:avLst/>
          </a:prstGeom>
          <a:noFill/>
          <a:ln w="9525">
            <a:noFill/>
            <a:miter lim="800000"/>
            <a:headEnd/>
            <a:tailEnd/>
          </a:ln>
        </p:spPr>
      </p:pic>
      <p:pic>
        <p:nvPicPr>
          <p:cNvPr id="57349" name="Picture 5" descr="Baby_walking"/>
          <p:cNvPicPr>
            <a:picLocks noChangeAspect="1" noChangeArrowheads="1" noCrop="1"/>
          </p:cNvPicPr>
          <p:nvPr/>
        </p:nvPicPr>
        <p:blipFill>
          <a:blip r:embed="rId2"/>
          <a:srcRect/>
          <a:stretch>
            <a:fillRect/>
          </a:stretch>
        </p:blipFill>
        <p:spPr bwMode="auto">
          <a:xfrm>
            <a:off x="3995738" y="3789363"/>
            <a:ext cx="1677987" cy="1697037"/>
          </a:xfrm>
          <a:prstGeom prst="rect">
            <a:avLst/>
          </a:prstGeom>
          <a:noFill/>
          <a:ln w="9525">
            <a:noFill/>
            <a:miter lim="800000"/>
            <a:headEnd/>
            <a:tailEnd/>
          </a:ln>
        </p:spPr>
      </p:pic>
      <p:pic>
        <p:nvPicPr>
          <p:cNvPr id="57350" name="Picture 6" descr="Baby_walking"/>
          <p:cNvPicPr>
            <a:picLocks noChangeAspect="1" noChangeArrowheads="1" noCrop="1"/>
          </p:cNvPicPr>
          <p:nvPr/>
        </p:nvPicPr>
        <p:blipFill>
          <a:blip r:embed="rId2"/>
          <a:srcRect/>
          <a:stretch>
            <a:fillRect/>
          </a:stretch>
        </p:blipFill>
        <p:spPr bwMode="auto">
          <a:xfrm>
            <a:off x="5219700" y="2997200"/>
            <a:ext cx="1677988" cy="1697038"/>
          </a:xfrm>
          <a:prstGeom prst="rect">
            <a:avLst/>
          </a:prstGeom>
          <a:noFill/>
          <a:ln w="9525">
            <a:noFill/>
            <a:miter lim="800000"/>
            <a:headEnd/>
            <a:tailEnd/>
          </a:ln>
        </p:spPr>
      </p:pic>
    </p:spTree>
    <p:extLst>
      <p:ext uri="{BB962C8B-B14F-4D97-AF65-F5344CB8AC3E}">
        <p14:creationId xmlns:p14="http://schemas.microsoft.com/office/powerpoint/2010/main" val="33315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down)">
                                      <p:cBhvr>
                                        <p:cTn id="7" dur="580">
                                          <p:stCondLst>
                                            <p:cond delay="0"/>
                                          </p:stCondLst>
                                        </p:cTn>
                                        <p:tgtEl>
                                          <p:spTgt spid="63490"/>
                                        </p:tgtEl>
                                      </p:cBhvr>
                                    </p:animEffect>
                                    <p:anim calcmode="lin" valueType="num">
                                      <p:cBhvr>
                                        <p:cTn id="8" dur="1822" tmFilter="0,0; 0.14,0.36; 0.43,0.73; 0.71,0.91; 1.0,1.0">
                                          <p:stCondLst>
                                            <p:cond delay="0"/>
                                          </p:stCondLst>
                                        </p:cTn>
                                        <p:tgtEl>
                                          <p:spTgt spid="634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34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34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34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3490"/>
                                        </p:tgtEl>
                                        <p:attrNameLst>
                                          <p:attrName>ppt_y</p:attrName>
                                        </p:attrNameLst>
                                      </p:cBhvr>
                                      <p:tavLst>
                                        <p:tav tm="0" fmla="#ppt_y-sin(pi*$)/81">
                                          <p:val>
                                            <p:fltVal val="0"/>
                                          </p:val>
                                        </p:tav>
                                        <p:tav tm="100000">
                                          <p:val>
                                            <p:fltVal val="1"/>
                                          </p:val>
                                        </p:tav>
                                      </p:tavLst>
                                    </p:anim>
                                    <p:animScale>
                                      <p:cBhvr>
                                        <p:cTn id="13" dur="26">
                                          <p:stCondLst>
                                            <p:cond delay="650"/>
                                          </p:stCondLst>
                                        </p:cTn>
                                        <p:tgtEl>
                                          <p:spTgt spid="63490"/>
                                        </p:tgtEl>
                                      </p:cBhvr>
                                      <p:to x="100000" y="60000"/>
                                    </p:animScale>
                                    <p:animScale>
                                      <p:cBhvr>
                                        <p:cTn id="14" dur="166" decel="50000">
                                          <p:stCondLst>
                                            <p:cond delay="676"/>
                                          </p:stCondLst>
                                        </p:cTn>
                                        <p:tgtEl>
                                          <p:spTgt spid="63490"/>
                                        </p:tgtEl>
                                      </p:cBhvr>
                                      <p:to x="100000" y="100000"/>
                                    </p:animScale>
                                    <p:animScale>
                                      <p:cBhvr>
                                        <p:cTn id="15" dur="26">
                                          <p:stCondLst>
                                            <p:cond delay="1312"/>
                                          </p:stCondLst>
                                        </p:cTn>
                                        <p:tgtEl>
                                          <p:spTgt spid="63490"/>
                                        </p:tgtEl>
                                      </p:cBhvr>
                                      <p:to x="100000" y="80000"/>
                                    </p:animScale>
                                    <p:animScale>
                                      <p:cBhvr>
                                        <p:cTn id="16" dur="166" decel="50000">
                                          <p:stCondLst>
                                            <p:cond delay="1338"/>
                                          </p:stCondLst>
                                        </p:cTn>
                                        <p:tgtEl>
                                          <p:spTgt spid="63490"/>
                                        </p:tgtEl>
                                      </p:cBhvr>
                                      <p:to x="100000" y="100000"/>
                                    </p:animScale>
                                    <p:animScale>
                                      <p:cBhvr>
                                        <p:cTn id="17" dur="26">
                                          <p:stCondLst>
                                            <p:cond delay="1642"/>
                                          </p:stCondLst>
                                        </p:cTn>
                                        <p:tgtEl>
                                          <p:spTgt spid="63490"/>
                                        </p:tgtEl>
                                      </p:cBhvr>
                                      <p:to x="100000" y="90000"/>
                                    </p:animScale>
                                    <p:animScale>
                                      <p:cBhvr>
                                        <p:cTn id="18" dur="166" decel="50000">
                                          <p:stCondLst>
                                            <p:cond delay="1668"/>
                                          </p:stCondLst>
                                        </p:cTn>
                                        <p:tgtEl>
                                          <p:spTgt spid="63490"/>
                                        </p:tgtEl>
                                      </p:cBhvr>
                                      <p:to x="100000" y="100000"/>
                                    </p:animScale>
                                    <p:animScale>
                                      <p:cBhvr>
                                        <p:cTn id="19" dur="26">
                                          <p:stCondLst>
                                            <p:cond delay="1808"/>
                                          </p:stCondLst>
                                        </p:cTn>
                                        <p:tgtEl>
                                          <p:spTgt spid="63490"/>
                                        </p:tgtEl>
                                      </p:cBhvr>
                                      <p:to x="100000" y="95000"/>
                                    </p:animScale>
                                    <p:animScale>
                                      <p:cBhvr>
                                        <p:cTn id="20" dur="166" decel="50000">
                                          <p:stCondLst>
                                            <p:cond delay="1834"/>
                                          </p:stCondLst>
                                        </p:cTn>
                                        <p:tgtEl>
                                          <p:spTgt spid="6349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63491">
                                            <p:txEl>
                                              <p:pRg st="0" end="0"/>
                                            </p:txEl>
                                          </p:spTgt>
                                        </p:tgtEl>
                                        <p:attrNameLst>
                                          <p:attrName>style.visibility</p:attrName>
                                        </p:attrNameLst>
                                      </p:cBhvr>
                                      <p:to>
                                        <p:strVal val="visible"/>
                                      </p:to>
                                    </p:set>
                                    <p:anim calcmode="lin" valueType="num">
                                      <p:cBhvr>
                                        <p:cTn id="25" dur="1000" fill="hold"/>
                                        <p:tgtEl>
                                          <p:spTgt spid="63491">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6349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349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63491">
                                            <p:txEl>
                                              <p:pRg st="1" end="1"/>
                                            </p:txEl>
                                          </p:spTgt>
                                        </p:tgtEl>
                                        <p:attrNameLst>
                                          <p:attrName>style.visibility</p:attrName>
                                        </p:attrNameLst>
                                      </p:cBhvr>
                                      <p:to>
                                        <p:strVal val="visible"/>
                                      </p:to>
                                    </p:set>
                                    <p:anim calcmode="discrete" valueType="clr">
                                      <p:cBhvr override="childStyle">
                                        <p:cTn id="32" dur="80"/>
                                        <p:tgtEl>
                                          <p:spTgt spid="634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3491">
                                            <p:txEl>
                                              <p:pRg st="1" end="1"/>
                                            </p:txEl>
                                          </p:spTgt>
                                        </p:tgtEl>
                                        <p:attrNameLst>
                                          <p:attrName>fillcolor</p:attrName>
                                        </p:attrNameLst>
                                      </p:cBhvr>
                                      <p:tavLst>
                                        <p:tav tm="0">
                                          <p:val>
                                            <p:clrVal>
                                              <a:schemeClr val="accent2"/>
                                            </p:clrVal>
                                          </p:val>
                                        </p:tav>
                                        <p:tav tm="50000">
                                          <p:val>
                                            <p:clrVal>
                                              <a:schemeClr val="hlink"/>
                                            </p:clrVal>
                                          </p:val>
                                        </p:tav>
                                      </p:tavLst>
                                    </p:anim>
                                    <p:set>
                                      <p:cBhvr>
                                        <p:cTn id="34" dur="80"/>
                                        <p:tgtEl>
                                          <p:spTgt spid="63491">
                                            <p:txEl>
                                              <p:pRg st="1" end="1"/>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63491">
                                            <p:txEl>
                                              <p:pRg st="2" end="2"/>
                                            </p:txEl>
                                          </p:spTgt>
                                        </p:tgtEl>
                                        <p:attrNameLst>
                                          <p:attrName>style.visibility</p:attrName>
                                        </p:attrNameLst>
                                      </p:cBhvr>
                                      <p:to>
                                        <p:strVal val="visible"/>
                                      </p:to>
                                    </p:set>
                                    <p:anim calcmode="discrete" valueType="clr">
                                      <p:cBhvr override="childStyle">
                                        <p:cTn id="39" dur="80"/>
                                        <p:tgtEl>
                                          <p:spTgt spid="634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3491">
                                            <p:txEl>
                                              <p:pRg st="2" end="2"/>
                                            </p:txEl>
                                          </p:spTgt>
                                        </p:tgtEl>
                                        <p:attrNameLst>
                                          <p:attrName>fillcolor</p:attrName>
                                        </p:attrNameLst>
                                      </p:cBhvr>
                                      <p:tavLst>
                                        <p:tav tm="0">
                                          <p:val>
                                            <p:clrVal>
                                              <a:schemeClr val="accent2"/>
                                            </p:clrVal>
                                          </p:val>
                                        </p:tav>
                                        <p:tav tm="50000">
                                          <p:val>
                                            <p:clrVal>
                                              <a:schemeClr val="hlink"/>
                                            </p:clrVal>
                                          </p:val>
                                        </p:tav>
                                      </p:tavLst>
                                    </p:anim>
                                    <p:set>
                                      <p:cBhvr>
                                        <p:cTn id="41" dur="80"/>
                                        <p:tgtEl>
                                          <p:spTgt spid="6349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sz="4000"/>
              <a:t>CARA MENYUSUN INSTRUMEN</a:t>
            </a:r>
          </a:p>
        </p:txBody>
      </p:sp>
      <p:sp>
        <p:nvSpPr>
          <p:cNvPr id="140291" name="Rectangle 3"/>
          <p:cNvSpPr>
            <a:spLocks noGrp="1" noChangeArrowheads="1"/>
          </p:cNvSpPr>
          <p:nvPr>
            <p:ph idx="1"/>
          </p:nvPr>
        </p:nvSpPr>
        <p:spPr/>
        <p:txBody>
          <a:bodyPr/>
          <a:lstStyle/>
          <a:p>
            <a:pPr marL="571500" indent="-571500" algn="just" eaLnBrk="1" hangingPunct="1">
              <a:buFontTx/>
              <a:buAutoNum type="arabicPeriod"/>
              <a:defRPr/>
            </a:pPr>
            <a:r>
              <a:rPr lang="en-US" dirty="0" err="1">
                <a:latin typeface="Arial Rounded MT Bold" panose="020F0704030504030204" pitchFamily="34" charset="0"/>
              </a:rPr>
              <a:t>Mencari</a:t>
            </a:r>
            <a:r>
              <a:rPr lang="en-US" dirty="0">
                <a:latin typeface="Arial Rounded MT Bold" panose="020F0704030504030204" pitchFamily="34" charset="0"/>
              </a:rPr>
              <a:t> </a:t>
            </a:r>
            <a:r>
              <a:rPr lang="en-US" dirty="0" err="1">
                <a:latin typeface="Arial Rounded MT Bold" panose="020F0704030504030204" pitchFamily="34" charset="0"/>
              </a:rPr>
              <a:t>referensi</a:t>
            </a:r>
            <a:r>
              <a:rPr lang="en-US" dirty="0">
                <a:latin typeface="Arial Rounded MT Bold" panose="020F0704030504030204" pitchFamily="34" charset="0"/>
              </a:rPr>
              <a:t>/ </a:t>
            </a:r>
            <a:r>
              <a:rPr lang="en-US" dirty="0" err="1">
                <a:latin typeface="Arial Rounded MT Bold" panose="020F0704030504030204" pitchFamily="34" charset="0"/>
              </a:rPr>
              <a:t>teori</a:t>
            </a:r>
            <a:r>
              <a:rPr lang="en-US" dirty="0">
                <a:latin typeface="Arial Rounded MT Bold" panose="020F0704030504030204" pitchFamily="34" charset="0"/>
              </a:rPr>
              <a:t> yang </a:t>
            </a:r>
            <a:r>
              <a:rPr lang="en-US" dirty="0" err="1">
                <a:latin typeface="Arial Rounded MT Bold" panose="020F0704030504030204" pitchFamily="34" charset="0"/>
              </a:rPr>
              <a:t>terkait</a:t>
            </a:r>
            <a:r>
              <a:rPr lang="en-US" dirty="0">
                <a:latin typeface="Arial Rounded MT Bold" panose="020F0704030504030204" pitchFamily="34" charset="0"/>
              </a:rPr>
              <a:t> </a:t>
            </a:r>
            <a:r>
              <a:rPr lang="en-US" dirty="0" err="1">
                <a:latin typeface="Arial Rounded MT Bold" panose="020F0704030504030204" pitchFamily="34" charset="0"/>
              </a:rPr>
              <a:t>dengan</a:t>
            </a:r>
            <a:r>
              <a:rPr lang="en-US" dirty="0">
                <a:latin typeface="Arial Rounded MT Bold" panose="020F0704030504030204" pitchFamily="34" charset="0"/>
              </a:rPr>
              <a:t> </a:t>
            </a:r>
            <a:r>
              <a:rPr lang="en-US" dirty="0" err="1">
                <a:latin typeface="Arial Rounded MT Bold" panose="020F0704030504030204" pitchFamily="34" charset="0"/>
              </a:rPr>
              <a:t>variabel</a:t>
            </a:r>
            <a:r>
              <a:rPr lang="en-US" dirty="0">
                <a:latin typeface="Arial Rounded MT Bold" panose="020F0704030504030204" pitchFamily="34" charset="0"/>
              </a:rPr>
              <a:t> yang </a:t>
            </a:r>
            <a:r>
              <a:rPr lang="en-US" dirty="0" err="1">
                <a:latin typeface="Arial Rounded MT Bold" panose="020F0704030504030204" pitchFamily="34" charset="0"/>
              </a:rPr>
              <a:t>diteliti</a:t>
            </a:r>
            <a:endParaRPr lang="en-US" dirty="0">
              <a:latin typeface="Arial Rounded MT Bold" panose="020F0704030504030204" pitchFamily="34" charset="0"/>
            </a:endParaRPr>
          </a:p>
          <a:p>
            <a:pPr marL="571500" indent="-571500" algn="just" eaLnBrk="1" hangingPunct="1">
              <a:buFontTx/>
              <a:buAutoNum type="arabicPeriod"/>
              <a:defRPr/>
            </a:pPr>
            <a:r>
              <a:rPr lang="en-US" dirty="0">
                <a:latin typeface="Arial Rounded MT Bold" panose="020F0704030504030204" pitchFamily="34" charset="0"/>
              </a:rPr>
              <a:t>Menyusun </a:t>
            </a:r>
            <a:r>
              <a:rPr lang="en-US" dirty="0" err="1">
                <a:latin typeface="Arial Rounded MT Bold" panose="020F0704030504030204" pitchFamily="34" charset="0"/>
              </a:rPr>
              <a:t>indikator</a:t>
            </a:r>
            <a:r>
              <a:rPr lang="en-US" dirty="0">
                <a:latin typeface="Arial Rounded MT Bold" panose="020F0704030504030204" pitchFamily="34" charset="0"/>
              </a:rPr>
              <a:t> </a:t>
            </a:r>
            <a:r>
              <a:rPr lang="en-US" dirty="0" err="1">
                <a:latin typeface="Arial Rounded MT Bold" panose="020F0704030504030204" pitchFamily="34" charset="0"/>
              </a:rPr>
              <a:t>setiap</a:t>
            </a:r>
            <a:r>
              <a:rPr lang="en-US" dirty="0">
                <a:latin typeface="Arial Rounded MT Bold" panose="020F0704030504030204" pitchFamily="34" charset="0"/>
              </a:rPr>
              <a:t> </a:t>
            </a:r>
            <a:r>
              <a:rPr lang="en-US" dirty="0" err="1">
                <a:latin typeface="Arial Rounded MT Bold" panose="020F0704030504030204" pitchFamily="34" charset="0"/>
              </a:rPr>
              <a:t>variabel</a:t>
            </a:r>
            <a:endParaRPr lang="en-US" dirty="0">
              <a:latin typeface="Arial Rounded MT Bold" panose="020F0704030504030204" pitchFamily="34" charset="0"/>
            </a:endParaRPr>
          </a:p>
          <a:p>
            <a:pPr marL="571500" indent="-571500" algn="just" eaLnBrk="1" hangingPunct="1">
              <a:buFontTx/>
              <a:buAutoNum type="arabicPeriod"/>
              <a:defRPr/>
            </a:pPr>
            <a:r>
              <a:rPr lang="en-US" dirty="0" err="1">
                <a:latin typeface="Arial Rounded MT Bold" panose="020F0704030504030204" pitchFamily="34" charset="0"/>
              </a:rPr>
              <a:t>Mencari</a:t>
            </a:r>
            <a:r>
              <a:rPr lang="en-US" dirty="0">
                <a:latin typeface="Arial Rounded MT Bold" panose="020F0704030504030204" pitchFamily="34" charset="0"/>
              </a:rPr>
              <a:t> </a:t>
            </a:r>
            <a:r>
              <a:rPr lang="en-US" dirty="0" err="1">
                <a:latin typeface="Arial Rounded MT Bold" panose="020F0704030504030204" pitchFamily="34" charset="0"/>
              </a:rPr>
              <a:t>instrumen</a:t>
            </a:r>
            <a:r>
              <a:rPr lang="en-US" dirty="0">
                <a:latin typeface="Arial Rounded MT Bold" panose="020F0704030504030204" pitchFamily="34" charset="0"/>
              </a:rPr>
              <a:t> yang </a:t>
            </a:r>
            <a:r>
              <a:rPr lang="en-US" dirty="0" err="1">
                <a:latin typeface="Arial Rounded MT Bold" panose="020F0704030504030204" pitchFamily="34" charset="0"/>
              </a:rPr>
              <a:t>telah</a:t>
            </a:r>
            <a:r>
              <a:rPr lang="en-US" dirty="0">
                <a:latin typeface="Arial Rounded MT Bold" panose="020F0704030504030204" pitchFamily="34" charset="0"/>
              </a:rPr>
              <a:t> </a:t>
            </a:r>
            <a:r>
              <a:rPr lang="en-US" dirty="0" err="1">
                <a:latin typeface="Arial Rounded MT Bold" panose="020F0704030504030204" pitchFamily="34" charset="0"/>
              </a:rPr>
              <a:t>ada</a:t>
            </a:r>
            <a:endParaRPr lang="en-US" dirty="0">
              <a:latin typeface="Arial Rounded MT Bold" panose="020F0704030504030204" pitchFamily="34" charset="0"/>
            </a:endParaRPr>
          </a:p>
          <a:p>
            <a:pPr marL="571500" indent="-571500" algn="just" eaLnBrk="1" hangingPunct="1">
              <a:buFontTx/>
              <a:buAutoNum type="arabicPeriod"/>
              <a:defRPr/>
            </a:pPr>
            <a:r>
              <a:rPr lang="en-US" dirty="0" err="1">
                <a:latin typeface="Arial Rounded MT Bold" panose="020F0704030504030204" pitchFamily="34" charset="0"/>
              </a:rPr>
              <a:t>Konsultasi</a:t>
            </a:r>
            <a:r>
              <a:rPr lang="en-US" dirty="0">
                <a:latin typeface="Arial Rounded MT Bold" panose="020F0704030504030204" pitchFamily="34" charset="0"/>
              </a:rPr>
              <a:t> </a:t>
            </a:r>
            <a:r>
              <a:rPr lang="en-US" dirty="0" err="1">
                <a:latin typeface="Arial Rounded MT Bold" panose="020F0704030504030204" pitchFamily="34" charset="0"/>
              </a:rPr>
              <a:t>ahli</a:t>
            </a:r>
            <a:endParaRPr lang="en-US" dirty="0">
              <a:latin typeface="Arial Rounded MT Bold" panose="020F0704030504030204" pitchFamily="34" charset="0"/>
            </a:endParaRPr>
          </a:p>
          <a:p>
            <a:pPr marL="571500" indent="-571500" algn="just" eaLnBrk="1" hangingPunct="1">
              <a:buFontTx/>
              <a:buAutoNum type="arabicPeriod"/>
              <a:defRPr/>
            </a:pPr>
            <a:r>
              <a:rPr lang="en-US" dirty="0" err="1">
                <a:latin typeface="Arial Rounded MT Bold" panose="020F0704030504030204" pitchFamily="34" charset="0"/>
              </a:rPr>
              <a:t>Matrik</a:t>
            </a:r>
            <a:r>
              <a:rPr lang="en-US" dirty="0">
                <a:latin typeface="Arial Rounded MT Bold" panose="020F0704030504030204" pitchFamily="34" charset="0"/>
              </a:rPr>
              <a:t> </a:t>
            </a:r>
            <a:r>
              <a:rPr lang="en-US" dirty="0" err="1">
                <a:latin typeface="Arial Rounded MT Bold" panose="020F0704030504030204" pitchFamily="34" charset="0"/>
              </a:rPr>
              <a:t>pengembangan</a:t>
            </a:r>
            <a:r>
              <a:rPr lang="en-US" dirty="0">
                <a:latin typeface="Arial Rounded MT Bold" panose="020F0704030504030204" pitchFamily="34" charset="0"/>
              </a:rPr>
              <a:t> </a:t>
            </a:r>
            <a:r>
              <a:rPr lang="en-US" dirty="0" err="1">
                <a:latin typeface="Arial Rounded MT Bold" panose="020F0704030504030204" pitchFamily="34" charset="0"/>
              </a:rPr>
              <a:t>atau</a:t>
            </a:r>
            <a:r>
              <a:rPr lang="en-US" dirty="0">
                <a:latin typeface="Arial Rounded MT Bold" panose="020F0704030504030204" pitchFamily="34" charset="0"/>
              </a:rPr>
              <a:t> </a:t>
            </a:r>
            <a:r>
              <a:rPr lang="en-US" dirty="0" err="1">
                <a:latin typeface="Arial Rounded MT Bold" panose="020F0704030504030204" pitchFamily="34" charset="0"/>
              </a:rPr>
              <a:t>kisi-kisi</a:t>
            </a:r>
            <a:r>
              <a:rPr lang="en-US" dirty="0">
                <a:latin typeface="Arial Rounded MT Bold" panose="020F0704030504030204" pitchFamily="34" charset="0"/>
              </a:rPr>
              <a:t> </a:t>
            </a:r>
            <a:r>
              <a:rPr lang="en-US" dirty="0" err="1">
                <a:latin typeface="Arial Rounded MT Bold" panose="020F0704030504030204" pitchFamily="34" charset="0"/>
              </a:rPr>
              <a:t>instrumen</a:t>
            </a:r>
            <a:endParaRPr lang="en-US" dirty="0">
              <a:latin typeface="Arial Rounded MT Bold" panose="020F0704030504030204" pitchFamily="34" charset="0"/>
            </a:endParaRPr>
          </a:p>
        </p:txBody>
      </p:sp>
    </p:spTree>
    <p:extLst>
      <p:ext uri="{BB962C8B-B14F-4D97-AF65-F5344CB8AC3E}">
        <p14:creationId xmlns:p14="http://schemas.microsoft.com/office/powerpoint/2010/main" val="274190283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checkerboard(across)">
                                      <p:cBhvr>
                                        <p:cTn id="7" dur="500"/>
                                        <p:tgtEl>
                                          <p:spTgt spid="14029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40291">
                                            <p:txEl>
                                              <p:pRg st="0" end="0"/>
                                            </p:txEl>
                                          </p:spTgt>
                                        </p:tgtEl>
                                        <p:attrNameLst>
                                          <p:attrName>style.visibility</p:attrName>
                                        </p:attrNameLst>
                                      </p:cBhvr>
                                      <p:to>
                                        <p:strVal val="visible"/>
                                      </p:to>
                                    </p:set>
                                    <p:anim calcmode="discrete" valueType="clr">
                                      <p:cBhvr override="childStyle">
                                        <p:cTn id="12" dur="80"/>
                                        <p:tgtEl>
                                          <p:spTgt spid="1402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029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40291">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40291">
                                            <p:txEl>
                                              <p:pRg st="1" end="1"/>
                                            </p:txEl>
                                          </p:spTgt>
                                        </p:tgtEl>
                                        <p:attrNameLst>
                                          <p:attrName>style.visibility</p:attrName>
                                        </p:attrNameLst>
                                      </p:cBhvr>
                                      <p:to>
                                        <p:strVal val="visible"/>
                                      </p:to>
                                    </p:set>
                                    <p:anim calcmode="discrete" valueType="clr">
                                      <p:cBhvr override="childStyle">
                                        <p:cTn id="19" dur="80"/>
                                        <p:tgtEl>
                                          <p:spTgt spid="1402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0291">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40291">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40291">
                                            <p:txEl>
                                              <p:pRg st="2" end="2"/>
                                            </p:txEl>
                                          </p:spTgt>
                                        </p:tgtEl>
                                        <p:attrNameLst>
                                          <p:attrName>style.visibility</p:attrName>
                                        </p:attrNameLst>
                                      </p:cBhvr>
                                      <p:to>
                                        <p:strVal val="visible"/>
                                      </p:to>
                                    </p:set>
                                    <p:anim calcmode="discrete" valueType="clr">
                                      <p:cBhvr override="childStyle">
                                        <p:cTn id="26" dur="80"/>
                                        <p:tgtEl>
                                          <p:spTgt spid="1402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0291">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140291">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40291">
                                            <p:txEl>
                                              <p:pRg st="3" end="3"/>
                                            </p:txEl>
                                          </p:spTgt>
                                        </p:tgtEl>
                                        <p:attrNameLst>
                                          <p:attrName>style.visibility</p:attrName>
                                        </p:attrNameLst>
                                      </p:cBhvr>
                                      <p:to>
                                        <p:strVal val="visible"/>
                                      </p:to>
                                    </p:set>
                                    <p:anim calcmode="discrete" valueType="clr">
                                      <p:cBhvr override="childStyle">
                                        <p:cTn id="33" dur="80"/>
                                        <p:tgtEl>
                                          <p:spTgt spid="14029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40291">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40291">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40291">
                                            <p:txEl>
                                              <p:pRg st="4" end="4"/>
                                            </p:txEl>
                                          </p:spTgt>
                                        </p:tgtEl>
                                        <p:attrNameLst>
                                          <p:attrName>style.visibility</p:attrName>
                                        </p:attrNameLst>
                                      </p:cBhvr>
                                      <p:to>
                                        <p:strVal val="visible"/>
                                      </p:to>
                                    </p:set>
                                    <p:anim calcmode="discrete" valueType="clr">
                                      <p:cBhvr override="childStyle">
                                        <p:cTn id="40" dur="80"/>
                                        <p:tgtEl>
                                          <p:spTgt spid="14029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40291">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14029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ChangeArrowheads="1"/>
          </p:cNvSpPr>
          <p:nvPr/>
        </p:nvSpPr>
        <p:spPr bwMode="auto">
          <a:xfrm>
            <a:off x="250825" y="3357563"/>
            <a:ext cx="2232025" cy="936625"/>
          </a:xfrm>
          <a:prstGeom prst="rightArrowCallout">
            <a:avLst>
              <a:gd name="adj1" fmla="val 25000"/>
              <a:gd name="adj2" fmla="val 50000"/>
              <a:gd name="adj3" fmla="val 39718"/>
              <a:gd name="adj4" fmla="val 77736"/>
            </a:avLst>
          </a:prstGeom>
          <a:solidFill>
            <a:schemeClr val="accent5">
              <a:lumMod val="2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FFFF"/>
                </a:solidFill>
                <a:effectLst/>
                <a:uLnTx/>
                <a:uFillTx/>
                <a:latin typeface="Arial"/>
                <a:ea typeface="+mn-ea"/>
                <a:cs typeface="Arial" pitchFamily="34" charset="0"/>
              </a:rPr>
              <a:t>Instrumen</a:t>
            </a:r>
            <a:r>
              <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rPr>
              <a:t>yang </a:t>
            </a:r>
            <a:r>
              <a:rPr kumimoji="0" lang="en-US" sz="2000" b="1" i="0" u="none" strike="noStrike" kern="1200" cap="none" spc="0" normalizeH="0" baseline="0" noProof="0" dirty="0" err="1">
                <a:ln>
                  <a:noFill/>
                </a:ln>
                <a:solidFill>
                  <a:srgbClr val="FFFFFF"/>
                </a:solidFill>
                <a:effectLst/>
                <a:uLnTx/>
                <a:uFillTx/>
                <a:latin typeface="Arial"/>
                <a:ea typeface="+mn-ea"/>
                <a:cs typeface="Arial" pitchFamily="34" charset="0"/>
              </a:rPr>
              <a:t>baik</a:t>
            </a:r>
            <a:endPar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67587" name="Rectangle 3"/>
          <p:cNvSpPr>
            <a:spLocks noChangeArrowheads="1"/>
          </p:cNvSpPr>
          <p:nvPr/>
        </p:nvSpPr>
        <p:spPr bwMode="auto">
          <a:xfrm>
            <a:off x="457200" y="909638"/>
            <a:ext cx="8229600" cy="5330825"/>
          </a:xfrm>
          <a:prstGeom prst="rect">
            <a:avLst/>
          </a:prstGeom>
          <a:noFill/>
          <a:ln w="9525">
            <a:noFill/>
            <a:miter lim="800000"/>
            <a:headEnd/>
            <a:tailEnd/>
          </a:ln>
          <a:effectLst/>
        </p:spPr>
        <p:txBody>
          <a:bodyPr/>
          <a:lstStyle/>
          <a:p>
            <a:pPr marL="342900" marR="0" lvl="0" indent="-342900" algn="l" defTabSz="914400" rtl="0" eaLnBrk="1" fontAlgn="auto" latinLnBrk="0" hangingPunct="1">
              <a:lnSpc>
                <a:spcPct val="100000"/>
              </a:lnSpc>
              <a:spcBef>
                <a:spcPct val="20000"/>
              </a:spcBef>
              <a:spcAft>
                <a:spcPts val="0"/>
              </a:spcAft>
              <a:buClr>
                <a:srgbClr val="9999FF"/>
              </a:buClr>
              <a:buSzTx/>
              <a:buFont typeface="Wingdings" pitchFamily="2" charset="2"/>
              <a:buBlip>
                <a:blip r:embed="rId2"/>
              </a:buBlip>
              <a:tabLst/>
              <a:defRPr/>
            </a:pPr>
            <a:endParaRPr kumimoji="0" lang="id-ID"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itchFamily="34" charset="0"/>
            </a:endParaRPr>
          </a:p>
        </p:txBody>
      </p:sp>
      <p:sp>
        <p:nvSpPr>
          <p:cNvPr id="67588" name="Rectangle 4"/>
          <p:cNvSpPr>
            <a:spLocks noChangeArrowheads="1"/>
          </p:cNvSpPr>
          <p:nvPr/>
        </p:nvSpPr>
        <p:spPr bwMode="auto">
          <a:xfrm>
            <a:off x="457200" y="909638"/>
            <a:ext cx="8229600" cy="5330825"/>
          </a:xfrm>
          <a:prstGeom prst="rect">
            <a:avLst/>
          </a:prstGeom>
          <a:noFill/>
          <a:ln w="9525">
            <a:noFill/>
            <a:miter lim="800000"/>
            <a:headEnd/>
            <a:tailEnd/>
          </a:ln>
          <a:effectLst/>
        </p:spPr>
        <p:txBody>
          <a:bodyPr/>
          <a:lstStyle/>
          <a:p>
            <a:pPr marL="342900" marR="0" lvl="0" indent="-342900" algn="l" defTabSz="914400" rtl="0" eaLnBrk="1" fontAlgn="auto" latinLnBrk="0" hangingPunct="1">
              <a:lnSpc>
                <a:spcPct val="100000"/>
              </a:lnSpc>
              <a:spcBef>
                <a:spcPct val="20000"/>
              </a:spcBef>
              <a:spcAft>
                <a:spcPts val="0"/>
              </a:spcAft>
              <a:buClr>
                <a:srgbClr val="9999FF"/>
              </a:buClr>
              <a:buSzTx/>
              <a:buFont typeface="Wingdings" pitchFamily="2" charset="2"/>
              <a:buBlip>
                <a:blip r:embed="rId2"/>
              </a:buBlip>
              <a:tabLst/>
              <a:defRPr/>
            </a:pPr>
            <a:endParaRPr kumimoji="0" lang="id-ID"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itchFamily="34" charset="0"/>
            </a:endParaRPr>
          </a:p>
        </p:txBody>
      </p:sp>
      <p:sp>
        <p:nvSpPr>
          <p:cNvPr id="67589" name="Rectangle 5"/>
          <p:cNvSpPr>
            <a:spLocks noChangeArrowheads="1"/>
          </p:cNvSpPr>
          <p:nvPr/>
        </p:nvSpPr>
        <p:spPr bwMode="auto">
          <a:xfrm>
            <a:off x="395288" y="765175"/>
            <a:ext cx="8229600" cy="5330825"/>
          </a:xfrm>
          <a:prstGeom prst="rect">
            <a:avLst/>
          </a:prstGeom>
          <a:noFill/>
          <a:ln w="9525">
            <a:noFill/>
            <a:miter lim="800000"/>
            <a:headEnd/>
            <a:tailEnd/>
          </a:ln>
          <a:effectLst/>
        </p:spPr>
        <p:txBody>
          <a:bodyPr/>
          <a:lstStyle/>
          <a:p>
            <a:pPr marL="342900" marR="0" lvl="0" indent="-342900" algn="l" defTabSz="914400" rtl="0" eaLnBrk="1" fontAlgn="auto" latinLnBrk="0" hangingPunct="1">
              <a:lnSpc>
                <a:spcPct val="100000"/>
              </a:lnSpc>
              <a:spcBef>
                <a:spcPct val="20000"/>
              </a:spcBef>
              <a:spcAft>
                <a:spcPts val="0"/>
              </a:spcAft>
              <a:buClr>
                <a:srgbClr val="9999FF"/>
              </a:buClr>
              <a:buSzTx/>
              <a:buFont typeface="Wingdings" pitchFamily="2" charset="2"/>
              <a:buBlip>
                <a:blip r:embed="rId2"/>
              </a:buBlip>
              <a:tabLst/>
              <a:defRPr/>
            </a:pPr>
            <a:endParaRPr kumimoji="0" lang="id-ID"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itchFamily="34" charset="0"/>
            </a:endParaRPr>
          </a:p>
        </p:txBody>
      </p:sp>
      <p:sp>
        <p:nvSpPr>
          <p:cNvPr id="67590" name="AutoShape 6"/>
          <p:cNvSpPr>
            <a:spLocks noChangeArrowheads="1"/>
          </p:cNvSpPr>
          <p:nvPr/>
        </p:nvSpPr>
        <p:spPr bwMode="auto">
          <a:xfrm>
            <a:off x="2268538" y="4797425"/>
            <a:ext cx="2232025" cy="936625"/>
          </a:xfrm>
          <a:prstGeom prst="rightArrowCallout">
            <a:avLst>
              <a:gd name="adj1" fmla="val 25000"/>
              <a:gd name="adj2" fmla="val 50000"/>
              <a:gd name="adj3" fmla="val 39718"/>
              <a:gd name="adj4" fmla="val 83333"/>
            </a:avLst>
          </a:prstGeom>
          <a:solidFill>
            <a:schemeClr val="accent5">
              <a:lumMod val="2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pitchFamily="34" charset="0"/>
              </a:rPr>
              <a:t>Reliabel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591" name="AutoShape 7"/>
          <p:cNvSpPr>
            <a:spLocks noChangeArrowheads="1"/>
          </p:cNvSpPr>
          <p:nvPr/>
        </p:nvSpPr>
        <p:spPr bwMode="auto">
          <a:xfrm>
            <a:off x="2268538" y="1268413"/>
            <a:ext cx="2232025" cy="936625"/>
          </a:xfrm>
          <a:prstGeom prst="rightArrowCallout">
            <a:avLst>
              <a:gd name="adj1" fmla="val 25000"/>
              <a:gd name="adj2" fmla="val 50000"/>
              <a:gd name="adj3" fmla="val 39718"/>
              <a:gd name="adj4" fmla="val 83333"/>
            </a:avLst>
          </a:prstGeom>
          <a:solidFill>
            <a:schemeClr val="accent5">
              <a:lumMod val="2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pitchFamily="34" charset="0"/>
              </a:rPr>
              <a:t>Valid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592" name="AutoShape 8"/>
          <p:cNvSpPr>
            <a:spLocks noChangeArrowheads="1"/>
          </p:cNvSpPr>
          <p:nvPr/>
        </p:nvSpPr>
        <p:spPr bwMode="auto">
          <a:xfrm>
            <a:off x="4427538" y="404813"/>
            <a:ext cx="2232025" cy="936625"/>
          </a:xfrm>
          <a:prstGeom prst="rightArrowCallout">
            <a:avLst>
              <a:gd name="adj1" fmla="val 25000"/>
              <a:gd name="adj2" fmla="val 50000"/>
              <a:gd name="adj3" fmla="val 39718"/>
              <a:gd name="adj4" fmla="val 83333"/>
            </a:avLst>
          </a:prstGeom>
          <a:solidFill>
            <a:schemeClr val="accent5">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FFFF"/>
                </a:solidFill>
                <a:effectLst/>
                <a:uLnTx/>
                <a:uFillTx/>
                <a:latin typeface="Arial"/>
                <a:ea typeface="+mn-ea"/>
                <a:cs typeface="Arial" pitchFamily="34" charset="0"/>
              </a:rPr>
              <a:t>Validitas</a:t>
            </a:r>
            <a:r>
              <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rPr>
              <a:t>Internal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67593" name="AutoShape 9"/>
          <p:cNvSpPr>
            <a:spLocks noChangeArrowheads="1"/>
          </p:cNvSpPr>
          <p:nvPr/>
        </p:nvSpPr>
        <p:spPr bwMode="auto">
          <a:xfrm>
            <a:off x="4427538" y="2276475"/>
            <a:ext cx="2232025" cy="936625"/>
          </a:xfrm>
          <a:prstGeom prst="rightArrowCallout">
            <a:avLst>
              <a:gd name="adj1" fmla="val 25000"/>
              <a:gd name="adj2" fmla="val 50000"/>
              <a:gd name="adj3" fmla="val 39718"/>
              <a:gd name="adj4" fmla="val 83333"/>
            </a:avLst>
          </a:prstGeom>
          <a:solidFill>
            <a:schemeClr val="accent5">
              <a:lumMod val="1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FFFF"/>
                </a:solidFill>
                <a:effectLst/>
                <a:uLnTx/>
                <a:uFillTx/>
                <a:latin typeface="Arial"/>
                <a:ea typeface="+mn-ea"/>
                <a:cs typeface="Arial" pitchFamily="34" charset="0"/>
              </a:rPr>
              <a:t>Validitas</a:t>
            </a:r>
            <a:r>
              <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FFFF"/>
                </a:solidFill>
                <a:effectLst/>
                <a:uLnTx/>
                <a:uFillTx/>
                <a:latin typeface="Arial"/>
                <a:ea typeface="+mn-ea"/>
                <a:cs typeface="Arial" pitchFamily="34" charset="0"/>
              </a:rPr>
              <a:t>Eksternal</a:t>
            </a:r>
            <a:endPar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67594" name="AutoShape 10"/>
          <p:cNvSpPr>
            <a:spLocks noChangeArrowheads="1"/>
          </p:cNvSpPr>
          <p:nvPr/>
        </p:nvSpPr>
        <p:spPr bwMode="auto">
          <a:xfrm>
            <a:off x="4427538" y="3716338"/>
            <a:ext cx="2232025" cy="936625"/>
          </a:xfrm>
          <a:prstGeom prst="rightArrowCallout">
            <a:avLst>
              <a:gd name="adj1" fmla="val 25000"/>
              <a:gd name="adj2" fmla="val 50000"/>
              <a:gd name="adj3" fmla="val 39718"/>
              <a:gd name="adj4" fmla="val 83333"/>
            </a:avLst>
          </a:prstGeom>
          <a:solidFill>
            <a:schemeClr val="accent5">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FFFF"/>
                </a:solidFill>
                <a:effectLst/>
                <a:uLnTx/>
                <a:uFillTx/>
                <a:latin typeface="Arial"/>
                <a:ea typeface="+mn-ea"/>
                <a:cs typeface="Arial" pitchFamily="34" charset="0"/>
              </a:rPr>
              <a:t>Reliabilitas</a:t>
            </a:r>
            <a:r>
              <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rPr>
              <a:t>Internal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67595" name="AutoShape 11"/>
          <p:cNvSpPr>
            <a:spLocks noChangeArrowheads="1"/>
          </p:cNvSpPr>
          <p:nvPr/>
        </p:nvSpPr>
        <p:spPr bwMode="auto">
          <a:xfrm>
            <a:off x="4427538" y="5734050"/>
            <a:ext cx="2232025" cy="936625"/>
          </a:xfrm>
          <a:prstGeom prst="rightArrowCallout">
            <a:avLst>
              <a:gd name="adj1" fmla="val 25000"/>
              <a:gd name="adj2" fmla="val 50000"/>
              <a:gd name="adj3" fmla="val 39718"/>
              <a:gd name="adj4" fmla="val 77736"/>
            </a:avLst>
          </a:prstGeom>
          <a:solidFill>
            <a:schemeClr val="accent5">
              <a:lumMod val="2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pitchFamily="34" charset="0"/>
              </a:rPr>
              <a:t>Raliabilitas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pitchFamily="34" charset="0"/>
              </a:rPr>
              <a:t>Eksternal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596" name="Line 12"/>
          <p:cNvSpPr>
            <a:spLocks noChangeShapeType="1"/>
          </p:cNvSpPr>
          <p:nvPr/>
        </p:nvSpPr>
        <p:spPr bwMode="auto">
          <a:xfrm flipV="1">
            <a:off x="1763713" y="1916113"/>
            <a:ext cx="0" cy="144145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597" name="Line 13"/>
          <p:cNvSpPr>
            <a:spLocks noChangeShapeType="1"/>
          </p:cNvSpPr>
          <p:nvPr/>
        </p:nvSpPr>
        <p:spPr bwMode="auto">
          <a:xfrm>
            <a:off x="1763713" y="1916113"/>
            <a:ext cx="504825"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598" name="Line 14"/>
          <p:cNvSpPr>
            <a:spLocks noChangeShapeType="1"/>
          </p:cNvSpPr>
          <p:nvPr/>
        </p:nvSpPr>
        <p:spPr bwMode="auto">
          <a:xfrm flipV="1">
            <a:off x="3708400" y="836613"/>
            <a:ext cx="0" cy="43180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599" name="Line 15"/>
          <p:cNvSpPr>
            <a:spLocks noChangeShapeType="1"/>
          </p:cNvSpPr>
          <p:nvPr/>
        </p:nvSpPr>
        <p:spPr bwMode="auto">
          <a:xfrm>
            <a:off x="3708400" y="836613"/>
            <a:ext cx="719138"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00" name="Line 16"/>
          <p:cNvSpPr>
            <a:spLocks noChangeShapeType="1"/>
          </p:cNvSpPr>
          <p:nvPr/>
        </p:nvSpPr>
        <p:spPr bwMode="auto">
          <a:xfrm>
            <a:off x="3708400" y="2205038"/>
            <a:ext cx="0" cy="64770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01" name="Line 17"/>
          <p:cNvSpPr>
            <a:spLocks noChangeShapeType="1"/>
          </p:cNvSpPr>
          <p:nvPr/>
        </p:nvSpPr>
        <p:spPr bwMode="auto">
          <a:xfrm>
            <a:off x="3708400" y="2781300"/>
            <a:ext cx="719138"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02" name="Line 18"/>
          <p:cNvSpPr>
            <a:spLocks noChangeShapeType="1"/>
          </p:cNvSpPr>
          <p:nvPr/>
        </p:nvSpPr>
        <p:spPr bwMode="auto">
          <a:xfrm>
            <a:off x="1763713" y="4292600"/>
            <a:ext cx="0" cy="1008063"/>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03" name="Line 19"/>
          <p:cNvSpPr>
            <a:spLocks noChangeShapeType="1"/>
          </p:cNvSpPr>
          <p:nvPr/>
        </p:nvSpPr>
        <p:spPr bwMode="auto">
          <a:xfrm>
            <a:off x="1835150" y="5300663"/>
            <a:ext cx="360363"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04" name="Line 20"/>
          <p:cNvSpPr>
            <a:spLocks noChangeShapeType="1"/>
          </p:cNvSpPr>
          <p:nvPr/>
        </p:nvSpPr>
        <p:spPr bwMode="auto">
          <a:xfrm flipV="1">
            <a:off x="3708400" y="4198938"/>
            <a:ext cx="0" cy="576262"/>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19" name="Line 21"/>
          <p:cNvSpPr>
            <a:spLocks noChangeShapeType="1"/>
          </p:cNvSpPr>
          <p:nvPr/>
        </p:nvSpPr>
        <p:spPr bwMode="auto">
          <a:xfrm>
            <a:off x="3714750" y="4192588"/>
            <a:ext cx="576263"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06" name="Line 22"/>
          <p:cNvSpPr>
            <a:spLocks noChangeShapeType="1"/>
          </p:cNvSpPr>
          <p:nvPr/>
        </p:nvSpPr>
        <p:spPr bwMode="auto">
          <a:xfrm>
            <a:off x="3708400" y="5711825"/>
            <a:ext cx="0" cy="503238"/>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07" name="Line 23"/>
          <p:cNvSpPr>
            <a:spLocks noChangeShapeType="1"/>
          </p:cNvSpPr>
          <p:nvPr/>
        </p:nvSpPr>
        <p:spPr bwMode="auto">
          <a:xfrm>
            <a:off x="3708400" y="6215063"/>
            <a:ext cx="719138"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08" name="Rectangle 24"/>
          <p:cNvSpPr>
            <a:spLocks noChangeArrowheads="1"/>
          </p:cNvSpPr>
          <p:nvPr/>
        </p:nvSpPr>
        <p:spPr bwMode="auto">
          <a:xfrm>
            <a:off x="7092950" y="260350"/>
            <a:ext cx="1800225" cy="865188"/>
          </a:xfrm>
          <a:prstGeom prst="rect">
            <a:avLst/>
          </a:prstGeom>
          <a:solidFill>
            <a:schemeClr val="accent5">
              <a:lumMod val="1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pitchFamily="34" charset="0"/>
              </a:rPr>
              <a:t>Construct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pitchFamily="34" charset="0"/>
              </a:rPr>
              <a:t>validity</a:t>
            </a:r>
          </a:p>
        </p:txBody>
      </p:sp>
      <p:sp>
        <p:nvSpPr>
          <p:cNvPr id="67609" name="Rectangle 25"/>
          <p:cNvSpPr>
            <a:spLocks noChangeArrowheads="1"/>
          </p:cNvSpPr>
          <p:nvPr/>
        </p:nvSpPr>
        <p:spPr bwMode="auto">
          <a:xfrm>
            <a:off x="7092950" y="1412875"/>
            <a:ext cx="1800225" cy="865188"/>
          </a:xfrm>
          <a:prstGeom prst="rect">
            <a:avLst/>
          </a:prstGeom>
          <a:solidFill>
            <a:schemeClr val="accent5">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pitchFamily="34" charset="0"/>
              </a:rPr>
              <a:t>Content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pitchFamily="34" charset="0"/>
              </a:rPr>
              <a:t>validity</a:t>
            </a:r>
          </a:p>
        </p:txBody>
      </p:sp>
      <p:sp>
        <p:nvSpPr>
          <p:cNvPr id="67610" name="Line 26"/>
          <p:cNvSpPr>
            <a:spLocks noChangeShapeType="1"/>
          </p:cNvSpPr>
          <p:nvPr/>
        </p:nvSpPr>
        <p:spPr bwMode="auto">
          <a:xfrm>
            <a:off x="6659563" y="765175"/>
            <a:ext cx="433387"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11" name="Line 27"/>
          <p:cNvSpPr>
            <a:spLocks noChangeShapeType="1"/>
          </p:cNvSpPr>
          <p:nvPr/>
        </p:nvSpPr>
        <p:spPr bwMode="auto">
          <a:xfrm>
            <a:off x="6516688" y="1125538"/>
            <a:ext cx="0" cy="64770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67612" name="Line 28"/>
          <p:cNvSpPr>
            <a:spLocks noChangeShapeType="1"/>
          </p:cNvSpPr>
          <p:nvPr/>
        </p:nvSpPr>
        <p:spPr bwMode="auto">
          <a:xfrm>
            <a:off x="6588125" y="1773238"/>
            <a:ext cx="504825"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Tree>
    <p:extLst>
      <p:ext uri="{BB962C8B-B14F-4D97-AF65-F5344CB8AC3E}">
        <p14:creationId xmlns:p14="http://schemas.microsoft.com/office/powerpoint/2010/main" val="238595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7596"/>
                                        </p:tgtEl>
                                        <p:attrNameLst>
                                          <p:attrName>style.visibility</p:attrName>
                                        </p:attrNameLst>
                                      </p:cBhvr>
                                      <p:to>
                                        <p:strVal val="visible"/>
                                      </p:to>
                                    </p:set>
                                    <p:animEffect transition="in" filter="wipe(down)">
                                      <p:cBhvr>
                                        <p:cTn id="13" dur="500"/>
                                        <p:tgtEl>
                                          <p:spTgt spid="6759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7597"/>
                                        </p:tgtEl>
                                        <p:attrNameLst>
                                          <p:attrName>style.visibility</p:attrName>
                                        </p:attrNameLst>
                                      </p:cBhvr>
                                      <p:to>
                                        <p:strVal val="visible"/>
                                      </p:to>
                                    </p:set>
                                    <p:animEffect transition="in" filter="wipe(down)">
                                      <p:cBhvr>
                                        <p:cTn id="18" dur="500"/>
                                        <p:tgtEl>
                                          <p:spTgt spid="6759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7591"/>
                                        </p:tgtEl>
                                        <p:attrNameLst>
                                          <p:attrName>style.visibility</p:attrName>
                                        </p:attrNameLst>
                                      </p:cBhvr>
                                      <p:to>
                                        <p:strVal val="visible"/>
                                      </p:to>
                                    </p:set>
                                    <p:anim calcmode="lin" valueType="num">
                                      <p:cBhvr additive="base">
                                        <p:cTn id="23" dur="500" fill="hold"/>
                                        <p:tgtEl>
                                          <p:spTgt spid="67591"/>
                                        </p:tgtEl>
                                        <p:attrNameLst>
                                          <p:attrName>ppt_x</p:attrName>
                                        </p:attrNameLst>
                                      </p:cBhvr>
                                      <p:tavLst>
                                        <p:tav tm="0">
                                          <p:val>
                                            <p:strVal val="#ppt_x"/>
                                          </p:val>
                                        </p:tav>
                                        <p:tav tm="100000">
                                          <p:val>
                                            <p:strVal val="#ppt_x"/>
                                          </p:val>
                                        </p:tav>
                                      </p:tavLst>
                                    </p:anim>
                                    <p:anim calcmode="lin" valueType="num">
                                      <p:cBhvr additive="base">
                                        <p:cTn id="24" dur="500" fill="hold"/>
                                        <p:tgtEl>
                                          <p:spTgt spid="6759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7602"/>
                                        </p:tgtEl>
                                        <p:attrNameLst>
                                          <p:attrName>style.visibility</p:attrName>
                                        </p:attrNameLst>
                                      </p:cBhvr>
                                      <p:to>
                                        <p:strVal val="visible"/>
                                      </p:to>
                                    </p:set>
                                    <p:animEffect transition="in" filter="wipe(down)">
                                      <p:cBhvr>
                                        <p:cTn id="29" dur="500"/>
                                        <p:tgtEl>
                                          <p:spTgt spid="676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7603"/>
                                        </p:tgtEl>
                                        <p:attrNameLst>
                                          <p:attrName>style.visibility</p:attrName>
                                        </p:attrNameLst>
                                      </p:cBhvr>
                                      <p:to>
                                        <p:strVal val="visible"/>
                                      </p:to>
                                    </p:set>
                                    <p:animEffect transition="in" filter="wipe(down)">
                                      <p:cBhvr>
                                        <p:cTn id="34" dur="500"/>
                                        <p:tgtEl>
                                          <p:spTgt spid="6760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7590"/>
                                        </p:tgtEl>
                                        <p:attrNameLst>
                                          <p:attrName>style.visibility</p:attrName>
                                        </p:attrNameLst>
                                      </p:cBhvr>
                                      <p:to>
                                        <p:strVal val="visible"/>
                                      </p:to>
                                    </p:set>
                                    <p:anim calcmode="lin" valueType="num">
                                      <p:cBhvr additive="base">
                                        <p:cTn id="39" dur="500" fill="hold"/>
                                        <p:tgtEl>
                                          <p:spTgt spid="67590"/>
                                        </p:tgtEl>
                                        <p:attrNameLst>
                                          <p:attrName>ppt_x</p:attrName>
                                        </p:attrNameLst>
                                      </p:cBhvr>
                                      <p:tavLst>
                                        <p:tav tm="0">
                                          <p:val>
                                            <p:strVal val="#ppt_x"/>
                                          </p:val>
                                        </p:tav>
                                        <p:tav tm="100000">
                                          <p:val>
                                            <p:strVal val="#ppt_x"/>
                                          </p:val>
                                        </p:tav>
                                      </p:tavLst>
                                    </p:anim>
                                    <p:anim calcmode="lin" valueType="num">
                                      <p:cBhvr additive="base">
                                        <p:cTn id="40" dur="500" fill="hold"/>
                                        <p:tgtEl>
                                          <p:spTgt spid="6759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7598"/>
                                        </p:tgtEl>
                                        <p:attrNameLst>
                                          <p:attrName>style.visibility</p:attrName>
                                        </p:attrNameLst>
                                      </p:cBhvr>
                                      <p:to>
                                        <p:strVal val="visible"/>
                                      </p:to>
                                    </p:set>
                                    <p:animEffect transition="in" filter="wipe(down)">
                                      <p:cBhvr>
                                        <p:cTn id="45" dur="500"/>
                                        <p:tgtEl>
                                          <p:spTgt spid="6759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7599"/>
                                        </p:tgtEl>
                                        <p:attrNameLst>
                                          <p:attrName>style.visibility</p:attrName>
                                        </p:attrNameLst>
                                      </p:cBhvr>
                                      <p:to>
                                        <p:strVal val="visible"/>
                                      </p:to>
                                    </p:set>
                                    <p:animEffect transition="in" filter="wipe(down)">
                                      <p:cBhvr>
                                        <p:cTn id="50" dur="500"/>
                                        <p:tgtEl>
                                          <p:spTgt spid="6759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7592"/>
                                        </p:tgtEl>
                                        <p:attrNameLst>
                                          <p:attrName>style.visibility</p:attrName>
                                        </p:attrNameLst>
                                      </p:cBhvr>
                                      <p:to>
                                        <p:strVal val="visible"/>
                                      </p:to>
                                    </p:set>
                                    <p:anim calcmode="lin" valueType="num">
                                      <p:cBhvr additive="base">
                                        <p:cTn id="55" dur="500" fill="hold"/>
                                        <p:tgtEl>
                                          <p:spTgt spid="67592"/>
                                        </p:tgtEl>
                                        <p:attrNameLst>
                                          <p:attrName>ppt_x</p:attrName>
                                        </p:attrNameLst>
                                      </p:cBhvr>
                                      <p:tavLst>
                                        <p:tav tm="0">
                                          <p:val>
                                            <p:strVal val="#ppt_x"/>
                                          </p:val>
                                        </p:tav>
                                        <p:tav tm="100000">
                                          <p:val>
                                            <p:strVal val="#ppt_x"/>
                                          </p:val>
                                        </p:tav>
                                      </p:tavLst>
                                    </p:anim>
                                    <p:anim calcmode="lin" valueType="num">
                                      <p:cBhvr additive="base">
                                        <p:cTn id="56" dur="500" fill="hold"/>
                                        <p:tgtEl>
                                          <p:spTgt spid="6759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7610"/>
                                        </p:tgtEl>
                                        <p:attrNameLst>
                                          <p:attrName>style.visibility</p:attrName>
                                        </p:attrNameLst>
                                      </p:cBhvr>
                                      <p:to>
                                        <p:strVal val="visible"/>
                                      </p:to>
                                    </p:set>
                                    <p:animEffect transition="in" filter="wipe(down)">
                                      <p:cBhvr>
                                        <p:cTn id="61" dur="500"/>
                                        <p:tgtEl>
                                          <p:spTgt spid="67610"/>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7608"/>
                                        </p:tgtEl>
                                        <p:attrNameLst>
                                          <p:attrName>style.visibility</p:attrName>
                                        </p:attrNameLst>
                                      </p:cBhvr>
                                      <p:to>
                                        <p:strVal val="visible"/>
                                      </p:to>
                                    </p:set>
                                    <p:anim calcmode="lin" valueType="num">
                                      <p:cBhvr additive="base">
                                        <p:cTn id="66" dur="500" fill="hold"/>
                                        <p:tgtEl>
                                          <p:spTgt spid="67608"/>
                                        </p:tgtEl>
                                        <p:attrNameLst>
                                          <p:attrName>ppt_x</p:attrName>
                                        </p:attrNameLst>
                                      </p:cBhvr>
                                      <p:tavLst>
                                        <p:tav tm="0">
                                          <p:val>
                                            <p:strVal val="#ppt_x"/>
                                          </p:val>
                                        </p:tav>
                                        <p:tav tm="100000">
                                          <p:val>
                                            <p:strVal val="#ppt_x"/>
                                          </p:val>
                                        </p:tav>
                                      </p:tavLst>
                                    </p:anim>
                                    <p:anim calcmode="lin" valueType="num">
                                      <p:cBhvr additive="base">
                                        <p:cTn id="67" dur="500" fill="hold"/>
                                        <p:tgtEl>
                                          <p:spTgt spid="6760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67611"/>
                                        </p:tgtEl>
                                        <p:attrNameLst>
                                          <p:attrName>style.visibility</p:attrName>
                                        </p:attrNameLst>
                                      </p:cBhvr>
                                      <p:to>
                                        <p:strVal val="visible"/>
                                      </p:to>
                                    </p:set>
                                    <p:animEffect transition="in" filter="wipe(down)">
                                      <p:cBhvr>
                                        <p:cTn id="72" dur="500"/>
                                        <p:tgtEl>
                                          <p:spTgt spid="676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7612"/>
                                        </p:tgtEl>
                                        <p:attrNameLst>
                                          <p:attrName>style.visibility</p:attrName>
                                        </p:attrNameLst>
                                      </p:cBhvr>
                                      <p:to>
                                        <p:strVal val="visible"/>
                                      </p:to>
                                    </p:set>
                                    <p:animEffect transition="in" filter="wipe(down)">
                                      <p:cBhvr>
                                        <p:cTn id="77" dur="500"/>
                                        <p:tgtEl>
                                          <p:spTgt spid="67612"/>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67609"/>
                                        </p:tgtEl>
                                        <p:attrNameLst>
                                          <p:attrName>style.visibility</p:attrName>
                                        </p:attrNameLst>
                                      </p:cBhvr>
                                      <p:to>
                                        <p:strVal val="visible"/>
                                      </p:to>
                                    </p:set>
                                    <p:anim calcmode="lin" valueType="num">
                                      <p:cBhvr additive="base">
                                        <p:cTn id="82" dur="500" fill="hold"/>
                                        <p:tgtEl>
                                          <p:spTgt spid="67609"/>
                                        </p:tgtEl>
                                        <p:attrNameLst>
                                          <p:attrName>ppt_x</p:attrName>
                                        </p:attrNameLst>
                                      </p:cBhvr>
                                      <p:tavLst>
                                        <p:tav tm="0">
                                          <p:val>
                                            <p:strVal val="#ppt_x"/>
                                          </p:val>
                                        </p:tav>
                                        <p:tav tm="100000">
                                          <p:val>
                                            <p:strVal val="#ppt_x"/>
                                          </p:val>
                                        </p:tav>
                                      </p:tavLst>
                                    </p:anim>
                                    <p:anim calcmode="lin" valueType="num">
                                      <p:cBhvr additive="base">
                                        <p:cTn id="83" dur="500" fill="hold"/>
                                        <p:tgtEl>
                                          <p:spTgt spid="6760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67600"/>
                                        </p:tgtEl>
                                        <p:attrNameLst>
                                          <p:attrName>style.visibility</p:attrName>
                                        </p:attrNameLst>
                                      </p:cBhvr>
                                      <p:to>
                                        <p:strVal val="visible"/>
                                      </p:to>
                                    </p:set>
                                    <p:animEffect transition="in" filter="wipe(down)">
                                      <p:cBhvr>
                                        <p:cTn id="88" dur="500"/>
                                        <p:tgtEl>
                                          <p:spTgt spid="6760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67601"/>
                                        </p:tgtEl>
                                        <p:attrNameLst>
                                          <p:attrName>style.visibility</p:attrName>
                                        </p:attrNameLst>
                                      </p:cBhvr>
                                      <p:to>
                                        <p:strVal val="visible"/>
                                      </p:to>
                                    </p:set>
                                    <p:animEffect transition="in" filter="wipe(down)">
                                      <p:cBhvr>
                                        <p:cTn id="93" dur="500"/>
                                        <p:tgtEl>
                                          <p:spTgt spid="67601"/>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67593"/>
                                        </p:tgtEl>
                                        <p:attrNameLst>
                                          <p:attrName>style.visibility</p:attrName>
                                        </p:attrNameLst>
                                      </p:cBhvr>
                                      <p:to>
                                        <p:strVal val="visible"/>
                                      </p:to>
                                    </p:set>
                                    <p:anim calcmode="lin" valueType="num">
                                      <p:cBhvr additive="base">
                                        <p:cTn id="98" dur="500" fill="hold"/>
                                        <p:tgtEl>
                                          <p:spTgt spid="67593"/>
                                        </p:tgtEl>
                                        <p:attrNameLst>
                                          <p:attrName>ppt_x</p:attrName>
                                        </p:attrNameLst>
                                      </p:cBhvr>
                                      <p:tavLst>
                                        <p:tav tm="0">
                                          <p:val>
                                            <p:strVal val="#ppt_x"/>
                                          </p:val>
                                        </p:tav>
                                        <p:tav tm="100000">
                                          <p:val>
                                            <p:strVal val="#ppt_x"/>
                                          </p:val>
                                        </p:tav>
                                      </p:tavLst>
                                    </p:anim>
                                    <p:anim calcmode="lin" valueType="num">
                                      <p:cBhvr additive="base">
                                        <p:cTn id="99"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67604"/>
                                        </p:tgtEl>
                                        <p:attrNameLst>
                                          <p:attrName>style.visibility</p:attrName>
                                        </p:attrNameLst>
                                      </p:cBhvr>
                                      <p:to>
                                        <p:strVal val="visible"/>
                                      </p:to>
                                    </p:set>
                                    <p:animEffect transition="in" filter="wipe(down)">
                                      <p:cBhvr>
                                        <p:cTn id="104" dur="500"/>
                                        <p:tgtEl>
                                          <p:spTgt spid="67604"/>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nodeType="clickEffect">
                                  <p:stCondLst>
                                    <p:cond delay="0"/>
                                  </p:stCondLst>
                                  <p:childTnLst>
                                    <p:set>
                                      <p:cBhvr>
                                        <p:cTn id="108" dur="1" fill="hold">
                                          <p:stCondLst>
                                            <p:cond delay="0"/>
                                          </p:stCondLst>
                                        </p:cTn>
                                        <p:tgtEl>
                                          <p:spTgt spid="67594"/>
                                        </p:tgtEl>
                                        <p:attrNameLst>
                                          <p:attrName>style.visibility</p:attrName>
                                        </p:attrNameLst>
                                      </p:cBhvr>
                                      <p:to>
                                        <p:strVal val="visible"/>
                                      </p:to>
                                    </p:set>
                                    <p:anim calcmode="lin" valueType="num">
                                      <p:cBhvr>
                                        <p:cTn id="109" dur="500" fill="hold"/>
                                        <p:tgtEl>
                                          <p:spTgt spid="67594"/>
                                        </p:tgtEl>
                                        <p:attrNameLst>
                                          <p:attrName>ppt_w</p:attrName>
                                        </p:attrNameLst>
                                      </p:cBhvr>
                                      <p:tavLst>
                                        <p:tav tm="0">
                                          <p:val>
                                            <p:fltVal val="0"/>
                                          </p:val>
                                        </p:tav>
                                        <p:tav tm="100000">
                                          <p:val>
                                            <p:strVal val="#ppt_w"/>
                                          </p:val>
                                        </p:tav>
                                      </p:tavLst>
                                    </p:anim>
                                    <p:anim calcmode="lin" valueType="num">
                                      <p:cBhvr>
                                        <p:cTn id="110" dur="500" fill="hold"/>
                                        <p:tgtEl>
                                          <p:spTgt spid="67594"/>
                                        </p:tgtEl>
                                        <p:attrNameLst>
                                          <p:attrName>ppt_h</p:attrName>
                                        </p:attrNameLst>
                                      </p:cBhvr>
                                      <p:tavLst>
                                        <p:tav tm="0">
                                          <p:val>
                                            <p:fltVal val="0"/>
                                          </p:val>
                                        </p:tav>
                                        <p:tav tm="100000">
                                          <p:val>
                                            <p:strVal val="#ppt_h"/>
                                          </p:val>
                                        </p:tav>
                                      </p:tavLst>
                                    </p:anim>
                                    <p:animEffect transition="in" filter="fade">
                                      <p:cBhvr>
                                        <p:cTn id="111" dur="500"/>
                                        <p:tgtEl>
                                          <p:spTgt spid="6759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67606"/>
                                        </p:tgtEl>
                                        <p:attrNameLst>
                                          <p:attrName>style.visibility</p:attrName>
                                        </p:attrNameLst>
                                      </p:cBhvr>
                                      <p:to>
                                        <p:strVal val="visible"/>
                                      </p:to>
                                    </p:set>
                                    <p:animEffect transition="in" filter="wipe(down)">
                                      <p:cBhvr>
                                        <p:cTn id="116" dur="500"/>
                                        <p:tgtEl>
                                          <p:spTgt spid="67606"/>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67607"/>
                                        </p:tgtEl>
                                        <p:attrNameLst>
                                          <p:attrName>style.visibility</p:attrName>
                                        </p:attrNameLst>
                                      </p:cBhvr>
                                      <p:to>
                                        <p:strVal val="visible"/>
                                      </p:to>
                                    </p:set>
                                    <p:animEffect transition="in" filter="wipe(down)">
                                      <p:cBhvr>
                                        <p:cTn id="121" dur="500"/>
                                        <p:tgtEl>
                                          <p:spTgt spid="67607"/>
                                        </p:tgtEl>
                                      </p:cBhvr>
                                    </p:animEffect>
                                  </p:childTnLst>
                                </p:cTn>
                              </p:par>
                            </p:childTnLst>
                          </p:cTn>
                        </p:par>
                      </p:childTnLst>
                    </p:cTn>
                  </p:par>
                  <p:par>
                    <p:cTn id="122" fill="hold">
                      <p:stCondLst>
                        <p:cond delay="indefinite"/>
                      </p:stCondLst>
                      <p:childTnLst>
                        <p:par>
                          <p:cTn id="123" fill="hold">
                            <p:stCondLst>
                              <p:cond delay="0"/>
                            </p:stCondLst>
                            <p:childTnLst>
                              <p:par>
                                <p:cTn id="124" presetID="24" presetClass="entr" presetSubtype="0" fill="hold" nodeType="clickEffect">
                                  <p:stCondLst>
                                    <p:cond delay="0"/>
                                  </p:stCondLst>
                                  <p:childTnLst>
                                    <p:set>
                                      <p:cBhvr>
                                        <p:cTn id="125" dur="1" fill="hold">
                                          <p:stCondLst>
                                            <p:cond delay="0"/>
                                          </p:stCondLst>
                                        </p:cTn>
                                        <p:tgtEl>
                                          <p:spTgt spid="67595"/>
                                        </p:tgtEl>
                                        <p:attrNameLst>
                                          <p:attrName>style.visibility</p:attrName>
                                        </p:attrNameLst>
                                      </p:cBhvr>
                                      <p:to>
                                        <p:strVal val="visible"/>
                                      </p:to>
                                    </p:set>
                                    <p:anim to="" calcmode="lin" valueType="num">
                                      <p:cBhvr>
                                        <p:cTn id="126" dur="1" fill="hold"/>
                                        <p:tgtEl>
                                          <p:spTgt spid="675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animBg="1"/>
      <p:bldP spid="67597" grpId="0" animBg="1"/>
      <p:bldP spid="67598" grpId="0" animBg="1"/>
      <p:bldP spid="67599" grpId="0" animBg="1"/>
      <p:bldP spid="67600" grpId="0" animBg="1"/>
      <p:bldP spid="67601" grpId="0" animBg="1"/>
      <p:bldP spid="67602" grpId="0" animBg="1"/>
      <p:bldP spid="67603" grpId="0" animBg="1"/>
      <p:bldP spid="67604" grpId="0" animBg="1"/>
      <p:bldP spid="67606" grpId="0" animBg="1"/>
      <p:bldP spid="67607" grpId="0" animBg="1"/>
      <p:bldP spid="67610" grpId="0" animBg="1"/>
      <p:bldP spid="67611" grpId="0" animBg="1"/>
      <p:bldP spid="676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ck Arc 5">
            <a:extLst>
              <a:ext uri="{FF2B5EF4-FFF2-40B4-BE49-F238E27FC236}">
                <a16:creationId xmlns:a16="http://schemas.microsoft.com/office/drawing/2014/main" id="{EFDA6113-FA65-4A9A-A212-71AF154BB049}"/>
              </a:ext>
            </a:extLst>
          </p:cNvPr>
          <p:cNvSpPr/>
          <p:nvPr/>
        </p:nvSpPr>
        <p:spPr>
          <a:xfrm rot="16200000">
            <a:off x="1611648" y="1772816"/>
            <a:ext cx="5112568" cy="2520280"/>
          </a:xfrm>
          <a:prstGeom prst="blockArc">
            <a:avLst>
              <a:gd name="adj1" fmla="val 9901519"/>
              <a:gd name="adj2" fmla="val 948928"/>
              <a:gd name="adj3" fmla="val 20383"/>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lowchart: Terminator 1">
            <a:extLst>
              <a:ext uri="{FF2B5EF4-FFF2-40B4-BE49-F238E27FC236}">
                <a16:creationId xmlns:a16="http://schemas.microsoft.com/office/drawing/2014/main" id="{56FAF0E2-A7B1-433F-8334-FDCD94C8BE49}"/>
              </a:ext>
            </a:extLst>
          </p:cNvPr>
          <p:cNvSpPr/>
          <p:nvPr/>
        </p:nvSpPr>
        <p:spPr>
          <a:xfrm>
            <a:off x="251520" y="2500587"/>
            <a:ext cx="2520282" cy="1288453"/>
          </a:xfrm>
          <a:prstGeom prst="flowChartTerminator">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mn-cs"/>
              </a:rPr>
              <a:t>PENGUJIAN INSTRUMEN </a:t>
            </a:r>
          </a:p>
        </p:txBody>
      </p:sp>
      <p:sp>
        <p:nvSpPr>
          <p:cNvPr id="8" name="Flowchart: Terminator 7">
            <a:extLst>
              <a:ext uri="{FF2B5EF4-FFF2-40B4-BE49-F238E27FC236}">
                <a16:creationId xmlns:a16="http://schemas.microsoft.com/office/drawing/2014/main" id="{96E0DCEA-ACF0-4A49-B8C0-E8AAA291840E}"/>
              </a:ext>
            </a:extLst>
          </p:cNvPr>
          <p:cNvSpPr/>
          <p:nvPr/>
        </p:nvSpPr>
        <p:spPr>
          <a:xfrm>
            <a:off x="3851920" y="1484784"/>
            <a:ext cx="3888432" cy="1288453"/>
          </a:xfrm>
          <a:prstGeom prst="flowChartTerminator">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mn-cs"/>
              </a:rPr>
              <a:t>INTERNAL:</a:t>
            </a:r>
            <a:r>
              <a:rPr kumimoji="0" lang="en-ID" sz="28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mn-cs"/>
              </a:rPr>
              <a:t> </a:t>
            </a:r>
            <a:r>
              <a:rPr kumimoji="0" lang="en-ID" sz="2800" b="0" i="0" u="none" strike="noStrike" kern="1200" cap="none" spc="0" normalizeH="0" baseline="0" noProof="0" dirty="0" err="1">
                <a:ln>
                  <a:noFill/>
                </a:ln>
                <a:solidFill>
                  <a:srgbClr val="FFFFFF"/>
                </a:solidFill>
                <a:effectLst/>
                <a:uLnTx/>
                <a:uFillTx/>
                <a:latin typeface="Arial Rounded MT Bold" panose="020F0704030504030204" pitchFamily="34" charset="0"/>
                <a:ea typeface="+mn-ea"/>
                <a:cs typeface="+mn-cs"/>
              </a:rPr>
              <a:t>konsultasi</a:t>
            </a:r>
            <a:r>
              <a:rPr kumimoji="0" lang="en-ID" sz="28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mn-cs"/>
              </a:rPr>
              <a:t> </a:t>
            </a:r>
            <a:r>
              <a:rPr kumimoji="0" lang="en-ID" sz="2800" b="0" i="0" u="none" strike="noStrike" kern="1200" cap="none" spc="0" normalizeH="0" baseline="0" noProof="0" dirty="0" err="1">
                <a:ln>
                  <a:noFill/>
                </a:ln>
                <a:solidFill>
                  <a:srgbClr val="FFFFFF"/>
                </a:solidFill>
                <a:effectLst/>
                <a:uLnTx/>
                <a:uFillTx/>
                <a:latin typeface="Arial Rounded MT Bold" panose="020F0704030504030204" pitchFamily="34" charset="0"/>
                <a:ea typeface="+mn-ea"/>
                <a:cs typeface="+mn-cs"/>
              </a:rPr>
              <a:t>ahli</a:t>
            </a:r>
            <a:endParaRPr kumimoji="0" lang="en-ID" sz="28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mn-cs"/>
            </a:endParaRPr>
          </a:p>
        </p:txBody>
      </p:sp>
      <p:sp>
        <p:nvSpPr>
          <p:cNvPr id="11" name="Flowchart: Terminator 10">
            <a:extLst>
              <a:ext uri="{FF2B5EF4-FFF2-40B4-BE49-F238E27FC236}">
                <a16:creationId xmlns:a16="http://schemas.microsoft.com/office/drawing/2014/main" id="{B71D0C4B-E6E7-45D9-8E75-BA4FC1F6FBE6}"/>
              </a:ext>
            </a:extLst>
          </p:cNvPr>
          <p:cNvSpPr/>
          <p:nvPr/>
        </p:nvSpPr>
        <p:spPr>
          <a:xfrm>
            <a:off x="3851919" y="3356992"/>
            <a:ext cx="3960441" cy="1288453"/>
          </a:xfrm>
          <a:prstGeom prst="flowChartTerminator">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mn-cs"/>
              </a:rPr>
              <a:t>EKSTERNAL: UJI COBA</a:t>
            </a:r>
          </a:p>
        </p:txBody>
      </p:sp>
      <p:pic>
        <p:nvPicPr>
          <p:cNvPr id="7" name="Picture 5" descr="Baby_with_hammer">
            <a:extLst>
              <a:ext uri="{FF2B5EF4-FFF2-40B4-BE49-F238E27FC236}">
                <a16:creationId xmlns:a16="http://schemas.microsoft.com/office/drawing/2014/main" id="{604FFF8E-52D9-45E0-80A1-91D671784880}"/>
              </a:ext>
            </a:extLst>
          </p:cNvPr>
          <p:cNvPicPr>
            <a:picLocks noChangeAspect="1" noChangeArrowheads="1" noCrop="1"/>
          </p:cNvPicPr>
          <p:nvPr/>
        </p:nvPicPr>
        <p:blipFill>
          <a:blip r:embed="rId2"/>
          <a:srcRect/>
          <a:stretch>
            <a:fillRect/>
          </a:stretch>
        </p:blipFill>
        <p:spPr bwMode="auto">
          <a:xfrm>
            <a:off x="21314" y="4437112"/>
            <a:ext cx="1636197" cy="1511771"/>
          </a:xfrm>
          <a:prstGeom prst="rect">
            <a:avLst/>
          </a:prstGeom>
          <a:noFill/>
          <a:ln w="9525">
            <a:noFill/>
            <a:miter lim="800000"/>
            <a:headEnd/>
            <a:tailEnd/>
          </a:ln>
        </p:spPr>
      </p:pic>
      <p:pic>
        <p:nvPicPr>
          <p:cNvPr id="9" name="Picture 5" descr="Baby_with_hammer">
            <a:extLst>
              <a:ext uri="{FF2B5EF4-FFF2-40B4-BE49-F238E27FC236}">
                <a16:creationId xmlns:a16="http://schemas.microsoft.com/office/drawing/2014/main" id="{33389B32-3ED4-4FF5-92C1-56C6CD459AC5}"/>
              </a:ext>
            </a:extLst>
          </p:cNvPr>
          <p:cNvPicPr>
            <a:picLocks noChangeAspect="1" noChangeArrowheads="1" noCrop="1"/>
          </p:cNvPicPr>
          <p:nvPr/>
        </p:nvPicPr>
        <p:blipFill>
          <a:blip r:embed="rId2"/>
          <a:srcRect/>
          <a:stretch>
            <a:fillRect/>
          </a:stretch>
        </p:blipFill>
        <p:spPr bwMode="auto">
          <a:xfrm>
            <a:off x="975402" y="4941168"/>
            <a:ext cx="1636197" cy="1511771"/>
          </a:xfrm>
          <a:prstGeom prst="rect">
            <a:avLst/>
          </a:prstGeom>
          <a:noFill/>
          <a:ln w="9525">
            <a:noFill/>
            <a:miter lim="800000"/>
            <a:headEnd/>
            <a:tailEnd/>
          </a:ln>
        </p:spPr>
      </p:pic>
    </p:spTree>
    <p:extLst>
      <p:ext uri="{BB962C8B-B14F-4D97-AF65-F5344CB8AC3E}">
        <p14:creationId xmlns:p14="http://schemas.microsoft.com/office/powerpoint/2010/main" val="4171635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ck Arc 5">
            <a:extLst>
              <a:ext uri="{FF2B5EF4-FFF2-40B4-BE49-F238E27FC236}">
                <a16:creationId xmlns:a16="http://schemas.microsoft.com/office/drawing/2014/main" id="{EFDA6113-FA65-4A9A-A212-71AF154BB049}"/>
              </a:ext>
            </a:extLst>
          </p:cNvPr>
          <p:cNvSpPr/>
          <p:nvPr/>
        </p:nvSpPr>
        <p:spPr>
          <a:xfrm rot="16200000">
            <a:off x="1287612" y="2096852"/>
            <a:ext cx="5760640" cy="2520280"/>
          </a:xfrm>
          <a:prstGeom prst="blockArc">
            <a:avLst>
              <a:gd name="adj1" fmla="val 9901519"/>
              <a:gd name="adj2" fmla="val 948928"/>
              <a:gd name="adj3" fmla="val 20383"/>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lowchart: Terminator 1">
            <a:extLst>
              <a:ext uri="{FF2B5EF4-FFF2-40B4-BE49-F238E27FC236}">
                <a16:creationId xmlns:a16="http://schemas.microsoft.com/office/drawing/2014/main" id="{56FAF0E2-A7B1-433F-8334-FDCD94C8BE49}"/>
              </a:ext>
            </a:extLst>
          </p:cNvPr>
          <p:cNvSpPr/>
          <p:nvPr/>
        </p:nvSpPr>
        <p:spPr>
          <a:xfrm>
            <a:off x="251520" y="2500587"/>
            <a:ext cx="2520282" cy="1288453"/>
          </a:xfrm>
          <a:prstGeom prst="flowChartTerminator">
            <a:avLst/>
          </a:prstGeom>
          <a:solidFill>
            <a:srgbClr val="99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PENGUJIAN EKSTERNAL INSTRUMEN</a:t>
            </a:r>
          </a:p>
        </p:txBody>
      </p:sp>
      <p:sp>
        <p:nvSpPr>
          <p:cNvPr id="8" name="Flowchart: Terminator 7">
            <a:extLst>
              <a:ext uri="{FF2B5EF4-FFF2-40B4-BE49-F238E27FC236}">
                <a16:creationId xmlns:a16="http://schemas.microsoft.com/office/drawing/2014/main" id="{96E0DCEA-ACF0-4A49-B8C0-E8AAA291840E}"/>
              </a:ext>
            </a:extLst>
          </p:cNvPr>
          <p:cNvSpPr/>
          <p:nvPr/>
        </p:nvSpPr>
        <p:spPr>
          <a:xfrm>
            <a:off x="3851920" y="1484785"/>
            <a:ext cx="3888432" cy="1152128"/>
          </a:xfrm>
          <a:prstGeom prst="flowChartTerminator">
            <a:avLst/>
          </a:prstGeom>
          <a:solidFill>
            <a:srgbClr val="008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UJI COBA LAPANGAN</a:t>
            </a:r>
          </a:p>
        </p:txBody>
      </p:sp>
      <p:sp>
        <p:nvSpPr>
          <p:cNvPr id="7" name="Flowchart: Terminator 6">
            <a:extLst>
              <a:ext uri="{FF2B5EF4-FFF2-40B4-BE49-F238E27FC236}">
                <a16:creationId xmlns:a16="http://schemas.microsoft.com/office/drawing/2014/main" id="{87B5334F-BE2E-4CD5-BE31-C07121D7D52D}"/>
              </a:ext>
            </a:extLst>
          </p:cNvPr>
          <p:cNvSpPr/>
          <p:nvPr/>
        </p:nvSpPr>
        <p:spPr>
          <a:xfrm>
            <a:off x="3851920" y="2762165"/>
            <a:ext cx="3888432" cy="1152128"/>
          </a:xfrm>
          <a:prstGeom prst="flowChartTerminator">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400" b="1" i="0" u="none" strike="noStrike" kern="1200" cap="none" spc="0" normalizeH="0" baseline="0" noProof="0" dirty="0">
                <a:ln>
                  <a:noFill/>
                </a:ln>
                <a:solidFill>
                  <a:srgbClr val="006E6B">
                    <a:lumMod val="50000"/>
                  </a:srgbClr>
                </a:solidFill>
                <a:effectLst/>
                <a:uLnTx/>
                <a:uFillTx/>
                <a:latin typeface="Arial Rounded MT Bold" panose="020F0704030504030204" pitchFamily="34" charset="0"/>
                <a:ea typeface="+mn-ea"/>
                <a:cs typeface="+mn-cs"/>
              </a:rPr>
              <a:t>MINIMAL 30 SAMPEL</a:t>
            </a:r>
          </a:p>
        </p:txBody>
      </p:sp>
      <p:sp>
        <p:nvSpPr>
          <p:cNvPr id="12" name="Flowchart: Terminator 11">
            <a:extLst>
              <a:ext uri="{FF2B5EF4-FFF2-40B4-BE49-F238E27FC236}">
                <a16:creationId xmlns:a16="http://schemas.microsoft.com/office/drawing/2014/main" id="{8AEC1F17-D535-4C8B-95EB-68A3372A49EB}"/>
              </a:ext>
            </a:extLst>
          </p:cNvPr>
          <p:cNvSpPr/>
          <p:nvPr/>
        </p:nvSpPr>
        <p:spPr>
          <a:xfrm>
            <a:off x="3851920" y="4023724"/>
            <a:ext cx="3888432" cy="1152128"/>
          </a:xfrm>
          <a:prstGeom prst="flowChartTerminator">
            <a:avLst/>
          </a:prstGeom>
          <a:solidFill>
            <a:srgbClr val="00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ANALISIS BUTIR</a:t>
            </a:r>
          </a:p>
        </p:txBody>
      </p:sp>
    </p:spTree>
    <p:extLst>
      <p:ext uri="{BB962C8B-B14F-4D97-AF65-F5344CB8AC3E}">
        <p14:creationId xmlns:p14="http://schemas.microsoft.com/office/powerpoint/2010/main" val="35383730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7"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E39356-B433-4722-B595-CED1E4B754CE}"/>
              </a:ext>
            </a:extLst>
          </p:cNvPr>
          <p:cNvGraphicFramePr>
            <a:graphicFrameLocks noGrp="1"/>
          </p:cNvGraphicFramePr>
          <p:nvPr/>
        </p:nvGraphicFramePr>
        <p:xfrm>
          <a:off x="539551" y="1268760"/>
          <a:ext cx="8064898" cy="4820920"/>
        </p:xfrm>
        <a:graphic>
          <a:graphicData uri="http://schemas.openxmlformats.org/drawingml/2006/table">
            <a:tbl>
              <a:tblPr firstRow="1" bandRow="1">
                <a:tableStyleId>{5940675A-B579-460E-94D1-54222C63F5DA}</a:tableStyleId>
              </a:tblPr>
              <a:tblGrid>
                <a:gridCol w="792088">
                  <a:extLst>
                    <a:ext uri="{9D8B030D-6E8A-4147-A177-3AD203B41FA5}">
                      <a16:colId xmlns:a16="http://schemas.microsoft.com/office/drawing/2014/main" val="796708189"/>
                    </a:ext>
                  </a:extLst>
                </a:gridCol>
                <a:gridCol w="960107">
                  <a:extLst>
                    <a:ext uri="{9D8B030D-6E8A-4147-A177-3AD203B41FA5}">
                      <a16:colId xmlns:a16="http://schemas.microsoft.com/office/drawing/2014/main" val="4217979689"/>
                    </a:ext>
                  </a:extLst>
                </a:gridCol>
                <a:gridCol w="960107">
                  <a:extLst>
                    <a:ext uri="{9D8B030D-6E8A-4147-A177-3AD203B41FA5}">
                      <a16:colId xmlns:a16="http://schemas.microsoft.com/office/drawing/2014/main" val="567822931"/>
                    </a:ext>
                  </a:extLst>
                </a:gridCol>
                <a:gridCol w="960107">
                  <a:extLst>
                    <a:ext uri="{9D8B030D-6E8A-4147-A177-3AD203B41FA5}">
                      <a16:colId xmlns:a16="http://schemas.microsoft.com/office/drawing/2014/main" val="2585978527"/>
                    </a:ext>
                  </a:extLst>
                </a:gridCol>
                <a:gridCol w="960107">
                  <a:extLst>
                    <a:ext uri="{9D8B030D-6E8A-4147-A177-3AD203B41FA5}">
                      <a16:colId xmlns:a16="http://schemas.microsoft.com/office/drawing/2014/main" val="3355532879"/>
                    </a:ext>
                  </a:extLst>
                </a:gridCol>
                <a:gridCol w="960107">
                  <a:extLst>
                    <a:ext uri="{9D8B030D-6E8A-4147-A177-3AD203B41FA5}">
                      <a16:colId xmlns:a16="http://schemas.microsoft.com/office/drawing/2014/main" val="4097155455"/>
                    </a:ext>
                  </a:extLst>
                </a:gridCol>
                <a:gridCol w="960107">
                  <a:extLst>
                    <a:ext uri="{9D8B030D-6E8A-4147-A177-3AD203B41FA5}">
                      <a16:colId xmlns:a16="http://schemas.microsoft.com/office/drawing/2014/main" val="3716845791"/>
                    </a:ext>
                  </a:extLst>
                </a:gridCol>
                <a:gridCol w="1512168">
                  <a:extLst>
                    <a:ext uri="{9D8B030D-6E8A-4147-A177-3AD203B41FA5}">
                      <a16:colId xmlns:a16="http://schemas.microsoft.com/office/drawing/2014/main" val="3264850834"/>
                    </a:ext>
                  </a:extLst>
                </a:gridCol>
              </a:tblGrid>
              <a:tr h="370840">
                <a:tc rowSpan="2">
                  <a:txBody>
                    <a:bodyPr/>
                    <a:lstStyle/>
                    <a:p>
                      <a:r>
                        <a:rPr lang="en-ID" sz="1800" dirty="0">
                          <a:latin typeface="Arial Rounded MT Bold" panose="020F0704030504030204" pitchFamily="34" charset="0"/>
                        </a:rPr>
                        <a:t>No Uji</a:t>
                      </a:r>
                    </a:p>
                  </a:txBody>
                  <a:tcPr/>
                </a:tc>
                <a:tc gridSpan="6">
                  <a:txBody>
                    <a:bodyPr/>
                    <a:lstStyle/>
                    <a:p>
                      <a:pPr algn="ctr"/>
                      <a:r>
                        <a:rPr lang="en-ID" sz="1800" dirty="0">
                          <a:latin typeface="Arial Rounded MT Bold" panose="020F0704030504030204" pitchFamily="34" charset="0"/>
                        </a:rPr>
                        <a:t>Skor </a:t>
                      </a:r>
                      <a:r>
                        <a:rPr lang="en-ID" sz="1800" dirty="0" err="1">
                          <a:latin typeface="Arial Rounded MT Bold" panose="020F0704030504030204" pitchFamily="34" charset="0"/>
                        </a:rPr>
                        <a:t>untuk</a:t>
                      </a:r>
                      <a:r>
                        <a:rPr lang="en-ID" sz="1800" dirty="0">
                          <a:latin typeface="Arial Rounded MT Bold" panose="020F0704030504030204" pitchFamily="34" charset="0"/>
                        </a:rPr>
                        <a:t> </a:t>
                      </a:r>
                      <a:r>
                        <a:rPr lang="en-ID" sz="1800" dirty="0" err="1">
                          <a:latin typeface="Arial Rounded MT Bold" panose="020F0704030504030204" pitchFamily="34" charset="0"/>
                        </a:rPr>
                        <a:t>butir</a:t>
                      </a:r>
                      <a:r>
                        <a:rPr lang="en-ID" sz="1800" dirty="0">
                          <a:latin typeface="Arial Rounded MT Bold" panose="020F0704030504030204" pitchFamily="34" charset="0"/>
                        </a:rPr>
                        <a:t> no</a:t>
                      </a:r>
                    </a:p>
                  </a:txBody>
                  <a:tcPr/>
                </a:tc>
                <a:tc hMerge="1">
                  <a:txBody>
                    <a:bodyPr/>
                    <a:lstStyle/>
                    <a:p>
                      <a:endParaRPr lang="en-ID" sz="1600" dirty="0">
                        <a:latin typeface="Arial Rounded MT Bold" panose="020F0704030504030204" pitchFamily="34" charset="0"/>
                      </a:endParaRPr>
                    </a:p>
                  </a:txBody>
                  <a:tcPr/>
                </a:tc>
                <a:tc hMerge="1">
                  <a:txBody>
                    <a:bodyPr/>
                    <a:lstStyle/>
                    <a:p>
                      <a:endParaRPr lang="en-ID" sz="1600" dirty="0">
                        <a:latin typeface="Arial Rounded MT Bold" panose="020F0704030504030204" pitchFamily="34" charset="0"/>
                      </a:endParaRPr>
                    </a:p>
                  </a:txBody>
                  <a:tcPr/>
                </a:tc>
                <a:tc hMerge="1">
                  <a:txBody>
                    <a:bodyPr/>
                    <a:lstStyle/>
                    <a:p>
                      <a:endParaRPr lang="en-ID" sz="1600" dirty="0">
                        <a:latin typeface="Arial Rounded MT Bold" panose="020F0704030504030204" pitchFamily="34" charset="0"/>
                      </a:endParaRPr>
                    </a:p>
                  </a:txBody>
                  <a:tcPr/>
                </a:tc>
                <a:tc hMerge="1">
                  <a:txBody>
                    <a:bodyPr/>
                    <a:lstStyle/>
                    <a:p>
                      <a:endParaRPr lang="en-ID" sz="1600" dirty="0">
                        <a:latin typeface="Arial Rounded MT Bold" panose="020F0704030504030204" pitchFamily="34" charset="0"/>
                      </a:endParaRPr>
                    </a:p>
                  </a:txBody>
                  <a:tcPr/>
                </a:tc>
                <a:tc hMerge="1">
                  <a:txBody>
                    <a:bodyPr/>
                    <a:lstStyle/>
                    <a:p>
                      <a:endParaRPr lang="en-ID" sz="1600" dirty="0">
                        <a:latin typeface="Arial Rounded MT Bold" panose="020F0704030504030204" pitchFamily="34" charset="0"/>
                      </a:endParaRPr>
                    </a:p>
                  </a:txBody>
                  <a:tcPr/>
                </a:tc>
                <a:tc rowSpan="2">
                  <a:txBody>
                    <a:bodyPr/>
                    <a:lstStyle/>
                    <a:p>
                      <a:r>
                        <a:rPr lang="en-ID" sz="1800" dirty="0">
                          <a:latin typeface="Arial Rounded MT Bold" panose="020F0704030504030204" pitchFamily="34" charset="0"/>
                        </a:rPr>
                        <a:t>Skor Total</a:t>
                      </a:r>
                    </a:p>
                  </a:txBody>
                  <a:tcPr anchor="ctr"/>
                </a:tc>
                <a:extLst>
                  <a:ext uri="{0D108BD9-81ED-4DB2-BD59-A6C34878D82A}">
                    <a16:rowId xmlns:a16="http://schemas.microsoft.com/office/drawing/2014/main" val="1531068277"/>
                  </a:ext>
                </a:extLst>
              </a:tr>
              <a:tr h="370840">
                <a:tc vMerge="1">
                  <a:txBody>
                    <a:bodyPr/>
                    <a:lstStyle/>
                    <a:p>
                      <a:endParaRPr lang="en-ID" sz="1800" dirty="0">
                        <a:latin typeface="Arial Rounded MT Bold" panose="020F0704030504030204" pitchFamily="34" charset="0"/>
                      </a:endParaRPr>
                    </a:p>
                  </a:txBody>
                  <a:tcPr/>
                </a:tc>
                <a:tc>
                  <a:txBody>
                    <a:bodyPr/>
                    <a:lstStyle/>
                    <a:p>
                      <a:pPr algn="ctr"/>
                      <a:r>
                        <a:rPr lang="en-ID" sz="1800" dirty="0">
                          <a:latin typeface="Arial Rounded MT Bold" panose="020F0704030504030204" pitchFamily="34" charset="0"/>
                        </a:rPr>
                        <a:t>1</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5</a:t>
                      </a:r>
                    </a:p>
                  </a:txBody>
                  <a:tcPr/>
                </a:tc>
                <a:tc>
                  <a:txBody>
                    <a:bodyPr/>
                    <a:lstStyle/>
                    <a:p>
                      <a:pPr algn="ctr"/>
                      <a:r>
                        <a:rPr lang="en-ID" sz="1800" dirty="0">
                          <a:latin typeface="Arial Rounded MT Bold" panose="020F0704030504030204" pitchFamily="34" charset="0"/>
                        </a:rPr>
                        <a:t>6</a:t>
                      </a:r>
                    </a:p>
                  </a:txBody>
                  <a:tcPr/>
                </a:tc>
                <a:tc vMerge="1">
                  <a:txBody>
                    <a:bodyPr/>
                    <a:lstStyle/>
                    <a:p>
                      <a:endParaRPr lang="en-ID" sz="1600" dirty="0">
                        <a:latin typeface="Arial Rounded MT Bold" panose="020F0704030504030204" pitchFamily="34" charset="0"/>
                      </a:endParaRPr>
                    </a:p>
                  </a:txBody>
                  <a:tcPr/>
                </a:tc>
                <a:extLst>
                  <a:ext uri="{0D108BD9-81ED-4DB2-BD59-A6C34878D82A}">
                    <a16:rowId xmlns:a16="http://schemas.microsoft.com/office/drawing/2014/main" val="2311585963"/>
                  </a:ext>
                </a:extLst>
              </a:tr>
              <a:tr h="370840">
                <a:tc>
                  <a:txBody>
                    <a:bodyPr/>
                    <a:lstStyle/>
                    <a:p>
                      <a:r>
                        <a:rPr lang="en-ID" sz="1800" dirty="0">
                          <a:latin typeface="Arial Rounded MT Bold" panose="020F0704030504030204" pitchFamily="34" charset="0"/>
                        </a:rPr>
                        <a:t>1</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4</a:t>
                      </a:r>
                    </a:p>
                  </a:txBody>
                  <a:tcPr/>
                </a:tc>
                <a:tc>
                  <a:txBody>
                    <a:bodyPr/>
                    <a:lstStyle/>
                    <a:p>
                      <a:pPr algn="ctr" fontAlgn="b"/>
                      <a:r>
                        <a:rPr lang="en-ID" sz="2000" b="0" i="0" u="none" strike="noStrike" dirty="0">
                          <a:solidFill>
                            <a:srgbClr val="000000"/>
                          </a:solidFill>
                          <a:effectLst/>
                          <a:latin typeface="Arial Rounded MT Bold" panose="020F0704030504030204" pitchFamily="34" charset="0"/>
                        </a:rPr>
                        <a:t>20</a:t>
                      </a:r>
                    </a:p>
                  </a:txBody>
                  <a:tcPr marL="6350" marR="6350" marT="6350" marB="0" anchor="b"/>
                </a:tc>
                <a:extLst>
                  <a:ext uri="{0D108BD9-81ED-4DB2-BD59-A6C34878D82A}">
                    <a16:rowId xmlns:a16="http://schemas.microsoft.com/office/drawing/2014/main" val="927995521"/>
                  </a:ext>
                </a:extLst>
              </a:tr>
              <a:tr h="370840">
                <a:tc>
                  <a:txBody>
                    <a:bodyPr/>
                    <a:lstStyle/>
                    <a:p>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4</a:t>
                      </a:r>
                    </a:p>
                  </a:txBody>
                  <a:tcPr/>
                </a:tc>
                <a:tc>
                  <a:txBody>
                    <a:bodyPr/>
                    <a:lstStyle/>
                    <a:p>
                      <a:pPr algn="ctr" fontAlgn="b"/>
                      <a:r>
                        <a:rPr lang="en-ID" sz="2000" b="0" i="0" u="none" strike="noStrike">
                          <a:solidFill>
                            <a:srgbClr val="000000"/>
                          </a:solidFill>
                          <a:effectLst/>
                          <a:latin typeface="Arial Rounded MT Bold" panose="020F0704030504030204" pitchFamily="34" charset="0"/>
                        </a:rPr>
                        <a:t>20</a:t>
                      </a:r>
                    </a:p>
                  </a:txBody>
                  <a:tcPr marL="6350" marR="6350" marT="6350" marB="0" anchor="b"/>
                </a:tc>
                <a:extLst>
                  <a:ext uri="{0D108BD9-81ED-4DB2-BD59-A6C34878D82A}">
                    <a16:rowId xmlns:a16="http://schemas.microsoft.com/office/drawing/2014/main" val="2607581755"/>
                  </a:ext>
                </a:extLst>
              </a:tr>
              <a:tr h="370840">
                <a:tc>
                  <a:txBody>
                    <a:bodyPr/>
                    <a:lstStyle/>
                    <a:p>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4</a:t>
                      </a:r>
                    </a:p>
                  </a:txBody>
                  <a:tcPr/>
                </a:tc>
                <a:tc>
                  <a:txBody>
                    <a:bodyPr/>
                    <a:lstStyle/>
                    <a:p>
                      <a:pPr algn="ctr" fontAlgn="b"/>
                      <a:r>
                        <a:rPr lang="en-ID" sz="2000" b="0" i="0" u="none" strike="noStrike">
                          <a:solidFill>
                            <a:srgbClr val="000000"/>
                          </a:solidFill>
                          <a:effectLst/>
                          <a:latin typeface="Arial Rounded MT Bold" panose="020F0704030504030204" pitchFamily="34" charset="0"/>
                        </a:rPr>
                        <a:t>23</a:t>
                      </a:r>
                    </a:p>
                  </a:txBody>
                  <a:tcPr marL="6350" marR="6350" marT="6350" marB="0" anchor="b"/>
                </a:tc>
                <a:extLst>
                  <a:ext uri="{0D108BD9-81ED-4DB2-BD59-A6C34878D82A}">
                    <a16:rowId xmlns:a16="http://schemas.microsoft.com/office/drawing/2014/main" val="3012313570"/>
                  </a:ext>
                </a:extLst>
              </a:tr>
              <a:tr h="370840">
                <a:tc>
                  <a:txBody>
                    <a:bodyPr/>
                    <a:lstStyle/>
                    <a:p>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fontAlgn="b"/>
                      <a:r>
                        <a:rPr lang="en-ID" sz="2000" b="0" i="0" u="none" strike="noStrike">
                          <a:solidFill>
                            <a:srgbClr val="000000"/>
                          </a:solidFill>
                          <a:effectLst/>
                          <a:latin typeface="Arial Rounded MT Bold" panose="020F0704030504030204" pitchFamily="34" charset="0"/>
                        </a:rPr>
                        <a:t>18</a:t>
                      </a:r>
                    </a:p>
                  </a:txBody>
                  <a:tcPr marL="6350" marR="6350" marT="6350" marB="0" anchor="b"/>
                </a:tc>
                <a:extLst>
                  <a:ext uri="{0D108BD9-81ED-4DB2-BD59-A6C34878D82A}">
                    <a16:rowId xmlns:a16="http://schemas.microsoft.com/office/drawing/2014/main" val="3926758857"/>
                  </a:ext>
                </a:extLst>
              </a:tr>
              <a:tr h="370840">
                <a:tc>
                  <a:txBody>
                    <a:bodyPr/>
                    <a:lstStyle/>
                    <a:p>
                      <a:r>
                        <a:rPr lang="en-ID" sz="1800" dirty="0">
                          <a:latin typeface="Arial Rounded MT Bold" panose="020F0704030504030204" pitchFamily="34" charset="0"/>
                        </a:rPr>
                        <a:t>5</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2</a:t>
                      </a:r>
                    </a:p>
                  </a:txBody>
                  <a:tcPr/>
                </a:tc>
                <a:tc>
                  <a:txBody>
                    <a:bodyPr/>
                    <a:lstStyle/>
                    <a:p>
                      <a:pPr algn="ctr" fontAlgn="b"/>
                      <a:r>
                        <a:rPr lang="en-ID" sz="2000" b="0" i="0" u="none" strike="noStrike">
                          <a:solidFill>
                            <a:srgbClr val="000000"/>
                          </a:solidFill>
                          <a:effectLst/>
                          <a:latin typeface="Arial Rounded MT Bold" panose="020F0704030504030204" pitchFamily="34" charset="0"/>
                        </a:rPr>
                        <a:t>17</a:t>
                      </a:r>
                    </a:p>
                  </a:txBody>
                  <a:tcPr marL="6350" marR="6350" marT="6350" marB="0" anchor="b"/>
                </a:tc>
                <a:extLst>
                  <a:ext uri="{0D108BD9-81ED-4DB2-BD59-A6C34878D82A}">
                    <a16:rowId xmlns:a16="http://schemas.microsoft.com/office/drawing/2014/main" val="3076661161"/>
                  </a:ext>
                </a:extLst>
              </a:tr>
              <a:tr h="370840">
                <a:tc>
                  <a:txBody>
                    <a:bodyPr/>
                    <a:lstStyle/>
                    <a:p>
                      <a:r>
                        <a:rPr lang="en-ID" sz="1800" dirty="0">
                          <a:latin typeface="Arial Rounded MT Bold" panose="020F0704030504030204" pitchFamily="34" charset="0"/>
                        </a:rPr>
                        <a:t>6</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4</a:t>
                      </a:r>
                    </a:p>
                  </a:txBody>
                  <a:tcPr/>
                </a:tc>
                <a:tc>
                  <a:txBody>
                    <a:bodyPr/>
                    <a:lstStyle/>
                    <a:p>
                      <a:pPr algn="ctr" fontAlgn="b"/>
                      <a:r>
                        <a:rPr lang="en-ID" sz="2000" b="0" i="0" u="none" strike="noStrike">
                          <a:solidFill>
                            <a:srgbClr val="000000"/>
                          </a:solidFill>
                          <a:effectLst/>
                          <a:latin typeface="Arial Rounded MT Bold" panose="020F0704030504030204" pitchFamily="34" charset="0"/>
                        </a:rPr>
                        <a:t>20</a:t>
                      </a:r>
                    </a:p>
                  </a:txBody>
                  <a:tcPr marL="6350" marR="6350" marT="6350" marB="0" anchor="b"/>
                </a:tc>
                <a:extLst>
                  <a:ext uri="{0D108BD9-81ED-4DB2-BD59-A6C34878D82A}">
                    <a16:rowId xmlns:a16="http://schemas.microsoft.com/office/drawing/2014/main" val="2754526138"/>
                  </a:ext>
                </a:extLst>
              </a:tr>
              <a:tr h="370840">
                <a:tc>
                  <a:txBody>
                    <a:bodyPr/>
                    <a:lstStyle/>
                    <a:p>
                      <a:r>
                        <a:rPr lang="en-ID" sz="1800" dirty="0">
                          <a:latin typeface="Arial Rounded MT Bold" panose="020F0704030504030204" pitchFamily="34" charset="0"/>
                        </a:rPr>
                        <a:t>7</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3</a:t>
                      </a:r>
                    </a:p>
                  </a:txBody>
                  <a:tcPr/>
                </a:tc>
                <a:tc>
                  <a:txBody>
                    <a:bodyPr/>
                    <a:lstStyle/>
                    <a:p>
                      <a:pPr algn="ctr" fontAlgn="b"/>
                      <a:r>
                        <a:rPr lang="en-ID" sz="2000" b="0" i="0" u="none" strike="noStrike">
                          <a:solidFill>
                            <a:srgbClr val="000000"/>
                          </a:solidFill>
                          <a:effectLst/>
                          <a:latin typeface="Arial Rounded MT Bold" panose="020F0704030504030204" pitchFamily="34" charset="0"/>
                        </a:rPr>
                        <a:t>13</a:t>
                      </a:r>
                    </a:p>
                  </a:txBody>
                  <a:tcPr marL="6350" marR="6350" marT="6350" marB="0" anchor="b"/>
                </a:tc>
                <a:extLst>
                  <a:ext uri="{0D108BD9-81ED-4DB2-BD59-A6C34878D82A}">
                    <a16:rowId xmlns:a16="http://schemas.microsoft.com/office/drawing/2014/main" val="3753137099"/>
                  </a:ext>
                </a:extLst>
              </a:tr>
              <a:tr h="370840">
                <a:tc>
                  <a:txBody>
                    <a:bodyPr/>
                    <a:lstStyle/>
                    <a:p>
                      <a:r>
                        <a:rPr lang="en-ID" sz="1800" dirty="0">
                          <a:latin typeface="Arial Rounded MT Bold" panose="020F0704030504030204" pitchFamily="34" charset="0"/>
                        </a:rPr>
                        <a:t>8</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4</a:t>
                      </a:r>
                    </a:p>
                  </a:txBody>
                  <a:tcPr/>
                </a:tc>
                <a:tc>
                  <a:txBody>
                    <a:bodyPr/>
                    <a:lstStyle/>
                    <a:p>
                      <a:pPr algn="ctr"/>
                      <a:r>
                        <a:rPr lang="en-ID" sz="1800" dirty="0">
                          <a:latin typeface="Arial Rounded MT Bold" panose="020F0704030504030204" pitchFamily="34" charset="0"/>
                        </a:rPr>
                        <a:t>4</a:t>
                      </a:r>
                    </a:p>
                  </a:txBody>
                  <a:tcPr/>
                </a:tc>
                <a:tc>
                  <a:txBody>
                    <a:bodyPr/>
                    <a:lstStyle/>
                    <a:p>
                      <a:pPr algn="ctr" fontAlgn="b"/>
                      <a:r>
                        <a:rPr lang="en-ID" sz="2000" b="0" i="0" u="none" strike="noStrike">
                          <a:solidFill>
                            <a:srgbClr val="000000"/>
                          </a:solidFill>
                          <a:effectLst/>
                          <a:latin typeface="Arial Rounded MT Bold" panose="020F0704030504030204" pitchFamily="34" charset="0"/>
                        </a:rPr>
                        <a:t>19</a:t>
                      </a:r>
                    </a:p>
                  </a:txBody>
                  <a:tcPr marL="6350" marR="6350" marT="6350" marB="0" anchor="b"/>
                </a:tc>
                <a:extLst>
                  <a:ext uri="{0D108BD9-81ED-4DB2-BD59-A6C34878D82A}">
                    <a16:rowId xmlns:a16="http://schemas.microsoft.com/office/drawing/2014/main" val="1195493662"/>
                  </a:ext>
                </a:extLst>
              </a:tr>
              <a:tr h="370840">
                <a:tc>
                  <a:txBody>
                    <a:bodyPr/>
                    <a:lstStyle/>
                    <a:p>
                      <a:r>
                        <a:rPr lang="en-ID" sz="1800" dirty="0">
                          <a:latin typeface="Arial Rounded MT Bold" panose="020F0704030504030204" pitchFamily="34" charset="0"/>
                        </a:rPr>
                        <a:t>9</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3</a:t>
                      </a:r>
                    </a:p>
                  </a:txBody>
                  <a:tcPr/>
                </a:tc>
                <a:tc>
                  <a:txBody>
                    <a:bodyPr/>
                    <a:lstStyle/>
                    <a:p>
                      <a:pPr algn="ctr"/>
                      <a:r>
                        <a:rPr lang="en-ID" sz="1800" dirty="0">
                          <a:latin typeface="Arial Rounded MT Bold" panose="020F0704030504030204" pitchFamily="34" charset="0"/>
                        </a:rPr>
                        <a:t>2</a:t>
                      </a:r>
                    </a:p>
                  </a:txBody>
                  <a:tcPr/>
                </a:tc>
                <a:tc>
                  <a:txBody>
                    <a:bodyPr/>
                    <a:lstStyle/>
                    <a:p>
                      <a:pPr algn="ctr" fontAlgn="b"/>
                      <a:r>
                        <a:rPr lang="en-ID" sz="2000" b="0" i="0" u="none" strike="noStrike" dirty="0">
                          <a:solidFill>
                            <a:srgbClr val="000000"/>
                          </a:solidFill>
                          <a:effectLst/>
                          <a:latin typeface="Arial Rounded MT Bold" panose="020F0704030504030204" pitchFamily="34" charset="0"/>
                        </a:rPr>
                        <a:t>15</a:t>
                      </a:r>
                    </a:p>
                  </a:txBody>
                  <a:tcPr marL="6350" marR="6350" marT="6350" marB="0" anchor="b"/>
                </a:tc>
                <a:extLst>
                  <a:ext uri="{0D108BD9-81ED-4DB2-BD59-A6C34878D82A}">
                    <a16:rowId xmlns:a16="http://schemas.microsoft.com/office/drawing/2014/main" val="3541594698"/>
                  </a:ext>
                </a:extLst>
              </a:tr>
              <a:tr h="370840">
                <a:tc>
                  <a:txBody>
                    <a:bodyPr/>
                    <a:lstStyle/>
                    <a:p>
                      <a:r>
                        <a:rPr lang="en-ID" sz="1800" dirty="0">
                          <a:latin typeface="Arial Rounded MT Bold" panose="020F0704030504030204" pitchFamily="34" charset="0"/>
                        </a:rPr>
                        <a:t>10</a:t>
                      </a:r>
                    </a:p>
                  </a:txBody>
                  <a:tcPr/>
                </a:tc>
                <a:tc>
                  <a:txBody>
                    <a:bodyPr/>
                    <a:lstStyle/>
                    <a:p>
                      <a:pPr algn="ctr"/>
                      <a:r>
                        <a:rPr lang="en-ID" sz="1800" dirty="0">
                          <a:latin typeface="Arial Rounded MT Bold" panose="020F0704030504030204" pitchFamily="34" charset="0"/>
                        </a:rPr>
                        <a:t>1</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1</a:t>
                      </a:r>
                    </a:p>
                  </a:txBody>
                  <a:tcPr/>
                </a:tc>
                <a:tc>
                  <a:txBody>
                    <a:bodyPr/>
                    <a:lstStyle/>
                    <a:p>
                      <a:pPr algn="ctr"/>
                      <a:r>
                        <a:rPr lang="en-ID" sz="1800" dirty="0">
                          <a:latin typeface="Arial Rounded MT Bold" panose="020F0704030504030204" pitchFamily="34" charset="0"/>
                        </a:rPr>
                        <a:t>2</a:t>
                      </a:r>
                    </a:p>
                  </a:txBody>
                  <a:tcPr/>
                </a:tc>
                <a:tc>
                  <a:txBody>
                    <a:bodyPr/>
                    <a:lstStyle/>
                    <a:p>
                      <a:pPr algn="ctr"/>
                      <a:r>
                        <a:rPr lang="en-ID" sz="1800" dirty="0">
                          <a:latin typeface="Arial Rounded MT Bold" panose="020F0704030504030204" pitchFamily="34" charset="0"/>
                        </a:rPr>
                        <a:t>2</a:t>
                      </a:r>
                    </a:p>
                  </a:txBody>
                  <a:tcPr/>
                </a:tc>
                <a:tc>
                  <a:txBody>
                    <a:bodyPr/>
                    <a:lstStyle/>
                    <a:p>
                      <a:pPr algn="ctr" fontAlgn="b"/>
                      <a:r>
                        <a:rPr lang="en-ID" sz="2000" b="0" i="0" u="none" strike="noStrike" dirty="0">
                          <a:solidFill>
                            <a:srgbClr val="000000"/>
                          </a:solidFill>
                          <a:effectLst/>
                          <a:latin typeface="Arial Rounded MT Bold" panose="020F0704030504030204" pitchFamily="34" charset="0"/>
                        </a:rPr>
                        <a:t>10</a:t>
                      </a:r>
                    </a:p>
                  </a:txBody>
                  <a:tcPr marL="6350" marR="6350" marT="6350" marB="0" anchor="b"/>
                </a:tc>
                <a:extLst>
                  <a:ext uri="{0D108BD9-81ED-4DB2-BD59-A6C34878D82A}">
                    <a16:rowId xmlns:a16="http://schemas.microsoft.com/office/drawing/2014/main" val="1493348432"/>
                  </a:ext>
                </a:extLst>
              </a:tr>
              <a:tr h="370840">
                <a:tc>
                  <a:txBody>
                    <a:bodyPr/>
                    <a:lstStyle/>
                    <a:p>
                      <a:endParaRPr lang="en-ID" sz="1800" dirty="0">
                        <a:latin typeface="Arial Rounded MT Bold" panose="020F0704030504030204" pitchFamily="34" charset="0"/>
                      </a:endParaRPr>
                    </a:p>
                  </a:txBody>
                  <a:tcPr/>
                </a:tc>
                <a:tc>
                  <a:txBody>
                    <a:bodyPr/>
                    <a:lstStyle/>
                    <a:p>
                      <a:pPr algn="ctr"/>
                      <a:endParaRPr lang="en-ID" sz="1800" dirty="0">
                        <a:latin typeface="Arial Rounded MT Bold" panose="020F0704030504030204" pitchFamily="34" charset="0"/>
                      </a:endParaRPr>
                    </a:p>
                  </a:txBody>
                  <a:tcPr/>
                </a:tc>
                <a:tc>
                  <a:txBody>
                    <a:bodyPr/>
                    <a:lstStyle/>
                    <a:p>
                      <a:pPr algn="ctr"/>
                      <a:endParaRPr lang="en-ID" sz="1800" dirty="0">
                        <a:latin typeface="Arial Rounded MT Bold" panose="020F0704030504030204" pitchFamily="34" charset="0"/>
                      </a:endParaRPr>
                    </a:p>
                  </a:txBody>
                  <a:tcPr/>
                </a:tc>
                <a:tc>
                  <a:txBody>
                    <a:bodyPr/>
                    <a:lstStyle/>
                    <a:p>
                      <a:pPr algn="ctr"/>
                      <a:endParaRPr lang="en-ID" sz="1800" dirty="0">
                        <a:latin typeface="Arial Rounded MT Bold" panose="020F0704030504030204" pitchFamily="34" charset="0"/>
                      </a:endParaRPr>
                    </a:p>
                  </a:txBody>
                  <a:tcPr/>
                </a:tc>
                <a:tc>
                  <a:txBody>
                    <a:bodyPr/>
                    <a:lstStyle/>
                    <a:p>
                      <a:pPr algn="ctr"/>
                      <a:endParaRPr lang="en-ID" sz="1800" dirty="0">
                        <a:latin typeface="Arial Rounded MT Bold" panose="020F0704030504030204" pitchFamily="34" charset="0"/>
                      </a:endParaRPr>
                    </a:p>
                  </a:txBody>
                  <a:tcPr/>
                </a:tc>
                <a:tc>
                  <a:txBody>
                    <a:bodyPr/>
                    <a:lstStyle/>
                    <a:p>
                      <a:pPr algn="ctr"/>
                      <a:endParaRPr lang="en-ID" sz="1800" dirty="0">
                        <a:latin typeface="Arial Rounded MT Bold" panose="020F0704030504030204" pitchFamily="34" charset="0"/>
                      </a:endParaRPr>
                    </a:p>
                  </a:txBody>
                  <a:tcPr/>
                </a:tc>
                <a:tc>
                  <a:txBody>
                    <a:bodyPr/>
                    <a:lstStyle/>
                    <a:p>
                      <a:pPr algn="ctr"/>
                      <a:endParaRPr lang="en-ID" sz="1800" dirty="0">
                        <a:latin typeface="Arial Rounded MT Bold" panose="020F0704030504030204" pitchFamily="34" charset="0"/>
                      </a:endParaRPr>
                    </a:p>
                  </a:txBody>
                  <a:tcPr/>
                </a:tc>
                <a:tc>
                  <a:txBody>
                    <a:bodyPr/>
                    <a:lstStyle/>
                    <a:p>
                      <a:endParaRPr lang="en-ID" sz="1800" dirty="0">
                        <a:latin typeface="Arial Rounded MT Bold" panose="020F0704030504030204" pitchFamily="34" charset="0"/>
                      </a:endParaRPr>
                    </a:p>
                  </a:txBody>
                  <a:tcPr/>
                </a:tc>
                <a:extLst>
                  <a:ext uri="{0D108BD9-81ED-4DB2-BD59-A6C34878D82A}">
                    <a16:rowId xmlns:a16="http://schemas.microsoft.com/office/drawing/2014/main" val="246643718"/>
                  </a:ext>
                </a:extLst>
              </a:tr>
            </a:tbl>
          </a:graphicData>
        </a:graphic>
      </p:graphicFrame>
      <p:sp>
        <p:nvSpPr>
          <p:cNvPr id="5" name="TextBox 4">
            <a:extLst>
              <a:ext uri="{FF2B5EF4-FFF2-40B4-BE49-F238E27FC236}">
                <a16:creationId xmlns:a16="http://schemas.microsoft.com/office/drawing/2014/main" id="{C880710D-6529-479B-91A3-5DED24C54433}"/>
              </a:ext>
            </a:extLst>
          </p:cNvPr>
          <p:cNvSpPr txBox="1"/>
          <p:nvPr/>
        </p:nvSpPr>
        <p:spPr>
          <a:xfrm>
            <a:off x="971600" y="188640"/>
            <a:ext cx="72728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ANALISIS BUTIR, MENGKORELASIKAN SKOR BUTIR DENGAN SKOR TOTAL</a:t>
            </a:r>
          </a:p>
        </p:txBody>
      </p:sp>
    </p:spTree>
    <p:extLst>
      <p:ext uri="{BB962C8B-B14F-4D97-AF65-F5344CB8AC3E}">
        <p14:creationId xmlns:p14="http://schemas.microsoft.com/office/powerpoint/2010/main" val="37766932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E39356-B433-4722-B595-CED1E4B754CE}"/>
              </a:ext>
            </a:extLst>
          </p:cNvPr>
          <p:cNvGraphicFramePr>
            <a:graphicFrameLocks noGrp="1"/>
          </p:cNvGraphicFramePr>
          <p:nvPr/>
        </p:nvGraphicFramePr>
        <p:xfrm>
          <a:off x="521554" y="855699"/>
          <a:ext cx="7704857" cy="4461675"/>
        </p:xfrm>
        <a:graphic>
          <a:graphicData uri="http://schemas.openxmlformats.org/drawingml/2006/table">
            <a:tbl>
              <a:tblPr firstRow="1" bandRow="1">
                <a:tableStyleId>{5940675A-B579-460E-94D1-54222C63F5DA}</a:tableStyleId>
              </a:tblPr>
              <a:tblGrid>
                <a:gridCol w="1496090">
                  <a:extLst>
                    <a:ext uri="{9D8B030D-6E8A-4147-A177-3AD203B41FA5}">
                      <a16:colId xmlns:a16="http://schemas.microsoft.com/office/drawing/2014/main" val="796708189"/>
                    </a:ext>
                  </a:extLst>
                </a:gridCol>
                <a:gridCol w="3570118">
                  <a:extLst>
                    <a:ext uri="{9D8B030D-6E8A-4147-A177-3AD203B41FA5}">
                      <a16:colId xmlns:a16="http://schemas.microsoft.com/office/drawing/2014/main" val="3264850834"/>
                    </a:ext>
                  </a:extLst>
                </a:gridCol>
                <a:gridCol w="2638649">
                  <a:extLst>
                    <a:ext uri="{9D8B030D-6E8A-4147-A177-3AD203B41FA5}">
                      <a16:colId xmlns:a16="http://schemas.microsoft.com/office/drawing/2014/main" val="2519431994"/>
                    </a:ext>
                  </a:extLst>
                </a:gridCol>
              </a:tblGrid>
              <a:tr h="741680">
                <a:tc>
                  <a:txBody>
                    <a:bodyPr/>
                    <a:lstStyle/>
                    <a:p>
                      <a:pPr algn="ctr"/>
                      <a:r>
                        <a:rPr lang="en-ID" sz="1800" dirty="0">
                          <a:latin typeface="Arial Rounded MT Bold" panose="020F0704030504030204" pitchFamily="34" charset="0"/>
                        </a:rPr>
                        <a:t>No Uji</a:t>
                      </a:r>
                    </a:p>
                  </a:txBody>
                  <a:tcPr/>
                </a:tc>
                <a:tc>
                  <a:txBody>
                    <a:bodyPr/>
                    <a:lstStyle/>
                    <a:p>
                      <a:pPr algn="ctr"/>
                      <a:r>
                        <a:rPr lang="en-ID" sz="1800" dirty="0" err="1">
                          <a:latin typeface="Arial Rounded MT Bold" panose="020F0704030504030204" pitchFamily="34" charset="0"/>
                        </a:rPr>
                        <a:t>Korelasi</a:t>
                      </a:r>
                      <a:r>
                        <a:rPr lang="en-ID" sz="1800" dirty="0">
                          <a:latin typeface="Arial Rounded MT Bold" panose="020F0704030504030204" pitchFamily="34" charset="0"/>
                        </a:rPr>
                        <a:t> Skor </a:t>
                      </a:r>
                      <a:r>
                        <a:rPr lang="en-ID" sz="1800" dirty="0" err="1">
                          <a:latin typeface="Arial Rounded MT Bold" panose="020F0704030504030204" pitchFamily="34" charset="0"/>
                        </a:rPr>
                        <a:t>Butir</a:t>
                      </a:r>
                      <a:r>
                        <a:rPr lang="en-ID" sz="1800" dirty="0">
                          <a:latin typeface="Arial Rounded MT Bold" panose="020F0704030504030204" pitchFamily="34" charset="0"/>
                        </a:rPr>
                        <a:t> sg Total</a:t>
                      </a:r>
                    </a:p>
                  </a:txBody>
                  <a:tcPr anchor="ctr"/>
                </a:tc>
                <a:tc>
                  <a:txBody>
                    <a:bodyPr/>
                    <a:lstStyle/>
                    <a:p>
                      <a:pPr algn="ctr"/>
                      <a:r>
                        <a:rPr lang="en-ID" sz="1800" dirty="0" err="1">
                          <a:latin typeface="Arial Rounded MT Bold" panose="020F0704030504030204" pitchFamily="34" charset="0"/>
                        </a:rPr>
                        <a:t>Keterangan</a:t>
                      </a:r>
                      <a:r>
                        <a:rPr lang="en-ID" sz="1800" dirty="0">
                          <a:latin typeface="Arial Rounded MT Bold" panose="020F0704030504030204" pitchFamily="34" charset="0"/>
                        </a:rPr>
                        <a:t> </a:t>
                      </a:r>
                    </a:p>
                  </a:txBody>
                  <a:tcPr anchor="ctr"/>
                </a:tc>
                <a:extLst>
                  <a:ext uri="{0D108BD9-81ED-4DB2-BD59-A6C34878D82A}">
                    <a16:rowId xmlns:a16="http://schemas.microsoft.com/office/drawing/2014/main" val="1531068277"/>
                  </a:ext>
                </a:extLst>
              </a:tr>
              <a:tr h="596425">
                <a:tc>
                  <a:txBody>
                    <a:bodyPr/>
                    <a:lstStyle/>
                    <a:p>
                      <a:pPr algn="ctr"/>
                      <a:r>
                        <a:rPr lang="en-ID" sz="2400" dirty="0">
                          <a:latin typeface="Arial Rounded MT Bold" panose="020F0704030504030204" pitchFamily="34" charset="0"/>
                        </a:rPr>
                        <a:t>1</a:t>
                      </a:r>
                    </a:p>
                  </a:txBody>
                  <a:tcPr anchor="ctr"/>
                </a:tc>
                <a:tc>
                  <a:txBody>
                    <a:bodyPr/>
                    <a:lstStyle/>
                    <a:p>
                      <a:pPr algn="ctr" fontAlgn="b"/>
                      <a:r>
                        <a:rPr lang="en-ID" sz="2400" b="0" i="0" u="none" strike="noStrike" dirty="0">
                          <a:solidFill>
                            <a:srgbClr val="000000"/>
                          </a:solidFill>
                          <a:effectLst/>
                          <a:latin typeface="Arial Rounded MT Bold" panose="020F0704030504030204" pitchFamily="34" charset="0"/>
                        </a:rPr>
                        <a:t>0,833</a:t>
                      </a:r>
                    </a:p>
                  </a:txBody>
                  <a:tcPr marL="6350" marR="6350" marT="6350" marB="0" anchor="ctr"/>
                </a:tc>
                <a:tc>
                  <a:txBody>
                    <a:bodyPr/>
                    <a:lstStyle/>
                    <a:p>
                      <a:pPr algn="ctr" fontAlgn="b"/>
                      <a:r>
                        <a:rPr lang="en-ID" sz="2400" b="0" i="0" u="none" strike="noStrike" dirty="0">
                          <a:solidFill>
                            <a:srgbClr val="000000"/>
                          </a:solidFill>
                          <a:effectLst/>
                          <a:latin typeface="Arial Rounded MT Bold" panose="020F0704030504030204" pitchFamily="34" charset="0"/>
                        </a:rPr>
                        <a:t>Valid</a:t>
                      </a:r>
                    </a:p>
                  </a:txBody>
                  <a:tcPr marL="6350" marR="6350" marT="6350" marB="0" anchor="ctr"/>
                </a:tc>
                <a:extLst>
                  <a:ext uri="{0D108BD9-81ED-4DB2-BD59-A6C34878D82A}">
                    <a16:rowId xmlns:a16="http://schemas.microsoft.com/office/drawing/2014/main" val="927995521"/>
                  </a:ext>
                </a:extLst>
              </a:tr>
              <a:tr h="596425">
                <a:tc>
                  <a:txBody>
                    <a:bodyPr/>
                    <a:lstStyle/>
                    <a:p>
                      <a:pPr algn="ctr"/>
                      <a:r>
                        <a:rPr lang="en-ID" sz="2400" dirty="0">
                          <a:latin typeface="Arial Rounded MT Bold" panose="020F0704030504030204" pitchFamily="34" charset="0"/>
                        </a:rPr>
                        <a:t>2</a:t>
                      </a:r>
                    </a:p>
                  </a:txBody>
                  <a:tcPr anchor="ctr"/>
                </a:tc>
                <a:tc>
                  <a:txBody>
                    <a:bodyPr/>
                    <a:lstStyle/>
                    <a:p>
                      <a:pPr algn="ctr" fontAlgn="b"/>
                      <a:r>
                        <a:rPr lang="en-ID" sz="2400" b="0" i="0" u="none" strike="noStrike" dirty="0">
                          <a:solidFill>
                            <a:srgbClr val="000000"/>
                          </a:solidFill>
                          <a:effectLst/>
                          <a:latin typeface="Arial Rounded MT Bold" panose="020F0704030504030204" pitchFamily="34" charset="0"/>
                        </a:rPr>
                        <a:t>0,909</a:t>
                      </a:r>
                    </a:p>
                  </a:txBody>
                  <a:tcPr marL="6350" marR="6350" marT="6350" marB="0" anchor="ct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ID" sz="2400" b="0" i="0" u="none" strike="noStrike" dirty="0">
                          <a:solidFill>
                            <a:srgbClr val="000000"/>
                          </a:solidFill>
                          <a:effectLst/>
                          <a:latin typeface="Arial Rounded MT Bold" panose="020F0704030504030204" pitchFamily="34" charset="0"/>
                        </a:rPr>
                        <a:t>Valid</a:t>
                      </a:r>
                    </a:p>
                    <a:p>
                      <a:pPr algn="ctr" fontAlgn="b"/>
                      <a:endParaRPr lang="en-ID" sz="2400" b="0" i="0" u="none" strike="noStrike" dirty="0">
                        <a:solidFill>
                          <a:srgbClr val="000000"/>
                        </a:solidFill>
                        <a:effectLst/>
                        <a:latin typeface="Arial Rounded MT Bold" panose="020F0704030504030204" pitchFamily="34" charset="0"/>
                      </a:endParaRPr>
                    </a:p>
                  </a:txBody>
                  <a:tcPr marL="6350" marR="6350" marT="6350" marB="0" anchor="ctr"/>
                </a:tc>
                <a:extLst>
                  <a:ext uri="{0D108BD9-81ED-4DB2-BD59-A6C34878D82A}">
                    <a16:rowId xmlns:a16="http://schemas.microsoft.com/office/drawing/2014/main" val="2607581755"/>
                  </a:ext>
                </a:extLst>
              </a:tr>
              <a:tr h="596425">
                <a:tc>
                  <a:txBody>
                    <a:bodyPr/>
                    <a:lstStyle/>
                    <a:p>
                      <a:pPr algn="ctr"/>
                      <a:r>
                        <a:rPr lang="en-ID" sz="2400" dirty="0">
                          <a:latin typeface="Arial Rounded MT Bold" panose="020F0704030504030204" pitchFamily="34" charset="0"/>
                        </a:rPr>
                        <a:t>3</a:t>
                      </a:r>
                    </a:p>
                  </a:txBody>
                  <a:tcPr anchor="ctr"/>
                </a:tc>
                <a:tc>
                  <a:txBody>
                    <a:bodyPr/>
                    <a:lstStyle/>
                    <a:p>
                      <a:pPr algn="ctr" fontAlgn="b"/>
                      <a:r>
                        <a:rPr lang="en-ID" sz="2400" b="0" i="0" u="none" strike="noStrike" dirty="0">
                          <a:solidFill>
                            <a:srgbClr val="000000"/>
                          </a:solidFill>
                          <a:effectLst/>
                          <a:latin typeface="Arial Rounded MT Bold" panose="020F0704030504030204" pitchFamily="34" charset="0"/>
                        </a:rPr>
                        <a:t>0,591</a:t>
                      </a:r>
                    </a:p>
                  </a:txBody>
                  <a:tcPr marL="6350" marR="6350" marT="6350" marB="0" anchor="ctr"/>
                </a:tc>
                <a:tc>
                  <a:txBody>
                    <a:bodyPr/>
                    <a:lstStyle/>
                    <a:p>
                      <a:pPr algn="ctr" fontAlgn="b"/>
                      <a:r>
                        <a:rPr lang="en-ID" sz="2400" b="0" i="0" u="none" strike="noStrike" dirty="0">
                          <a:solidFill>
                            <a:srgbClr val="000000"/>
                          </a:solidFill>
                          <a:effectLst/>
                          <a:latin typeface="Arial Rounded MT Bold" panose="020F0704030504030204" pitchFamily="34" charset="0"/>
                        </a:rPr>
                        <a:t>Valid</a:t>
                      </a:r>
                    </a:p>
                  </a:txBody>
                  <a:tcPr marL="6350" marR="6350" marT="6350" marB="0" anchor="ctr"/>
                </a:tc>
                <a:extLst>
                  <a:ext uri="{0D108BD9-81ED-4DB2-BD59-A6C34878D82A}">
                    <a16:rowId xmlns:a16="http://schemas.microsoft.com/office/drawing/2014/main" val="3012313570"/>
                  </a:ext>
                </a:extLst>
              </a:tr>
              <a:tr h="596425">
                <a:tc>
                  <a:txBody>
                    <a:bodyPr/>
                    <a:lstStyle/>
                    <a:p>
                      <a:pPr algn="ctr"/>
                      <a:r>
                        <a:rPr lang="en-ID" sz="2400" dirty="0">
                          <a:latin typeface="Arial Rounded MT Bold" panose="020F0704030504030204" pitchFamily="34" charset="0"/>
                        </a:rPr>
                        <a:t>4</a:t>
                      </a:r>
                    </a:p>
                  </a:txBody>
                  <a:tcPr anchor="ctr"/>
                </a:tc>
                <a:tc>
                  <a:txBody>
                    <a:bodyPr/>
                    <a:lstStyle/>
                    <a:p>
                      <a:pPr algn="ctr" fontAlgn="b"/>
                      <a:r>
                        <a:rPr lang="en-ID" sz="2400" b="0" i="0" u="none" strike="noStrike" dirty="0">
                          <a:solidFill>
                            <a:srgbClr val="000000"/>
                          </a:solidFill>
                          <a:effectLst/>
                          <a:latin typeface="Arial Rounded MT Bold" panose="020F0704030504030204" pitchFamily="34" charset="0"/>
                        </a:rPr>
                        <a:t>0,903</a:t>
                      </a:r>
                    </a:p>
                  </a:txBody>
                  <a:tcPr marL="6350" marR="6350" marT="6350" marB="0" anchor="ct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ID" sz="2400" b="0" i="0" u="none" strike="noStrike" dirty="0">
                          <a:solidFill>
                            <a:srgbClr val="000000"/>
                          </a:solidFill>
                          <a:effectLst/>
                          <a:latin typeface="Arial Rounded MT Bold" panose="020F0704030504030204" pitchFamily="34" charset="0"/>
                        </a:rPr>
                        <a:t>Valid</a:t>
                      </a:r>
                    </a:p>
                  </a:txBody>
                  <a:tcPr marL="6350" marR="6350" marT="6350" marB="0" anchor="ctr"/>
                </a:tc>
                <a:extLst>
                  <a:ext uri="{0D108BD9-81ED-4DB2-BD59-A6C34878D82A}">
                    <a16:rowId xmlns:a16="http://schemas.microsoft.com/office/drawing/2014/main" val="3926758857"/>
                  </a:ext>
                </a:extLst>
              </a:tr>
              <a:tr h="596425">
                <a:tc>
                  <a:txBody>
                    <a:bodyPr/>
                    <a:lstStyle/>
                    <a:p>
                      <a:pPr algn="ctr"/>
                      <a:r>
                        <a:rPr lang="en-ID" sz="2400" dirty="0">
                          <a:latin typeface="Arial Rounded MT Bold" panose="020F0704030504030204" pitchFamily="34" charset="0"/>
                        </a:rPr>
                        <a:t>5</a:t>
                      </a:r>
                    </a:p>
                  </a:txBody>
                  <a:tcPr anchor="ctr"/>
                </a:tc>
                <a:tc>
                  <a:txBody>
                    <a:bodyPr/>
                    <a:lstStyle/>
                    <a:p>
                      <a:pPr algn="ctr" fontAlgn="b"/>
                      <a:r>
                        <a:rPr lang="en-ID" sz="2400" b="0" i="0" u="none" strike="noStrike" dirty="0">
                          <a:solidFill>
                            <a:srgbClr val="000000"/>
                          </a:solidFill>
                          <a:effectLst/>
                          <a:latin typeface="Arial Rounded MT Bold" panose="020F0704030504030204" pitchFamily="34" charset="0"/>
                        </a:rPr>
                        <a:t>0,837</a:t>
                      </a:r>
                    </a:p>
                  </a:txBody>
                  <a:tcPr marL="6350" marR="6350" marT="6350" marB="0" anchor="ctr"/>
                </a:tc>
                <a:tc>
                  <a:txBody>
                    <a:bodyPr/>
                    <a:lstStyle/>
                    <a:p>
                      <a:pPr algn="ctr" fontAlgn="b"/>
                      <a:r>
                        <a:rPr lang="en-ID" sz="2400" b="0" i="0" u="none" strike="noStrike" dirty="0">
                          <a:solidFill>
                            <a:srgbClr val="000000"/>
                          </a:solidFill>
                          <a:effectLst/>
                          <a:latin typeface="Arial Rounded MT Bold" panose="020F0704030504030204" pitchFamily="34" charset="0"/>
                        </a:rPr>
                        <a:t>Valid</a:t>
                      </a:r>
                    </a:p>
                  </a:txBody>
                  <a:tcPr marL="6350" marR="6350" marT="6350" marB="0" anchor="ctr"/>
                </a:tc>
                <a:extLst>
                  <a:ext uri="{0D108BD9-81ED-4DB2-BD59-A6C34878D82A}">
                    <a16:rowId xmlns:a16="http://schemas.microsoft.com/office/drawing/2014/main" val="3076661161"/>
                  </a:ext>
                </a:extLst>
              </a:tr>
              <a:tr h="596425">
                <a:tc>
                  <a:txBody>
                    <a:bodyPr/>
                    <a:lstStyle/>
                    <a:p>
                      <a:pPr algn="ctr"/>
                      <a:r>
                        <a:rPr lang="en-ID" sz="2400" dirty="0">
                          <a:latin typeface="Arial Rounded MT Bold" panose="020F0704030504030204" pitchFamily="34" charset="0"/>
                        </a:rPr>
                        <a:t>6</a:t>
                      </a:r>
                    </a:p>
                  </a:txBody>
                  <a:tcPr anchor="ctr"/>
                </a:tc>
                <a:tc>
                  <a:txBody>
                    <a:bodyPr/>
                    <a:lstStyle/>
                    <a:p>
                      <a:pPr algn="ctr" fontAlgn="b"/>
                      <a:r>
                        <a:rPr lang="en-ID" sz="2400" b="0" i="0" u="none" strike="noStrike" dirty="0">
                          <a:solidFill>
                            <a:srgbClr val="000000"/>
                          </a:solidFill>
                          <a:effectLst/>
                          <a:latin typeface="Arial Rounded MT Bold" panose="020F0704030504030204" pitchFamily="34" charset="0"/>
                        </a:rPr>
                        <a:t>0,782</a:t>
                      </a:r>
                    </a:p>
                  </a:txBody>
                  <a:tcPr marL="6350" marR="6350" marT="6350" marB="0" anchor="ct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ID" sz="2400" b="0" i="0" u="none" strike="noStrike" dirty="0">
                          <a:solidFill>
                            <a:srgbClr val="000000"/>
                          </a:solidFill>
                          <a:effectLst/>
                          <a:latin typeface="Arial Rounded MT Bold" panose="020F0704030504030204" pitchFamily="34" charset="0"/>
                        </a:rPr>
                        <a:t>Valid</a:t>
                      </a:r>
                    </a:p>
                  </a:txBody>
                  <a:tcPr marL="6350" marR="6350" marT="6350" marB="0" anchor="ctr"/>
                </a:tc>
                <a:extLst>
                  <a:ext uri="{0D108BD9-81ED-4DB2-BD59-A6C34878D82A}">
                    <a16:rowId xmlns:a16="http://schemas.microsoft.com/office/drawing/2014/main" val="2754526138"/>
                  </a:ext>
                </a:extLst>
              </a:tr>
            </a:tbl>
          </a:graphicData>
        </a:graphic>
      </p:graphicFrame>
      <p:sp>
        <p:nvSpPr>
          <p:cNvPr id="5" name="TextBox 4">
            <a:extLst>
              <a:ext uri="{FF2B5EF4-FFF2-40B4-BE49-F238E27FC236}">
                <a16:creationId xmlns:a16="http://schemas.microsoft.com/office/drawing/2014/main" id="{C880710D-6529-479B-91A3-5DED24C54433}"/>
              </a:ext>
            </a:extLst>
          </p:cNvPr>
          <p:cNvSpPr txBox="1"/>
          <p:nvPr/>
        </p:nvSpPr>
        <p:spPr>
          <a:xfrm>
            <a:off x="971600" y="188640"/>
            <a:ext cx="72728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ANALISIS BUTIR, MENGKORELASIKAN SKOR BUTIR DENGAN SKOR TOTAL</a:t>
            </a:r>
          </a:p>
        </p:txBody>
      </p:sp>
      <p:sp>
        <p:nvSpPr>
          <p:cNvPr id="2" name="TextBox 1">
            <a:extLst>
              <a:ext uri="{FF2B5EF4-FFF2-40B4-BE49-F238E27FC236}">
                <a16:creationId xmlns:a16="http://schemas.microsoft.com/office/drawing/2014/main" id="{C16C2130-01FD-44EB-B33F-0A4512A3EBA0}"/>
              </a:ext>
            </a:extLst>
          </p:cNvPr>
          <p:cNvSpPr txBox="1"/>
          <p:nvPr/>
        </p:nvSpPr>
        <p:spPr>
          <a:xfrm>
            <a:off x="634897" y="5517232"/>
            <a:ext cx="76328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Bila</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Korelasi</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skor</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butor</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dengan</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skor</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total 0,3 </a:t>
            </a: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ke</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atas</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maka</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butir</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tersebut</a:t>
            </a:r>
            <a:r>
              <a:rPr kumimoji="0" lang="en-ID"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valid</a:t>
            </a:r>
          </a:p>
        </p:txBody>
      </p:sp>
    </p:spTree>
    <p:extLst>
      <p:ext uri="{BB962C8B-B14F-4D97-AF65-F5344CB8AC3E}">
        <p14:creationId xmlns:p14="http://schemas.microsoft.com/office/powerpoint/2010/main" val="23749782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906BC121-3B58-4A5F-9495-35FAE62B2C87}"/>
              </a:ext>
            </a:extLst>
          </p:cNvPr>
          <p:cNvSpPr/>
          <p:nvPr/>
        </p:nvSpPr>
        <p:spPr>
          <a:xfrm>
            <a:off x="683568" y="3147851"/>
            <a:ext cx="2088232" cy="1224136"/>
          </a:xfrm>
          <a:prstGeom prst="flowChartDocumen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FFFFFF"/>
                </a:solidFill>
                <a:effectLst/>
                <a:uLnTx/>
                <a:uFillTx/>
                <a:latin typeface="Arial"/>
                <a:ea typeface="+mn-ea"/>
                <a:cs typeface="+mn-cs"/>
              </a:rPr>
              <a:t>PENGUJIAN RELIABILITAS INSTRUMEN</a:t>
            </a:r>
          </a:p>
        </p:txBody>
      </p:sp>
      <p:sp>
        <p:nvSpPr>
          <p:cNvPr id="5" name="Flowchart: Document 4">
            <a:extLst>
              <a:ext uri="{FF2B5EF4-FFF2-40B4-BE49-F238E27FC236}">
                <a16:creationId xmlns:a16="http://schemas.microsoft.com/office/drawing/2014/main" id="{B2181458-D249-4B12-A68F-988B79F4743E}"/>
              </a:ext>
            </a:extLst>
          </p:cNvPr>
          <p:cNvSpPr/>
          <p:nvPr/>
        </p:nvSpPr>
        <p:spPr>
          <a:xfrm>
            <a:off x="3527884" y="1628800"/>
            <a:ext cx="2088232" cy="1080120"/>
          </a:xfrm>
          <a:prstGeom prst="flowChartDocument">
            <a:avLst/>
          </a:prstGeom>
          <a:solidFill>
            <a:srgbClr val="9900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FFFFFF"/>
                </a:solidFill>
                <a:effectLst/>
                <a:uLnTx/>
                <a:uFillTx/>
                <a:latin typeface="Arial"/>
                <a:ea typeface="+mn-ea"/>
                <a:cs typeface="+mn-cs"/>
              </a:rPr>
              <a:t>INTERNAL </a:t>
            </a:r>
          </a:p>
        </p:txBody>
      </p:sp>
      <p:sp>
        <p:nvSpPr>
          <p:cNvPr id="6" name="Flowchart: Document 5">
            <a:extLst>
              <a:ext uri="{FF2B5EF4-FFF2-40B4-BE49-F238E27FC236}">
                <a16:creationId xmlns:a16="http://schemas.microsoft.com/office/drawing/2014/main" id="{0BB00980-605B-4CA6-BCEC-22DE7728F61B}"/>
              </a:ext>
            </a:extLst>
          </p:cNvPr>
          <p:cNvSpPr/>
          <p:nvPr/>
        </p:nvSpPr>
        <p:spPr>
          <a:xfrm>
            <a:off x="3527884" y="4797152"/>
            <a:ext cx="2088232" cy="1080120"/>
          </a:xfrm>
          <a:prstGeom prst="flowChartDocumen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FFFFFF"/>
                </a:solidFill>
                <a:effectLst/>
                <a:uLnTx/>
                <a:uFillTx/>
                <a:latin typeface="Arial"/>
                <a:ea typeface="+mn-ea"/>
                <a:cs typeface="+mn-cs"/>
              </a:rPr>
              <a:t>EKSTERNAL </a:t>
            </a:r>
          </a:p>
        </p:txBody>
      </p:sp>
      <p:sp>
        <p:nvSpPr>
          <p:cNvPr id="7" name="Flowchart: Document 6">
            <a:extLst>
              <a:ext uri="{FF2B5EF4-FFF2-40B4-BE49-F238E27FC236}">
                <a16:creationId xmlns:a16="http://schemas.microsoft.com/office/drawing/2014/main" id="{23D95F1C-ABCE-4B57-AAFD-0584BC0318D5}"/>
              </a:ext>
            </a:extLst>
          </p:cNvPr>
          <p:cNvSpPr/>
          <p:nvPr/>
        </p:nvSpPr>
        <p:spPr>
          <a:xfrm>
            <a:off x="6300192" y="620688"/>
            <a:ext cx="2088232" cy="720080"/>
          </a:xfrm>
          <a:prstGeom prst="flowChartDocument">
            <a:avLst/>
          </a:prstGeom>
          <a:solidFill>
            <a:srgbClr val="00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FFFFFF"/>
                </a:solidFill>
                <a:effectLst/>
                <a:uLnTx/>
                <a:uFillTx/>
                <a:latin typeface="Arial"/>
                <a:ea typeface="+mn-ea"/>
                <a:cs typeface="+mn-cs"/>
              </a:rPr>
              <a:t>SPEARMAN BROWN </a:t>
            </a:r>
          </a:p>
        </p:txBody>
      </p:sp>
      <p:sp>
        <p:nvSpPr>
          <p:cNvPr id="8" name="Flowchart: Document 7">
            <a:extLst>
              <a:ext uri="{FF2B5EF4-FFF2-40B4-BE49-F238E27FC236}">
                <a16:creationId xmlns:a16="http://schemas.microsoft.com/office/drawing/2014/main" id="{66CACB4E-67C0-4641-B16F-027AF42E4597}"/>
              </a:ext>
            </a:extLst>
          </p:cNvPr>
          <p:cNvSpPr/>
          <p:nvPr/>
        </p:nvSpPr>
        <p:spPr>
          <a:xfrm>
            <a:off x="6284898" y="1482073"/>
            <a:ext cx="2088232" cy="720080"/>
          </a:xfrm>
          <a:prstGeom prst="flowChartDocumen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FFFFFF"/>
                </a:solidFill>
                <a:effectLst/>
                <a:uLnTx/>
                <a:uFillTx/>
                <a:latin typeface="Arial"/>
                <a:ea typeface="+mn-ea"/>
                <a:cs typeface="+mn-cs"/>
              </a:rPr>
              <a:t>ANOVA HOYT </a:t>
            </a:r>
          </a:p>
        </p:txBody>
      </p:sp>
      <p:sp>
        <p:nvSpPr>
          <p:cNvPr id="9" name="Flowchart: Document 8">
            <a:extLst>
              <a:ext uri="{FF2B5EF4-FFF2-40B4-BE49-F238E27FC236}">
                <a16:creationId xmlns:a16="http://schemas.microsoft.com/office/drawing/2014/main" id="{80615790-6DD0-4FDE-B47B-41284A2FA725}"/>
              </a:ext>
            </a:extLst>
          </p:cNvPr>
          <p:cNvSpPr/>
          <p:nvPr/>
        </p:nvSpPr>
        <p:spPr>
          <a:xfrm>
            <a:off x="6284898" y="2314962"/>
            <a:ext cx="2088232" cy="720080"/>
          </a:xfrm>
          <a:prstGeom prst="flowChartDocumen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FFFFFF"/>
                </a:solidFill>
                <a:effectLst/>
                <a:uLnTx/>
                <a:uFillTx/>
                <a:latin typeface="Arial"/>
                <a:ea typeface="+mn-ea"/>
                <a:cs typeface="+mn-cs"/>
              </a:rPr>
              <a:t>CRONBACH ALFA </a:t>
            </a:r>
          </a:p>
        </p:txBody>
      </p:sp>
      <p:sp>
        <p:nvSpPr>
          <p:cNvPr id="10" name="Flowchart: Document 9">
            <a:extLst>
              <a:ext uri="{FF2B5EF4-FFF2-40B4-BE49-F238E27FC236}">
                <a16:creationId xmlns:a16="http://schemas.microsoft.com/office/drawing/2014/main" id="{B9D48977-9B79-43B2-8677-28EF975A667F}"/>
              </a:ext>
            </a:extLst>
          </p:cNvPr>
          <p:cNvSpPr/>
          <p:nvPr/>
        </p:nvSpPr>
        <p:spPr>
          <a:xfrm>
            <a:off x="6272218" y="3147851"/>
            <a:ext cx="2088232" cy="720080"/>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FFFFFF"/>
                </a:solidFill>
                <a:effectLst/>
                <a:uLnTx/>
                <a:uFillTx/>
                <a:latin typeface="Arial"/>
                <a:ea typeface="+mn-ea"/>
                <a:cs typeface="+mn-cs"/>
              </a:rPr>
              <a:t>KR 20, KR 21</a:t>
            </a:r>
          </a:p>
        </p:txBody>
      </p:sp>
      <p:sp>
        <p:nvSpPr>
          <p:cNvPr id="11" name="Flowchart: Document 10">
            <a:extLst>
              <a:ext uri="{FF2B5EF4-FFF2-40B4-BE49-F238E27FC236}">
                <a16:creationId xmlns:a16="http://schemas.microsoft.com/office/drawing/2014/main" id="{436A2303-A035-423F-89A0-1AE6BD739BC5}"/>
              </a:ext>
            </a:extLst>
          </p:cNvPr>
          <p:cNvSpPr/>
          <p:nvPr/>
        </p:nvSpPr>
        <p:spPr>
          <a:xfrm>
            <a:off x="6228184" y="4266894"/>
            <a:ext cx="2088232" cy="720080"/>
          </a:xfrm>
          <a:prstGeom prst="flowChartDocumen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FFFFFF"/>
                </a:solidFill>
                <a:effectLst/>
                <a:uLnTx/>
                <a:uFillTx/>
                <a:latin typeface="Arial"/>
                <a:ea typeface="+mn-ea"/>
                <a:cs typeface="+mn-cs"/>
              </a:rPr>
              <a:t>TES RETES</a:t>
            </a:r>
          </a:p>
        </p:txBody>
      </p:sp>
      <p:sp>
        <p:nvSpPr>
          <p:cNvPr id="12" name="Flowchart: Document 11">
            <a:extLst>
              <a:ext uri="{FF2B5EF4-FFF2-40B4-BE49-F238E27FC236}">
                <a16:creationId xmlns:a16="http://schemas.microsoft.com/office/drawing/2014/main" id="{1FC66089-9129-4C6D-923C-CB757C95087F}"/>
              </a:ext>
            </a:extLst>
          </p:cNvPr>
          <p:cNvSpPr/>
          <p:nvPr/>
        </p:nvSpPr>
        <p:spPr>
          <a:xfrm>
            <a:off x="6228184" y="5478433"/>
            <a:ext cx="2088232" cy="720080"/>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FFFFFF"/>
                </a:solidFill>
                <a:effectLst/>
                <a:uLnTx/>
                <a:uFillTx/>
                <a:latin typeface="Arial"/>
                <a:ea typeface="+mn-ea"/>
                <a:cs typeface="+mn-cs"/>
              </a:rPr>
              <a:t>EQUIVALEN</a:t>
            </a:r>
          </a:p>
        </p:txBody>
      </p:sp>
      <p:sp>
        <p:nvSpPr>
          <p:cNvPr id="13" name="Isosceles Triangle 12">
            <a:extLst>
              <a:ext uri="{FF2B5EF4-FFF2-40B4-BE49-F238E27FC236}">
                <a16:creationId xmlns:a16="http://schemas.microsoft.com/office/drawing/2014/main" id="{E7D7E37F-B37E-4E2F-BE21-8A46FE96178D}"/>
              </a:ext>
            </a:extLst>
          </p:cNvPr>
          <p:cNvSpPr/>
          <p:nvPr/>
        </p:nvSpPr>
        <p:spPr>
          <a:xfrm rot="16200000">
            <a:off x="1025607" y="3519010"/>
            <a:ext cx="4248473" cy="468049"/>
          </a:xfrm>
          <a:prstGeom prst="triangle">
            <a:avLst>
              <a:gd name="adj" fmla="val 2782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Isosceles Triangle 13">
            <a:extLst>
              <a:ext uri="{FF2B5EF4-FFF2-40B4-BE49-F238E27FC236}">
                <a16:creationId xmlns:a16="http://schemas.microsoft.com/office/drawing/2014/main" id="{AD8DD268-1AD4-42A3-80C6-AAC25C008020}"/>
              </a:ext>
            </a:extLst>
          </p:cNvPr>
          <p:cNvSpPr/>
          <p:nvPr/>
        </p:nvSpPr>
        <p:spPr>
          <a:xfrm rot="16200000">
            <a:off x="4226519" y="2010284"/>
            <a:ext cx="3247243" cy="468049"/>
          </a:xfrm>
          <a:prstGeom prst="triangle">
            <a:avLst>
              <a:gd name="adj" fmla="val 2782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Isosceles Triangle 14">
            <a:extLst>
              <a:ext uri="{FF2B5EF4-FFF2-40B4-BE49-F238E27FC236}">
                <a16:creationId xmlns:a16="http://schemas.microsoft.com/office/drawing/2014/main" id="{966FAEB8-CBA4-4588-9566-44BF96129F1E}"/>
              </a:ext>
            </a:extLst>
          </p:cNvPr>
          <p:cNvSpPr/>
          <p:nvPr/>
        </p:nvSpPr>
        <p:spPr>
          <a:xfrm rot="16200000">
            <a:off x="4917914" y="5020835"/>
            <a:ext cx="2016225" cy="416730"/>
          </a:xfrm>
          <a:prstGeom prst="triangle">
            <a:avLst>
              <a:gd name="adj" fmla="val 2782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6285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DE6BF3-5FA5-4A4D-88C6-386D756423CD}"/>
              </a:ext>
            </a:extLst>
          </p:cNvPr>
          <p:cNvPicPr>
            <a:picLocks noChangeAspect="1"/>
          </p:cNvPicPr>
          <p:nvPr/>
        </p:nvPicPr>
        <p:blipFill>
          <a:blip r:embed="rId2"/>
          <a:stretch>
            <a:fillRect/>
          </a:stretch>
        </p:blipFill>
        <p:spPr>
          <a:xfrm>
            <a:off x="-156883" y="0"/>
            <a:ext cx="9457766" cy="6858000"/>
          </a:xfrm>
          <a:prstGeom prst="rect">
            <a:avLst/>
          </a:prstGeom>
        </p:spPr>
      </p:pic>
      <p:sp>
        <p:nvSpPr>
          <p:cNvPr id="5" name="Rectangle 4">
            <a:extLst>
              <a:ext uri="{FF2B5EF4-FFF2-40B4-BE49-F238E27FC236}">
                <a16:creationId xmlns:a16="http://schemas.microsoft.com/office/drawing/2014/main" id="{BED5D750-ED70-4388-848B-9BAC0FF33037}"/>
              </a:ext>
            </a:extLst>
          </p:cNvPr>
          <p:cNvSpPr/>
          <p:nvPr/>
        </p:nvSpPr>
        <p:spPr>
          <a:xfrm>
            <a:off x="1187626" y="620688"/>
            <a:ext cx="6768752" cy="3744416"/>
          </a:xfrm>
          <a:prstGeom prst="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FA57A5FB-B917-4A10-B315-299943AB6811}"/>
              </a:ext>
            </a:extLst>
          </p:cNvPr>
          <p:cNvSpPr/>
          <p:nvPr/>
        </p:nvSpPr>
        <p:spPr>
          <a:xfrm>
            <a:off x="4179894" y="106687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1">
            <a:extLst>
              <a:ext uri="{FF2B5EF4-FFF2-40B4-BE49-F238E27FC236}">
                <a16:creationId xmlns:a16="http://schemas.microsoft.com/office/drawing/2014/main" id="{3E8ED160-8BC8-49E0-8275-5FAA5B92547C}"/>
              </a:ext>
            </a:extLst>
          </p:cNvPr>
          <p:cNvGrpSpPr/>
          <p:nvPr/>
        </p:nvGrpSpPr>
        <p:grpSpPr>
          <a:xfrm>
            <a:off x="1752639" y="486724"/>
            <a:ext cx="936875" cy="6066476"/>
            <a:chOff x="1752600" y="486724"/>
            <a:chExt cx="936875" cy="6066476"/>
          </a:xfrm>
        </p:grpSpPr>
        <p:sp>
          <p:nvSpPr>
            <p:cNvPr id="8" name="Rectangle 7">
              <a:extLst>
                <a:ext uri="{FF2B5EF4-FFF2-40B4-BE49-F238E27FC236}">
                  <a16:creationId xmlns:a16="http://schemas.microsoft.com/office/drawing/2014/main" id="{40D722A5-BCC1-4E43-996E-588C80F1AC73}"/>
                </a:ext>
              </a:extLst>
            </p:cNvPr>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7C0E5CF-4590-4A9E-81CF-6135B6CFCB9E}"/>
                </a:ext>
              </a:extLst>
            </p:cNvPr>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0" name="Group 52">
            <a:extLst>
              <a:ext uri="{FF2B5EF4-FFF2-40B4-BE49-F238E27FC236}">
                <a16:creationId xmlns:a16="http://schemas.microsoft.com/office/drawing/2014/main" id="{BDF21FE3-C7B7-45E4-889E-882C7D52FA6E}"/>
              </a:ext>
            </a:extLst>
          </p:cNvPr>
          <p:cNvGrpSpPr/>
          <p:nvPr/>
        </p:nvGrpSpPr>
        <p:grpSpPr>
          <a:xfrm>
            <a:off x="6342786" y="508415"/>
            <a:ext cx="896214" cy="6044793"/>
            <a:chOff x="6342786" y="508407"/>
            <a:chExt cx="896214" cy="6044793"/>
          </a:xfrm>
        </p:grpSpPr>
        <p:sp>
          <p:nvSpPr>
            <p:cNvPr id="11" name="Rectangle 10">
              <a:extLst>
                <a:ext uri="{FF2B5EF4-FFF2-40B4-BE49-F238E27FC236}">
                  <a16:creationId xmlns:a16="http://schemas.microsoft.com/office/drawing/2014/main" id="{66D09BDD-9CD0-437C-B435-00AD9FE2B666}"/>
                </a:ext>
              </a:extLst>
            </p:cNvPr>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2EF0B2A-525F-4382-8E78-4FFB8859A3B5}"/>
                </a:ext>
              </a:extLst>
            </p:cNvPr>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Rectangle 12">
            <a:extLst>
              <a:ext uri="{FF2B5EF4-FFF2-40B4-BE49-F238E27FC236}">
                <a16:creationId xmlns:a16="http://schemas.microsoft.com/office/drawing/2014/main" id="{797535AF-3953-4A26-AE0F-9AE1C94AF57C}"/>
              </a:ext>
            </a:extLst>
          </p:cNvPr>
          <p:cNvSpPr/>
          <p:nvPr/>
        </p:nvSpPr>
        <p:spPr>
          <a:xfrm>
            <a:off x="1348264" y="798218"/>
            <a:ext cx="6553200" cy="3456384"/>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rPr>
              <a:t>TEKNIK</a:t>
            </a:r>
            <a:r>
              <a:rPr kumimoji="0" lang="en-US" sz="3200" b="0" i="0" u="none" strike="noStrike" kern="1200" cap="none" spc="0" normalizeH="0" noProof="0" dirty="0">
                <a:ln>
                  <a:noFill/>
                </a:ln>
                <a:solidFill>
                  <a:prstClr val="white"/>
                </a:solidFill>
                <a:effectLst/>
                <a:uLnTx/>
                <a:uFillTx/>
                <a:latin typeface="Arial Rounded MT Bold" pitchFamily="34" charset="0"/>
                <a:ea typeface="+mn-ea"/>
                <a:cs typeface="+mn-cs"/>
              </a:rPr>
              <a:t> ANALISIS DATA KUANTITATIF</a:t>
            </a:r>
            <a:endParaRPr kumimoji="0" lang="en-US" sz="3200" b="0" i="0" u="none" strike="noStrike" kern="1200" cap="none" spc="0" normalizeH="0" baseline="0" noProof="0" dirty="0">
              <a:ln>
                <a:noFill/>
              </a:ln>
              <a:solidFill>
                <a:prstClr val="white"/>
              </a:solidFill>
              <a:effectLst/>
              <a:uLnTx/>
              <a:uFillTx/>
              <a:latin typeface="Arial Rounded MT Bold" pitchFamily="34" charset="0"/>
              <a:ea typeface="+mn-ea"/>
              <a:cs typeface="+mn-cs"/>
            </a:endParaRPr>
          </a:p>
        </p:txBody>
      </p:sp>
      <p:grpSp>
        <p:nvGrpSpPr>
          <p:cNvPr id="14" name="Group 14">
            <a:extLst>
              <a:ext uri="{FF2B5EF4-FFF2-40B4-BE49-F238E27FC236}">
                <a16:creationId xmlns:a16="http://schemas.microsoft.com/office/drawing/2014/main" id="{47422F0E-6C15-4985-A14C-15BA433FB64C}"/>
              </a:ext>
            </a:extLst>
          </p:cNvPr>
          <p:cNvGrpSpPr>
            <a:grpSpLocks/>
          </p:cNvGrpSpPr>
          <p:nvPr/>
        </p:nvGrpSpPr>
        <p:grpSpPr bwMode="auto">
          <a:xfrm>
            <a:off x="6876256" y="5301280"/>
            <a:ext cx="585788" cy="1095375"/>
            <a:chOff x="4659" y="345"/>
            <a:chExt cx="369" cy="690"/>
          </a:xfrm>
        </p:grpSpPr>
        <p:sp>
          <p:nvSpPr>
            <p:cNvPr id="15" name="Freeform 15">
              <a:extLst>
                <a:ext uri="{FF2B5EF4-FFF2-40B4-BE49-F238E27FC236}">
                  <a16:creationId xmlns:a16="http://schemas.microsoft.com/office/drawing/2014/main" id="{FC5370B8-E904-4189-84E8-6482EA261C1A}"/>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6" name="Freeform 16">
              <a:extLst>
                <a:ext uri="{FF2B5EF4-FFF2-40B4-BE49-F238E27FC236}">
                  <a16:creationId xmlns:a16="http://schemas.microsoft.com/office/drawing/2014/main" id="{252B7C4D-F6E2-477D-BEF4-E79A3378F526}"/>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7" name="Freeform 17">
              <a:extLst>
                <a:ext uri="{FF2B5EF4-FFF2-40B4-BE49-F238E27FC236}">
                  <a16:creationId xmlns:a16="http://schemas.microsoft.com/office/drawing/2014/main" id="{8254CD56-BFC4-49B4-88A5-709D05EE4DEE}"/>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8" name="Rectangle 18">
              <a:extLst>
                <a:ext uri="{FF2B5EF4-FFF2-40B4-BE49-F238E27FC236}">
                  <a16:creationId xmlns:a16="http://schemas.microsoft.com/office/drawing/2014/main" id="{A79CD737-6A01-428A-B0F8-DA29B08CB3F6}"/>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9" name="Freeform 19">
              <a:extLst>
                <a:ext uri="{FF2B5EF4-FFF2-40B4-BE49-F238E27FC236}">
                  <a16:creationId xmlns:a16="http://schemas.microsoft.com/office/drawing/2014/main" id="{15C5CAF7-0847-45E7-A62C-102457633A8A}"/>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0" name="Freeform 20">
              <a:extLst>
                <a:ext uri="{FF2B5EF4-FFF2-40B4-BE49-F238E27FC236}">
                  <a16:creationId xmlns:a16="http://schemas.microsoft.com/office/drawing/2014/main" id="{7C5D1AF6-62C2-4540-98D9-A6CDBFB1DC1B}"/>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1" name="Freeform 21">
              <a:extLst>
                <a:ext uri="{FF2B5EF4-FFF2-40B4-BE49-F238E27FC236}">
                  <a16:creationId xmlns:a16="http://schemas.microsoft.com/office/drawing/2014/main" id="{36346BF2-D079-460D-A256-95643C8CA9BA}"/>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2" name="Freeform 22">
              <a:extLst>
                <a:ext uri="{FF2B5EF4-FFF2-40B4-BE49-F238E27FC236}">
                  <a16:creationId xmlns:a16="http://schemas.microsoft.com/office/drawing/2014/main" id="{9DA8D35E-086E-4735-8BD1-39EDDAF32E14}"/>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3" name="Freeform 23">
              <a:extLst>
                <a:ext uri="{FF2B5EF4-FFF2-40B4-BE49-F238E27FC236}">
                  <a16:creationId xmlns:a16="http://schemas.microsoft.com/office/drawing/2014/main" id="{776F83DF-3230-4CDC-890C-E31148957F1C}"/>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4" name="Freeform 24">
              <a:extLst>
                <a:ext uri="{FF2B5EF4-FFF2-40B4-BE49-F238E27FC236}">
                  <a16:creationId xmlns:a16="http://schemas.microsoft.com/office/drawing/2014/main" id="{4C4A140E-2C7D-4D2A-B8BA-76F1962EE68E}"/>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5" name="Freeform 25">
              <a:extLst>
                <a:ext uri="{FF2B5EF4-FFF2-40B4-BE49-F238E27FC236}">
                  <a16:creationId xmlns:a16="http://schemas.microsoft.com/office/drawing/2014/main" id="{2B04E9FE-C8B6-4107-8CB3-3394F9E4ABA6}"/>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6" name="Freeform 26">
              <a:extLst>
                <a:ext uri="{FF2B5EF4-FFF2-40B4-BE49-F238E27FC236}">
                  <a16:creationId xmlns:a16="http://schemas.microsoft.com/office/drawing/2014/main" id="{8D01A8B1-7CD5-4B6F-A3EA-58E83F1DEF29}"/>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7" name="Freeform 27">
              <a:extLst>
                <a:ext uri="{FF2B5EF4-FFF2-40B4-BE49-F238E27FC236}">
                  <a16:creationId xmlns:a16="http://schemas.microsoft.com/office/drawing/2014/main" id="{84E8B128-ED2D-4FB5-B577-367AA440448D}"/>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28" name="Freeform 28">
              <a:extLst>
                <a:ext uri="{FF2B5EF4-FFF2-40B4-BE49-F238E27FC236}">
                  <a16:creationId xmlns:a16="http://schemas.microsoft.com/office/drawing/2014/main" id="{3F7C1CFC-9A61-4733-A2C3-CDABE7564CE9}"/>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29" name="Group 29">
            <a:extLst>
              <a:ext uri="{FF2B5EF4-FFF2-40B4-BE49-F238E27FC236}">
                <a16:creationId xmlns:a16="http://schemas.microsoft.com/office/drawing/2014/main" id="{4AB10922-F949-461E-A4C8-9886100C3479}"/>
              </a:ext>
            </a:extLst>
          </p:cNvPr>
          <p:cNvGrpSpPr>
            <a:grpSpLocks/>
          </p:cNvGrpSpPr>
          <p:nvPr/>
        </p:nvGrpSpPr>
        <p:grpSpPr bwMode="auto">
          <a:xfrm>
            <a:off x="7380348" y="4725144"/>
            <a:ext cx="1109663" cy="1219200"/>
            <a:chOff x="4896" y="0"/>
            <a:chExt cx="699" cy="768"/>
          </a:xfrm>
        </p:grpSpPr>
        <p:sp>
          <p:nvSpPr>
            <p:cNvPr id="30" name="Freeform 30">
              <a:extLst>
                <a:ext uri="{FF2B5EF4-FFF2-40B4-BE49-F238E27FC236}">
                  <a16:creationId xmlns:a16="http://schemas.microsoft.com/office/drawing/2014/main" id="{0AB7AB1F-76D3-40DF-B5D4-6456969A53AD}"/>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31" name="Group 31">
              <a:extLst>
                <a:ext uri="{FF2B5EF4-FFF2-40B4-BE49-F238E27FC236}">
                  <a16:creationId xmlns:a16="http://schemas.microsoft.com/office/drawing/2014/main" id="{795AD39D-290F-4894-89B7-316D7F49DD94}"/>
                </a:ext>
              </a:extLst>
            </p:cNvPr>
            <p:cNvGrpSpPr>
              <a:grpSpLocks/>
            </p:cNvGrpSpPr>
            <p:nvPr/>
          </p:nvGrpSpPr>
          <p:grpSpPr bwMode="auto">
            <a:xfrm>
              <a:off x="4992" y="0"/>
              <a:ext cx="603" cy="718"/>
              <a:chOff x="5011" y="188"/>
              <a:chExt cx="603" cy="718"/>
            </a:xfrm>
          </p:grpSpPr>
          <p:sp>
            <p:nvSpPr>
              <p:cNvPr id="32" name="Freeform 32">
                <a:extLst>
                  <a:ext uri="{FF2B5EF4-FFF2-40B4-BE49-F238E27FC236}">
                    <a16:creationId xmlns:a16="http://schemas.microsoft.com/office/drawing/2014/main" id="{9DB063C2-4E3D-470F-BFF3-48E9A6CFC3EF}"/>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3" name="Freeform 33">
                <a:extLst>
                  <a:ext uri="{FF2B5EF4-FFF2-40B4-BE49-F238E27FC236}">
                    <a16:creationId xmlns:a16="http://schemas.microsoft.com/office/drawing/2014/main" id="{87912ED5-0E8B-4DEF-9612-936129A2B505}"/>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4" name="Freeform 34">
                <a:extLst>
                  <a:ext uri="{FF2B5EF4-FFF2-40B4-BE49-F238E27FC236}">
                    <a16:creationId xmlns:a16="http://schemas.microsoft.com/office/drawing/2014/main" id="{350EBE28-9DBE-465D-A552-FE490810291D}"/>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5" name="Freeform 35">
                <a:extLst>
                  <a:ext uri="{FF2B5EF4-FFF2-40B4-BE49-F238E27FC236}">
                    <a16:creationId xmlns:a16="http://schemas.microsoft.com/office/drawing/2014/main" id="{743A7052-D57D-4FEA-A08F-ECC72F47B64B}"/>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6" name="Freeform 36">
                <a:extLst>
                  <a:ext uri="{FF2B5EF4-FFF2-40B4-BE49-F238E27FC236}">
                    <a16:creationId xmlns:a16="http://schemas.microsoft.com/office/drawing/2014/main" id="{3D25CFFE-5C17-494C-8CB6-1F6594DA5C0E}"/>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7" name="Freeform 37">
                <a:extLst>
                  <a:ext uri="{FF2B5EF4-FFF2-40B4-BE49-F238E27FC236}">
                    <a16:creationId xmlns:a16="http://schemas.microsoft.com/office/drawing/2014/main" id="{4ED01860-A0CE-47CF-B033-50270E0105A1}"/>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8" name="Freeform 38">
                <a:extLst>
                  <a:ext uri="{FF2B5EF4-FFF2-40B4-BE49-F238E27FC236}">
                    <a16:creationId xmlns:a16="http://schemas.microsoft.com/office/drawing/2014/main" id="{1707A750-E8A0-42D6-A93D-68F03B036695}"/>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39" name="Freeform 39">
                <a:extLst>
                  <a:ext uri="{FF2B5EF4-FFF2-40B4-BE49-F238E27FC236}">
                    <a16:creationId xmlns:a16="http://schemas.microsoft.com/office/drawing/2014/main" id="{8D1E86B8-CA7D-4BC0-AC9D-016106C51AEF}"/>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0" name="Freeform 40">
                <a:extLst>
                  <a:ext uri="{FF2B5EF4-FFF2-40B4-BE49-F238E27FC236}">
                    <a16:creationId xmlns:a16="http://schemas.microsoft.com/office/drawing/2014/main" id="{DD508519-CA1F-490A-9BFE-E559A3D959B0}"/>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1" name="Freeform 41">
                <a:extLst>
                  <a:ext uri="{FF2B5EF4-FFF2-40B4-BE49-F238E27FC236}">
                    <a16:creationId xmlns:a16="http://schemas.microsoft.com/office/drawing/2014/main" id="{FF53F9DD-0911-4C7E-BDC6-51E6C8B767F8}"/>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2" name="Freeform 42">
                <a:extLst>
                  <a:ext uri="{FF2B5EF4-FFF2-40B4-BE49-F238E27FC236}">
                    <a16:creationId xmlns:a16="http://schemas.microsoft.com/office/drawing/2014/main" id="{4CE7BA0B-D4C0-4FB7-ABCD-151D443F9288}"/>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3" name="Freeform 43">
                <a:extLst>
                  <a:ext uri="{FF2B5EF4-FFF2-40B4-BE49-F238E27FC236}">
                    <a16:creationId xmlns:a16="http://schemas.microsoft.com/office/drawing/2014/main" id="{F8BB86B2-EAD8-42CC-BDFD-091DFF7B9DFB}"/>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4" name="Freeform 44">
                <a:extLst>
                  <a:ext uri="{FF2B5EF4-FFF2-40B4-BE49-F238E27FC236}">
                    <a16:creationId xmlns:a16="http://schemas.microsoft.com/office/drawing/2014/main" id="{37A7FF56-F46E-4FDD-BE91-B91EF6520A5E}"/>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5" name="Freeform 45">
                <a:extLst>
                  <a:ext uri="{FF2B5EF4-FFF2-40B4-BE49-F238E27FC236}">
                    <a16:creationId xmlns:a16="http://schemas.microsoft.com/office/drawing/2014/main" id="{CF7DFE63-6415-4BEB-A2C6-D7765A0CF067}"/>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6" name="Freeform 46">
                <a:extLst>
                  <a:ext uri="{FF2B5EF4-FFF2-40B4-BE49-F238E27FC236}">
                    <a16:creationId xmlns:a16="http://schemas.microsoft.com/office/drawing/2014/main" id="{25EDECCE-E708-4996-8BA1-EA2EB080819D}"/>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7" name="Rectangle 47">
                <a:extLst>
                  <a:ext uri="{FF2B5EF4-FFF2-40B4-BE49-F238E27FC236}">
                    <a16:creationId xmlns:a16="http://schemas.microsoft.com/office/drawing/2014/main" id="{9C461C2C-E9E4-4615-83BF-0E6D9AB8BC04}"/>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48" name="Freeform 48">
                <a:extLst>
                  <a:ext uri="{FF2B5EF4-FFF2-40B4-BE49-F238E27FC236}">
                    <a16:creationId xmlns:a16="http://schemas.microsoft.com/office/drawing/2014/main" id="{B0EDE193-0AAC-41E8-AF42-F78AA10AEE59}"/>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49" name="Rectangle 48">
            <a:extLst>
              <a:ext uri="{FF2B5EF4-FFF2-40B4-BE49-F238E27FC236}">
                <a16:creationId xmlns:a16="http://schemas.microsoft.com/office/drawing/2014/main" id="{516F6E97-D884-4F82-865C-38FB6AD5CCFE}"/>
              </a:ext>
            </a:extLst>
          </p:cNvPr>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0" name="Group 14">
            <a:extLst>
              <a:ext uri="{FF2B5EF4-FFF2-40B4-BE49-F238E27FC236}">
                <a16:creationId xmlns:a16="http://schemas.microsoft.com/office/drawing/2014/main" id="{D7BC7C9E-1D47-4490-90EE-D0ADEC550C8D}"/>
              </a:ext>
            </a:extLst>
          </p:cNvPr>
          <p:cNvGrpSpPr>
            <a:grpSpLocks/>
          </p:cNvGrpSpPr>
          <p:nvPr/>
        </p:nvGrpSpPr>
        <p:grpSpPr bwMode="auto">
          <a:xfrm>
            <a:off x="4572001" y="4509192"/>
            <a:ext cx="585788" cy="1095375"/>
            <a:chOff x="4659" y="345"/>
            <a:chExt cx="369" cy="690"/>
          </a:xfrm>
        </p:grpSpPr>
        <p:sp>
          <p:nvSpPr>
            <p:cNvPr id="51" name="Freeform 15">
              <a:extLst>
                <a:ext uri="{FF2B5EF4-FFF2-40B4-BE49-F238E27FC236}">
                  <a16:creationId xmlns:a16="http://schemas.microsoft.com/office/drawing/2014/main" id="{293F1760-FE87-47F1-BE60-0A32E47EE4D3}"/>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2" name="Freeform 16">
              <a:extLst>
                <a:ext uri="{FF2B5EF4-FFF2-40B4-BE49-F238E27FC236}">
                  <a16:creationId xmlns:a16="http://schemas.microsoft.com/office/drawing/2014/main" id="{6823B792-7599-4A2C-8626-8E147070B4BD}"/>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3" name="Freeform 17">
              <a:extLst>
                <a:ext uri="{FF2B5EF4-FFF2-40B4-BE49-F238E27FC236}">
                  <a16:creationId xmlns:a16="http://schemas.microsoft.com/office/drawing/2014/main" id="{F3ACCF2D-C60B-4FC4-B999-89C5505E9DB7}"/>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4" name="Rectangle 18">
              <a:extLst>
                <a:ext uri="{FF2B5EF4-FFF2-40B4-BE49-F238E27FC236}">
                  <a16:creationId xmlns:a16="http://schemas.microsoft.com/office/drawing/2014/main" id="{733AA5BB-2D81-4439-946C-2A3C01519A56}"/>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5" name="Freeform 19">
              <a:extLst>
                <a:ext uri="{FF2B5EF4-FFF2-40B4-BE49-F238E27FC236}">
                  <a16:creationId xmlns:a16="http://schemas.microsoft.com/office/drawing/2014/main" id="{BE0666BA-4F9B-4276-B8CF-B2915A1FF03B}"/>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6" name="Freeform 20">
              <a:extLst>
                <a:ext uri="{FF2B5EF4-FFF2-40B4-BE49-F238E27FC236}">
                  <a16:creationId xmlns:a16="http://schemas.microsoft.com/office/drawing/2014/main" id="{F6D4B3C7-82D4-4DB1-BE4A-9E284219746B}"/>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7" name="Freeform 21">
              <a:extLst>
                <a:ext uri="{FF2B5EF4-FFF2-40B4-BE49-F238E27FC236}">
                  <a16:creationId xmlns:a16="http://schemas.microsoft.com/office/drawing/2014/main" id="{8885551E-2E41-4042-AE59-610486573B12}"/>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8" name="Freeform 22">
              <a:extLst>
                <a:ext uri="{FF2B5EF4-FFF2-40B4-BE49-F238E27FC236}">
                  <a16:creationId xmlns:a16="http://schemas.microsoft.com/office/drawing/2014/main" id="{64431DDB-2102-48CC-8F6C-DB19ACD8613E}"/>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59" name="Freeform 23">
              <a:extLst>
                <a:ext uri="{FF2B5EF4-FFF2-40B4-BE49-F238E27FC236}">
                  <a16:creationId xmlns:a16="http://schemas.microsoft.com/office/drawing/2014/main" id="{3594F188-2CFA-4389-BF12-CA81E3AB0165}"/>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0" name="Freeform 24">
              <a:extLst>
                <a:ext uri="{FF2B5EF4-FFF2-40B4-BE49-F238E27FC236}">
                  <a16:creationId xmlns:a16="http://schemas.microsoft.com/office/drawing/2014/main" id="{07C20607-96DB-4CCD-BB45-901325DB953D}"/>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1" name="Freeform 25">
              <a:extLst>
                <a:ext uri="{FF2B5EF4-FFF2-40B4-BE49-F238E27FC236}">
                  <a16:creationId xmlns:a16="http://schemas.microsoft.com/office/drawing/2014/main" id="{167175AD-8472-48FE-A920-1C3F9F155C5D}"/>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2" name="Freeform 26">
              <a:extLst>
                <a:ext uri="{FF2B5EF4-FFF2-40B4-BE49-F238E27FC236}">
                  <a16:creationId xmlns:a16="http://schemas.microsoft.com/office/drawing/2014/main" id="{A87B122D-D7DE-4CD5-A154-BFCEFB724354}"/>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3" name="Freeform 27">
              <a:extLst>
                <a:ext uri="{FF2B5EF4-FFF2-40B4-BE49-F238E27FC236}">
                  <a16:creationId xmlns:a16="http://schemas.microsoft.com/office/drawing/2014/main" id="{4E6E3FD1-2BD9-4DC6-B665-56EC52BC1275}"/>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4" name="Freeform 28">
              <a:extLst>
                <a:ext uri="{FF2B5EF4-FFF2-40B4-BE49-F238E27FC236}">
                  <a16:creationId xmlns:a16="http://schemas.microsoft.com/office/drawing/2014/main" id="{3419E02A-A817-4254-A820-BB2922B569E3}"/>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65" name="Group 29">
            <a:extLst>
              <a:ext uri="{FF2B5EF4-FFF2-40B4-BE49-F238E27FC236}">
                <a16:creationId xmlns:a16="http://schemas.microsoft.com/office/drawing/2014/main" id="{2E73519E-81B1-4A2B-B05F-ADC9FD22CB98}"/>
              </a:ext>
            </a:extLst>
          </p:cNvPr>
          <p:cNvGrpSpPr>
            <a:grpSpLocks/>
          </p:cNvGrpSpPr>
          <p:nvPr/>
        </p:nvGrpSpPr>
        <p:grpSpPr bwMode="auto">
          <a:xfrm>
            <a:off x="4932076" y="4221088"/>
            <a:ext cx="1109663" cy="1219200"/>
            <a:chOff x="4896" y="0"/>
            <a:chExt cx="699" cy="768"/>
          </a:xfrm>
        </p:grpSpPr>
        <p:sp>
          <p:nvSpPr>
            <p:cNvPr id="66" name="Freeform 30">
              <a:extLst>
                <a:ext uri="{FF2B5EF4-FFF2-40B4-BE49-F238E27FC236}">
                  <a16:creationId xmlns:a16="http://schemas.microsoft.com/office/drawing/2014/main" id="{4C41338D-2D11-43DF-AC03-4387DB6DC358}"/>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67" name="Group 31">
              <a:extLst>
                <a:ext uri="{FF2B5EF4-FFF2-40B4-BE49-F238E27FC236}">
                  <a16:creationId xmlns:a16="http://schemas.microsoft.com/office/drawing/2014/main" id="{7617AB4A-6BA8-4FD1-A283-BC4D580714AA}"/>
                </a:ext>
              </a:extLst>
            </p:cNvPr>
            <p:cNvGrpSpPr>
              <a:grpSpLocks/>
            </p:cNvGrpSpPr>
            <p:nvPr/>
          </p:nvGrpSpPr>
          <p:grpSpPr bwMode="auto">
            <a:xfrm>
              <a:off x="4992" y="0"/>
              <a:ext cx="603" cy="718"/>
              <a:chOff x="5011" y="188"/>
              <a:chExt cx="603" cy="718"/>
            </a:xfrm>
          </p:grpSpPr>
          <p:sp>
            <p:nvSpPr>
              <p:cNvPr id="68" name="Freeform 32">
                <a:extLst>
                  <a:ext uri="{FF2B5EF4-FFF2-40B4-BE49-F238E27FC236}">
                    <a16:creationId xmlns:a16="http://schemas.microsoft.com/office/drawing/2014/main" id="{EF4BD52C-B821-470F-9248-F506DFAF809D}"/>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69" name="Freeform 33">
                <a:extLst>
                  <a:ext uri="{FF2B5EF4-FFF2-40B4-BE49-F238E27FC236}">
                    <a16:creationId xmlns:a16="http://schemas.microsoft.com/office/drawing/2014/main" id="{4B6D8065-F3F0-4AC6-9189-D786109FD2DB}"/>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0" name="Freeform 34">
                <a:extLst>
                  <a:ext uri="{FF2B5EF4-FFF2-40B4-BE49-F238E27FC236}">
                    <a16:creationId xmlns:a16="http://schemas.microsoft.com/office/drawing/2014/main" id="{BC05E42B-AF2D-4BF5-82FC-E0177DEE39F7}"/>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1" name="Freeform 35">
                <a:extLst>
                  <a:ext uri="{FF2B5EF4-FFF2-40B4-BE49-F238E27FC236}">
                    <a16:creationId xmlns:a16="http://schemas.microsoft.com/office/drawing/2014/main" id="{C2DAD362-21B3-408E-80A0-2CC929D1758D}"/>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2" name="Freeform 36">
                <a:extLst>
                  <a:ext uri="{FF2B5EF4-FFF2-40B4-BE49-F238E27FC236}">
                    <a16:creationId xmlns:a16="http://schemas.microsoft.com/office/drawing/2014/main" id="{E407649D-44B8-4873-B773-349A84E17AD6}"/>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3" name="Freeform 37">
                <a:extLst>
                  <a:ext uri="{FF2B5EF4-FFF2-40B4-BE49-F238E27FC236}">
                    <a16:creationId xmlns:a16="http://schemas.microsoft.com/office/drawing/2014/main" id="{80C94AB9-CED5-4262-AB6A-A1AD95622382}"/>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4" name="Freeform 38">
                <a:extLst>
                  <a:ext uri="{FF2B5EF4-FFF2-40B4-BE49-F238E27FC236}">
                    <a16:creationId xmlns:a16="http://schemas.microsoft.com/office/drawing/2014/main" id="{7885D1DF-D09D-4875-9C9A-7F30AC4D070D}"/>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5" name="Freeform 39">
                <a:extLst>
                  <a:ext uri="{FF2B5EF4-FFF2-40B4-BE49-F238E27FC236}">
                    <a16:creationId xmlns:a16="http://schemas.microsoft.com/office/drawing/2014/main" id="{33D69954-77B2-4071-9E6E-A1A2B3F86789}"/>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6" name="Freeform 40">
                <a:extLst>
                  <a:ext uri="{FF2B5EF4-FFF2-40B4-BE49-F238E27FC236}">
                    <a16:creationId xmlns:a16="http://schemas.microsoft.com/office/drawing/2014/main" id="{B8055A12-084B-462D-BD92-2D8610AE8D85}"/>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7" name="Freeform 41">
                <a:extLst>
                  <a:ext uri="{FF2B5EF4-FFF2-40B4-BE49-F238E27FC236}">
                    <a16:creationId xmlns:a16="http://schemas.microsoft.com/office/drawing/2014/main" id="{51DC6CF1-66EC-4D1E-B4FC-BF5A04FCCC9E}"/>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8" name="Freeform 42">
                <a:extLst>
                  <a:ext uri="{FF2B5EF4-FFF2-40B4-BE49-F238E27FC236}">
                    <a16:creationId xmlns:a16="http://schemas.microsoft.com/office/drawing/2014/main" id="{5C95C123-FE77-4920-A31D-63875C45DFE0}"/>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79" name="Freeform 43">
                <a:extLst>
                  <a:ext uri="{FF2B5EF4-FFF2-40B4-BE49-F238E27FC236}">
                    <a16:creationId xmlns:a16="http://schemas.microsoft.com/office/drawing/2014/main" id="{B003981F-B75E-4085-BACD-D9AEB27083E0}"/>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0" name="Freeform 44">
                <a:extLst>
                  <a:ext uri="{FF2B5EF4-FFF2-40B4-BE49-F238E27FC236}">
                    <a16:creationId xmlns:a16="http://schemas.microsoft.com/office/drawing/2014/main" id="{74380D42-17AB-47D8-A80E-7342CEDFF3BD}"/>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1" name="Freeform 45">
                <a:extLst>
                  <a:ext uri="{FF2B5EF4-FFF2-40B4-BE49-F238E27FC236}">
                    <a16:creationId xmlns:a16="http://schemas.microsoft.com/office/drawing/2014/main" id="{C74914DA-83A1-46D0-B3A8-B62256AE6BF9}"/>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2" name="Freeform 46">
                <a:extLst>
                  <a:ext uri="{FF2B5EF4-FFF2-40B4-BE49-F238E27FC236}">
                    <a16:creationId xmlns:a16="http://schemas.microsoft.com/office/drawing/2014/main" id="{5A8EA634-03C0-4E18-B534-D7B7B2EB9027}"/>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3" name="Rectangle 47">
                <a:extLst>
                  <a:ext uri="{FF2B5EF4-FFF2-40B4-BE49-F238E27FC236}">
                    <a16:creationId xmlns:a16="http://schemas.microsoft.com/office/drawing/2014/main" id="{5BF06543-03CA-412D-8F39-57ED50AE6FC5}"/>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4" name="Freeform 48">
                <a:extLst>
                  <a:ext uri="{FF2B5EF4-FFF2-40B4-BE49-F238E27FC236}">
                    <a16:creationId xmlns:a16="http://schemas.microsoft.com/office/drawing/2014/main" id="{575F16BF-21C2-4591-9DE9-EDFF362120CC}"/>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grpSp>
        <p:nvGrpSpPr>
          <p:cNvPr id="85" name="Group 14">
            <a:extLst>
              <a:ext uri="{FF2B5EF4-FFF2-40B4-BE49-F238E27FC236}">
                <a16:creationId xmlns:a16="http://schemas.microsoft.com/office/drawing/2014/main" id="{342FBC7A-0B05-4455-AAE1-8C81D1B13988}"/>
              </a:ext>
            </a:extLst>
          </p:cNvPr>
          <p:cNvGrpSpPr>
            <a:grpSpLocks/>
          </p:cNvGrpSpPr>
          <p:nvPr/>
        </p:nvGrpSpPr>
        <p:grpSpPr bwMode="auto">
          <a:xfrm>
            <a:off x="2411761" y="5373288"/>
            <a:ext cx="585788" cy="1095375"/>
            <a:chOff x="4659" y="345"/>
            <a:chExt cx="369" cy="690"/>
          </a:xfrm>
        </p:grpSpPr>
        <p:sp>
          <p:nvSpPr>
            <p:cNvPr id="86" name="Freeform 15">
              <a:extLst>
                <a:ext uri="{FF2B5EF4-FFF2-40B4-BE49-F238E27FC236}">
                  <a16:creationId xmlns:a16="http://schemas.microsoft.com/office/drawing/2014/main" id="{75885C6B-F951-47DF-B2B7-F4429E8E1EEB}"/>
                </a:ext>
              </a:extLst>
            </p:cNvPr>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7" name="Freeform 16">
              <a:extLst>
                <a:ext uri="{FF2B5EF4-FFF2-40B4-BE49-F238E27FC236}">
                  <a16:creationId xmlns:a16="http://schemas.microsoft.com/office/drawing/2014/main" id="{EBC581B4-1C1D-474F-803B-41B234BCC068}"/>
                </a:ext>
              </a:extLst>
            </p:cNvPr>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8" name="Freeform 17">
              <a:extLst>
                <a:ext uri="{FF2B5EF4-FFF2-40B4-BE49-F238E27FC236}">
                  <a16:creationId xmlns:a16="http://schemas.microsoft.com/office/drawing/2014/main" id="{E9C0617D-0447-4E76-A948-7AE4062877C5}"/>
                </a:ext>
              </a:extLst>
            </p:cNvPr>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89" name="Rectangle 18">
              <a:extLst>
                <a:ext uri="{FF2B5EF4-FFF2-40B4-BE49-F238E27FC236}">
                  <a16:creationId xmlns:a16="http://schemas.microsoft.com/office/drawing/2014/main" id="{05A56E3D-E4F8-4B46-AFC1-F6CA08D26150}"/>
                </a:ext>
              </a:extLst>
            </p:cNvPr>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0" name="Freeform 19">
              <a:extLst>
                <a:ext uri="{FF2B5EF4-FFF2-40B4-BE49-F238E27FC236}">
                  <a16:creationId xmlns:a16="http://schemas.microsoft.com/office/drawing/2014/main" id="{6B0DAE54-993B-4394-A7FD-5A6755B061E8}"/>
                </a:ext>
              </a:extLst>
            </p:cNvPr>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1" name="Freeform 20">
              <a:extLst>
                <a:ext uri="{FF2B5EF4-FFF2-40B4-BE49-F238E27FC236}">
                  <a16:creationId xmlns:a16="http://schemas.microsoft.com/office/drawing/2014/main" id="{7F894B91-4328-4741-8D3D-DAFFDC8B0AC0}"/>
                </a:ext>
              </a:extLst>
            </p:cNvPr>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2" name="Freeform 21">
              <a:extLst>
                <a:ext uri="{FF2B5EF4-FFF2-40B4-BE49-F238E27FC236}">
                  <a16:creationId xmlns:a16="http://schemas.microsoft.com/office/drawing/2014/main" id="{19447EA7-5581-4854-B4BB-7A7DF1DE7D71}"/>
                </a:ext>
              </a:extLst>
            </p:cNvPr>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3" name="Freeform 22">
              <a:extLst>
                <a:ext uri="{FF2B5EF4-FFF2-40B4-BE49-F238E27FC236}">
                  <a16:creationId xmlns:a16="http://schemas.microsoft.com/office/drawing/2014/main" id="{E9B64798-6730-4352-ACA6-0B83607176C0}"/>
                </a:ext>
              </a:extLst>
            </p:cNvPr>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4" name="Freeform 23">
              <a:extLst>
                <a:ext uri="{FF2B5EF4-FFF2-40B4-BE49-F238E27FC236}">
                  <a16:creationId xmlns:a16="http://schemas.microsoft.com/office/drawing/2014/main" id="{8E2847A5-F9A9-4C75-AC53-F31F16B1C55B}"/>
                </a:ext>
              </a:extLst>
            </p:cNvPr>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5" name="Freeform 24">
              <a:extLst>
                <a:ext uri="{FF2B5EF4-FFF2-40B4-BE49-F238E27FC236}">
                  <a16:creationId xmlns:a16="http://schemas.microsoft.com/office/drawing/2014/main" id="{E96B6F6D-1CB4-42B8-99D6-125A8132590D}"/>
                </a:ext>
              </a:extLst>
            </p:cNvPr>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6" name="Freeform 25">
              <a:extLst>
                <a:ext uri="{FF2B5EF4-FFF2-40B4-BE49-F238E27FC236}">
                  <a16:creationId xmlns:a16="http://schemas.microsoft.com/office/drawing/2014/main" id="{00C142AB-8A82-45AA-A4AA-20B862415E27}"/>
                </a:ext>
              </a:extLst>
            </p:cNvPr>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7" name="Freeform 26">
              <a:extLst>
                <a:ext uri="{FF2B5EF4-FFF2-40B4-BE49-F238E27FC236}">
                  <a16:creationId xmlns:a16="http://schemas.microsoft.com/office/drawing/2014/main" id="{41AA1D75-EB6B-4AA4-8C0A-24A1E5C53E14}"/>
                </a:ext>
              </a:extLst>
            </p:cNvPr>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8" name="Freeform 27">
              <a:extLst>
                <a:ext uri="{FF2B5EF4-FFF2-40B4-BE49-F238E27FC236}">
                  <a16:creationId xmlns:a16="http://schemas.microsoft.com/office/drawing/2014/main" id="{C61333C9-40E9-4FD5-A1DC-C741FEE25A72}"/>
                </a:ext>
              </a:extLst>
            </p:cNvPr>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99" name="Freeform 28">
              <a:extLst>
                <a:ext uri="{FF2B5EF4-FFF2-40B4-BE49-F238E27FC236}">
                  <a16:creationId xmlns:a16="http://schemas.microsoft.com/office/drawing/2014/main" id="{B1196A53-7788-41DA-A05D-CD5A57FDB605}"/>
                </a:ext>
              </a:extLst>
            </p:cNvPr>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nvGrpSpPr>
          <p:cNvPr id="100" name="Group 29">
            <a:extLst>
              <a:ext uri="{FF2B5EF4-FFF2-40B4-BE49-F238E27FC236}">
                <a16:creationId xmlns:a16="http://schemas.microsoft.com/office/drawing/2014/main" id="{F488AF7F-D783-47FF-8E1F-4D838858D670}"/>
              </a:ext>
            </a:extLst>
          </p:cNvPr>
          <p:cNvGrpSpPr>
            <a:grpSpLocks/>
          </p:cNvGrpSpPr>
          <p:nvPr/>
        </p:nvGrpSpPr>
        <p:grpSpPr bwMode="auto">
          <a:xfrm>
            <a:off x="2792799" y="5068410"/>
            <a:ext cx="1109663" cy="1219200"/>
            <a:chOff x="4896" y="0"/>
            <a:chExt cx="699" cy="768"/>
          </a:xfrm>
        </p:grpSpPr>
        <p:sp>
          <p:nvSpPr>
            <p:cNvPr id="101" name="Freeform 30">
              <a:extLst>
                <a:ext uri="{FF2B5EF4-FFF2-40B4-BE49-F238E27FC236}">
                  <a16:creationId xmlns:a16="http://schemas.microsoft.com/office/drawing/2014/main" id="{B5CD2EF6-EFC4-46C2-A107-1FB44CB3EB91}"/>
                </a:ext>
              </a:extLst>
            </p:cNvPr>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nvGrpSpPr>
            <p:cNvPr id="102" name="Group 31">
              <a:extLst>
                <a:ext uri="{FF2B5EF4-FFF2-40B4-BE49-F238E27FC236}">
                  <a16:creationId xmlns:a16="http://schemas.microsoft.com/office/drawing/2014/main" id="{516318D0-BB13-40E7-9D02-BC5F4785513E}"/>
                </a:ext>
              </a:extLst>
            </p:cNvPr>
            <p:cNvGrpSpPr>
              <a:grpSpLocks/>
            </p:cNvGrpSpPr>
            <p:nvPr/>
          </p:nvGrpSpPr>
          <p:grpSpPr bwMode="auto">
            <a:xfrm>
              <a:off x="4992" y="0"/>
              <a:ext cx="603" cy="718"/>
              <a:chOff x="5011" y="188"/>
              <a:chExt cx="603" cy="718"/>
            </a:xfrm>
          </p:grpSpPr>
          <p:sp>
            <p:nvSpPr>
              <p:cNvPr id="103" name="Freeform 32">
                <a:extLst>
                  <a:ext uri="{FF2B5EF4-FFF2-40B4-BE49-F238E27FC236}">
                    <a16:creationId xmlns:a16="http://schemas.microsoft.com/office/drawing/2014/main" id="{8023E777-8E74-439A-99EF-A5B15FD65273}"/>
                  </a:ext>
                </a:extLst>
              </p:cNvPr>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4" name="Freeform 33">
                <a:extLst>
                  <a:ext uri="{FF2B5EF4-FFF2-40B4-BE49-F238E27FC236}">
                    <a16:creationId xmlns:a16="http://schemas.microsoft.com/office/drawing/2014/main" id="{CFF0DE90-70E0-44FF-B84D-15FE3C3C0FD7}"/>
                  </a:ext>
                </a:extLst>
              </p:cNvPr>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5" name="Freeform 34">
                <a:extLst>
                  <a:ext uri="{FF2B5EF4-FFF2-40B4-BE49-F238E27FC236}">
                    <a16:creationId xmlns:a16="http://schemas.microsoft.com/office/drawing/2014/main" id="{0D42768E-CE1E-404B-82CC-F9765E3A8BAA}"/>
                  </a:ext>
                </a:extLst>
              </p:cNvPr>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6" name="Freeform 35">
                <a:extLst>
                  <a:ext uri="{FF2B5EF4-FFF2-40B4-BE49-F238E27FC236}">
                    <a16:creationId xmlns:a16="http://schemas.microsoft.com/office/drawing/2014/main" id="{93A639E1-9819-48BC-8C1C-480A3D75325D}"/>
                  </a:ext>
                </a:extLst>
              </p:cNvPr>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7" name="Freeform 36">
                <a:extLst>
                  <a:ext uri="{FF2B5EF4-FFF2-40B4-BE49-F238E27FC236}">
                    <a16:creationId xmlns:a16="http://schemas.microsoft.com/office/drawing/2014/main" id="{609B1C23-9FA6-48C8-A64D-20979D99CCD1}"/>
                  </a:ext>
                </a:extLst>
              </p:cNvPr>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8" name="Freeform 37">
                <a:extLst>
                  <a:ext uri="{FF2B5EF4-FFF2-40B4-BE49-F238E27FC236}">
                    <a16:creationId xmlns:a16="http://schemas.microsoft.com/office/drawing/2014/main" id="{1A9B1DAB-7A96-444A-92E7-EA7C2CDA178F}"/>
                  </a:ext>
                </a:extLst>
              </p:cNvPr>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09" name="Freeform 38">
                <a:extLst>
                  <a:ext uri="{FF2B5EF4-FFF2-40B4-BE49-F238E27FC236}">
                    <a16:creationId xmlns:a16="http://schemas.microsoft.com/office/drawing/2014/main" id="{E2E4ED23-A767-415F-9886-A15DCDABFCA5}"/>
                  </a:ext>
                </a:extLst>
              </p:cNvPr>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0" name="Freeform 39">
                <a:extLst>
                  <a:ext uri="{FF2B5EF4-FFF2-40B4-BE49-F238E27FC236}">
                    <a16:creationId xmlns:a16="http://schemas.microsoft.com/office/drawing/2014/main" id="{4DCDF7AD-9773-47BE-967B-592FD26E742C}"/>
                  </a:ext>
                </a:extLst>
              </p:cNvPr>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1" name="Freeform 40">
                <a:extLst>
                  <a:ext uri="{FF2B5EF4-FFF2-40B4-BE49-F238E27FC236}">
                    <a16:creationId xmlns:a16="http://schemas.microsoft.com/office/drawing/2014/main" id="{676B5958-6D82-41F7-9C7A-293B897D1524}"/>
                  </a:ext>
                </a:extLst>
              </p:cNvPr>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2" name="Freeform 41">
                <a:extLst>
                  <a:ext uri="{FF2B5EF4-FFF2-40B4-BE49-F238E27FC236}">
                    <a16:creationId xmlns:a16="http://schemas.microsoft.com/office/drawing/2014/main" id="{F72FE4CD-1935-407B-876F-645C4C4457B1}"/>
                  </a:ext>
                </a:extLst>
              </p:cNvPr>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3" name="Freeform 42">
                <a:extLst>
                  <a:ext uri="{FF2B5EF4-FFF2-40B4-BE49-F238E27FC236}">
                    <a16:creationId xmlns:a16="http://schemas.microsoft.com/office/drawing/2014/main" id="{4603EBA4-1006-4CCB-B194-9D3F4039A42A}"/>
                  </a:ext>
                </a:extLst>
              </p:cNvPr>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4" name="Freeform 43">
                <a:extLst>
                  <a:ext uri="{FF2B5EF4-FFF2-40B4-BE49-F238E27FC236}">
                    <a16:creationId xmlns:a16="http://schemas.microsoft.com/office/drawing/2014/main" id="{4985A9E8-E0FF-493C-9B6B-D2B47120A7EF}"/>
                  </a:ext>
                </a:extLst>
              </p:cNvPr>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5" name="Freeform 44">
                <a:extLst>
                  <a:ext uri="{FF2B5EF4-FFF2-40B4-BE49-F238E27FC236}">
                    <a16:creationId xmlns:a16="http://schemas.microsoft.com/office/drawing/2014/main" id="{5A1D80B3-E586-489B-93CB-10F8E49C4BE3}"/>
                  </a:ext>
                </a:extLst>
              </p:cNvPr>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6" name="Freeform 45">
                <a:extLst>
                  <a:ext uri="{FF2B5EF4-FFF2-40B4-BE49-F238E27FC236}">
                    <a16:creationId xmlns:a16="http://schemas.microsoft.com/office/drawing/2014/main" id="{612EED53-A9DD-43A3-9DC9-4F85DB00654B}"/>
                  </a:ext>
                </a:extLst>
              </p:cNvPr>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7" name="Freeform 46">
                <a:extLst>
                  <a:ext uri="{FF2B5EF4-FFF2-40B4-BE49-F238E27FC236}">
                    <a16:creationId xmlns:a16="http://schemas.microsoft.com/office/drawing/2014/main" id="{50C31B4B-73EC-44B5-AFF4-8EF5D2093B87}"/>
                  </a:ext>
                </a:extLst>
              </p:cNvPr>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8" name="Rectangle 47">
                <a:extLst>
                  <a:ext uri="{FF2B5EF4-FFF2-40B4-BE49-F238E27FC236}">
                    <a16:creationId xmlns:a16="http://schemas.microsoft.com/office/drawing/2014/main" id="{CD6F2F16-8DA7-463F-85FF-14857DE2A10D}"/>
                  </a:ext>
                </a:extLst>
              </p:cNvPr>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9" name="Freeform 48">
                <a:extLst>
                  <a:ext uri="{FF2B5EF4-FFF2-40B4-BE49-F238E27FC236}">
                    <a16:creationId xmlns:a16="http://schemas.microsoft.com/office/drawing/2014/main" id="{437CDF39-6135-41FC-B668-192830A54ED9}"/>
                  </a:ext>
                </a:extLst>
              </p:cNvPr>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grpSp>
      <p:sp>
        <p:nvSpPr>
          <p:cNvPr id="120" name="Rectangle 119">
            <a:extLst>
              <a:ext uri="{FF2B5EF4-FFF2-40B4-BE49-F238E27FC236}">
                <a16:creationId xmlns:a16="http://schemas.microsoft.com/office/drawing/2014/main" id="{265C7C97-FC7B-46EC-A18B-7778E80B6464}"/>
              </a:ext>
            </a:extLst>
          </p:cNvPr>
          <p:cNvSpPr/>
          <p:nvPr/>
        </p:nvSpPr>
        <p:spPr>
          <a:xfrm>
            <a:off x="4017101" y="961550"/>
            <a:ext cx="977175" cy="94888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D" sz="4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5</a:t>
            </a:r>
          </a:p>
        </p:txBody>
      </p:sp>
    </p:spTree>
    <p:extLst>
      <p:ext uri="{BB962C8B-B14F-4D97-AF65-F5344CB8AC3E}">
        <p14:creationId xmlns:p14="http://schemas.microsoft.com/office/powerpoint/2010/main" val="37196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800" decel="100000"/>
                                        <p:tgtEl>
                                          <p:spTgt spid="7"/>
                                        </p:tgtEl>
                                      </p:cBhvr>
                                    </p:animEffect>
                                    <p:anim calcmode="lin" valueType="num">
                                      <p:cBhvr>
                                        <p:cTn id="13" dur="800" decel="100000" fill="hold"/>
                                        <p:tgtEl>
                                          <p:spTgt spid="7"/>
                                        </p:tgtEl>
                                        <p:attrNameLst>
                                          <p:attrName>style.rotation</p:attrName>
                                        </p:attrNameLst>
                                      </p:cBhvr>
                                      <p:tavLst>
                                        <p:tav tm="0">
                                          <p:val>
                                            <p:fltVal val="-90"/>
                                          </p:val>
                                        </p:tav>
                                        <p:tav tm="100000">
                                          <p:val>
                                            <p:fltVal val="0"/>
                                          </p:val>
                                        </p:tav>
                                      </p:tavLst>
                                    </p:anim>
                                    <p:anim calcmode="lin" valueType="num">
                                      <p:cBhvr>
                                        <p:cTn id="14" dur="800" decel="100000" fill="hold"/>
                                        <p:tgtEl>
                                          <p:spTgt spid="7"/>
                                        </p:tgtEl>
                                        <p:attrNameLst>
                                          <p:attrName>ppt_x</p:attrName>
                                        </p:attrNameLst>
                                      </p:cBhvr>
                                      <p:tavLst>
                                        <p:tav tm="0">
                                          <p:val>
                                            <p:strVal val="#ppt_x+0.4"/>
                                          </p:val>
                                        </p:tav>
                                        <p:tav tm="100000">
                                          <p:val>
                                            <p:strVal val="#ppt_x-0.05"/>
                                          </p:val>
                                        </p:tav>
                                      </p:tavLst>
                                    </p:anim>
                                    <p:anim calcmode="lin" valueType="num">
                                      <p:cBhvr>
                                        <p:cTn id="15" dur="800" decel="100000" fill="hold"/>
                                        <p:tgtEl>
                                          <p:spTgt spid="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800" decel="100000"/>
                                        <p:tgtEl>
                                          <p:spTgt spid="10"/>
                                        </p:tgtEl>
                                      </p:cBhvr>
                                    </p:animEffect>
                                    <p:anim calcmode="lin" valueType="num">
                                      <p:cBhvr>
                                        <p:cTn id="21" dur="800" decel="100000" fill="hold"/>
                                        <p:tgtEl>
                                          <p:spTgt spid="10"/>
                                        </p:tgtEl>
                                        <p:attrNameLst>
                                          <p:attrName>style.rotation</p:attrName>
                                        </p:attrNameLst>
                                      </p:cBhvr>
                                      <p:tavLst>
                                        <p:tav tm="0">
                                          <p:val>
                                            <p:fltVal val="-90"/>
                                          </p:val>
                                        </p:tav>
                                        <p:tav tm="100000">
                                          <p:val>
                                            <p:fltVal val="0"/>
                                          </p:val>
                                        </p:tav>
                                      </p:tavLst>
                                    </p:anim>
                                    <p:anim calcmode="lin" valueType="num">
                                      <p:cBhvr>
                                        <p:cTn id="22" dur="800" decel="100000" fill="hold"/>
                                        <p:tgtEl>
                                          <p:spTgt spid="10"/>
                                        </p:tgtEl>
                                        <p:attrNameLst>
                                          <p:attrName>ppt_x</p:attrName>
                                        </p:attrNameLst>
                                      </p:cBhvr>
                                      <p:tavLst>
                                        <p:tav tm="0">
                                          <p:val>
                                            <p:strVal val="#ppt_x+0.4"/>
                                          </p:val>
                                        </p:tav>
                                        <p:tav tm="100000">
                                          <p:val>
                                            <p:strVal val="#ppt_x-0.05"/>
                                          </p:val>
                                        </p:tav>
                                      </p:tavLst>
                                    </p:anim>
                                    <p:anim calcmode="lin" valueType="num">
                                      <p:cBhvr>
                                        <p:cTn id="23" dur="800" decel="100000" fill="hold"/>
                                        <p:tgtEl>
                                          <p:spTgt spid="1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800" decel="100000"/>
                                        <p:tgtEl>
                                          <p:spTgt spid="49"/>
                                        </p:tgtEl>
                                      </p:cBhvr>
                                    </p:animEffect>
                                    <p:anim calcmode="lin" valueType="num">
                                      <p:cBhvr>
                                        <p:cTn id="29" dur="800" decel="100000" fill="hold"/>
                                        <p:tgtEl>
                                          <p:spTgt spid="49"/>
                                        </p:tgtEl>
                                        <p:attrNameLst>
                                          <p:attrName>style.rotation</p:attrName>
                                        </p:attrNameLst>
                                      </p:cBhvr>
                                      <p:tavLst>
                                        <p:tav tm="0">
                                          <p:val>
                                            <p:fltVal val="-90"/>
                                          </p:val>
                                        </p:tav>
                                        <p:tav tm="100000">
                                          <p:val>
                                            <p:fltVal val="0"/>
                                          </p:val>
                                        </p:tav>
                                      </p:tavLst>
                                    </p:anim>
                                    <p:anim calcmode="lin" valueType="num">
                                      <p:cBhvr>
                                        <p:cTn id="30" dur="800" decel="100000" fill="hold"/>
                                        <p:tgtEl>
                                          <p:spTgt spid="49"/>
                                        </p:tgtEl>
                                        <p:attrNameLst>
                                          <p:attrName>ppt_x</p:attrName>
                                        </p:attrNameLst>
                                      </p:cBhvr>
                                      <p:tavLst>
                                        <p:tav tm="0">
                                          <p:val>
                                            <p:strVal val="#ppt_x+0.4"/>
                                          </p:val>
                                        </p:tav>
                                        <p:tav tm="100000">
                                          <p:val>
                                            <p:strVal val="#ppt_x-0.05"/>
                                          </p:val>
                                        </p:tav>
                                      </p:tavLst>
                                    </p:anim>
                                    <p:anim calcmode="lin" valueType="num">
                                      <p:cBhvr>
                                        <p:cTn id="31" dur="800" decel="100000" fill="hold"/>
                                        <p:tgtEl>
                                          <p:spTgt spid="49"/>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800" decel="100000"/>
                                        <p:tgtEl>
                                          <p:spTgt spid="6"/>
                                        </p:tgtEl>
                                      </p:cBhvr>
                                    </p:animEffect>
                                    <p:anim calcmode="lin" valueType="num">
                                      <p:cBhvr>
                                        <p:cTn id="37" dur="800" decel="100000" fill="hold"/>
                                        <p:tgtEl>
                                          <p:spTgt spid="6"/>
                                        </p:tgtEl>
                                        <p:attrNameLst>
                                          <p:attrName>style.rotation</p:attrName>
                                        </p:attrNameLst>
                                      </p:cBhvr>
                                      <p:tavLst>
                                        <p:tav tm="0">
                                          <p:val>
                                            <p:fltVal val="-90"/>
                                          </p:val>
                                        </p:tav>
                                        <p:tav tm="100000">
                                          <p:val>
                                            <p:fltVal val="0"/>
                                          </p:val>
                                        </p:tav>
                                      </p:tavLst>
                                    </p:anim>
                                    <p:anim calcmode="lin" valueType="num">
                                      <p:cBhvr>
                                        <p:cTn id="38" dur="800" decel="100000" fill="hold"/>
                                        <p:tgtEl>
                                          <p:spTgt spid="6"/>
                                        </p:tgtEl>
                                        <p:attrNameLst>
                                          <p:attrName>ppt_x</p:attrName>
                                        </p:attrNameLst>
                                      </p:cBhvr>
                                      <p:tavLst>
                                        <p:tav tm="0">
                                          <p:val>
                                            <p:strVal val="#ppt_x+0.4"/>
                                          </p:val>
                                        </p:tav>
                                        <p:tav tm="100000">
                                          <p:val>
                                            <p:strVal val="#ppt_x-0.05"/>
                                          </p:val>
                                        </p:tav>
                                      </p:tavLst>
                                    </p:anim>
                                    <p:anim calcmode="lin" valueType="num">
                                      <p:cBhvr>
                                        <p:cTn id="39" dur="800" decel="100000" fill="hold"/>
                                        <p:tgtEl>
                                          <p:spTgt spid="6"/>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50"/>
                                        </p:tgtEl>
                                      </p:cBhvr>
                                    </p:animEffect>
                                    <p:animScale>
                                      <p:cBhvr>
                                        <p:cTn id="63" dur="250" autoRev="1" fill="hold"/>
                                        <p:tgtEl>
                                          <p:spTgt spid="50"/>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5"/>
                                        </p:tgtEl>
                                      </p:cBhvr>
                                    </p:animEffect>
                                    <p:animScale>
                                      <p:cBhvr>
                                        <p:cTn id="67" dur="250" autoRev="1" fill="hold"/>
                                        <p:tgtEl>
                                          <p:spTgt spid="85"/>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800" decel="100000"/>
                                        <p:tgtEl>
                                          <p:spTgt spid="85"/>
                                        </p:tgtEl>
                                      </p:cBhvr>
                                    </p:animEffect>
                                    <p:anim calcmode="lin" valueType="num">
                                      <p:cBhvr>
                                        <p:cTn id="73" dur="800" decel="100000" fill="hold"/>
                                        <p:tgtEl>
                                          <p:spTgt spid="85"/>
                                        </p:tgtEl>
                                        <p:attrNameLst>
                                          <p:attrName>style.rotation</p:attrName>
                                        </p:attrNameLst>
                                      </p:cBhvr>
                                      <p:tavLst>
                                        <p:tav tm="0">
                                          <p:val>
                                            <p:fltVal val="-90"/>
                                          </p:val>
                                        </p:tav>
                                        <p:tav tm="100000">
                                          <p:val>
                                            <p:fltVal val="0"/>
                                          </p:val>
                                        </p:tav>
                                      </p:tavLst>
                                    </p:anim>
                                    <p:anim calcmode="lin" valueType="num">
                                      <p:cBhvr>
                                        <p:cTn id="74" dur="800" decel="100000" fill="hold"/>
                                        <p:tgtEl>
                                          <p:spTgt spid="85"/>
                                        </p:tgtEl>
                                        <p:attrNameLst>
                                          <p:attrName>ppt_x</p:attrName>
                                        </p:attrNameLst>
                                      </p:cBhvr>
                                      <p:tavLst>
                                        <p:tav tm="0">
                                          <p:val>
                                            <p:strVal val="#ppt_x+0.4"/>
                                          </p:val>
                                        </p:tav>
                                        <p:tav tm="100000">
                                          <p:val>
                                            <p:strVal val="#ppt_x-0.05"/>
                                          </p:val>
                                        </p:tav>
                                      </p:tavLst>
                                    </p:anim>
                                    <p:anim calcmode="lin" valueType="num">
                                      <p:cBhvr>
                                        <p:cTn id="75" dur="800" decel="100000" fill="hold"/>
                                        <p:tgtEl>
                                          <p:spTgt spid="85"/>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5"/>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5"/>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fade">
                                      <p:cBhvr>
                                        <p:cTn id="80" dur="800" decel="100000"/>
                                        <p:tgtEl>
                                          <p:spTgt spid="100"/>
                                        </p:tgtEl>
                                      </p:cBhvr>
                                    </p:animEffect>
                                    <p:anim calcmode="lin" valueType="num">
                                      <p:cBhvr>
                                        <p:cTn id="81" dur="800" decel="100000" fill="hold"/>
                                        <p:tgtEl>
                                          <p:spTgt spid="100"/>
                                        </p:tgtEl>
                                        <p:attrNameLst>
                                          <p:attrName>style.rotation</p:attrName>
                                        </p:attrNameLst>
                                      </p:cBhvr>
                                      <p:tavLst>
                                        <p:tav tm="0">
                                          <p:val>
                                            <p:fltVal val="-90"/>
                                          </p:val>
                                        </p:tav>
                                        <p:tav tm="100000">
                                          <p:val>
                                            <p:fltVal val="0"/>
                                          </p:val>
                                        </p:tav>
                                      </p:tavLst>
                                    </p:anim>
                                    <p:anim calcmode="lin" valueType="num">
                                      <p:cBhvr>
                                        <p:cTn id="82" dur="800" decel="100000" fill="hold"/>
                                        <p:tgtEl>
                                          <p:spTgt spid="100"/>
                                        </p:tgtEl>
                                        <p:attrNameLst>
                                          <p:attrName>ppt_x</p:attrName>
                                        </p:attrNameLst>
                                      </p:cBhvr>
                                      <p:tavLst>
                                        <p:tav tm="0">
                                          <p:val>
                                            <p:strVal val="#ppt_x+0.4"/>
                                          </p:val>
                                        </p:tav>
                                        <p:tav tm="100000">
                                          <p:val>
                                            <p:strVal val="#ppt_x-0.05"/>
                                          </p:val>
                                        </p:tav>
                                      </p:tavLst>
                                    </p:anim>
                                    <p:anim calcmode="lin" valueType="num">
                                      <p:cBhvr>
                                        <p:cTn id="83" dur="800" decel="100000" fill="hold"/>
                                        <p:tgtEl>
                                          <p:spTgt spid="100"/>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0"/>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0"/>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800" decel="100000"/>
                                        <p:tgtEl>
                                          <p:spTgt spid="50"/>
                                        </p:tgtEl>
                                      </p:cBhvr>
                                    </p:animEffect>
                                    <p:anim calcmode="lin" valueType="num">
                                      <p:cBhvr>
                                        <p:cTn id="89" dur="800" decel="100000" fill="hold"/>
                                        <p:tgtEl>
                                          <p:spTgt spid="50"/>
                                        </p:tgtEl>
                                        <p:attrNameLst>
                                          <p:attrName>style.rotation</p:attrName>
                                        </p:attrNameLst>
                                      </p:cBhvr>
                                      <p:tavLst>
                                        <p:tav tm="0">
                                          <p:val>
                                            <p:fltVal val="-90"/>
                                          </p:val>
                                        </p:tav>
                                        <p:tav tm="100000">
                                          <p:val>
                                            <p:fltVal val="0"/>
                                          </p:val>
                                        </p:tav>
                                      </p:tavLst>
                                    </p:anim>
                                    <p:anim calcmode="lin" valueType="num">
                                      <p:cBhvr>
                                        <p:cTn id="90" dur="800" decel="100000" fill="hold"/>
                                        <p:tgtEl>
                                          <p:spTgt spid="50"/>
                                        </p:tgtEl>
                                        <p:attrNameLst>
                                          <p:attrName>ppt_x</p:attrName>
                                        </p:attrNameLst>
                                      </p:cBhvr>
                                      <p:tavLst>
                                        <p:tav tm="0">
                                          <p:val>
                                            <p:strVal val="#ppt_x+0.4"/>
                                          </p:val>
                                        </p:tav>
                                        <p:tav tm="100000">
                                          <p:val>
                                            <p:strVal val="#ppt_x-0.05"/>
                                          </p:val>
                                        </p:tav>
                                      </p:tavLst>
                                    </p:anim>
                                    <p:anim calcmode="lin" valueType="num">
                                      <p:cBhvr>
                                        <p:cTn id="91" dur="800" decel="100000" fill="hold"/>
                                        <p:tgtEl>
                                          <p:spTgt spid="50"/>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800" decel="100000"/>
                                        <p:tgtEl>
                                          <p:spTgt spid="65"/>
                                        </p:tgtEl>
                                      </p:cBhvr>
                                    </p:animEffect>
                                    <p:anim calcmode="lin" valueType="num">
                                      <p:cBhvr>
                                        <p:cTn id="97" dur="800" decel="100000" fill="hold"/>
                                        <p:tgtEl>
                                          <p:spTgt spid="65"/>
                                        </p:tgtEl>
                                        <p:attrNameLst>
                                          <p:attrName>style.rotation</p:attrName>
                                        </p:attrNameLst>
                                      </p:cBhvr>
                                      <p:tavLst>
                                        <p:tav tm="0">
                                          <p:val>
                                            <p:fltVal val="-90"/>
                                          </p:val>
                                        </p:tav>
                                        <p:tav tm="100000">
                                          <p:val>
                                            <p:fltVal val="0"/>
                                          </p:val>
                                        </p:tav>
                                      </p:tavLst>
                                    </p:anim>
                                    <p:anim calcmode="lin" valueType="num">
                                      <p:cBhvr>
                                        <p:cTn id="98" dur="800" decel="100000" fill="hold"/>
                                        <p:tgtEl>
                                          <p:spTgt spid="65"/>
                                        </p:tgtEl>
                                        <p:attrNameLst>
                                          <p:attrName>ppt_x</p:attrName>
                                        </p:attrNameLst>
                                      </p:cBhvr>
                                      <p:tavLst>
                                        <p:tav tm="0">
                                          <p:val>
                                            <p:strVal val="#ppt_x+0.4"/>
                                          </p:val>
                                        </p:tav>
                                        <p:tav tm="100000">
                                          <p:val>
                                            <p:strVal val="#ppt_x-0.05"/>
                                          </p:val>
                                        </p:tav>
                                      </p:tavLst>
                                    </p:anim>
                                    <p:anim calcmode="lin" valueType="num">
                                      <p:cBhvr>
                                        <p:cTn id="99" dur="800" decel="100000" fill="hold"/>
                                        <p:tgtEl>
                                          <p:spTgt spid="65"/>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800" decel="100000"/>
                                        <p:tgtEl>
                                          <p:spTgt spid="29"/>
                                        </p:tgtEl>
                                      </p:cBhvr>
                                    </p:animEffect>
                                    <p:anim calcmode="lin" valueType="num">
                                      <p:cBhvr>
                                        <p:cTn id="105" dur="800" decel="100000" fill="hold"/>
                                        <p:tgtEl>
                                          <p:spTgt spid="29"/>
                                        </p:tgtEl>
                                        <p:attrNameLst>
                                          <p:attrName>style.rotation</p:attrName>
                                        </p:attrNameLst>
                                      </p:cBhvr>
                                      <p:tavLst>
                                        <p:tav tm="0">
                                          <p:val>
                                            <p:fltVal val="-90"/>
                                          </p:val>
                                        </p:tav>
                                        <p:tav tm="100000">
                                          <p:val>
                                            <p:fltVal val="0"/>
                                          </p:val>
                                        </p:tav>
                                      </p:tavLst>
                                    </p:anim>
                                    <p:anim calcmode="lin" valueType="num">
                                      <p:cBhvr>
                                        <p:cTn id="106" dur="800" decel="100000" fill="hold"/>
                                        <p:tgtEl>
                                          <p:spTgt spid="29"/>
                                        </p:tgtEl>
                                        <p:attrNameLst>
                                          <p:attrName>ppt_x</p:attrName>
                                        </p:attrNameLst>
                                      </p:cBhvr>
                                      <p:tavLst>
                                        <p:tav tm="0">
                                          <p:val>
                                            <p:strVal val="#ppt_x+0.4"/>
                                          </p:val>
                                        </p:tav>
                                        <p:tav tm="100000">
                                          <p:val>
                                            <p:strVal val="#ppt_x-0.05"/>
                                          </p:val>
                                        </p:tav>
                                      </p:tavLst>
                                    </p:anim>
                                    <p:anim calcmode="lin" valueType="num">
                                      <p:cBhvr>
                                        <p:cTn id="107" dur="800" decel="100000" fill="hold"/>
                                        <p:tgtEl>
                                          <p:spTgt spid="29"/>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4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3D6E919-B02B-48FE-85B1-122B84D95757}"/>
              </a:ext>
            </a:extLst>
          </p:cNvPr>
          <p:cNvSpPr/>
          <p:nvPr/>
        </p:nvSpPr>
        <p:spPr>
          <a:xfrm>
            <a:off x="5675344" y="206208"/>
            <a:ext cx="2232248" cy="1440160"/>
          </a:xfrm>
          <a:prstGeom prst="flowChartDocumen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PENGOLAHAN DATA</a:t>
            </a:r>
          </a:p>
        </p:txBody>
      </p:sp>
      <p:sp>
        <p:nvSpPr>
          <p:cNvPr id="5" name="Flowchart: Document 4">
            <a:extLst>
              <a:ext uri="{FF2B5EF4-FFF2-40B4-BE49-F238E27FC236}">
                <a16:creationId xmlns:a16="http://schemas.microsoft.com/office/drawing/2014/main" id="{DE95EEF2-6E1C-4DE5-9E31-07D3C65728CB}"/>
              </a:ext>
            </a:extLst>
          </p:cNvPr>
          <p:cNvSpPr/>
          <p:nvPr/>
        </p:nvSpPr>
        <p:spPr>
          <a:xfrm>
            <a:off x="107504" y="3356992"/>
            <a:ext cx="1872208" cy="1440160"/>
          </a:xfrm>
          <a:prstGeom prst="flowChartDocumen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PENGUMPUL-AN DATA</a:t>
            </a:r>
          </a:p>
        </p:txBody>
      </p:sp>
      <p:sp>
        <p:nvSpPr>
          <p:cNvPr id="6" name="Flowchart: Document 5">
            <a:extLst>
              <a:ext uri="{FF2B5EF4-FFF2-40B4-BE49-F238E27FC236}">
                <a16:creationId xmlns:a16="http://schemas.microsoft.com/office/drawing/2014/main" id="{1AE83C1D-1E10-478E-8BBA-BF1A9459EE8E}"/>
              </a:ext>
            </a:extLst>
          </p:cNvPr>
          <p:cNvSpPr/>
          <p:nvPr/>
        </p:nvSpPr>
        <p:spPr>
          <a:xfrm>
            <a:off x="2058496" y="3356992"/>
            <a:ext cx="1728192" cy="1440160"/>
          </a:xfrm>
          <a:prstGeom prst="flowChartDocument">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INPUT DATA</a:t>
            </a:r>
          </a:p>
        </p:txBody>
      </p:sp>
      <p:sp>
        <p:nvSpPr>
          <p:cNvPr id="7" name="Flowchart: Document 6">
            <a:extLst>
              <a:ext uri="{FF2B5EF4-FFF2-40B4-BE49-F238E27FC236}">
                <a16:creationId xmlns:a16="http://schemas.microsoft.com/office/drawing/2014/main" id="{0E6E7083-BDA8-4A77-8B6F-0E3EBEE00F74}"/>
              </a:ext>
            </a:extLst>
          </p:cNvPr>
          <p:cNvSpPr/>
          <p:nvPr/>
        </p:nvSpPr>
        <p:spPr>
          <a:xfrm>
            <a:off x="3865472" y="3343101"/>
            <a:ext cx="1491842" cy="1440160"/>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PERHITUNGAN </a:t>
            </a:r>
          </a:p>
        </p:txBody>
      </p:sp>
      <p:sp>
        <p:nvSpPr>
          <p:cNvPr id="8" name="Flowchart: Document 7">
            <a:extLst>
              <a:ext uri="{FF2B5EF4-FFF2-40B4-BE49-F238E27FC236}">
                <a16:creationId xmlns:a16="http://schemas.microsoft.com/office/drawing/2014/main" id="{40200588-5B16-4874-9327-76B5903887C3}"/>
              </a:ext>
            </a:extLst>
          </p:cNvPr>
          <p:cNvSpPr/>
          <p:nvPr/>
        </p:nvSpPr>
        <p:spPr>
          <a:xfrm>
            <a:off x="5514882" y="3316853"/>
            <a:ext cx="1728192" cy="1440160"/>
          </a:xfrm>
          <a:prstGeom prst="flowChartDocumen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PENYAJIAN  DATA </a:t>
            </a:r>
          </a:p>
        </p:txBody>
      </p:sp>
      <p:sp>
        <p:nvSpPr>
          <p:cNvPr id="9" name="Flowchart: Document 8">
            <a:extLst>
              <a:ext uri="{FF2B5EF4-FFF2-40B4-BE49-F238E27FC236}">
                <a16:creationId xmlns:a16="http://schemas.microsoft.com/office/drawing/2014/main" id="{43EF6193-5A91-4DEB-B150-681F1207DE43}"/>
              </a:ext>
            </a:extLst>
          </p:cNvPr>
          <p:cNvSpPr/>
          <p:nvPr/>
        </p:nvSpPr>
        <p:spPr>
          <a:xfrm>
            <a:off x="7400642" y="3316853"/>
            <a:ext cx="1635854" cy="1440160"/>
          </a:xfrm>
          <a:prstGeom prst="flowChartDocumen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KESIM-PULAN </a:t>
            </a:r>
          </a:p>
        </p:txBody>
      </p:sp>
      <p:sp>
        <p:nvSpPr>
          <p:cNvPr id="10" name="Rectangle 9">
            <a:extLst>
              <a:ext uri="{FF2B5EF4-FFF2-40B4-BE49-F238E27FC236}">
                <a16:creationId xmlns:a16="http://schemas.microsoft.com/office/drawing/2014/main" id="{223ABC8E-F293-410C-BBC7-0A5965E7DCF1}"/>
              </a:ext>
            </a:extLst>
          </p:cNvPr>
          <p:cNvSpPr/>
          <p:nvPr/>
        </p:nvSpPr>
        <p:spPr>
          <a:xfrm>
            <a:off x="179516" y="2470325"/>
            <a:ext cx="8712968" cy="36004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Striped Right 11">
            <a:extLst>
              <a:ext uri="{FF2B5EF4-FFF2-40B4-BE49-F238E27FC236}">
                <a16:creationId xmlns:a16="http://schemas.microsoft.com/office/drawing/2014/main" id="{B41B079B-01DE-4C98-8CF8-200AB0726B04}"/>
              </a:ext>
            </a:extLst>
          </p:cNvPr>
          <p:cNvSpPr/>
          <p:nvPr/>
        </p:nvSpPr>
        <p:spPr>
          <a:xfrm rot="5400000">
            <a:off x="683568" y="2656703"/>
            <a:ext cx="720080" cy="576064"/>
          </a:xfrm>
          <a:prstGeom prst="striped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Striped Right 12">
            <a:extLst>
              <a:ext uri="{FF2B5EF4-FFF2-40B4-BE49-F238E27FC236}">
                <a16:creationId xmlns:a16="http://schemas.microsoft.com/office/drawing/2014/main" id="{2E7868C3-A967-4FC5-96B5-52BE40E77C19}"/>
              </a:ext>
            </a:extLst>
          </p:cNvPr>
          <p:cNvSpPr/>
          <p:nvPr/>
        </p:nvSpPr>
        <p:spPr>
          <a:xfrm rot="5400000">
            <a:off x="2562552" y="2634102"/>
            <a:ext cx="720080" cy="576064"/>
          </a:xfrm>
          <a:prstGeom prst="striped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Striped Right 13">
            <a:extLst>
              <a:ext uri="{FF2B5EF4-FFF2-40B4-BE49-F238E27FC236}">
                <a16:creationId xmlns:a16="http://schemas.microsoft.com/office/drawing/2014/main" id="{0F0ECE08-0971-4054-9735-73C7230D1376}"/>
              </a:ext>
            </a:extLst>
          </p:cNvPr>
          <p:cNvSpPr/>
          <p:nvPr/>
        </p:nvSpPr>
        <p:spPr>
          <a:xfrm rot="5400000">
            <a:off x="4251353" y="2607816"/>
            <a:ext cx="720080" cy="576064"/>
          </a:xfrm>
          <a:prstGeom prst="striped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Striped Right 14">
            <a:extLst>
              <a:ext uri="{FF2B5EF4-FFF2-40B4-BE49-F238E27FC236}">
                <a16:creationId xmlns:a16="http://schemas.microsoft.com/office/drawing/2014/main" id="{B5E0391F-7B70-4D4D-A336-611F3232565D}"/>
              </a:ext>
            </a:extLst>
          </p:cNvPr>
          <p:cNvSpPr/>
          <p:nvPr/>
        </p:nvSpPr>
        <p:spPr>
          <a:xfrm rot="5400000">
            <a:off x="6018938" y="2567715"/>
            <a:ext cx="720080" cy="576064"/>
          </a:xfrm>
          <a:prstGeom prst="striped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Striped Right 15">
            <a:extLst>
              <a:ext uri="{FF2B5EF4-FFF2-40B4-BE49-F238E27FC236}">
                <a16:creationId xmlns:a16="http://schemas.microsoft.com/office/drawing/2014/main" id="{08D25440-08A2-475C-BDCA-881232695B03}"/>
              </a:ext>
            </a:extLst>
          </p:cNvPr>
          <p:cNvSpPr/>
          <p:nvPr/>
        </p:nvSpPr>
        <p:spPr>
          <a:xfrm rot="5400000">
            <a:off x="7786523" y="2567715"/>
            <a:ext cx="720080" cy="576064"/>
          </a:xfrm>
          <a:prstGeom prst="striped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D8965D07-1CB9-4BEE-9617-6E6973E77A2D}"/>
              </a:ext>
            </a:extLst>
          </p:cNvPr>
          <p:cNvSpPr/>
          <p:nvPr/>
        </p:nvSpPr>
        <p:spPr>
          <a:xfrm>
            <a:off x="755576" y="1772816"/>
            <a:ext cx="7848872" cy="596443"/>
          </a:xfrm>
          <a:prstGeom prst="triangle">
            <a:avLst>
              <a:gd name="adj" fmla="val 77236"/>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lowchart: Document 17">
            <a:extLst>
              <a:ext uri="{FF2B5EF4-FFF2-40B4-BE49-F238E27FC236}">
                <a16:creationId xmlns:a16="http://schemas.microsoft.com/office/drawing/2014/main" id="{F60D37DB-6C3F-4655-BFE4-40D7957CE84A}"/>
              </a:ext>
            </a:extLst>
          </p:cNvPr>
          <p:cNvSpPr/>
          <p:nvPr/>
        </p:nvSpPr>
        <p:spPr>
          <a:xfrm>
            <a:off x="107504" y="5085184"/>
            <a:ext cx="1872208" cy="1440160"/>
          </a:xfrm>
          <a:prstGeom prst="flowChartDocumen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Dengan</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instrument </a:t>
            </a:r>
          </a:p>
        </p:txBody>
      </p:sp>
      <p:sp>
        <p:nvSpPr>
          <p:cNvPr id="19" name="Arrow: Striped Right 18">
            <a:extLst>
              <a:ext uri="{FF2B5EF4-FFF2-40B4-BE49-F238E27FC236}">
                <a16:creationId xmlns:a16="http://schemas.microsoft.com/office/drawing/2014/main" id="{E106D552-B7A6-419A-AD79-F6A4D38AA53A}"/>
              </a:ext>
            </a:extLst>
          </p:cNvPr>
          <p:cNvSpPr/>
          <p:nvPr/>
        </p:nvSpPr>
        <p:spPr>
          <a:xfrm rot="5400000">
            <a:off x="662362" y="4561337"/>
            <a:ext cx="720080" cy="576064"/>
          </a:xfrm>
          <a:prstGeom prst="striped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lowchart: Document 20">
            <a:extLst>
              <a:ext uri="{FF2B5EF4-FFF2-40B4-BE49-F238E27FC236}">
                <a16:creationId xmlns:a16="http://schemas.microsoft.com/office/drawing/2014/main" id="{18FE92A8-A674-4F5C-A834-716318445EE2}"/>
              </a:ext>
            </a:extLst>
          </p:cNvPr>
          <p:cNvSpPr/>
          <p:nvPr/>
        </p:nvSpPr>
        <p:spPr>
          <a:xfrm>
            <a:off x="3786688" y="5085184"/>
            <a:ext cx="1491842" cy="1440160"/>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Menjawab</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RM dan </a:t>
            </a: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menguji</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H </a:t>
            </a:r>
          </a:p>
        </p:txBody>
      </p:sp>
      <p:sp>
        <p:nvSpPr>
          <p:cNvPr id="22" name="Arrow: Striped Right 21">
            <a:extLst>
              <a:ext uri="{FF2B5EF4-FFF2-40B4-BE49-F238E27FC236}">
                <a16:creationId xmlns:a16="http://schemas.microsoft.com/office/drawing/2014/main" id="{8DCC861E-B628-4084-930A-8AACF1E2C86D}"/>
              </a:ext>
            </a:extLst>
          </p:cNvPr>
          <p:cNvSpPr/>
          <p:nvPr/>
        </p:nvSpPr>
        <p:spPr>
          <a:xfrm rot="5400000">
            <a:off x="4221810" y="4475050"/>
            <a:ext cx="720080" cy="576064"/>
          </a:xfrm>
          <a:prstGeom prst="striped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Document 22">
            <a:extLst>
              <a:ext uri="{FF2B5EF4-FFF2-40B4-BE49-F238E27FC236}">
                <a16:creationId xmlns:a16="http://schemas.microsoft.com/office/drawing/2014/main" id="{2A9C39E3-F5AD-4D8E-B3E9-F6EA1288A2A4}"/>
              </a:ext>
            </a:extLst>
          </p:cNvPr>
          <p:cNvSpPr/>
          <p:nvPr/>
        </p:nvSpPr>
        <p:spPr>
          <a:xfrm>
            <a:off x="5508104" y="5085184"/>
            <a:ext cx="1728192" cy="1440160"/>
          </a:xfrm>
          <a:prstGeom prst="flowChartDocumen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Tabel</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grafik</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pictogra</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t>
            </a:r>
          </a:p>
        </p:txBody>
      </p:sp>
      <p:sp>
        <p:nvSpPr>
          <p:cNvPr id="24" name="Arrow: Striped Right 23">
            <a:extLst>
              <a:ext uri="{FF2B5EF4-FFF2-40B4-BE49-F238E27FC236}">
                <a16:creationId xmlns:a16="http://schemas.microsoft.com/office/drawing/2014/main" id="{9E9BB2BF-91AC-40A9-9C3B-6C687E026495}"/>
              </a:ext>
            </a:extLst>
          </p:cNvPr>
          <p:cNvSpPr/>
          <p:nvPr/>
        </p:nvSpPr>
        <p:spPr>
          <a:xfrm rot="5400000">
            <a:off x="5973632" y="4508163"/>
            <a:ext cx="613732" cy="576064"/>
          </a:xfrm>
          <a:prstGeom prst="striped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owchart: Document 24">
            <a:extLst>
              <a:ext uri="{FF2B5EF4-FFF2-40B4-BE49-F238E27FC236}">
                <a16:creationId xmlns:a16="http://schemas.microsoft.com/office/drawing/2014/main" id="{71FD3A67-581F-49C9-BDC4-BB255CB98DFF}"/>
              </a:ext>
            </a:extLst>
          </p:cNvPr>
          <p:cNvSpPr/>
          <p:nvPr/>
        </p:nvSpPr>
        <p:spPr>
          <a:xfrm>
            <a:off x="7400642" y="5085184"/>
            <a:ext cx="1635854" cy="1440160"/>
          </a:xfrm>
          <a:prstGeom prst="flowChartDocumen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Menjawab</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Rumusan</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Masalah</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p>
        </p:txBody>
      </p:sp>
      <p:sp>
        <p:nvSpPr>
          <p:cNvPr id="26" name="Arrow: Striped Right 25">
            <a:extLst>
              <a:ext uri="{FF2B5EF4-FFF2-40B4-BE49-F238E27FC236}">
                <a16:creationId xmlns:a16="http://schemas.microsoft.com/office/drawing/2014/main" id="{602D119D-A41D-44F7-890C-3144B8739346}"/>
              </a:ext>
            </a:extLst>
          </p:cNvPr>
          <p:cNvSpPr/>
          <p:nvPr/>
        </p:nvSpPr>
        <p:spPr>
          <a:xfrm rot="5400000">
            <a:off x="7855288" y="4515159"/>
            <a:ext cx="627724" cy="576064"/>
          </a:xfrm>
          <a:prstGeom prst="striped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lowchart: Document 26">
            <a:extLst>
              <a:ext uri="{FF2B5EF4-FFF2-40B4-BE49-F238E27FC236}">
                <a16:creationId xmlns:a16="http://schemas.microsoft.com/office/drawing/2014/main" id="{55CE2E09-81EC-4A36-9D39-E8F56F8C4085}"/>
              </a:ext>
            </a:extLst>
          </p:cNvPr>
          <p:cNvSpPr/>
          <p:nvPr/>
        </p:nvSpPr>
        <p:spPr>
          <a:xfrm>
            <a:off x="2117134" y="5064018"/>
            <a:ext cx="1597370" cy="1440160"/>
          </a:xfrm>
          <a:prstGeom prst="flowChartDocument">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Mmanual</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atau</a:t>
            </a:r>
            <a:r>
              <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dg </a:t>
            </a:r>
            <a:r>
              <a:rPr kumimoji="0" lang="en-ID" sz="20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Exel</a:t>
            </a:r>
            <a:endParaRPr kumimoji="0" lang="en-ID"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28" name="Arrow: Striped Right 27">
            <a:extLst>
              <a:ext uri="{FF2B5EF4-FFF2-40B4-BE49-F238E27FC236}">
                <a16:creationId xmlns:a16="http://schemas.microsoft.com/office/drawing/2014/main" id="{36E81D54-F19D-4B13-BCE9-E55F7F2E36E4}"/>
              </a:ext>
            </a:extLst>
          </p:cNvPr>
          <p:cNvSpPr/>
          <p:nvPr/>
        </p:nvSpPr>
        <p:spPr>
          <a:xfrm rot="5400000">
            <a:off x="2442086" y="4468981"/>
            <a:ext cx="720080" cy="576064"/>
          </a:xfrm>
          <a:prstGeom prst="striped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2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1000"/>
                                        <p:tgtEl>
                                          <p:spTgt spid="7"/>
                                        </p:tgtEl>
                                      </p:cBhvr>
                                    </p:animEffect>
                                    <p:anim calcmode="lin" valueType="num">
                                      <p:cBhvr>
                                        <p:cTn id="77" dur="1000" fill="hold"/>
                                        <p:tgtEl>
                                          <p:spTgt spid="7"/>
                                        </p:tgtEl>
                                        <p:attrNameLst>
                                          <p:attrName>ppt_x</p:attrName>
                                        </p:attrNameLst>
                                      </p:cBhvr>
                                      <p:tavLst>
                                        <p:tav tm="0">
                                          <p:val>
                                            <p:strVal val="#ppt_x"/>
                                          </p:val>
                                        </p:tav>
                                        <p:tav tm="100000">
                                          <p:val>
                                            <p:strVal val="#ppt_x"/>
                                          </p:val>
                                        </p:tav>
                                      </p:tavLst>
                                    </p:anim>
                                    <p:anim calcmode="lin" valueType="num">
                                      <p:cBhvr>
                                        <p:cTn id="78" dur="1000" fill="hold"/>
                                        <p:tgtEl>
                                          <p:spTgt spid="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fill="hold"/>
                                        <p:tgtEl>
                                          <p:spTgt spid="21"/>
                                        </p:tgtEl>
                                        <p:attrNameLst>
                                          <p:attrName>ppt_x</p:attrName>
                                        </p:attrNameLst>
                                      </p:cBhvr>
                                      <p:tavLst>
                                        <p:tav tm="0">
                                          <p:val>
                                            <p:strVal val="#ppt_x"/>
                                          </p:val>
                                        </p:tav>
                                        <p:tav tm="100000">
                                          <p:val>
                                            <p:strVal val="#ppt_x"/>
                                          </p:val>
                                        </p:tav>
                                      </p:tavLst>
                                    </p:anim>
                                    <p:anim calcmode="lin" valueType="num">
                                      <p:cBhvr additive="base">
                                        <p:cTn id="8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1000"/>
                                        <p:tgtEl>
                                          <p:spTgt spid="15"/>
                                        </p:tgtEl>
                                      </p:cBhvr>
                                    </p:animEffect>
                                    <p:anim calcmode="lin" valueType="num">
                                      <p:cBhvr>
                                        <p:cTn id="95" dur="1000" fill="hold"/>
                                        <p:tgtEl>
                                          <p:spTgt spid="15"/>
                                        </p:tgtEl>
                                        <p:attrNameLst>
                                          <p:attrName>ppt_x</p:attrName>
                                        </p:attrNameLst>
                                      </p:cBhvr>
                                      <p:tavLst>
                                        <p:tav tm="0">
                                          <p:val>
                                            <p:strVal val="#ppt_x"/>
                                          </p:val>
                                        </p:tav>
                                        <p:tav tm="100000">
                                          <p:val>
                                            <p:strVal val="#ppt_x"/>
                                          </p:val>
                                        </p:tav>
                                      </p:tavLst>
                                    </p:anim>
                                    <p:anim calcmode="lin" valueType="num">
                                      <p:cBhvr>
                                        <p:cTn id="96" dur="1000" fill="hold"/>
                                        <p:tgtEl>
                                          <p:spTgt spid="1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1000"/>
                                        <p:tgtEl>
                                          <p:spTgt spid="8"/>
                                        </p:tgtEl>
                                      </p:cBhvr>
                                    </p:animEffect>
                                    <p:anim calcmode="lin" valueType="num">
                                      <p:cBhvr>
                                        <p:cTn id="100" dur="1000" fill="hold"/>
                                        <p:tgtEl>
                                          <p:spTgt spid="8"/>
                                        </p:tgtEl>
                                        <p:attrNameLst>
                                          <p:attrName>ppt_x</p:attrName>
                                        </p:attrNameLst>
                                      </p:cBhvr>
                                      <p:tavLst>
                                        <p:tav tm="0">
                                          <p:val>
                                            <p:strVal val="#ppt_x"/>
                                          </p:val>
                                        </p:tav>
                                        <p:tav tm="100000">
                                          <p:val>
                                            <p:strVal val="#ppt_x"/>
                                          </p:val>
                                        </p:tav>
                                      </p:tavLst>
                                    </p:anim>
                                    <p:anim calcmode="lin" valueType="num">
                                      <p:cBhvr>
                                        <p:cTn id="101" dur="1000" fill="hold"/>
                                        <p:tgtEl>
                                          <p:spTgt spid="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1000"/>
                                        <p:tgtEl>
                                          <p:spTgt spid="24"/>
                                        </p:tgtEl>
                                      </p:cBhvr>
                                    </p:animEffect>
                                    <p:anim calcmode="lin" valueType="num">
                                      <p:cBhvr>
                                        <p:cTn id="105" dur="1000" fill="hold"/>
                                        <p:tgtEl>
                                          <p:spTgt spid="24"/>
                                        </p:tgtEl>
                                        <p:attrNameLst>
                                          <p:attrName>ppt_x</p:attrName>
                                        </p:attrNameLst>
                                      </p:cBhvr>
                                      <p:tavLst>
                                        <p:tav tm="0">
                                          <p:val>
                                            <p:strVal val="#ppt_x"/>
                                          </p:val>
                                        </p:tav>
                                        <p:tav tm="100000">
                                          <p:val>
                                            <p:strVal val="#ppt_x"/>
                                          </p:val>
                                        </p:tav>
                                      </p:tavLst>
                                    </p:anim>
                                    <p:anim calcmode="lin" valueType="num">
                                      <p:cBhvr>
                                        <p:cTn id="10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1000"/>
                                        <p:tgtEl>
                                          <p:spTgt spid="23"/>
                                        </p:tgtEl>
                                      </p:cBhvr>
                                    </p:animEffect>
                                    <p:anim calcmode="lin" valueType="num">
                                      <p:cBhvr>
                                        <p:cTn id="112" dur="1000" fill="hold"/>
                                        <p:tgtEl>
                                          <p:spTgt spid="23"/>
                                        </p:tgtEl>
                                        <p:attrNameLst>
                                          <p:attrName>ppt_x</p:attrName>
                                        </p:attrNameLst>
                                      </p:cBhvr>
                                      <p:tavLst>
                                        <p:tav tm="0">
                                          <p:val>
                                            <p:strVal val="#ppt_x"/>
                                          </p:val>
                                        </p:tav>
                                        <p:tav tm="100000">
                                          <p:val>
                                            <p:strVal val="#ppt_x"/>
                                          </p:val>
                                        </p:tav>
                                      </p:tavLst>
                                    </p:anim>
                                    <p:anim calcmode="lin" valueType="num">
                                      <p:cBhvr>
                                        <p:cTn id="1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1000" fill="hold"/>
                                        <p:tgtEl>
                                          <p:spTgt spid="16"/>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fade">
                                      <p:cBhvr>
                                        <p:cTn id="123" dur="1000"/>
                                        <p:tgtEl>
                                          <p:spTgt spid="9"/>
                                        </p:tgtEl>
                                      </p:cBhvr>
                                    </p:animEffect>
                                    <p:anim calcmode="lin" valueType="num">
                                      <p:cBhvr>
                                        <p:cTn id="124" dur="1000" fill="hold"/>
                                        <p:tgtEl>
                                          <p:spTgt spid="9"/>
                                        </p:tgtEl>
                                        <p:attrNameLst>
                                          <p:attrName>ppt_x</p:attrName>
                                        </p:attrNameLst>
                                      </p:cBhvr>
                                      <p:tavLst>
                                        <p:tav tm="0">
                                          <p:val>
                                            <p:strVal val="#ppt_x"/>
                                          </p:val>
                                        </p:tav>
                                        <p:tav tm="100000">
                                          <p:val>
                                            <p:strVal val="#ppt_x"/>
                                          </p:val>
                                        </p:tav>
                                      </p:tavLst>
                                    </p:anim>
                                    <p:anim calcmode="lin" valueType="num">
                                      <p:cBhvr>
                                        <p:cTn id="1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1000"/>
                                        <p:tgtEl>
                                          <p:spTgt spid="25"/>
                                        </p:tgtEl>
                                      </p:cBhvr>
                                    </p:animEffect>
                                    <p:anim calcmode="lin" valueType="num">
                                      <p:cBhvr>
                                        <p:cTn id="131" dur="1000" fill="hold"/>
                                        <p:tgtEl>
                                          <p:spTgt spid="25"/>
                                        </p:tgtEl>
                                        <p:attrNameLst>
                                          <p:attrName>ppt_x</p:attrName>
                                        </p:attrNameLst>
                                      </p:cBhvr>
                                      <p:tavLst>
                                        <p:tav tm="0">
                                          <p:val>
                                            <p:strVal val="#ppt_x"/>
                                          </p:val>
                                        </p:tav>
                                        <p:tav tm="100000">
                                          <p:val>
                                            <p:strVal val="#ppt_x"/>
                                          </p:val>
                                        </p:tav>
                                      </p:tavLst>
                                    </p:anim>
                                    <p:anim calcmode="lin" valueType="num">
                                      <p:cBhvr>
                                        <p:cTn id="132" dur="1000" fill="hold"/>
                                        <p:tgtEl>
                                          <p:spTgt spid="2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fade">
                                      <p:cBhvr>
                                        <p:cTn id="135" dur="1000"/>
                                        <p:tgtEl>
                                          <p:spTgt spid="26"/>
                                        </p:tgtEl>
                                      </p:cBhvr>
                                    </p:animEffect>
                                    <p:anim calcmode="lin" valueType="num">
                                      <p:cBhvr>
                                        <p:cTn id="136" dur="1000" fill="hold"/>
                                        <p:tgtEl>
                                          <p:spTgt spid="26"/>
                                        </p:tgtEl>
                                        <p:attrNameLst>
                                          <p:attrName>ppt_x</p:attrName>
                                        </p:attrNameLst>
                                      </p:cBhvr>
                                      <p:tavLst>
                                        <p:tav tm="0">
                                          <p:val>
                                            <p:strVal val="#ppt_x"/>
                                          </p:val>
                                        </p:tav>
                                        <p:tav tm="100000">
                                          <p:val>
                                            <p:strVal val="#ppt_x"/>
                                          </p:val>
                                        </p:tav>
                                      </p:tavLst>
                                    </p:anim>
                                    <p:anim calcmode="lin" valueType="num">
                                      <p:cBhvr>
                                        <p:cTn id="1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905000" y="228672"/>
            <a:ext cx="7086600" cy="968375"/>
          </a:xfrm>
        </p:spPr>
        <p:txBody>
          <a:bodyPr/>
          <a:lstStyle/>
          <a:p>
            <a:pPr eaLnBrk="1" hangingPunct="1">
              <a:defRPr/>
            </a:pPr>
            <a:r>
              <a:rPr lang="en-US" sz="2800" dirty="0">
                <a:latin typeface="Tahoma" pitchFamily="34" charset="0"/>
              </a:rPr>
              <a:t>DATA INTERVAL DAN RATIO </a:t>
            </a:r>
            <a:br>
              <a:rPr lang="en-US" sz="2800" dirty="0">
                <a:latin typeface="Tahoma" pitchFamily="34" charset="0"/>
              </a:rPr>
            </a:br>
            <a:endParaRPr lang="en-GB" sz="2800" dirty="0">
              <a:latin typeface="Tahoma" pitchFamily="34" charset="0"/>
            </a:endParaRPr>
          </a:p>
        </p:txBody>
      </p:sp>
      <p:sp>
        <p:nvSpPr>
          <p:cNvPr id="134161" name="Text Box 17"/>
          <p:cNvSpPr txBox="1">
            <a:spLocks noChangeArrowheads="1"/>
          </p:cNvSpPr>
          <p:nvPr/>
        </p:nvSpPr>
        <p:spPr bwMode="auto">
          <a:xfrm>
            <a:off x="804856" y="1357111"/>
            <a:ext cx="6480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rPr>
              <a:t>DATA INTERVAL: JARAK SAMA TDK ADA NILAI NOL ABSOLUT (SKALA TERMOMETER)</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grpSp>
        <p:nvGrpSpPr>
          <p:cNvPr id="2" name="Group 56"/>
          <p:cNvGrpSpPr>
            <a:grpSpLocks/>
          </p:cNvGrpSpPr>
          <p:nvPr/>
        </p:nvGrpSpPr>
        <p:grpSpPr bwMode="auto">
          <a:xfrm>
            <a:off x="468315" y="2564904"/>
            <a:ext cx="8280400" cy="863600"/>
            <a:chOff x="295" y="1797"/>
            <a:chExt cx="5216" cy="544"/>
          </a:xfrm>
        </p:grpSpPr>
        <p:sp>
          <p:nvSpPr>
            <p:cNvPr id="79904" name="Line 4"/>
            <p:cNvSpPr>
              <a:spLocks noChangeShapeType="1"/>
            </p:cNvSpPr>
            <p:nvPr/>
          </p:nvSpPr>
          <p:spPr bwMode="auto">
            <a:xfrm>
              <a:off x="431" y="2341"/>
              <a:ext cx="508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05" name="Line 5"/>
            <p:cNvSpPr>
              <a:spLocks noChangeShapeType="1"/>
            </p:cNvSpPr>
            <p:nvPr/>
          </p:nvSpPr>
          <p:spPr bwMode="auto">
            <a:xfrm>
              <a:off x="476"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06" name="Line 6"/>
            <p:cNvSpPr>
              <a:spLocks noChangeShapeType="1"/>
            </p:cNvSpPr>
            <p:nvPr/>
          </p:nvSpPr>
          <p:spPr bwMode="auto">
            <a:xfrm>
              <a:off x="884"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07" name="Line 7"/>
            <p:cNvSpPr>
              <a:spLocks noChangeShapeType="1"/>
            </p:cNvSpPr>
            <p:nvPr/>
          </p:nvSpPr>
          <p:spPr bwMode="auto">
            <a:xfrm>
              <a:off x="1292"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08" name="Line 8"/>
            <p:cNvSpPr>
              <a:spLocks noChangeShapeType="1"/>
            </p:cNvSpPr>
            <p:nvPr/>
          </p:nvSpPr>
          <p:spPr bwMode="auto">
            <a:xfrm>
              <a:off x="1701"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09" name="Line 9"/>
            <p:cNvSpPr>
              <a:spLocks noChangeShapeType="1"/>
            </p:cNvSpPr>
            <p:nvPr/>
          </p:nvSpPr>
          <p:spPr bwMode="auto">
            <a:xfrm>
              <a:off x="2109"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10" name="Line 10"/>
            <p:cNvSpPr>
              <a:spLocks noChangeShapeType="1"/>
            </p:cNvSpPr>
            <p:nvPr/>
          </p:nvSpPr>
          <p:spPr bwMode="auto">
            <a:xfrm>
              <a:off x="2517"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11" name="Line 11"/>
            <p:cNvSpPr>
              <a:spLocks noChangeShapeType="1"/>
            </p:cNvSpPr>
            <p:nvPr/>
          </p:nvSpPr>
          <p:spPr bwMode="auto">
            <a:xfrm>
              <a:off x="2925"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12" name="Line 12"/>
            <p:cNvSpPr>
              <a:spLocks noChangeShapeType="1"/>
            </p:cNvSpPr>
            <p:nvPr/>
          </p:nvSpPr>
          <p:spPr bwMode="auto">
            <a:xfrm>
              <a:off x="3334"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13" name="Line 13"/>
            <p:cNvSpPr>
              <a:spLocks noChangeShapeType="1"/>
            </p:cNvSpPr>
            <p:nvPr/>
          </p:nvSpPr>
          <p:spPr bwMode="auto">
            <a:xfrm>
              <a:off x="3742"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14" name="Line 14"/>
            <p:cNvSpPr>
              <a:spLocks noChangeShapeType="1"/>
            </p:cNvSpPr>
            <p:nvPr/>
          </p:nvSpPr>
          <p:spPr bwMode="auto">
            <a:xfrm>
              <a:off x="4150"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15" name="Line 15"/>
            <p:cNvSpPr>
              <a:spLocks noChangeShapeType="1"/>
            </p:cNvSpPr>
            <p:nvPr/>
          </p:nvSpPr>
          <p:spPr bwMode="auto">
            <a:xfrm>
              <a:off x="4559"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916" name="Line 16"/>
            <p:cNvSpPr>
              <a:spLocks noChangeShapeType="1"/>
            </p:cNvSpPr>
            <p:nvPr/>
          </p:nvSpPr>
          <p:spPr bwMode="auto">
            <a:xfrm>
              <a:off x="4967"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4797" name="Text Box 18"/>
            <p:cNvSpPr txBox="1">
              <a:spLocks noChangeArrowheads="1"/>
            </p:cNvSpPr>
            <p:nvPr/>
          </p:nvSpPr>
          <p:spPr bwMode="auto">
            <a:xfrm>
              <a:off x="295"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a:t>
              </a:r>
              <a:r>
                <a:rPr kumimoji="0" lang="en-US"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2</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74798" name="Text Box 19"/>
            <p:cNvSpPr txBox="1">
              <a:spLocks noChangeArrowheads="1"/>
            </p:cNvSpPr>
            <p:nvPr/>
          </p:nvSpPr>
          <p:spPr bwMode="auto">
            <a:xfrm>
              <a:off x="748"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a:t>
              </a:r>
              <a:r>
                <a:rPr kumimoji="0" lang="en-US"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1</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74799" name="Text Box 20"/>
            <p:cNvSpPr txBox="1">
              <a:spLocks noChangeArrowheads="1"/>
            </p:cNvSpPr>
            <p:nvPr/>
          </p:nvSpPr>
          <p:spPr bwMode="auto">
            <a:xfrm>
              <a:off x="1202"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rPr>
                <a:t>0</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800" name="Text Box 21"/>
            <p:cNvSpPr txBox="1">
              <a:spLocks noChangeArrowheads="1"/>
            </p:cNvSpPr>
            <p:nvPr/>
          </p:nvSpPr>
          <p:spPr bwMode="auto">
            <a:xfrm>
              <a:off x="1610"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1</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74801" name="Text Box 22"/>
            <p:cNvSpPr txBox="1">
              <a:spLocks noChangeArrowheads="1"/>
            </p:cNvSpPr>
            <p:nvPr/>
          </p:nvSpPr>
          <p:spPr bwMode="auto">
            <a:xfrm>
              <a:off x="1973"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2</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74802" name="Text Box 23"/>
            <p:cNvSpPr txBox="1">
              <a:spLocks noChangeArrowheads="1"/>
            </p:cNvSpPr>
            <p:nvPr/>
          </p:nvSpPr>
          <p:spPr bwMode="auto">
            <a:xfrm>
              <a:off x="2426"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3</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74803" name="Text Box 24"/>
            <p:cNvSpPr txBox="1">
              <a:spLocks noChangeArrowheads="1"/>
            </p:cNvSpPr>
            <p:nvPr/>
          </p:nvSpPr>
          <p:spPr bwMode="auto">
            <a:xfrm>
              <a:off x="2835"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4</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74804" name="Text Box 25"/>
            <p:cNvSpPr txBox="1">
              <a:spLocks noChangeArrowheads="1"/>
            </p:cNvSpPr>
            <p:nvPr/>
          </p:nvSpPr>
          <p:spPr bwMode="auto">
            <a:xfrm>
              <a:off x="3198"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5</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74805" name="Text Box 26"/>
            <p:cNvSpPr txBox="1">
              <a:spLocks noChangeArrowheads="1"/>
            </p:cNvSpPr>
            <p:nvPr/>
          </p:nvSpPr>
          <p:spPr bwMode="auto">
            <a:xfrm>
              <a:off x="3606"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6</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74806" name="Text Box 27"/>
            <p:cNvSpPr txBox="1">
              <a:spLocks noChangeArrowheads="1"/>
            </p:cNvSpPr>
            <p:nvPr/>
          </p:nvSpPr>
          <p:spPr bwMode="auto">
            <a:xfrm>
              <a:off x="4014"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7</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74807" name="Text Box 28"/>
            <p:cNvSpPr txBox="1">
              <a:spLocks noChangeArrowheads="1"/>
            </p:cNvSpPr>
            <p:nvPr/>
          </p:nvSpPr>
          <p:spPr bwMode="auto">
            <a:xfrm>
              <a:off x="4422"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8</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sp>
          <p:nvSpPr>
            <p:cNvPr id="74808" name="Text Box 29"/>
            <p:cNvSpPr txBox="1">
              <a:spLocks noChangeArrowheads="1"/>
            </p:cNvSpPr>
            <p:nvPr/>
          </p:nvSpPr>
          <p:spPr bwMode="auto">
            <a:xfrm>
              <a:off x="4830" y="1797"/>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9</a:t>
              </a:r>
              <a:endParaRPr kumimoji="0" lang="en-GB" sz="2000" b="1" i="0" u="none" strike="noStrike" kern="1200" cap="none" spc="0" normalizeH="0" baseline="0" noProof="0">
                <a:ln>
                  <a:noFill/>
                </a:ln>
                <a:solidFill>
                  <a:srgbClr val="FFFFFF"/>
                </a:solidFill>
                <a:effectLst/>
                <a:uLnTx/>
                <a:uFillTx/>
                <a:latin typeface="Times New Roman" pitchFamily="18" charset="0"/>
                <a:ea typeface="+mn-ea"/>
                <a:cs typeface="Arial" pitchFamily="34" charset="0"/>
              </a:endParaRPr>
            </a:p>
          </p:txBody>
        </p:sp>
      </p:grpSp>
      <p:grpSp>
        <p:nvGrpSpPr>
          <p:cNvPr id="4" name="Group 3">
            <a:extLst>
              <a:ext uri="{FF2B5EF4-FFF2-40B4-BE49-F238E27FC236}">
                <a16:creationId xmlns:a16="http://schemas.microsoft.com/office/drawing/2014/main" id="{5627FBE6-877F-46E0-B693-FE6314CFF501}"/>
              </a:ext>
            </a:extLst>
          </p:cNvPr>
          <p:cNvGrpSpPr/>
          <p:nvPr/>
        </p:nvGrpSpPr>
        <p:grpSpPr>
          <a:xfrm>
            <a:off x="539552" y="4999038"/>
            <a:ext cx="8136508" cy="950912"/>
            <a:chOff x="539552" y="4999038"/>
            <a:chExt cx="8136508" cy="950912"/>
          </a:xfrm>
        </p:grpSpPr>
        <p:sp>
          <p:nvSpPr>
            <p:cNvPr id="79879" name="Line 30"/>
            <p:cNvSpPr>
              <a:spLocks noChangeShapeType="1"/>
            </p:cNvSpPr>
            <p:nvPr/>
          </p:nvSpPr>
          <p:spPr bwMode="auto">
            <a:xfrm>
              <a:off x="611560" y="5949950"/>
              <a:ext cx="80645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80" name="Line 31"/>
            <p:cNvSpPr>
              <a:spLocks noChangeShapeType="1"/>
            </p:cNvSpPr>
            <p:nvPr/>
          </p:nvSpPr>
          <p:spPr bwMode="auto">
            <a:xfrm>
              <a:off x="610990"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81" name="Line 32"/>
            <p:cNvSpPr>
              <a:spLocks noChangeShapeType="1"/>
            </p:cNvSpPr>
            <p:nvPr/>
          </p:nvSpPr>
          <p:spPr bwMode="auto">
            <a:xfrm>
              <a:off x="1330326"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82" name="Line 33"/>
            <p:cNvSpPr>
              <a:spLocks noChangeShapeType="1"/>
            </p:cNvSpPr>
            <p:nvPr/>
          </p:nvSpPr>
          <p:spPr bwMode="auto">
            <a:xfrm>
              <a:off x="1978026"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83" name="Line 34"/>
            <p:cNvSpPr>
              <a:spLocks noChangeShapeType="1"/>
            </p:cNvSpPr>
            <p:nvPr/>
          </p:nvSpPr>
          <p:spPr bwMode="auto">
            <a:xfrm>
              <a:off x="2627313"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84" name="Line 35"/>
            <p:cNvSpPr>
              <a:spLocks noChangeShapeType="1"/>
            </p:cNvSpPr>
            <p:nvPr/>
          </p:nvSpPr>
          <p:spPr bwMode="auto">
            <a:xfrm>
              <a:off x="3275013"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85" name="Line 36"/>
            <p:cNvSpPr>
              <a:spLocks noChangeShapeType="1"/>
            </p:cNvSpPr>
            <p:nvPr/>
          </p:nvSpPr>
          <p:spPr bwMode="auto">
            <a:xfrm>
              <a:off x="3922713"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86" name="Line 37"/>
            <p:cNvSpPr>
              <a:spLocks noChangeShapeType="1"/>
            </p:cNvSpPr>
            <p:nvPr/>
          </p:nvSpPr>
          <p:spPr bwMode="auto">
            <a:xfrm>
              <a:off x="4570413"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87" name="Line 38"/>
            <p:cNvSpPr>
              <a:spLocks noChangeShapeType="1"/>
            </p:cNvSpPr>
            <p:nvPr/>
          </p:nvSpPr>
          <p:spPr bwMode="auto">
            <a:xfrm>
              <a:off x="5219701"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88" name="Line 39"/>
            <p:cNvSpPr>
              <a:spLocks noChangeShapeType="1"/>
            </p:cNvSpPr>
            <p:nvPr/>
          </p:nvSpPr>
          <p:spPr bwMode="auto">
            <a:xfrm>
              <a:off x="5867401"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89" name="Line 40"/>
            <p:cNvSpPr>
              <a:spLocks noChangeShapeType="1"/>
            </p:cNvSpPr>
            <p:nvPr/>
          </p:nvSpPr>
          <p:spPr bwMode="auto">
            <a:xfrm>
              <a:off x="6515101"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90" name="Line 41"/>
            <p:cNvSpPr>
              <a:spLocks noChangeShapeType="1"/>
            </p:cNvSpPr>
            <p:nvPr/>
          </p:nvSpPr>
          <p:spPr bwMode="auto">
            <a:xfrm>
              <a:off x="7164388"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9891" name="Line 42"/>
            <p:cNvSpPr>
              <a:spLocks noChangeShapeType="1"/>
            </p:cNvSpPr>
            <p:nvPr/>
          </p:nvSpPr>
          <p:spPr bwMode="auto">
            <a:xfrm>
              <a:off x="7812088" y="566261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4772" name="Text Box 43"/>
            <p:cNvSpPr txBox="1">
              <a:spLocks noChangeArrowheads="1"/>
            </p:cNvSpPr>
            <p:nvPr/>
          </p:nvSpPr>
          <p:spPr bwMode="auto">
            <a:xfrm>
              <a:off x="539552" y="5013325"/>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000" dirty="0">
                  <a:solidFill>
                    <a:srgbClr val="FFFFFF"/>
                  </a:solidFill>
                  <a:latin typeface="Times New Roman" pitchFamily="18" charset="0"/>
                </a:rPr>
                <a:t>0</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73" name="Text Box 44"/>
            <p:cNvSpPr txBox="1">
              <a:spLocks noChangeArrowheads="1"/>
            </p:cNvSpPr>
            <p:nvPr/>
          </p:nvSpPr>
          <p:spPr bwMode="auto">
            <a:xfrm>
              <a:off x="1187451" y="5013325"/>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000" dirty="0">
                  <a:solidFill>
                    <a:srgbClr val="FFFFFF"/>
                  </a:solidFill>
                  <a:latin typeface="Times New Roman" pitchFamily="18" charset="0"/>
                </a:rPr>
                <a:t>1</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74" name="Text Box 45"/>
            <p:cNvSpPr txBox="1">
              <a:spLocks noChangeArrowheads="1"/>
            </p:cNvSpPr>
            <p:nvPr/>
          </p:nvSpPr>
          <p:spPr bwMode="auto">
            <a:xfrm>
              <a:off x="1906588" y="5013325"/>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000" dirty="0">
                  <a:solidFill>
                    <a:srgbClr val="FFFFFF"/>
                  </a:solidFill>
                  <a:latin typeface="Times New Roman" pitchFamily="18" charset="0"/>
                </a:rPr>
                <a:t>2</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75" name="Text Box 46"/>
            <p:cNvSpPr txBox="1">
              <a:spLocks noChangeArrowheads="1"/>
            </p:cNvSpPr>
            <p:nvPr/>
          </p:nvSpPr>
          <p:spPr bwMode="auto">
            <a:xfrm>
              <a:off x="2555876" y="5013325"/>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000" dirty="0">
                  <a:solidFill>
                    <a:srgbClr val="FFFFFF"/>
                  </a:solidFill>
                  <a:latin typeface="Times New Roman" pitchFamily="18" charset="0"/>
                </a:rPr>
                <a:t>3</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76" name="Text Box 47"/>
            <p:cNvSpPr txBox="1">
              <a:spLocks noChangeArrowheads="1"/>
            </p:cNvSpPr>
            <p:nvPr/>
          </p:nvSpPr>
          <p:spPr bwMode="auto">
            <a:xfrm>
              <a:off x="3132138" y="5013325"/>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000" dirty="0">
                  <a:solidFill>
                    <a:srgbClr val="FFFFFF"/>
                  </a:solidFill>
                  <a:latin typeface="Times New Roman" pitchFamily="18" charset="0"/>
                </a:rPr>
                <a:t>4</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77" name="Text Box 48"/>
            <p:cNvSpPr txBox="1">
              <a:spLocks noChangeArrowheads="1"/>
            </p:cNvSpPr>
            <p:nvPr/>
          </p:nvSpPr>
          <p:spPr bwMode="auto">
            <a:xfrm>
              <a:off x="3779838" y="5013325"/>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000" dirty="0">
                  <a:solidFill>
                    <a:srgbClr val="FFFFFF"/>
                  </a:solidFill>
                  <a:latin typeface="Times New Roman" pitchFamily="18" charset="0"/>
                </a:rPr>
                <a:t>5</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78" name="Text Box 49"/>
            <p:cNvSpPr txBox="1">
              <a:spLocks noChangeArrowheads="1"/>
            </p:cNvSpPr>
            <p:nvPr/>
          </p:nvSpPr>
          <p:spPr bwMode="auto">
            <a:xfrm>
              <a:off x="4427538" y="5013325"/>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000" dirty="0">
                  <a:solidFill>
                    <a:srgbClr val="FFFFFF"/>
                  </a:solidFill>
                  <a:latin typeface="Times New Roman" pitchFamily="18" charset="0"/>
                </a:rPr>
                <a:t>6</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79" name="Text Box 50"/>
            <p:cNvSpPr txBox="1">
              <a:spLocks noChangeArrowheads="1"/>
            </p:cNvSpPr>
            <p:nvPr/>
          </p:nvSpPr>
          <p:spPr bwMode="auto">
            <a:xfrm>
              <a:off x="5075238" y="5013325"/>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000" dirty="0">
                  <a:solidFill>
                    <a:srgbClr val="FFFFFF"/>
                  </a:solidFill>
                  <a:latin typeface="Times New Roman" pitchFamily="18" charset="0"/>
                </a:rPr>
                <a:t>7</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80" name="Text Box 51"/>
            <p:cNvSpPr txBox="1">
              <a:spLocks noChangeArrowheads="1"/>
            </p:cNvSpPr>
            <p:nvPr/>
          </p:nvSpPr>
          <p:spPr bwMode="auto">
            <a:xfrm>
              <a:off x="5797551" y="4999038"/>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rPr>
                <a:t>8</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81" name="Text Box 52"/>
            <p:cNvSpPr txBox="1">
              <a:spLocks noChangeArrowheads="1"/>
            </p:cNvSpPr>
            <p:nvPr/>
          </p:nvSpPr>
          <p:spPr bwMode="auto">
            <a:xfrm>
              <a:off x="6445251" y="4999038"/>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000" dirty="0">
                  <a:solidFill>
                    <a:srgbClr val="FFFFFF"/>
                  </a:solidFill>
                  <a:latin typeface="Times New Roman" pitchFamily="18" charset="0"/>
                </a:rPr>
                <a:t>9</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82" name="Text Box 53"/>
            <p:cNvSpPr txBox="1">
              <a:spLocks noChangeArrowheads="1"/>
            </p:cNvSpPr>
            <p:nvPr/>
          </p:nvSpPr>
          <p:spPr bwMode="auto">
            <a:xfrm>
              <a:off x="7092951" y="4999038"/>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rPr>
                <a:t>10</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
          <p:nvSpPr>
            <p:cNvPr id="74783" name="Text Box 54"/>
            <p:cNvSpPr txBox="1">
              <a:spLocks noChangeArrowheads="1"/>
            </p:cNvSpPr>
            <p:nvPr/>
          </p:nvSpPr>
          <p:spPr bwMode="auto">
            <a:xfrm>
              <a:off x="7740651" y="4999038"/>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rPr>
                <a:t>11</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grpSp>
      <p:sp>
        <p:nvSpPr>
          <p:cNvPr id="134199" name="Text Box 55"/>
          <p:cNvSpPr txBox="1">
            <a:spLocks noChangeArrowheads="1"/>
          </p:cNvSpPr>
          <p:nvPr/>
        </p:nvSpPr>
        <p:spPr bwMode="auto">
          <a:xfrm>
            <a:off x="1763714" y="4076772"/>
            <a:ext cx="6192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rPr>
              <a:t>DATA RATIO: JARAK SAMA  ADA NILAI NOL ABUSOLUT (UKURAN PANJANG, BERAT DLL)</a:t>
            </a:r>
            <a:endParaRPr kumimoji="0" lang="en-GB" sz="2000" b="1"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27238094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p:cTn id="7" dur="500" decel="50000" fill="hold">
                                          <p:stCondLst>
                                            <p:cond delay="0"/>
                                          </p:stCondLst>
                                        </p:cTn>
                                        <p:tgtEl>
                                          <p:spTgt spid="13414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414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4146"/>
                                        </p:tgtEl>
                                        <p:attrNameLst>
                                          <p:attrName>ppt_w</p:attrName>
                                        </p:attrNameLst>
                                      </p:cBhvr>
                                      <p:tavLst>
                                        <p:tav tm="0">
                                          <p:val>
                                            <p:strVal val="#ppt_w*.05"/>
                                          </p:val>
                                        </p:tav>
                                        <p:tav tm="100000">
                                          <p:val>
                                            <p:strVal val="#ppt_w"/>
                                          </p:val>
                                        </p:tav>
                                      </p:tavLst>
                                    </p:anim>
                                    <p:anim calcmode="lin" valueType="num">
                                      <p:cBhvr>
                                        <p:cTn id="10" dur="1000" fill="hold"/>
                                        <p:tgtEl>
                                          <p:spTgt spid="13414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414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414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414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41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34161"/>
                                        </p:tgtEl>
                                        <p:attrNameLst>
                                          <p:attrName>style.visibility</p:attrName>
                                        </p:attrNameLst>
                                      </p:cBhvr>
                                      <p:to>
                                        <p:strVal val="visible"/>
                                      </p:to>
                                    </p:set>
                                    <p:animEffect transition="in" filter="wipe(down)">
                                      <p:cBhvr>
                                        <p:cTn id="19" dur="580">
                                          <p:stCondLst>
                                            <p:cond delay="0"/>
                                          </p:stCondLst>
                                        </p:cTn>
                                        <p:tgtEl>
                                          <p:spTgt spid="134161"/>
                                        </p:tgtEl>
                                      </p:cBhvr>
                                    </p:animEffect>
                                    <p:anim calcmode="lin" valueType="num">
                                      <p:cBhvr>
                                        <p:cTn id="20" dur="1822" tmFilter="0,0; 0.14,0.36; 0.43,0.73; 0.71,0.91; 1.0,1.0">
                                          <p:stCondLst>
                                            <p:cond delay="0"/>
                                          </p:stCondLst>
                                        </p:cTn>
                                        <p:tgtEl>
                                          <p:spTgt spid="13416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416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416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416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4161"/>
                                        </p:tgtEl>
                                        <p:attrNameLst>
                                          <p:attrName>ppt_y</p:attrName>
                                        </p:attrNameLst>
                                      </p:cBhvr>
                                      <p:tavLst>
                                        <p:tav tm="0" fmla="#ppt_y-sin(pi*$)/81">
                                          <p:val>
                                            <p:fltVal val="0"/>
                                          </p:val>
                                        </p:tav>
                                        <p:tav tm="100000">
                                          <p:val>
                                            <p:fltVal val="1"/>
                                          </p:val>
                                        </p:tav>
                                      </p:tavLst>
                                    </p:anim>
                                    <p:animScale>
                                      <p:cBhvr>
                                        <p:cTn id="25" dur="26">
                                          <p:stCondLst>
                                            <p:cond delay="650"/>
                                          </p:stCondLst>
                                        </p:cTn>
                                        <p:tgtEl>
                                          <p:spTgt spid="134161"/>
                                        </p:tgtEl>
                                      </p:cBhvr>
                                      <p:to x="100000" y="60000"/>
                                    </p:animScale>
                                    <p:animScale>
                                      <p:cBhvr>
                                        <p:cTn id="26" dur="166" decel="50000">
                                          <p:stCondLst>
                                            <p:cond delay="676"/>
                                          </p:stCondLst>
                                        </p:cTn>
                                        <p:tgtEl>
                                          <p:spTgt spid="134161"/>
                                        </p:tgtEl>
                                      </p:cBhvr>
                                      <p:to x="100000" y="100000"/>
                                    </p:animScale>
                                    <p:animScale>
                                      <p:cBhvr>
                                        <p:cTn id="27" dur="26">
                                          <p:stCondLst>
                                            <p:cond delay="1312"/>
                                          </p:stCondLst>
                                        </p:cTn>
                                        <p:tgtEl>
                                          <p:spTgt spid="134161"/>
                                        </p:tgtEl>
                                      </p:cBhvr>
                                      <p:to x="100000" y="80000"/>
                                    </p:animScale>
                                    <p:animScale>
                                      <p:cBhvr>
                                        <p:cTn id="28" dur="166" decel="50000">
                                          <p:stCondLst>
                                            <p:cond delay="1338"/>
                                          </p:stCondLst>
                                        </p:cTn>
                                        <p:tgtEl>
                                          <p:spTgt spid="134161"/>
                                        </p:tgtEl>
                                      </p:cBhvr>
                                      <p:to x="100000" y="100000"/>
                                    </p:animScale>
                                    <p:animScale>
                                      <p:cBhvr>
                                        <p:cTn id="29" dur="26">
                                          <p:stCondLst>
                                            <p:cond delay="1642"/>
                                          </p:stCondLst>
                                        </p:cTn>
                                        <p:tgtEl>
                                          <p:spTgt spid="134161"/>
                                        </p:tgtEl>
                                      </p:cBhvr>
                                      <p:to x="100000" y="90000"/>
                                    </p:animScale>
                                    <p:animScale>
                                      <p:cBhvr>
                                        <p:cTn id="30" dur="166" decel="50000">
                                          <p:stCondLst>
                                            <p:cond delay="1668"/>
                                          </p:stCondLst>
                                        </p:cTn>
                                        <p:tgtEl>
                                          <p:spTgt spid="134161"/>
                                        </p:tgtEl>
                                      </p:cBhvr>
                                      <p:to x="100000" y="100000"/>
                                    </p:animScale>
                                    <p:animScale>
                                      <p:cBhvr>
                                        <p:cTn id="31" dur="26">
                                          <p:stCondLst>
                                            <p:cond delay="1808"/>
                                          </p:stCondLst>
                                        </p:cTn>
                                        <p:tgtEl>
                                          <p:spTgt spid="134161"/>
                                        </p:tgtEl>
                                      </p:cBhvr>
                                      <p:to x="100000" y="95000"/>
                                    </p:animScale>
                                    <p:animScale>
                                      <p:cBhvr>
                                        <p:cTn id="32" dur="166" decel="50000">
                                          <p:stCondLst>
                                            <p:cond delay="1834"/>
                                          </p:stCondLst>
                                        </p:cTn>
                                        <p:tgtEl>
                                          <p:spTgt spid="134161"/>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80">
                                          <p:stCondLst>
                                            <p:cond delay="0"/>
                                          </p:stCondLst>
                                        </p:cTn>
                                        <p:tgtEl>
                                          <p:spTgt spid="2"/>
                                        </p:tgtEl>
                                      </p:cBhvr>
                                    </p:animEffect>
                                    <p:anim calcmode="lin" valueType="num">
                                      <p:cBhvr>
                                        <p:cTn id="3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gtEl>
                                      </p:cBhvr>
                                      <p:to x="100000" y="60000"/>
                                    </p:animScale>
                                    <p:animScale>
                                      <p:cBhvr>
                                        <p:cTn id="42" dur="166" decel="50000">
                                          <p:stCondLst>
                                            <p:cond delay="676"/>
                                          </p:stCondLst>
                                        </p:cTn>
                                        <p:tgtEl>
                                          <p:spTgt spid="2"/>
                                        </p:tgtEl>
                                      </p:cBhvr>
                                      <p:to x="100000" y="100000"/>
                                    </p:animScale>
                                    <p:animScale>
                                      <p:cBhvr>
                                        <p:cTn id="43" dur="26">
                                          <p:stCondLst>
                                            <p:cond delay="1312"/>
                                          </p:stCondLst>
                                        </p:cTn>
                                        <p:tgtEl>
                                          <p:spTgt spid="2"/>
                                        </p:tgtEl>
                                      </p:cBhvr>
                                      <p:to x="100000" y="80000"/>
                                    </p:animScale>
                                    <p:animScale>
                                      <p:cBhvr>
                                        <p:cTn id="44" dur="166" decel="50000">
                                          <p:stCondLst>
                                            <p:cond delay="1338"/>
                                          </p:stCondLst>
                                        </p:cTn>
                                        <p:tgtEl>
                                          <p:spTgt spid="2"/>
                                        </p:tgtEl>
                                      </p:cBhvr>
                                      <p:to x="100000" y="100000"/>
                                    </p:animScale>
                                    <p:animScale>
                                      <p:cBhvr>
                                        <p:cTn id="45" dur="26">
                                          <p:stCondLst>
                                            <p:cond delay="1642"/>
                                          </p:stCondLst>
                                        </p:cTn>
                                        <p:tgtEl>
                                          <p:spTgt spid="2"/>
                                        </p:tgtEl>
                                      </p:cBhvr>
                                      <p:to x="100000" y="90000"/>
                                    </p:animScale>
                                    <p:animScale>
                                      <p:cBhvr>
                                        <p:cTn id="46" dur="166" decel="50000">
                                          <p:stCondLst>
                                            <p:cond delay="1668"/>
                                          </p:stCondLst>
                                        </p:cTn>
                                        <p:tgtEl>
                                          <p:spTgt spid="2"/>
                                        </p:tgtEl>
                                      </p:cBhvr>
                                      <p:to x="100000" y="100000"/>
                                    </p:animScale>
                                    <p:animScale>
                                      <p:cBhvr>
                                        <p:cTn id="47" dur="26">
                                          <p:stCondLst>
                                            <p:cond delay="1808"/>
                                          </p:stCondLst>
                                        </p:cTn>
                                        <p:tgtEl>
                                          <p:spTgt spid="2"/>
                                        </p:tgtEl>
                                      </p:cBhvr>
                                      <p:to x="100000" y="95000"/>
                                    </p:animScale>
                                    <p:animScale>
                                      <p:cBhvr>
                                        <p:cTn id="48" dur="166" decel="50000">
                                          <p:stCondLst>
                                            <p:cond delay="1834"/>
                                          </p:stCondLst>
                                        </p:cTn>
                                        <p:tgtEl>
                                          <p:spTgt spid="2"/>
                                        </p:tgtEl>
                                      </p:cBhvr>
                                      <p:to x="100000" y="100000"/>
                                    </p:animScale>
                                  </p:childTnLst>
                                </p:cTn>
                              </p:par>
                              <p:par>
                                <p:cTn id="49" presetID="30" presetClass="entr" presetSubtype="0" fill="hold" grpId="0" nodeType="withEffect">
                                  <p:stCondLst>
                                    <p:cond delay="0"/>
                                  </p:stCondLst>
                                  <p:childTnLst>
                                    <p:set>
                                      <p:cBhvr>
                                        <p:cTn id="50" dur="1" fill="hold">
                                          <p:stCondLst>
                                            <p:cond delay="0"/>
                                          </p:stCondLst>
                                        </p:cTn>
                                        <p:tgtEl>
                                          <p:spTgt spid="134199"/>
                                        </p:tgtEl>
                                        <p:attrNameLst>
                                          <p:attrName>style.visibility</p:attrName>
                                        </p:attrNameLst>
                                      </p:cBhvr>
                                      <p:to>
                                        <p:strVal val="visible"/>
                                      </p:to>
                                    </p:set>
                                    <p:animEffect transition="in" filter="fade">
                                      <p:cBhvr>
                                        <p:cTn id="51" dur="800" decel="100000"/>
                                        <p:tgtEl>
                                          <p:spTgt spid="134199"/>
                                        </p:tgtEl>
                                      </p:cBhvr>
                                    </p:animEffect>
                                    <p:anim calcmode="lin" valueType="num">
                                      <p:cBhvr>
                                        <p:cTn id="52" dur="800" decel="100000" fill="hold"/>
                                        <p:tgtEl>
                                          <p:spTgt spid="134199"/>
                                        </p:tgtEl>
                                        <p:attrNameLst>
                                          <p:attrName>style.rotation</p:attrName>
                                        </p:attrNameLst>
                                      </p:cBhvr>
                                      <p:tavLst>
                                        <p:tav tm="0">
                                          <p:val>
                                            <p:fltVal val="-90"/>
                                          </p:val>
                                        </p:tav>
                                        <p:tav tm="100000">
                                          <p:val>
                                            <p:fltVal val="0"/>
                                          </p:val>
                                        </p:tav>
                                      </p:tavLst>
                                    </p:anim>
                                    <p:anim calcmode="lin" valueType="num">
                                      <p:cBhvr>
                                        <p:cTn id="53" dur="800" decel="100000" fill="hold"/>
                                        <p:tgtEl>
                                          <p:spTgt spid="134199"/>
                                        </p:tgtEl>
                                        <p:attrNameLst>
                                          <p:attrName>ppt_x</p:attrName>
                                        </p:attrNameLst>
                                      </p:cBhvr>
                                      <p:tavLst>
                                        <p:tav tm="0">
                                          <p:val>
                                            <p:strVal val="#ppt_x+0.4"/>
                                          </p:val>
                                        </p:tav>
                                        <p:tav tm="100000">
                                          <p:val>
                                            <p:strVal val="#ppt_x-0.05"/>
                                          </p:val>
                                        </p:tav>
                                      </p:tavLst>
                                    </p:anim>
                                    <p:anim calcmode="lin" valueType="num">
                                      <p:cBhvr>
                                        <p:cTn id="54" dur="800" decel="100000" fill="hold"/>
                                        <p:tgtEl>
                                          <p:spTgt spid="134199"/>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34199"/>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3419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61" grpId="0"/>
      <p:bldP spid="13419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p:cNvSpPr>
            <a:spLocks noChangeArrowheads="1"/>
          </p:cNvSpPr>
          <p:nvPr/>
        </p:nvSpPr>
        <p:spPr bwMode="auto">
          <a:xfrm>
            <a:off x="239057" y="2239472"/>
            <a:ext cx="2514536" cy="1549568"/>
          </a:xfrm>
          <a:prstGeom prst="rightArrowCallout">
            <a:avLst>
              <a:gd name="adj1" fmla="val 52343"/>
              <a:gd name="adj2" fmla="val 50000"/>
              <a:gd name="adj3" fmla="val 13605"/>
              <a:gd name="adj4" fmla="val 92749"/>
            </a:avLst>
          </a:prstGeom>
          <a:solidFill>
            <a:schemeClr val="tx2">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EF5FA"/>
                </a:solidFill>
                <a:effectLst/>
                <a:uLnTx/>
                <a:uFillTx/>
                <a:latin typeface="Arial Rounded MT Bold" panose="020F0704030504030204" pitchFamily="34" charset="0"/>
                <a:ea typeface="+mn-ea"/>
                <a:cs typeface="Arial" pitchFamily="34" charset="0"/>
              </a:rPr>
              <a:t>ANALISIS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EF5FA"/>
                </a:solidFill>
                <a:effectLst/>
                <a:uLnTx/>
                <a:uFillTx/>
                <a:latin typeface="Arial Rounded MT Bold" panose="020F0704030504030204" pitchFamily="34" charset="0"/>
                <a:ea typeface="+mn-ea"/>
                <a:cs typeface="Arial" pitchFamily="34" charset="0"/>
              </a:rPr>
              <a:t>KUANTITATIF: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EF5FA"/>
                </a:solidFill>
                <a:effectLst/>
                <a:uLnTx/>
                <a:uFillTx/>
                <a:latin typeface="Arial Rounded MT Bold" panose="020F0704030504030204" pitchFamily="34" charset="0"/>
                <a:ea typeface="+mn-ea"/>
                <a:cs typeface="Arial" pitchFamily="34" charset="0"/>
              </a:rPr>
              <a:t>DG STATISTIK</a:t>
            </a:r>
            <a:endParaRPr kumimoji="0" lang="en-GB" sz="1800" b="1" i="0" u="none" strike="noStrike" kern="1200" cap="none" spc="0" normalizeH="0" baseline="0" noProof="0" dirty="0">
              <a:ln>
                <a:noFill/>
              </a:ln>
              <a:solidFill>
                <a:srgbClr val="DEF5FA"/>
              </a:solidFill>
              <a:effectLst/>
              <a:uLnTx/>
              <a:uFillTx/>
              <a:latin typeface="Arial Rounded MT Bold" panose="020F0704030504030204" pitchFamily="34" charset="0"/>
              <a:ea typeface="+mn-ea"/>
              <a:cs typeface="Arial" pitchFamily="34" charset="0"/>
            </a:endParaRPr>
          </a:p>
        </p:txBody>
      </p:sp>
      <p:sp>
        <p:nvSpPr>
          <p:cNvPr id="10245" name="AutoShape 5"/>
          <p:cNvSpPr>
            <a:spLocks noChangeArrowheads="1"/>
          </p:cNvSpPr>
          <p:nvPr/>
        </p:nvSpPr>
        <p:spPr bwMode="auto">
          <a:xfrm>
            <a:off x="3348161" y="3573463"/>
            <a:ext cx="2447082" cy="1152525"/>
          </a:xfrm>
          <a:prstGeom prst="rightArrowCallout">
            <a:avLst>
              <a:gd name="adj1" fmla="val 52343"/>
              <a:gd name="adj2" fmla="val 50000"/>
              <a:gd name="adj3" fmla="val 39534"/>
              <a:gd name="adj4" fmla="val 81380"/>
            </a:avLst>
          </a:prstGeom>
          <a:solidFill>
            <a:srgbClr val="7030A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23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Lucida Sans Unicode"/>
                <a:ea typeface="+mn-ea"/>
                <a:cs typeface="Arial" pitchFamily="34" charset="0"/>
              </a:rPr>
              <a:t>Ii</a:t>
            </a:r>
            <a:r>
              <a:rPr kumimoji="0" lang="en-US" sz="2000" b="1" i="0" u="none" strike="noStrike" kern="1200" cap="none" spc="0" normalizeH="0" baseline="0" noProof="0" dirty="0" err="1">
                <a:ln>
                  <a:noFill/>
                </a:ln>
                <a:solidFill>
                  <a:prstClr val="white"/>
                </a:solidFill>
                <a:effectLst/>
                <a:uLnTx/>
                <a:uFillTx/>
                <a:latin typeface="Lucida Sans Unicode"/>
                <a:ea typeface="+mn-ea"/>
                <a:cs typeface="Arial" pitchFamily="34" charset="0"/>
              </a:rPr>
              <a:t>IN</a:t>
            </a:r>
            <a:r>
              <a:rPr kumimoji="0" lang="en-US" sz="2000" b="1" i="0" u="none" strike="noStrike" kern="1200" cap="none" spc="0" normalizeH="0" baseline="0" noProof="0" dirty="0" err="1">
                <a:ln>
                  <a:noFill/>
                </a:ln>
                <a:solidFill>
                  <a:prstClr val="white"/>
                </a:solidFill>
                <a:effectLst/>
                <a:uLnTx/>
                <a:uFillTx/>
                <a:latin typeface="Arial Rounded MT Bold" pitchFamily="34" charset="0"/>
                <a:ea typeface="+mn-ea"/>
                <a:cs typeface="Arial" pitchFamily="34" charset="0"/>
              </a:rPr>
              <a:t>FERENSIAL</a:t>
            </a:r>
            <a:endParaRPr kumimoji="0" lang="en-US" sz="2000" b="1" i="0" u="none" strike="noStrike" kern="1200" cap="none" spc="0" normalizeH="0" baseline="0" noProof="0" dirty="0">
              <a:ln>
                <a:noFill/>
              </a:ln>
              <a:solidFill>
                <a:prstClr val="white"/>
              </a:solidFill>
              <a:effectLst/>
              <a:uLnTx/>
              <a:uFillTx/>
              <a:latin typeface="Arial Rounded MT Bold"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Lucida Sans Unicode"/>
              <a:ea typeface="+mn-ea"/>
              <a:cs typeface="Arial" pitchFamily="34" charset="0"/>
            </a:endParaRPr>
          </a:p>
        </p:txBody>
      </p:sp>
      <p:sp>
        <p:nvSpPr>
          <p:cNvPr id="10246" name="AutoShape 6"/>
          <p:cNvSpPr>
            <a:spLocks noChangeArrowheads="1"/>
          </p:cNvSpPr>
          <p:nvPr/>
        </p:nvSpPr>
        <p:spPr bwMode="auto">
          <a:xfrm>
            <a:off x="3455590" y="777072"/>
            <a:ext cx="2447082" cy="1152525"/>
          </a:xfrm>
          <a:prstGeom prst="rightArrowCallout">
            <a:avLst>
              <a:gd name="adj1" fmla="val 52343"/>
              <a:gd name="adj2" fmla="val 50000"/>
              <a:gd name="adj3" fmla="val 42121"/>
              <a:gd name="adj4" fmla="val 81102"/>
            </a:avLst>
          </a:prstGeom>
          <a:solidFill>
            <a:schemeClr val="accent1">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EF5FA"/>
                </a:solidFill>
                <a:effectLst/>
                <a:uLnTx/>
                <a:uFillTx/>
                <a:latin typeface="Lucida Sans Unicode"/>
                <a:ea typeface="+mn-ea"/>
                <a:cs typeface="Arial" pitchFamily="34" charset="0"/>
              </a:rPr>
              <a:t>DESKRIPTIF</a:t>
            </a:r>
            <a:endParaRPr kumimoji="0" lang="en-GB" sz="2000" b="1" i="0" u="none" strike="noStrike" kern="1200" cap="none" spc="0" normalizeH="0" baseline="0" noProof="0" dirty="0">
              <a:ln>
                <a:noFill/>
              </a:ln>
              <a:solidFill>
                <a:srgbClr val="DEF5FA"/>
              </a:solidFill>
              <a:effectLst/>
              <a:uLnTx/>
              <a:uFillTx/>
              <a:latin typeface="Lucida Sans Unicode"/>
              <a:ea typeface="+mn-ea"/>
              <a:cs typeface="Arial" pitchFamily="34" charset="0"/>
            </a:endParaRPr>
          </a:p>
        </p:txBody>
      </p:sp>
      <p:sp>
        <p:nvSpPr>
          <p:cNvPr id="10247" name="AutoShape 7"/>
          <p:cNvSpPr>
            <a:spLocks noChangeArrowheads="1"/>
          </p:cNvSpPr>
          <p:nvPr/>
        </p:nvSpPr>
        <p:spPr bwMode="auto">
          <a:xfrm rot="16200000">
            <a:off x="963303" y="2550259"/>
            <a:ext cx="4176737" cy="592979"/>
          </a:xfrm>
          <a:prstGeom prst="triangle">
            <a:avLst>
              <a:gd name="adj" fmla="val 50000"/>
            </a:avLst>
          </a:prstGeom>
          <a:solidFill>
            <a:schemeClr val="tx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ucida Sans Unicode"/>
              <a:ea typeface="+mn-ea"/>
              <a:cs typeface="Arial" pitchFamily="34" charset="0"/>
            </a:endParaRPr>
          </a:p>
        </p:txBody>
      </p:sp>
      <p:sp>
        <p:nvSpPr>
          <p:cNvPr id="10248" name="AutoShape 8"/>
          <p:cNvSpPr>
            <a:spLocks noChangeArrowheads="1"/>
          </p:cNvSpPr>
          <p:nvPr/>
        </p:nvSpPr>
        <p:spPr bwMode="auto">
          <a:xfrm>
            <a:off x="6168093" y="2846748"/>
            <a:ext cx="2736850" cy="1152525"/>
          </a:xfrm>
          <a:prstGeom prst="rightArrowCallout">
            <a:avLst>
              <a:gd name="adj1" fmla="val 52343"/>
              <a:gd name="adj2" fmla="val 50000"/>
              <a:gd name="adj3" fmla="val 39534"/>
              <a:gd name="adj4" fmla="val 83352"/>
            </a:avLst>
          </a:prstGeom>
          <a:solidFill>
            <a:schemeClr val="bg2">
              <a:lumMod val="1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23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cida Sans Unicode"/>
                <a:ea typeface="+mn-ea"/>
                <a:cs typeface="Arial" pitchFamily="34" charset="0"/>
              </a:rPr>
              <a:t>PARAMETRIS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Lucida Sans Unicode"/>
              <a:ea typeface="+mn-ea"/>
              <a:cs typeface="Arial" pitchFamily="34" charset="0"/>
            </a:endParaRPr>
          </a:p>
        </p:txBody>
      </p:sp>
      <p:sp>
        <p:nvSpPr>
          <p:cNvPr id="10249" name="AutoShape 9"/>
          <p:cNvSpPr>
            <a:spLocks noChangeArrowheads="1"/>
          </p:cNvSpPr>
          <p:nvPr/>
        </p:nvSpPr>
        <p:spPr bwMode="auto">
          <a:xfrm>
            <a:off x="6168093" y="4725988"/>
            <a:ext cx="2736850" cy="1152525"/>
          </a:xfrm>
          <a:prstGeom prst="rightArrowCallout">
            <a:avLst>
              <a:gd name="adj1" fmla="val 52343"/>
              <a:gd name="adj2" fmla="val 50000"/>
              <a:gd name="adj3" fmla="val 39534"/>
              <a:gd name="adj4" fmla="val 83352"/>
            </a:avLst>
          </a:prstGeom>
          <a:solidFill>
            <a:schemeClr val="accent3">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Lucida Sans Unicode"/>
              <a:ea typeface="+mn-ea"/>
              <a:cs typeface="Arial"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cida Sans Unicode"/>
                <a:ea typeface="+mn-ea"/>
                <a:cs typeface="Arial" pitchFamily="34" charset="0"/>
              </a:rPr>
              <a:t>NON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cida Sans Unicode"/>
                <a:ea typeface="+mn-ea"/>
                <a:cs typeface="Arial" pitchFamily="34" charset="0"/>
              </a:rPr>
              <a:t>PARAMETRIS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Lucida Sans Unicode"/>
              <a:ea typeface="+mn-ea"/>
              <a:cs typeface="Arial" pitchFamily="34" charset="0"/>
            </a:endParaRPr>
          </a:p>
        </p:txBody>
      </p:sp>
      <p:sp>
        <p:nvSpPr>
          <p:cNvPr id="10250" name="AutoShape 10"/>
          <p:cNvSpPr>
            <a:spLocks noChangeArrowheads="1"/>
          </p:cNvSpPr>
          <p:nvPr/>
        </p:nvSpPr>
        <p:spPr bwMode="auto">
          <a:xfrm rot="16200000">
            <a:off x="4469252" y="4106422"/>
            <a:ext cx="2952526" cy="445155"/>
          </a:xfrm>
          <a:prstGeom prst="triangle">
            <a:avLst>
              <a:gd name="adj" fmla="val 50000"/>
            </a:avLst>
          </a:prstGeom>
          <a:solidFill>
            <a:schemeClr val="tx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Lucida Sans Unicode"/>
              <a:ea typeface="+mn-ea"/>
              <a:cs typeface="Arial" pitchFamily="34" charset="0"/>
            </a:endParaRPr>
          </a:p>
        </p:txBody>
      </p:sp>
    </p:spTree>
    <p:extLst>
      <p:ext uri="{BB962C8B-B14F-4D97-AF65-F5344CB8AC3E}">
        <p14:creationId xmlns:p14="http://schemas.microsoft.com/office/powerpoint/2010/main" val="3312879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285720" y="2428868"/>
            <a:ext cx="2143140" cy="1428760"/>
          </a:xfrm>
          <a:prstGeom prst="flowChartDocument">
            <a:avLst/>
          </a:prstGeom>
          <a:solidFill>
            <a:srgbClr val="0070C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Analisis</a:t>
            </a:r>
            <a:r>
              <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mn-cs"/>
              </a:rPr>
              <a:t>data</a:t>
            </a:r>
          </a:p>
        </p:txBody>
      </p:sp>
      <p:sp>
        <p:nvSpPr>
          <p:cNvPr id="5" name="Flowchart: Document 4"/>
          <p:cNvSpPr/>
          <p:nvPr/>
        </p:nvSpPr>
        <p:spPr>
          <a:xfrm>
            <a:off x="3286116" y="857232"/>
            <a:ext cx="2357454" cy="1214446"/>
          </a:xfrm>
          <a:prstGeom prst="flowChartDocument">
            <a:avLst/>
          </a:prstGeom>
          <a:solidFill>
            <a:schemeClr val="accent1">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Mengambarkan</a:t>
            </a:r>
            <a:endPar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mn-cs"/>
            </a:endParaRPr>
          </a:p>
        </p:txBody>
      </p:sp>
      <p:sp>
        <p:nvSpPr>
          <p:cNvPr id="6" name="Flowchart: Document 5"/>
          <p:cNvSpPr/>
          <p:nvPr/>
        </p:nvSpPr>
        <p:spPr>
          <a:xfrm>
            <a:off x="6286512" y="214290"/>
            <a:ext cx="2786050" cy="1071570"/>
          </a:xfrm>
          <a:prstGeom prst="flowChartDocument">
            <a:avLst/>
          </a:prstGeom>
          <a:solidFill>
            <a:schemeClr val="accent5">
              <a:lumMod val="2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Perhitungan</a:t>
            </a:r>
            <a:r>
              <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mn-cs"/>
              </a:rPr>
              <a:t> rata-rata &amp; SB</a:t>
            </a:r>
          </a:p>
        </p:txBody>
      </p:sp>
      <p:sp>
        <p:nvSpPr>
          <p:cNvPr id="9" name="Flowchart: Document 8"/>
          <p:cNvSpPr/>
          <p:nvPr/>
        </p:nvSpPr>
        <p:spPr>
          <a:xfrm>
            <a:off x="6286512" y="1428736"/>
            <a:ext cx="2786050" cy="1071570"/>
          </a:xfrm>
          <a:prstGeom prst="flowChartDocument">
            <a:avLst/>
          </a:prstGeom>
          <a:solidFill>
            <a:srgbClr val="0070C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Perhitungan</a:t>
            </a:r>
            <a:r>
              <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mn-cs"/>
              </a:rPr>
              <a:t> </a:t>
            </a:r>
            <a:r>
              <a:rPr kumimoji="0" lang="en-US" sz="24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Persentase</a:t>
            </a:r>
            <a:endPar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mn-cs"/>
            </a:endParaRPr>
          </a:p>
        </p:txBody>
      </p:sp>
      <p:sp>
        <p:nvSpPr>
          <p:cNvPr id="10" name="Flowchart: Document 9"/>
          <p:cNvSpPr/>
          <p:nvPr/>
        </p:nvSpPr>
        <p:spPr>
          <a:xfrm>
            <a:off x="3286116" y="4286256"/>
            <a:ext cx="2357454" cy="1214446"/>
          </a:xfrm>
          <a:prstGeom prst="flowChartDocument">
            <a:avLst/>
          </a:prstGeom>
          <a:solidFill>
            <a:srgbClr val="7030A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Pengujian</a:t>
            </a:r>
            <a:endPar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Hipotesis</a:t>
            </a:r>
            <a:endPar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mn-cs"/>
            </a:endParaRPr>
          </a:p>
        </p:txBody>
      </p:sp>
      <p:sp>
        <p:nvSpPr>
          <p:cNvPr id="11" name="Flowchart: Document 10"/>
          <p:cNvSpPr/>
          <p:nvPr/>
        </p:nvSpPr>
        <p:spPr>
          <a:xfrm>
            <a:off x="6286512" y="3071810"/>
            <a:ext cx="2786050" cy="1071570"/>
          </a:xfrm>
          <a:prstGeom prst="flowChartDocument">
            <a:avLst/>
          </a:prstGeom>
          <a:solidFill>
            <a:srgbClr val="7030A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Hipotesis</a:t>
            </a:r>
            <a:r>
              <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mn-cs"/>
              </a:rPr>
              <a:t> </a:t>
            </a:r>
            <a:r>
              <a:rPr kumimoji="0" lang="en-US" sz="24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Deskriptif</a:t>
            </a:r>
            <a:endPar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mn-cs"/>
            </a:endParaRPr>
          </a:p>
        </p:txBody>
      </p:sp>
      <p:sp>
        <p:nvSpPr>
          <p:cNvPr id="12" name="Flowchart: Document 11"/>
          <p:cNvSpPr/>
          <p:nvPr/>
        </p:nvSpPr>
        <p:spPr>
          <a:xfrm>
            <a:off x="6286512" y="4286256"/>
            <a:ext cx="2786050" cy="1071570"/>
          </a:xfrm>
          <a:prstGeom prst="flowChartDocument">
            <a:avLst/>
          </a:prstGeom>
          <a:solidFill>
            <a:srgbClr val="7030A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Hipotesis</a:t>
            </a:r>
            <a:r>
              <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mn-cs"/>
              </a:rPr>
              <a:t> </a:t>
            </a:r>
            <a:r>
              <a:rPr kumimoji="0" lang="en-US" sz="24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Kompratif</a:t>
            </a:r>
            <a:endPar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mn-cs"/>
            </a:endParaRPr>
          </a:p>
        </p:txBody>
      </p:sp>
      <p:sp>
        <p:nvSpPr>
          <p:cNvPr id="13" name="Flowchart: Document 12"/>
          <p:cNvSpPr/>
          <p:nvPr/>
        </p:nvSpPr>
        <p:spPr>
          <a:xfrm>
            <a:off x="6286512" y="5572140"/>
            <a:ext cx="2786050" cy="1071570"/>
          </a:xfrm>
          <a:prstGeom prst="flowChartDocument">
            <a:avLst/>
          </a:prstGeom>
          <a:solidFill>
            <a:srgbClr val="7030A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Hipotesis</a:t>
            </a:r>
            <a:r>
              <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mn-cs"/>
              </a:rPr>
              <a:t> </a:t>
            </a:r>
            <a:r>
              <a:rPr kumimoji="0" lang="en-US" sz="24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Asosi</a:t>
            </a:r>
            <a:r>
              <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mn-cs"/>
              </a:rPr>
              <a:t>- </a:t>
            </a:r>
            <a:r>
              <a:rPr kumimoji="0" lang="en-US" sz="2400" b="0" i="0" u="none" strike="noStrike" kern="1200" cap="none" spc="0" normalizeH="0" baseline="0" noProof="0" dirty="0" err="1">
                <a:ln>
                  <a:noFill/>
                </a:ln>
                <a:solidFill>
                  <a:srgbClr val="FFFFFF"/>
                </a:solidFill>
                <a:effectLst/>
                <a:uLnTx/>
                <a:uFillTx/>
                <a:latin typeface="Arial Rounded MT Bold" pitchFamily="34" charset="0"/>
                <a:ea typeface="+mn-ea"/>
                <a:cs typeface="+mn-cs"/>
              </a:rPr>
              <a:t>atif</a:t>
            </a:r>
            <a:r>
              <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mn-cs"/>
              </a:rPr>
              <a:t>, path, SEM</a:t>
            </a:r>
          </a:p>
        </p:txBody>
      </p:sp>
      <p:sp>
        <p:nvSpPr>
          <p:cNvPr id="14" name="Trapezoid 13"/>
          <p:cNvSpPr/>
          <p:nvPr/>
        </p:nvSpPr>
        <p:spPr>
          <a:xfrm rot="16200000">
            <a:off x="535752" y="2964653"/>
            <a:ext cx="4714908" cy="500066"/>
          </a:xfrm>
          <a:prstGeom prst="trapezoid">
            <a:avLst>
              <a:gd name="adj" fmla="val 125571"/>
            </a:avLst>
          </a:prstGeom>
          <a:solidFill>
            <a:schemeClr val="accent2">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a:ea typeface="+mn-ea"/>
              <a:cs typeface="+mn-cs"/>
            </a:endParaRPr>
          </a:p>
        </p:txBody>
      </p:sp>
      <p:sp>
        <p:nvSpPr>
          <p:cNvPr id="15" name="Trapezoid 14"/>
          <p:cNvSpPr/>
          <p:nvPr/>
        </p:nvSpPr>
        <p:spPr>
          <a:xfrm rot="16200000">
            <a:off x="4214810" y="4572008"/>
            <a:ext cx="3500462" cy="500066"/>
          </a:xfrm>
          <a:prstGeom prst="trapezoid">
            <a:avLst>
              <a:gd name="adj" fmla="val 125571"/>
            </a:avLst>
          </a:prstGeom>
          <a:solidFill>
            <a:schemeClr val="accent2">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a:ea typeface="+mn-ea"/>
              <a:cs typeface="+mn-cs"/>
            </a:endParaRPr>
          </a:p>
        </p:txBody>
      </p:sp>
      <p:sp>
        <p:nvSpPr>
          <p:cNvPr id="16" name="Trapezoid 15"/>
          <p:cNvSpPr/>
          <p:nvPr/>
        </p:nvSpPr>
        <p:spPr>
          <a:xfrm rot="16200000">
            <a:off x="4857752" y="1071546"/>
            <a:ext cx="2214578" cy="500066"/>
          </a:xfrm>
          <a:prstGeom prst="trapezoid">
            <a:avLst>
              <a:gd name="adj" fmla="val 125571"/>
            </a:avLst>
          </a:prstGeom>
          <a:solidFill>
            <a:schemeClr val="accent2">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a:ea typeface="+mn-ea"/>
              <a:cs typeface="+mn-cs"/>
            </a:endParaRPr>
          </a:p>
        </p:txBody>
      </p:sp>
    </p:spTree>
    <p:extLst>
      <p:ext uri="{BB962C8B-B14F-4D97-AF65-F5344CB8AC3E}">
        <p14:creationId xmlns:p14="http://schemas.microsoft.com/office/powerpoint/2010/main" val="2044450825"/>
      </p:ext>
    </p:extLst>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t>Sugiyono, FT UNY</a:t>
            </a:r>
          </a:p>
        </p:txBody>
      </p:sp>
      <p:sp>
        <p:nvSpPr>
          <p:cNvPr id="215042" name="AutoShape 2"/>
          <p:cNvSpPr>
            <a:spLocks noChangeArrowheads="1"/>
          </p:cNvSpPr>
          <p:nvPr/>
        </p:nvSpPr>
        <p:spPr bwMode="auto">
          <a:xfrm>
            <a:off x="682627" y="2924180"/>
            <a:ext cx="3024188" cy="1222375"/>
          </a:xfrm>
          <a:prstGeom prst="rightArrowCallout">
            <a:avLst>
              <a:gd name="adj1" fmla="val 67352"/>
              <a:gd name="adj2" fmla="val 50000"/>
              <a:gd name="adj3" fmla="val 41211"/>
              <a:gd name="adj4" fmla="val 76856"/>
            </a:avLst>
          </a:prstGeom>
          <a:solidFill>
            <a:srgbClr val="000000"/>
          </a:solid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lIns="18000" tIns="10800" rIns="18000" bIns="10800" anchor="ct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500" b="0" i="0" u="none" strike="noStrike" kern="1200" cap="none" spc="0" normalizeH="0" baseline="0" noProof="0">
                <a:ln>
                  <a:noFill/>
                </a:ln>
                <a:solidFill>
                  <a:srgbClr val="FFFFFF"/>
                </a:solidFill>
                <a:effectLst/>
                <a:uLnTx/>
                <a:uFillTx/>
                <a:latin typeface="Arial"/>
                <a:ea typeface="+mn-ea"/>
                <a:cs typeface="Arial" pitchFamily="34" charset="0"/>
              </a:rPr>
              <a:t> KRITERIA DATA</a:t>
            </a:r>
          </a:p>
        </p:txBody>
      </p:sp>
      <p:sp>
        <p:nvSpPr>
          <p:cNvPr id="215043" name="AutoShape 3"/>
          <p:cNvSpPr>
            <a:spLocks noChangeArrowheads="1"/>
          </p:cNvSpPr>
          <p:nvPr/>
        </p:nvSpPr>
        <p:spPr bwMode="auto">
          <a:xfrm>
            <a:off x="4787901" y="1412877"/>
            <a:ext cx="3240088" cy="1222375"/>
          </a:xfrm>
          <a:prstGeom prst="rightArrowCallout">
            <a:avLst>
              <a:gd name="adj1" fmla="val 67352"/>
              <a:gd name="adj2" fmla="val 50000"/>
              <a:gd name="adj3" fmla="val 44153"/>
              <a:gd name="adj4" fmla="val 76856"/>
            </a:avLst>
          </a:prstGeom>
          <a:solidFill>
            <a:srgbClr val="FFFF00"/>
          </a:solid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lIns="18000" tIns="10800" rIns="18000" bIns="10800" anchor="ct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a:ea typeface="+mn-ea"/>
                <a:cs typeface="Arial" pitchFamily="34" charset="0"/>
              </a:rPr>
              <a:t>             </a:t>
            </a:r>
            <a:r>
              <a:rPr kumimoji="0" lang="en-US" sz="2800" b="0" i="0" u="none" strike="noStrike" kern="1200" cap="none" spc="0" normalizeH="0" baseline="0" noProof="0" dirty="0">
                <a:ln>
                  <a:noFill/>
                </a:ln>
                <a:solidFill>
                  <a:srgbClr val="000000"/>
                </a:solidFill>
                <a:effectLst/>
                <a:uLnTx/>
                <a:uFillTx/>
                <a:latin typeface="Arial"/>
                <a:ea typeface="+mn-ea"/>
                <a:cs typeface="Arial" pitchFamily="34" charset="0"/>
              </a:rPr>
              <a:t>VALID  </a:t>
            </a:r>
          </a:p>
        </p:txBody>
      </p:sp>
      <p:sp>
        <p:nvSpPr>
          <p:cNvPr id="215044" name="AutoShape 4"/>
          <p:cNvSpPr>
            <a:spLocks noChangeArrowheads="1"/>
          </p:cNvSpPr>
          <p:nvPr/>
        </p:nvSpPr>
        <p:spPr bwMode="auto">
          <a:xfrm>
            <a:off x="4787902" y="2924180"/>
            <a:ext cx="3168650" cy="1222375"/>
          </a:xfrm>
          <a:prstGeom prst="rightArrowCallout">
            <a:avLst>
              <a:gd name="adj1" fmla="val 67352"/>
              <a:gd name="adj2" fmla="val 50000"/>
              <a:gd name="adj3" fmla="val 43179"/>
              <a:gd name="adj4" fmla="val 76856"/>
            </a:avLst>
          </a:prstGeom>
          <a:solidFill>
            <a:srgbClr val="008000"/>
          </a:solid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lIns="18000" tIns="10800" rIns="18000" bIns="10800" anchor="ct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600" b="0" i="0" u="none" strike="noStrike" kern="1200" cap="none" spc="0" normalizeH="0" baseline="0" noProof="0" dirty="0">
              <a:ln>
                <a:noFill/>
              </a:ln>
              <a:solidFill>
                <a:srgbClr val="FFFF00"/>
              </a:solidFill>
              <a:effectLst/>
              <a:uLnTx/>
              <a:uFillTx/>
              <a:latin typeface="Arial"/>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600" b="0" i="0" u="none" strike="noStrike" kern="1200" cap="none" spc="0" normalizeH="0" baseline="0" noProof="0" dirty="0">
                <a:ln>
                  <a:noFill/>
                </a:ln>
                <a:solidFill>
                  <a:srgbClr val="FFFF00"/>
                </a:solidFill>
                <a:effectLst/>
                <a:uLnTx/>
                <a:uFillTx/>
                <a:latin typeface="Arial"/>
                <a:ea typeface="+mn-ea"/>
                <a:cs typeface="Arial" pitchFamily="34" charset="0"/>
              </a:rPr>
              <a:t>             RELIABEL</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600" b="0" i="0" u="none" strike="noStrike" kern="1200" cap="none" spc="0" normalizeH="0" baseline="0" noProof="0" dirty="0">
              <a:ln>
                <a:noFill/>
              </a:ln>
              <a:solidFill>
                <a:srgbClr val="FFFF00"/>
              </a:solidFill>
              <a:effectLst/>
              <a:uLnTx/>
              <a:uFillTx/>
              <a:latin typeface="Arial"/>
              <a:ea typeface="+mn-ea"/>
              <a:cs typeface="Arial" pitchFamily="34" charset="0"/>
            </a:endParaRPr>
          </a:p>
        </p:txBody>
      </p:sp>
      <p:sp>
        <p:nvSpPr>
          <p:cNvPr id="215045" name="AutoShape 5"/>
          <p:cNvSpPr>
            <a:spLocks noChangeArrowheads="1"/>
          </p:cNvSpPr>
          <p:nvPr/>
        </p:nvSpPr>
        <p:spPr bwMode="auto">
          <a:xfrm>
            <a:off x="4787902" y="4508572"/>
            <a:ext cx="3024188" cy="1222375"/>
          </a:xfrm>
          <a:prstGeom prst="rightArrowCallout">
            <a:avLst>
              <a:gd name="adj1" fmla="val 67352"/>
              <a:gd name="adj2" fmla="val 50000"/>
              <a:gd name="adj3" fmla="val 41211"/>
              <a:gd name="adj4" fmla="val 76856"/>
            </a:avLst>
          </a:prstGeom>
          <a:solidFill>
            <a:srgbClr val="FF3300"/>
          </a:solid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lIns="18000" tIns="10800" rIns="18000" bIns="10800" anchor="ct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600" b="0" i="0" u="none" strike="noStrike" kern="1200" cap="none" spc="0" normalizeH="0" baseline="0" noProof="0" dirty="0">
              <a:ln>
                <a:noFill/>
              </a:ln>
              <a:solidFill>
                <a:srgbClr val="FFFF00"/>
              </a:solidFill>
              <a:effectLst/>
              <a:uLnTx/>
              <a:uFillTx/>
              <a:latin typeface="Arial"/>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600" b="0" i="0" u="none" strike="noStrike" kern="1200" cap="none" spc="0" normalizeH="0" baseline="0" noProof="0" dirty="0">
                <a:ln>
                  <a:noFill/>
                </a:ln>
                <a:solidFill>
                  <a:srgbClr val="FFFF00"/>
                </a:solidFill>
                <a:effectLst/>
                <a:uLnTx/>
                <a:uFillTx/>
                <a:latin typeface="Arial"/>
                <a:ea typeface="+mn-ea"/>
                <a:cs typeface="Arial" pitchFamily="34" charset="0"/>
              </a:rPr>
              <a:t>      OBYEKTIF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600" b="0" i="0" u="none" strike="noStrike" kern="1200" cap="none" spc="0" normalizeH="0" baseline="0" noProof="0" dirty="0">
                <a:ln>
                  <a:noFill/>
                </a:ln>
                <a:solidFill>
                  <a:srgbClr val="FFFF00"/>
                </a:solidFill>
                <a:effectLst/>
                <a:uLnTx/>
                <a:uFillTx/>
                <a:latin typeface="Arial"/>
                <a:ea typeface="+mn-ea"/>
                <a:cs typeface="Arial" pitchFamily="34" charset="0"/>
              </a:rPr>
              <a:t> </a:t>
            </a:r>
          </a:p>
        </p:txBody>
      </p:sp>
      <p:sp>
        <p:nvSpPr>
          <p:cNvPr id="215046" name="Rectangle 6"/>
          <p:cNvSpPr>
            <a:spLocks noChangeArrowheads="1"/>
          </p:cNvSpPr>
          <p:nvPr/>
        </p:nvSpPr>
        <p:spPr bwMode="auto">
          <a:xfrm>
            <a:off x="3995738" y="1700213"/>
            <a:ext cx="287337" cy="3889375"/>
          </a:xfrm>
          <a:prstGeom prst="rect">
            <a:avLst/>
          </a:prstGeom>
          <a:solidFill>
            <a:srgbClr val="FFFF00"/>
          </a:solid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5047" name="AutoShape 7"/>
          <p:cNvSpPr>
            <a:spLocks noChangeArrowheads="1"/>
          </p:cNvSpPr>
          <p:nvPr/>
        </p:nvSpPr>
        <p:spPr bwMode="auto">
          <a:xfrm>
            <a:off x="3706849" y="1844675"/>
            <a:ext cx="1081087" cy="503238"/>
          </a:xfrm>
          <a:prstGeom prst="notchedRightArrow">
            <a:avLst>
              <a:gd name="adj1" fmla="val 50000"/>
              <a:gd name="adj2" fmla="val 53707"/>
            </a:avLst>
          </a:prstGeom>
          <a:solidFill>
            <a:schemeClr val="hlink"/>
          </a:solid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5048" name="AutoShape 8"/>
          <p:cNvSpPr>
            <a:spLocks noChangeArrowheads="1"/>
          </p:cNvSpPr>
          <p:nvPr/>
        </p:nvSpPr>
        <p:spPr bwMode="auto">
          <a:xfrm>
            <a:off x="3706849" y="3213100"/>
            <a:ext cx="1081087" cy="503238"/>
          </a:xfrm>
          <a:prstGeom prst="notchedRightArrow">
            <a:avLst>
              <a:gd name="adj1" fmla="val 50000"/>
              <a:gd name="adj2" fmla="val 53707"/>
            </a:avLst>
          </a:prstGeom>
          <a:solidFill>
            <a:schemeClr val="hlink"/>
          </a:solid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5049" name="AutoShape 9"/>
          <p:cNvSpPr>
            <a:spLocks noChangeArrowheads="1"/>
          </p:cNvSpPr>
          <p:nvPr/>
        </p:nvSpPr>
        <p:spPr bwMode="auto">
          <a:xfrm>
            <a:off x="3706849" y="4868935"/>
            <a:ext cx="1081087" cy="503237"/>
          </a:xfrm>
          <a:prstGeom prst="notchedRightArrow">
            <a:avLst>
              <a:gd name="adj1" fmla="val 50000"/>
              <a:gd name="adj2" fmla="val 53707"/>
            </a:avLst>
          </a:prstGeom>
          <a:solidFill>
            <a:schemeClr val="hlink"/>
          </a:solid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Tree>
    <p:extLst>
      <p:ext uri="{BB962C8B-B14F-4D97-AF65-F5344CB8AC3E}">
        <p14:creationId xmlns:p14="http://schemas.microsoft.com/office/powerpoint/2010/main" val="338901054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15042"/>
                                        </p:tgtEl>
                                        <p:attrNameLst>
                                          <p:attrName>style.visibility</p:attrName>
                                        </p:attrNameLst>
                                      </p:cBhvr>
                                      <p:to>
                                        <p:strVal val="visible"/>
                                      </p:to>
                                    </p:set>
                                    <p:anim calcmode="discrete" valueType="clr">
                                      <p:cBhvr override="childStyle">
                                        <p:cTn id="7" dur="80"/>
                                        <p:tgtEl>
                                          <p:spTgt spid="215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42"/>
                                        </p:tgtEl>
                                        <p:attrNameLst>
                                          <p:attrName>fillcolor</p:attrName>
                                        </p:attrNameLst>
                                      </p:cBhvr>
                                      <p:tavLst>
                                        <p:tav tm="0">
                                          <p:val>
                                            <p:clrVal>
                                              <a:schemeClr val="accent2"/>
                                            </p:clrVal>
                                          </p:val>
                                        </p:tav>
                                        <p:tav tm="50000">
                                          <p:val>
                                            <p:clrVal>
                                              <a:schemeClr val="hlink"/>
                                            </p:clrVal>
                                          </p:val>
                                        </p:tav>
                                      </p:tavLst>
                                    </p:anim>
                                    <p:set>
                                      <p:cBhvr>
                                        <p:cTn id="9" dur="80"/>
                                        <p:tgtEl>
                                          <p:spTgt spid="2150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15046"/>
                                        </p:tgtEl>
                                        <p:attrNameLst>
                                          <p:attrName>style.visibility</p:attrName>
                                        </p:attrNameLst>
                                      </p:cBhvr>
                                      <p:to>
                                        <p:strVal val="visible"/>
                                      </p:to>
                                    </p:set>
                                    <p:anim calcmode="lin" valueType="num">
                                      <p:cBhvr additive="base">
                                        <p:cTn id="14" dur="500" fill="hold"/>
                                        <p:tgtEl>
                                          <p:spTgt spid="215046"/>
                                        </p:tgtEl>
                                        <p:attrNameLst>
                                          <p:attrName>ppt_x</p:attrName>
                                        </p:attrNameLst>
                                      </p:cBhvr>
                                      <p:tavLst>
                                        <p:tav tm="0">
                                          <p:val>
                                            <p:strVal val="#ppt_x"/>
                                          </p:val>
                                        </p:tav>
                                        <p:tav tm="100000">
                                          <p:val>
                                            <p:strVal val="#ppt_x"/>
                                          </p:val>
                                        </p:tav>
                                      </p:tavLst>
                                    </p:anim>
                                    <p:anim calcmode="lin" valueType="num">
                                      <p:cBhvr additive="base">
                                        <p:cTn id="15" dur="500" fill="hold"/>
                                        <p:tgtEl>
                                          <p:spTgt spid="21504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nodeType="clickEffect">
                                  <p:stCondLst>
                                    <p:cond delay="0"/>
                                  </p:stCondLst>
                                  <p:childTnLst>
                                    <p:set>
                                      <p:cBhvr>
                                        <p:cTn id="19" dur="1" fill="hold">
                                          <p:stCondLst>
                                            <p:cond delay="0"/>
                                          </p:stCondLst>
                                        </p:cTn>
                                        <p:tgtEl>
                                          <p:spTgt spid="215047"/>
                                        </p:tgtEl>
                                        <p:attrNameLst>
                                          <p:attrName>style.visibility</p:attrName>
                                        </p:attrNameLst>
                                      </p:cBhvr>
                                      <p:to>
                                        <p:strVal val="visible"/>
                                      </p:to>
                                    </p:set>
                                    <p:anim calcmode="lin" valueType="num">
                                      <p:cBhvr>
                                        <p:cTn id="20" dur="500" decel="50000" fill="hold">
                                          <p:stCondLst>
                                            <p:cond delay="0"/>
                                          </p:stCondLst>
                                        </p:cTn>
                                        <p:tgtEl>
                                          <p:spTgt spid="215047"/>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215047"/>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215047"/>
                                        </p:tgtEl>
                                        <p:attrNameLst>
                                          <p:attrName>ppt_w</p:attrName>
                                        </p:attrNameLst>
                                      </p:cBhvr>
                                      <p:tavLst>
                                        <p:tav tm="0">
                                          <p:val>
                                            <p:strVal val="#ppt_w*.05"/>
                                          </p:val>
                                        </p:tav>
                                        <p:tav tm="100000">
                                          <p:val>
                                            <p:strVal val="#ppt_w"/>
                                          </p:val>
                                        </p:tav>
                                      </p:tavLst>
                                    </p:anim>
                                    <p:anim calcmode="lin" valueType="num">
                                      <p:cBhvr>
                                        <p:cTn id="23" dur="1000" fill="hold"/>
                                        <p:tgtEl>
                                          <p:spTgt spid="215047"/>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215047"/>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215047"/>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215047"/>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2150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15043"/>
                                        </p:tgtEl>
                                        <p:attrNameLst>
                                          <p:attrName>style.visibility</p:attrName>
                                        </p:attrNameLst>
                                      </p:cBhvr>
                                      <p:to>
                                        <p:strVal val="visible"/>
                                      </p:to>
                                    </p:set>
                                    <p:anim calcmode="lin" valueType="num">
                                      <p:cBhvr additive="base">
                                        <p:cTn id="32" dur="500" fill="hold"/>
                                        <p:tgtEl>
                                          <p:spTgt spid="215043"/>
                                        </p:tgtEl>
                                        <p:attrNameLst>
                                          <p:attrName>ppt_x</p:attrName>
                                        </p:attrNameLst>
                                      </p:cBhvr>
                                      <p:tavLst>
                                        <p:tav tm="0">
                                          <p:val>
                                            <p:strVal val="#ppt_x"/>
                                          </p:val>
                                        </p:tav>
                                        <p:tav tm="100000">
                                          <p:val>
                                            <p:strVal val="#ppt_x"/>
                                          </p:val>
                                        </p:tav>
                                      </p:tavLst>
                                    </p:anim>
                                    <p:anim calcmode="lin" valueType="num">
                                      <p:cBhvr additive="base">
                                        <p:cTn id="33" dur="500" fill="hold"/>
                                        <p:tgtEl>
                                          <p:spTgt spid="21504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15048"/>
                                        </p:tgtEl>
                                        <p:attrNameLst>
                                          <p:attrName>style.visibility</p:attrName>
                                        </p:attrNameLst>
                                      </p:cBhvr>
                                      <p:to>
                                        <p:strVal val="visible"/>
                                      </p:to>
                                    </p:set>
                                    <p:anim calcmode="lin" valueType="num">
                                      <p:cBhvr additive="base">
                                        <p:cTn id="38" dur="500" fill="hold"/>
                                        <p:tgtEl>
                                          <p:spTgt spid="215048"/>
                                        </p:tgtEl>
                                        <p:attrNameLst>
                                          <p:attrName>ppt_x</p:attrName>
                                        </p:attrNameLst>
                                      </p:cBhvr>
                                      <p:tavLst>
                                        <p:tav tm="0">
                                          <p:val>
                                            <p:strVal val="#ppt_x"/>
                                          </p:val>
                                        </p:tav>
                                        <p:tav tm="100000">
                                          <p:val>
                                            <p:strVal val="#ppt_x"/>
                                          </p:val>
                                        </p:tav>
                                      </p:tavLst>
                                    </p:anim>
                                    <p:anim calcmode="lin" valueType="num">
                                      <p:cBhvr additive="base">
                                        <p:cTn id="39" dur="500" fill="hold"/>
                                        <p:tgtEl>
                                          <p:spTgt spid="215048"/>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215044"/>
                                        </p:tgtEl>
                                        <p:attrNameLst>
                                          <p:attrName>style.visibility</p:attrName>
                                        </p:attrNameLst>
                                      </p:cBhvr>
                                      <p:to>
                                        <p:strVal val="visible"/>
                                      </p:to>
                                    </p:set>
                                    <p:anim calcmode="discrete" valueType="clr">
                                      <p:cBhvr override="childStyle">
                                        <p:cTn id="44" dur="80"/>
                                        <p:tgtEl>
                                          <p:spTgt spid="215044"/>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15044"/>
                                        </p:tgtEl>
                                        <p:attrNameLst>
                                          <p:attrName>fillcolor</p:attrName>
                                        </p:attrNameLst>
                                      </p:cBhvr>
                                      <p:tavLst>
                                        <p:tav tm="0">
                                          <p:val>
                                            <p:clrVal>
                                              <a:schemeClr val="accent2"/>
                                            </p:clrVal>
                                          </p:val>
                                        </p:tav>
                                        <p:tav tm="50000">
                                          <p:val>
                                            <p:clrVal>
                                              <a:schemeClr val="hlink"/>
                                            </p:clrVal>
                                          </p:val>
                                        </p:tav>
                                      </p:tavLst>
                                    </p:anim>
                                    <p:set>
                                      <p:cBhvr>
                                        <p:cTn id="46" dur="80"/>
                                        <p:tgtEl>
                                          <p:spTgt spid="215044"/>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215049"/>
                                        </p:tgtEl>
                                        <p:attrNameLst>
                                          <p:attrName>style.visibility</p:attrName>
                                        </p:attrNameLst>
                                      </p:cBhvr>
                                      <p:to>
                                        <p:strVal val="visible"/>
                                      </p:to>
                                    </p:set>
                                    <p:animEffect transition="in" filter="wipe(down)">
                                      <p:cBhvr>
                                        <p:cTn id="51" dur="500"/>
                                        <p:tgtEl>
                                          <p:spTgt spid="21504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215045"/>
                                        </p:tgtEl>
                                        <p:attrNameLst>
                                          <p:attrName>style.visibility</p:attrName>
                                        </p:attrNameLst>
                                      </p:cBhvr>
                                      <p:to>
                                        <p:strVal val="visible"/>
                                      </p:to>
                                    </p:set>
                                    <p:anim calcmode="lin" valueType="num">
                                      <p:cBhvr additive="base">
                                        <p:cTn id="56" dur="500" fill="hold"/>
                                        <p:tgtEl>
                                          <p:spTgt spid="215045"/>
                                        </p:tgtEl>
                                        <p:attrNameLst>
                                          <p:attrName>ppt_x</p:attrName>
                                        </p:attrNameLst>
                                      </p:cBhvr>
                                      <p:tavLst>
                                        <p:tav tm="0">
                                          <p:val>
                                            <p:strVal val="#ppt_x"/>
                                          </p:val>
                                        </p:tav>
                                        <p:tav tm="100000">
                                          <p:val>
                                            <p:strVal val="#ppt_x"/>
                                          </p:val>
                                        </p:tav>
                                      </p:tavLst>
                                    </p:anim>
                                    <p:anim calcmode="lin" valueType="num">
                                      <p:cBhvr additive="base">
                                        <p:cTn id="57" dur="500" fill="hold"/>
                                        <p:tgtEl>
                                          <p:spTgt spid="215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itchFamily="34" charset="0"/>
                <a:ea typeface="+mn-ea"/>
                <a:cs typeface="+mn-cs"/>
              </a:rPr>
              <a:t>Sugiyono, FT UNY</a:t>
            </a:r>
          </a:p>
        </p:txBody>
      </p:sp>
      <p:sp>
        <p:nvSpPr>
          <p:cNvPr id="216066" name="Oval 2"/>
          <p:cNvSpPr>
            <a:spLocks noChangeArrowheads="1"/>
          </p:cNvSpPr>
          <p:nvPr/>
        </p:nvSpPr>
        <p:spPr bwMode="auto">
          <a:xfrm>
            <a:off x="1763713" y="2924175"/>
            <a:ext cx="863600" cy="863600"/>
          </a:xfrm>
          <a:prstGeom prst="ellipse">
            <a:avLst/>
          </a:prstGeom>
          <a:solidFill>
            <a:srgbClr val="FF0066"/>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67" name="Oval 3"/>
          <p:cNvSpPr>
            <a:spLocks noChangeArrowheads="1"/>
          </p:cNvSpPr>
          <p:nvPr/>
        </p:nvSpPr>
        <p:spPr bwMode="auto">
          <a:xfrm>
            <a:off x="1547813" y="2708275"/>
            <a:ext cx="1295400" cy="1295400"/>
          </a:xfrm>
          <a:prstGeom prst="ellipse">
            <a:avLst/>
          </a:prstGeom>
          <a:no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68" name="Oval 4"/>
          <p:cNvSpPr>
            <a:spLocks noChangeArrowheads="1"/>
          </p:cNvSpPr>
          <p:nvPr/>
        </p:nvSpPr>
        <p:spPr bwMode="auto">
          <a:xfrm>
            <a:off x="1366840" y="2522538"/>
            <a:ext cx="1655762" cy="1655762"/>
          </a:xfrm>
          <a:prstGeom prst="ellipse">
            <a:avLst/>
          </a:prstGeom>
          <a:no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69" name="Oval 5"/>
          <p:cNvSpPr>
            <a:spLocks noChangeArrowheads="1"/>
          </p:cNvSpPr>
          <p:nvPr/>
        </p:nvSpPr>
        <p:spPr bwMode="auto">
          <a:xfrm>
            <a:off x="1187486" y="2349572"/>
            <a:ext cx="2016125" cy="2016125"/>
          </a:xfrm>
          <a:prstGeom prst="ellipse">
            <a:avLst/>
          </a:prstGeom>
          <a:no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70" name="Oval 6"/>
          <p:cNvSpPr>
            <a:spLocks noChangeArrowheads="1"/>
          </p:cNvSpPr>
          <p:nvPr/>
        </p:nvSpPr>
        <p:spPr bwMode="auto">
          <a:xfrm>
            <a:off x="2124075" y="3789364"/>
            <a:ext cx="217488" cy="217487"/>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71" name="Oval 7"/>
          <p:cNvSpPr>
            <a:spLocks noChangeArrowheads="1"/>
          </p:cNvSpPr>
          <p:nvPr/>
        </p:nvSpPr>
        <p:spPr bwMode="auto">
          <a:xfrm>
            <a:off x="2771775" y="3429000"/>
            <a:ext cx="217488" cy="217488"/>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72" name="Oval 8"/>
          <p:cNvSpPr>
            <a:spLocks noChangeArrowheads="1"/>
          </p:cNvSpPr>
          <p:nvPr/>
        </p:nvSpPr>
        <p:spPr bwMode="auto">
          <a:xfrm>
            <a:off x="1763749" y="2565400"/>
            <a:ext cx="217487" cy="217488"/>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73" name="Oval 9"/>
          <p:cNvSpPr>
            <a:spLocks noChangeArrowheads="1"/>
          </p:cNvSpPr>
          <p:nvPr/>
        </p:nvSpPr>
        <p:spPr bwMode="auto">
          <a:xfrm>
            <a:off x="1331949" y="3357571"/>
            <a:ext cx="217487" cy="217487"/>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74" name="Oval 10"/>
          <p:cNvSpPr>
            <a:spLocks noChangeArrowheads="1"/>
          </p:cNvSpPr>
          <p:nvPr/>
        </p:nvSpPr>
        <p:spPr bwMode="auto">
          <a:xfrm>
            <a:off x="2411449" y="2781300"/>
            <a:ext cx="217487" cy="217488"/>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75" name="Oval 11"/>
          <p:cNvSpPr>
            <a:spLocks noChangeArrowheads="1"/>
          </p:cNvSpPr>
          <p:nvPr/>
        </p:nvSpPr>
        <p:spPr bwMode="auto">
          <a:xfrm>
            <a:off x="4284664" y="2851150"/>
            <a:ext cx="863600" cy="863600"/>
          </a:xfrm>
          <a:prstGeom prst="ellipse">
            <a:avLst/>
          </a:prstGeom>
          <a:solidFill>
            <a:srgbClr val="FF0066"/>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76" name="Oval 12"/>
          <p:cNvSpPr>
            <a:spLocks noChangeArrowheads="1"/>
          </p:cNvSpPr>
          <p:nvPr/>
        </p:nvSpPr>
        <p:spPr bwMode="auto">
          <a:xfrm>
            <a:off x="4068763" y="2635250"/>
            <a:ext cx="1295400" cy="1295400"/>
          </a:xfrm>
          <a:prstGeom prst="ellipse">
            <a:avLst/>
          </a:prstGeom>
          <a:no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77" name="Oval 13"/>
          <p:cNvSpPr>
            <a:spLocks noChangeArrowheads="1"/>
          </p:cNvSpPr>
          <p:nvPr/>
        </p:nvSpPr>
        <p:spPr bwMode="auto">
          <a:xfrm>
            <a:off x="3887788" y="2449513"/>
            <a:ext cx="1655762" cy="1655762"/>
          </a:xfrm>
          <a:prstGeom prst="ellipse">
            <a:avLst/>
          </a:prstGeom>
          <a:no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78" name="Oval 14"/>
          <p:cNvSpPr>
            <a:spLocks noChangeArrowheads="1"/>
          </p:cNvSpPr>
          <p:nvPr/>
        </p:nvSpPr>
        <p:spPr bwMode="auto">
          <a:xfrm>
            <a:off x="3708432" y="2276547"/>
            <a:ext cx="2016125" cy="2016125"/>
          </a:xfrm>
          <a:prstGeom prst="ellipse">
            <a:avLst/>
          </a:prstGeom>
          <a:no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79" name="Oval 15"/>
          <p:cNvSpPr>
            <a:spLocks noChangeArrowheads="1"/>
          </p:cNvSpPr>
          <p:nvPr/>
        </p:nvSpPr>
        <p:spPr bwMode="auto">
          <a:xfrm>
            <a:off x="4645025" y="3716346"/>
            <a:ext cx="217488" cy="217487"/>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80" name="Oval 16"/>
          <p:cNvSpPr>
            <a:spLocks noChangeArrowheads="1"/>
          </p:cNvSpPr>
          <p:nvPr/>
        </p:nvSpPr>
        <p:spPr bwMode="auto">
          <a:xfrm>
            <a:off x="4859358" y="3933825"/>
            <a:ext cx="217487" cy="217488"/>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81" name="Oval 17"/>
          <p:cNvSpPr>
            <a:spLocks noChangeArrowheads="1"/>
          </p:cNvSpPr>
          <p:nvPr/>
        </p:nvSpPr>
        <p:spPr bwMode="auto">
          <a:xfrm>
            <a:off x="4284699" y="3933825"/>
            <a:ext cx="217487" cy="217488"/>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82" name="Oval 18"/>
          <p:cNvSpPr>
            <a:spLocks noChangeArrowheads="1"/>
          </p:cNvSpPr>
          <p:nvPr/>
        </p:nvSpPr>
        <p:spPr bwMode="auto">
          <a:xfrm>
            <a:off x="4284699" y="3644900"/>
            <a:ext cx="217487" cy="217488"/>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83" name="Oval 19"/>
          <p:cNvSpPr>
            <a:spLocks noChangeArrowheads="1"/>
          </p:cNvSpPr>
          <p:nvPr/>
        </p:nvSpPr>
        <p:spPr bwMode="auto">
          <a:xfrm>
            <a:off x="4643442" y="4076700"/>
            <a:ext cx="217487" cy="217488"/>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84" name="Oval 20"/>
          <p:cNvSpPr>
            <a:spLocks noChangeArrowheads="1"/>
          </p:cNvSpPr>
          <p:nvPr/>
        </p:nvSpPr>
        <p:spPr bwMode="auto">
          <a:xfrm>
            <a:off x="6877051" y="2851150"/>
            <a:ext cx="863600" cy="863600"/>
          </a:xfrm>
          <a:prstGeom prst="ellipse">
            <a:avLst/>
          </a:prstGeom>
          <a:solidFill>
            <a:srgbClr val="FF0066"/>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85" name="Oval 21"/>
          <p:cNvSpPr>
            <a:spLocks noChangeArrowheads="1"/>
          </p:cNvSpPr>
          <p:nvPr/>
        </p:nvSpPr>
        <p:spPr bwMode="auto">
          <a:xfrm>
            <a:off x="6661150" y="2635250"/>
            <a:ext cx="1295400" cy="1295400"/>
          </a:xfrm>
          <a:prstGeom prst="ellipse">
            <a:avLst/>
          </a:prstGeom>
          <a:no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86" name="Oval 22"/>
          <p:cNvSpPr>
            <a:spLocks noChangeArrowheads="1"/>
          </p:cNvSpPr>
          <p:nvPr/>
        </p:nvSpPr>
        <p:spPr bwMode="auto">
          <a:xfrm>
            <a:off x="6480176" y="2449513"/>
            <a:ext cx="1655763" cy="1655762"/>
          </a:xfrm>
          <a:prstGeom prst="ellipse">
            <a:avLst/>
          </a:prstGeom>
          <a:no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87" name="Oval 23"/>
          <p:cNvSpPr>
            <a:spLocks noChangeArrowheads="1"/>
          </p:cNvSpPr>
          <p:nvPr/>
        </p:nvSpPr>
        <p:spPr bwMode="auto">
          <a:xfrm>
            <a:off x="6300824" y="2276547"/>
            <a:ext cx="2016125" cy="2016125"/>
          </a:xfrm>
          <a:prstGeom prst="ellipse">
            <a:avLst/>
          </a:prstGeom>
          <a:no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88" name="Oval 24"/>
          <p:cNvSpPr>
            <a:spLocks noChangeArrowheads="1"/>
          </p:cNvSpPr>
          <p:nvPr/>
        </p:nvSpPr>
        <p:spPr bwMode="auto">
          <a:xfrm>
            <a:off x="7380324" y="2997200"/>
            <a:ext cx="217487" cy="217488"/>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89" name="Oval 25"/>
          <p:cNvSpPr>
            <a:spLocks noChangeArrowheads="1"/>
          </p:cNvSpPr>
          <p:nvPr/>
        </p:nvSpPr>
        <p:spPr bwMode="auto">
          <a:xfrm>
            <a:off x="7092950" y="2924175"/>
            <a:ext cx="217488" cy="217488"/>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90" name="Oval 26"/>
          <p:cNvSpPr>
            <a:spLocks noChangeArrowheads="1"/>
          </p:cNvSpPr>
          <p:nvPr/>
        </p:nvSpPr>
        <p:spPr bwMode="auto">
          <a:xfrm>
            <a:off x="7164424" y="3429000"/>
            <a:ext cx="217487" cy="217488"/>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216091" name="Oval 27"/>
          <p:cNvSpPr>
            <a:spLocks noChangeArrowheads="1"/>
          </p:cNvSpPr>
          <p:nvPr/>
        </p:nvSpPr>
        <p:spPr bwMode="auto">
          <a:xfrm>
            <a:off x="6948524" y="3284610"/>
            <a:ext cx="217487" cy="217487"/>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92" name="Oval 28"/>
          <p:cNvSpPr>
            <a:spLocks noChangeArrowheads="1"/>
          </p:cNvSpPr>
          <p:nvPr/>
        </p:nvSpPr>
        <p:spPr bwMode="auto">
          <a:xfrm>
            <a:off x="7380324" y="3284610"/>
            <a:ext cx="217487" cy="217487"/>
          </a:xfrm>
          <a:prstGeom prst="ellipse">
            <a:avLst/>
          </a:prstGeom>
          <a:solidFill>
            <a:schemeClr val="accent1"/>
          </a:solidFill>
          <a:ln w="28575">
            <a:solidFill>
              <a:schemeClr val="tx1"/>
            </a:solidFill>
            <a:round/>
            <a:headEnd/>
            <a:tailEnd/>
          </a:ln>
          <a:effectLst>
            <a:innerShdw blurRad="63500" dist="50800" dir="13500000">
              <a:prstClr val="black">
                <a:alpha val="50000"/>
              </a:prstClr>
            </a:inn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216093" name="Text Box 29"/>
          <p:cNvSpPr txBox="1">
            <a:spLocks noChangeArrowheads="1"/>
          </p:cNvSpPr>
          <p:nvPr/>
        </p:nvSpPr>
        <p:spPr bwMode="auto">
          <a:xfrm>
            <a:off x="611224" y="4653035"/>
            <a:ext cx="2381358" cy="83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Tidak</a:t>
            </a:r>
            <a:r>
              <a:rPr kumimoji="0" lang="en-US" sz="2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Valid </a:t>
            </a:r>
            <a:r>
              <a:rPr kumimoji="0" lang="en-US" sz="2400" b="1"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tidak</a:t>
            </a:r>
            <a:r>
              <a:rPr kumimoji="0" lang="en-US" sz="2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reliabel</a:t>
            </a:r>
            <a:endParaRPr kumimoji="0" lang="en-US" sz="24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16094" name="Text Box 30"/>
          <p:cNvSpPr txBox="1">
            <a:spLocks noChangeArrowheads="1"/>
          </p:cNvSpPr>
          <p:nvPr/>
        </p:nvSpPr>
        <p:spPr bwMode="auto">
          <a:xfrm>
            <a:off x="3492502" y="4653035"/>
            <a:ext cx="2376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itchFamily="34" charset="0"/>
                <a:ea typeface="+mn-ea"/>
                <a:cs typeface="Arial" pitchFamily="34" charset="0"/>
              </a:rPr>
              <a:t>Tidak Valid reliabel</a:t>
            </a:r>
          </a:p>
        </p:txBody>
      </p:sp>
      <p:sp>
        <p:nvSpPr>
          <p:cNvPr id="216095" name="Text Box 31"/>
          <p:cNvSpPr txBox="1">
            <a:spLocks noChangeArrowheads="1"/>
          </p:cNvSpPr>
          <p:nvPr/>
        </p:nvSpPr>
        <p:spPr bwMode="auto">
          <a:xfrm>
            <a:off x="6300824" y="4653035"/>
            <a:ext cx="2376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itchFamily="34" charset="0"/>
                <a:ea typeface="+mn-ea"/>
                <a:cs typeface="Arial" pitchFamily="34" charset="0"/>
              </a:rPr>
              <a:t>Valid dan  reliabel</a:t>
            </a:r>
          </a:p>
        </p:txBody>
      </p:sp>
      <p:sp>
        <p:nvSpPr>
          <p:cNvPr id="216096" name="Text Box 32"/>
          <p:cNvSpPr txBox="1">
            <a:spLocks noChangeArrowheads="1"/>
          </p:cNvSpPr>
          <p:nvPr/>
        </p:nvSpPr>
        <p:spPr bwMode="auto">
          <a:xfrm>
            <a:off x="1331933" y="404813"/>
            <a:ext cx="72723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itchFamily="34" charset="0"/>
                <a:ea typeface="+mn-ea"/>
                <a:cs typeface="Arial" pitchFamily="34" charset="0"/>
              </a:rPr>
              <a:t>GAMBAR VALIDITAS DAN RELIABILITAS  PENELITIAN</a:t>
            </a:r>
          </a:p>
        </p:txBody>
      </p:sp>
    </p:spTree>
    <p:extLst>
      <p:ext uri="{BB962C8B-B14F-4D97-AF65-F5344CB8AC3E}">
        <p14:creationId xmlns:p14="http://schemas.microsoft.com/office/powerpoint/2010/main" val="5032023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16096"/>
                                        </p:tgtEl>
                                        <p:attrNameLst>
                                          <p:attrName>style.visibility</p:attrName>
                                        </p:attrNameLst>
                                      </p:cBhvr>
                                      <p:to>
                                        <p:strVal val="visible"/>
                                      </p:to>
                                    </p:set>
                                    <p:animEffect transition="in" filter="fade">
                                      <p:cBhvr>
                                        <p:cTn id="7" dur="800" decel="100000"/>
                                        <p:tgtEl>
                                          <p:spTgt spid="216096"/>
                                        </p:tgtEl>
                                      </p:cBhvr>
                                    </p:animEffect>
                                    <p:anim calcmode="lin" valueType="num">
                                      <p:cBhvr>
                                        <p:cTn id="8" dur="800" decel="100000" fill="hold"/>
                                        <p:tgtEl>
                                          <p:spTgt spid="216096"/>
                                        </p:tgtEl>
                                        <p:attrNameLst>
                                          <p:attrName>style.rotation</p:attrName>
                                        </p:attrNameLst>
                                      </p:cBhvr>
                                      <p:tavLst>
                                        <p:tav tm="0">
                                          <p:val>
                                            <p:fltVal val="-90"/>
                                          </p:val>
                                        </p:tav>
                                        <p:tav tm="100000">
                                          <p:val>
                                            <p:fltVal val="0"/>
                                          </p:val>
                                        </p:tav>
                                      </p:tavLst>
                                    </p:anim>
                                    <p:anim calcmode="lin" valueType="num">
                                      <p:cBhvr>
                                        <p:cTn id="9" dur="800" decel="100000" fill="hold"/>
                                        <p:tgtEl>
                                          <p:spTgt spid="216096"/>
                                        </p:tgtEl>
                                        <p:attrNameLst>
                                          <p:attrName>ppt_x</p:attrName>
                                        </p:attrNameLst>
                                      </p:cBhvr>
                                      <p:tavLst>
                                        <p:tav tm="0">
                                          <p:val>
                                            <p:strVal val="#ppt_x+0.4"/>
                                          </p:val>
                                        </p:tav>
                                        <p:tav tm="100000">
                                          <p:val>
                                            <p:strVal val="#ppt_x-0.05"/>
                                          </p:val>
                                        </p:tav>
                                      </p:tavLst>
                                    </p:anim>
                                    <p:anim calcmode="lin" valueType="num">
                                      <p:cBhvr>
                                        <p:cTn id="10" dur="800" decel="100000" fill="hold"/>
                                        <p:tgtEl>
                                          <p:spTgt spid="21609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609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609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216066"/>
                                        </p:tgtEl>
                                        <p:attrNameLst>
                                          <p:attrName>style.visibility</p:attrName>
                                        </p:attrNameLst>
                                      </p:cBhvr>
                                      <p:to>
                                        <p:strVal val="visible"/>
                                      </p:to>
                                    </p:set>
                                    <p:animEffect transition="in" filter="fade">
                                      <p:cBhvr>
                                        <p:cTn id="17" dur="800" decel="100000"/>
                                        <p:tgtEl>
                                          <p:spTgt spid="216066"/>
                                        </p:tgtEl>
                                      </p:cBhvr>
                                    </p:animEffect>
                                    <p:anim calcmode="lin" valueType="num">
                                      <p:cBhvr>
                                        <p:cTn id="18" dur="800" decel="100000" fill="hold"/>
                                        <p:tgtEl>
                                          <p:spTgt spid="216066"/>
                                        </p:tgtEl>
                                        <p:attrNameLst>
                                          <p:attrName>style.rotation</p:attrName>
                                        </p:attrNameLst>
                                      </p:cBhvr>
                                      <p:tavLst>
                                        <p:tav tm="0">
                                          <p:val>
                                            <p:fltVal val="-90"/>
                                          </p:val>
                                        </p:tav>
                                        <p:tav tm="100000">
                                          <p:val>
                                            <p:fltVal val="0"/>
                                          </p:val>
                                        </p:tav>
                                      </p:tavLst>
                                    </p:anim>
                                    <p:anim calcmode="lin" valueType="num">
                                      <p:cBhvr>
                                        <p:cTn id="19" dur="800" decel="100000" fill="hold"/>
                                        <p:tgtEl>
                                          <p:spTgt spid="216066"/>
                                        </p:tgtEl>
                                        <p:attrNameLst>
                                          <p:attrName>ppt_x</p:attrName>
                                        </p:attrNameLst>
                                      </p:cBhvr>
                                      <p:tavLst>
                                        <p:tav tm="0">
                                          <p:val>
                                            <p:strVal val="#ppt_x+0.4"/>
                                          </p:val>
                                        </p:tav>
                                        <p:tav tm="100000">
                                          <p:val>
                                            <p:strVal val="#ppt_x-0.05"/>
                                          </p:val>
                                        </p:tav>
                                      </p:tavLst>
                                    </p:anim>
                                    <p:anim calcmode="lin" valueType="num">
                                      <p:cBhvr>
                                        <p:cTn id="20" dur="800" decel="100000" fill="hold"/>
                                        <p:tgtEl>
                                          <p:spTgt spid="21606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1606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16066"/>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16067"/>
                                        </p:tgtEl>
                                        <p:attrNameLst>
                                          <p:attrName>style.visibility</p:attrName>
                                        </p:attrNameLst>
                                      </p:cBhvr>
                                      <p:to>
                                        <p:strVal val="visible"/>
                                      </p:to>
                                    </p:set>
                                    <p:animEffect transition="in" filter="fade">
                                      <p:cBhvr>
                                        <p:cTn id="25" dur="800" decel="100000"/>
                                        <p:tgtEl>
                                          <p:spTgt spid="216067"/>
                                        </p:tgtEl>
                                      </p:cBhvr>
                                    </p:animEffect>
                                    <p:anim calcmode="lin" valueType="num">
                                      <p:cBhvr>
                                        <p:cTn id="26" dur="800" decel="100000" fill="hold"/>
                                        <p:tgtEl>
                                          <p:spTgt spid="216067"/>
                                        </p:tgtEl>
                                        <p:attrNameLst>
                                          <p:attrName>style.rotation</p:attrName>
                                        </p:attrNameLst>
                                      </p:cBhvr>
                                      <p:tavLst>
                                        <p:tav tm="0">
                                          <p:val>
                                            <p:fltVal val="-90"/>
                                          </p:val>
                                        </p:tav>
                                        <p:tav tm="100000">
                                          <p:val>
                                            <p:fltVal val="0"/>
                                          </p:val>
                                        </p:tav>
                                      </p:tavLst>
                                    </p:anim>
                                    <p:anim calcmode="lin" valueType="num">
                                      <p:cBhvr>
                                        <p:cTn id="27" dur="800" decel="100000" fill="hold"/>
                                        <p:tgtEl>
                                          <p:spTgt spid="216067"/>
                                        </p:tgtEl>
                                        <p:attrNameLst>
                                          <p:attrName>ppt_x</p:attrName>
                                        </p:attrNameLst>
                                      </p:cBhvr>
                                      <p:tavLst>
                                        <p:tav tm="0">
                                          <p:val>
                                            <p:strVal val="#ppt_x+0.4"/>
                                          </p:val>
                                        </p:tav>
                                        <p:tav tm="100000">
                                          <p:val>
                                            <p:strVal val="#ppt_x-0.05"/>
                                          </p:val>
                                        </p:tav>
                                      </p:tavLst>
                                    </p:anim>
                                    <p:anim calcmode="lin" valueType="num">
                                      <p:cBhvr>
                                        <p:cTn id="28" dur="800" decel="100000" fill="hold"/>
                                        <p:tgtEl>
                                          <p:spTgt spid="21606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1606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16067"/>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216068"/>
                                        </p:tgtEl>
                                        <p:attrNameLst>
                                          <p:attrName>style.visibility</p:attrName>
                                        </p:attrNameLst>
                                      </p:cBhvr>
                                      <p:to>
                                        <p:strVal val="visible"/>
                                      </p:to>
                                    </p:set>
                                    <p:animEffect transition="in" filter="fade">
                                      <p:cBhvr>
                                        <p:cTn id="33" dur="800" decel="100000"/>
                                        <p:tgtEl>
                                          <p:spTgt spid="216068"/>
                                        </p:tgtEl>
                                      </p:cBhvr>
                                    </p:animEffect>
                                    <p:anim calcmode="lin" valueType="num">
                                      <p:cBhvr>
                                        <p:cTn id="34" dur="800" decel="100000" fill="hold"/>
                                        <p:tgtEl>
                                          <p:spTgt spid="216068"/>
                                        </p:tgtEl>
                                        <p:attrNameLst>
                                          <p:attrName>style.rotation</p:attrName>
                                        </p:attrNameLst>
                                      </p:cBhvr>
                                      <p:tavLst>
                                        <p:tav tm="0">
                                          <p:val>
                                            <p:fltVal val="-90"/>
                                          </p:val>
                                        </p:tav>
                                        <p:tav tm="100000">
                                          <p:val>
                                            <p:fltVal val="0"/>
                                          </p:val>
                                        </p:tav>
                                      </p:tavLst>
                                    </p:anim>
                                    <p:anim calcmode="lin" valueType="num">
                                      <p:cBhvr>
                                        <p:cTn id="35" dur="800" decel="100000" fill="hold"/>
                                        <p:tgtEl>
                                          <p:spTgt spid="216068"/>
                                        </p:tgtEl>
                                        <p:attrNameLst>
                                          <p:attrName>ppt_x</p:attrName>
                                        </p:attrNameLst>
                                      </p:cBhvr>
                                      <p:tavLst>
                                        <p:tav tm="0">
                                          <p:val>
                                            <p:strVal val="#ppt_x+0.4"/>
                                          </p:val>
                                        </p:tav>
                                        <p:tav tm="100000">
                                          <p:val>
                                            <p:strVal val="#ppt_x-0.05"/>
                                          </p:val>
                                        </p:tav>
                                      </p:tavLst>
                                    </p:anim>
                                    <p:anim calcmode="lin" valueType="num">
                                      <p:cBhvr>
                                        <p:cTn id="36" dur="800" decel="100000" fill="hold"/>
                                        <p:tgtEl>
                                          <p:spTgt spid="21606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1606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16068"/>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216069"/>
                                        </p:tgtEl>
                                        <p:attrNameLst>
                                          <p:attrName>style.visibility</p:attrName>
                                        </p:attrNameLst>
                                      </p:cBhvr>
                                      <p:to>
                                        <p:strVal val="visible"/>
                                      </p:to>
                                    </p:set>
                                    <p:animEffect transition="in" filter="fade">
                                      <p:cBhvr>
                                        <p:cTn id="41" dur="800" decel="100000"/>
                                        <p:tgtEl>
                                          <p:spTgt spid="216069"/>
                                        </p:tgtEl>
                                      </p:cBhvr>
                                    </p:animEffect>
                                    <p:anim calcmode="lin" valueType="num">
                                      <p:cBhvr>
                                        <p:cTn id="42" dur="800" decel="100000" fill="hold"/>
                                        <p:tgtEl>
                                          <p:spTgt spid="216069"/>
                                        </p:tgtEl>
                                        <p:attrNameLst>
                                          <p:attrName>style.rotation</p:attrName>
                                        </p:attrNameLst>
                                      </p:cBhvr>
                                      <p:tavLst>
                                        <p:tav tm="0">
                                          <p:val>
                                            <p:fltVal val="-90"/>
                                          </p:val>
                                        </p:tav>
                                        <p:tav tm="100000">
                                          <p:val>
                                            <p:fltVal val="0"/>
                                          </p:val>
                                        </p:tav>
                                      </p:tavLst>
                                    </p:anim>
                                    <p:anim calcmode="lin" valueType="num">
                                      <p:cBhvr>
                                        <p:cTn id="43" dur="800" decel="100000" fill="hold"/>
                                        <p:tgtEl>
                                          <p:spTgt spid="216069"/>
                                        </p:tgtEl>
                                        <p:attrNameLst>
                                          <p:attrName>ppt_x</p:attrName>
                                        </p:attrNameLst>
                                      </p:cBhvr>
                                      <p:tavLst>
                                        <p:tav tm="0">
                                          <p:val>
                                            <p:strVal val="#ppt_x+0.4"/>
                                          </p:val>
                                        </p:tav>
                                        <p:tav tm="100000">
                                          <p:val>
                                            <p:strVal val="#ppt_x-0.05"/>
                                          </p:val>
                                        </p:tav>
                                      </p:tavLst>
                                    </p:anim>
                                    <p:anim calcmode="lin" valueType="num">
                                      <p:cBhvr>
                                        <p:cTn id="44" dur="800" decel="100000" fill="hold"/>
                                        <p:tgtEl>
                                          <p:spTgt spid="216069"/>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16069"/>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16069"/>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childTnLst>
                                    <p:set>
                                      <p:cBhvr>
                                        <p:cTn id="48" dur="1" fill="hold">
                                          <p:stCondLst>
                                            <p:cond delay="0"/>
                                          </p:stCondLst>
                                        </p:cTn>
                                        <p:tgtEl>
                                          <p:spTgt spid="216070"/>
                                        </p:tgtEl>
                                        <p:attrNameLst>
                                          <p:attrName>style.visibility</p:attrName>
                                        </p:attrNameLst>
                                      </p:cBhvr>
                                      <p:to>
                                        <p:strVal val="visible"/>
                                      </p:to>
                                    </p:set>
                                    <p:animEffect transition="in" filter="fade">
                                      <p:cBhvr>
                                        <p:cTn id="49" dur="800" decel="100000"/>
                                        <p:tgtEl>
                                          <p:spTgt spid="216070"/>
                                        </p:tgtEl>
                                      </p:cBhvr>
                                    </p:animEffect>
                                    <p:anim calcmode="lin" valueType="num">
                                      <p:cBhvr>
                                        <p:cTn id="50" dur="800" decel="100000" fill="hold"/>
                                        <p:tgtEl>
                                          <p:spTgt spid="216070"/>
                                        </p:tgtEl>
                                        <p:attrNameLst>
                                          <p:attrName>style.rotation</p:attrName>
                                        </p:attrNameLst>
                                      </p:cBhvr>
                                      <p:tavLst>
                                        <p:tav tm="0">
                                          <p:val>
                                            <p:fltVal val="-90"/>
                                          </p:val>
                                        </p:tav>
                                        <p:tav tm="100000">
                                          <p:val>
                                            <p:fltVal val="0"/>
                                          </p:val>
                                        </p:tav>
                                      </p:tavLst>
                                    </p:anim>
                                    <p:anim calcmode="lin" valueType="num">
                                      <p:cBhvr>
                                        <p:cTn id="51" dur="800" decel="100000" fill="hold"/>
                                        <p:tgtEl>
                                          <p:spTgt spid="216070"/>
                                        </p:tgtEl>
                                        <p:attrNameLst>
                                          <p:attrName>ppt_x</p:attrName>
                                        </p:attrNameLst>
                                      </p:cBhvr>
                                      <p:tavLst>
                                        <p:tav tm="0">
                                          <p:val>
                                            <p:strVal val="#ppt_x+0.4"/>
                                          </p:val>
                                        </p:tav>
                                        <p:tav tm="100000">
                                          <p:val>
                                            <p:strVal val="#ppt_x-0.05"/>
                                          </p:val>
                                        </p:tav>
                                      </p:tavLst>
                                    </p:anim>
                                    <p:anim calcmode="lin" valueType="num">
                                      <p:cBhvr>
                                        <p:cTn id="52" dur="800" decel="100000" fill="hold"/>
                                        <p:tgtEl>
                                          <p:spTgt spid="216070"/>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16070"/>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16070"/>
                                        </p:tgtEl>
                                        <p:attrNameLst>
                                          <p:attrName>ppt_y</p:attrName>
                                        </p:attrNameLst>
                                      </p:cBhvr>
                                      <p:tavLst>
                                        <p:tav tm="0">
                                          <p:val>
                                            <p:strVal val="#ppt_y+0.1"/>
                                          </p:val>
                                        </p:tav>
                                        <p:tav tm="100000">
                                          <p:val>
                                            <p:strVal val="#ppt_y"/>
                                          </p:val>
                                        </p:tav>
                                      </p:tavLst>
                                    </p:anim>
                                  </p:childTnLst>
                                </p:cTn>
                              </p:par>
                              <p:par>
                                <p:cTn id="55" presetID="30" presetClass="entr" presetSubtype="0" fill="hold" nodeType="withEffect">
                                  <p:stCondLst>
                                    <p:cond delay="0"/>
                                  </p:stCondLst>
                                  <p:childTnLst>
                                    <p:set>
                                      <p:cBhvr>
                                        <p:cTn id="56" dur="1" fill="hold">
                                          <p:stCondLst>
                                            <p:cond delay="0"/>
                                          </p:stCondLst>
                                        </p:cTn>
                                        <p:tgtEl>
                                          <p:spTgt spid="216071"/>
                                        </p:tgtEl>
                                        <p:attrNameLst>
                                          <p:attrName>style.visibility</p:attrName>
                                        </p:attrNameLst>
                                      </p:cBhvr>
                                      <p:to>
                                        <p:strVal val="visible"/>
                                      </p:to>
                                    </p:set>
                                    <p:animEffect transition="in" filter="fade">
                                      <p:cBhvr>
                                        <p:cTn id="57" dur="800" decel="100000"/>
                                        <p:tgtEl>
                                          <p:spTgt spid="216071"/>
                                        </p:tgtEl>
                                      </p:cBhvr>
                                    </p:animEffect>
                                    <p:anim calcmode="lin" valueType="num">
                                      <p:cBhvr>
                                        <p:cTn id="58" dur="800" decel="100000" fill="hold"/>
                                        <p:tgtEl>
                                          <p:spTgt spid="216071"/>
                                        </p:tgtEl>
                                        <p:attrNameLst>
                                          <p:attrName>style.rotation</p:attrName>
                                        </p:attrNameLst>
                                      </p:cBhvr>
                                      <p:tavLst>
                                        <p:tav tm="0">
                                          <p:val>
                                            <p:fltVal val="-90"/>
                                          </p:val>
                                        </p:tav>
                                        <p:tav tm="100000">
                                          <p:val>
                                            <p:fltVal val="0"/>
                                          </p:val>
                                        </p:tav>
                                      </p:tavLst>
                                    </p:anim>
                                    <p:anim calcmode="lin" valueType="num">
                                      <p:cBhvr>
                                        <p:cTn id="59" dur="800" decel="100000" fill="hold"/>
                                        <p:tgtEl>
                                          <p:spTgt spid="216071"/>
                                        </p:tgtEl>
                                        <p:attrNameLst>
                                          <p:attrName>ppt_x</p:attrName>
                                        </p:attrNameLst>
                                      </p:cBhvr>
                                      <p:tavLst>
                                        <p:tav tm="0">
                                          <p:val>
                                            <p:strVal val="#ppt_x+0.4"/>
                                          </p:val>
                                        </p:tav>
                                        <p:tav tm="100000">
                                          <p:val>
                                            <p:strVal val="#ppt_x-0.05"/>
                                          </p:val>
                                        </p:tav>
                                      </p:tavLst>
                                    </p:anim>
                                    <p:anim calcmode="lin" valueType="num">
                                      <p:cBhvr>
                                        <p:cTn id="60" dur="800" decel="100000" fill="hold"/>
                                        <p:tgtEl>
                                          <p:spTgt spid="21607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1607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16071"/>
                                        </p:tgtEl>
                                        <p:attrNameLst>
                                          <p:attrName>ppt_y</p:attrName>
                                        </p:attrNameLst>
                                      </p:cBhvr>
                                      <p:tavLst>
                                        <p:tav tm="0">
                                          <p:val>
                                            <p:strVal val="#ppt_y+0.1"/>
                                          </p:val>
                                        </p:tav>
                                        <p:tav tm="100000">
                                          <p:val>
                                            <p:strVal val="#ppt_y"/>
                                          </p:val>
                                        </p:tav>
                                      </p:tavLst>
                                    </p:anim>
                                  </p:childTnLst>
                                </p:cTn>
                              </p:par>
                              <p:par>
                                <p:cTn id="63" presetID="30" presetClass="entr" presetSubtype="0" fill="hold" nodeType="withEffect">
                                  <p:stCondLst>
                                    <p:cond delay="0"/>
                                  </p:stCondLst>
                                  <p:childTnLst>
                                    <p:set>
                                      <p:cBhvr>
                                        <p:cTn id="64" dur="1" fill="hold">
                                          <p:stCondLst>
                                            <p:cond delay="0"/>
                                          </p:stCondLst>
                                        </p:cTn>
                                        <p:tgtEl>
                                          <p:spTgt spid="216072"/>
                                        </p:tgtEl>
                                        <p:attrNameLst>
                                          <p:attrName>style.visibility</p:attrName>
                                        </p:attrNameLst>
                                      </p:cBhvr>
                                      <p:to>
                                        <p:strVal val="visible"/>
                                      </p:to>
                                    </p:set>
                                    <p:animEffect transition="in" filter="fade">
                                      <p:cBhvr>
                                        <p:cTn id="65" dur="800" decel="100000"/>
                                        <p:tgtEl>
                                          <p:spTgt spid="216072"/>
                                        </p:tgtEl>
                                      </p:cBhvr>
                                    </p:animEffect>
                                    <p:anim calcmode="lin" valueType="num">
                                      <p:cBhvr>
                                        <p:cTn id="66" dur="800" decel="100000" fill="hold"/>
                                        <p:tgtEl>
                                          <p:spTgt spid="216072"/>
                                        </p:tgtEl>
                                        <p:attrNameLst>
                                          <p:attrName>style.rotation</p:attrName>
                                        </p:attrNameLst>
                                      </p:cBhvr>
                                      <p:tavLst>
                                        <p:tav tm="0">
                                          <p:val>
                                            <p:fltVal val="-90"/>
                                          </p:val>
                                        </p:tav>
                                        <p:tav tm="100000">
                                          <p:val>
                                            <p:fltVal val="0"/>
                                          </p:val>
                                        </p:tav>
                                      </p:tavLst>
                                    </p:anim>
                                    <p:anim calcmode="lin" valueType="num">
                                      <p:cBhvr>
                                        <p:cTn id="67" dur="800" decel="100000" fill="hold"/>
                                        <p:tgtEl>
                                          <p:spTgt spid="216072"/>
                                        </p:tgtEl>
                                        <p:attrNameLst>
                                          <p:attrName>ppt_x</p:attrName>
                                        </p:attrNameLst>
                                      </p:cBhvr>
                                      <p:tavLst>
                                        <p:tav tm="0">
                                          <p:val>
                                            <p:strVal val="#ppt_x+0.4"/>
                                          </p:val>
                                        </p:tav>
                                        <p:tav tm="100000">
                                          <p:val>
                                            <p:strVal val="#ppt_x-0.05"/>
                                          </p:val>
                                        </p:tav>
                                      </p:tavLst>
                                    </p:anim>
                                    <p:anim calcmode="lin" valueType="num">
                                      <p:cBhvr>
                                        <p:cTn id="68" dur="800" decel="100000" fill="hold"/>
                                        <p:tgtEl>
                                          <p:spTgt spid="216072"/>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216072"/>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216072"/>
                                        </p:tgtEl>
                                        <p:attrNameLst>
                                          <p:attrName>ppt_y</p:attrName>
                                        </p:attrNameLst>
                                      </p:cBhvr>
                                      <p:tavLst>
                                        <p:tav tm="0">
                                          <p:val>
                                            <p:strVal val="#ppt_y+0.1"/>
                                          </p:val>
                                        </p:tav>
                                        <p:tav tm="100000">
                                          <p:val>
                                            <p:strVal val="#ppt_y"/>
                                          </p:val>
                                        </p:tav>
                                      </p:tavLst>
                                    </p:anim>
                                  </p:childTnLst>
                                </p:cTn>
                              </p:par>
                              <p:par>
                                <p:cTn id="71" presetID="30" presetClass="entr" presetSubtype="0" fill="hold" nodeType="withEffect">
                                  <p:stCondLst>
                                    <p:cond delay="0"/>
                                  </p:stCondLst>
                                  <p:childTnLst>
                                    <p:set>
                                      <p:cBhvr>
                                        <p:cTn id="72" dur="1" fill="hold">
                                          <p:stCondLst>
                                            <p:cond delay="0"/>
                                          </p:stCondLst>
                                        </p:cTn>
                                        <p:tgtEl>
                                          <p:spTgt spid="216073"/>
                                        </p:tgtEl>
                                        <p:attrNameLst>
                                          <p:attrName>style.visibility</p:attrName>
                                        </p:attrNameLst>
                                      </p:cBhvr>
                                      <p:to>
                                        <p:strVal val="visible"/>
                                      </p:to>
                                    </p:set>
                                    <p:animEffect transition="in" filter="fade">
                                      <p:cBhvr>
                                        <p:cTn id="73" dur="800" decel="100000"/>
                                        <p:tgtEl>
                                          <p:spTgt spid="216073"/>
                                        </p:tgtEl>
                                      </p:cBhvr>
                                    </p:animEffect>
                                    <p:anim calcmode="lin" valueType="num">
                                      <p:cBhvr>
                                        <p:cTn id="74" dur="800" decel="100000" fill="hold"/>
                                        <p:tgtEl>
                                          <p:spTgt spid="216073"/>
                                        </p:tgtEl>
                                        <p:attrNameLst>
                                          <p:attrName>style.rotation</p:attrName>
                                        </p:attrNameLst>
                                      </p:cBhvr>
                                      <p:tavLst>
                                        <p:tav tm="0">
                                          <p:val>
                                            <p:fltVal val="-90"/>
                                          </p:val>
                                        </p:tav>
                                        <p:tav tm="100000">
                                          <p:val>
                                            <p:fltVal val="0"/>
                                          </p:val>
                                        </p:tav>
                                      </p:tavLst>
                                    </p:anim>
                                    <p:anim calcmode="lin" valueType="num">
                                      <p:cBhvr>
                                        <p:cTn id="75" dur="800" decel="100000" fill="hold"/>
                                        <p:tgtEl>
                                          <p:spTgt spid="216073"/>
                                        </p:tgtEl>
                                        <p:attrNameLst>
                                          <p:attrName>ppt_x</p:attrName>
                                        </p:attrNameLst>
                                      </p:cBhvr>
                                      <p:tavLst>
                                        <p:tav tm="0">
                                          <p:val>
                                            <p:strVal val="#ppt_x+0.4"/>
                                          </p:val>
                                        </p:tav>
                                        <p:tav tm="100000">
                                          <p:val>
                                            <p:strVal val="#ppt_x-0.05"/>
                                          </p:val>
                                        </p:tav>
                                      </p:tavLst>
                                    </p:anim>
                                    <p:anim calcmode="lin" valueType="num">
                                      <p:cBhvr>
                                        <p:cTn id="76" dur="800" decel="100000" fill="hold"/>
                                        <p:tgtEl>
                                          <p:spTgt spid="216073"/>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216073"/>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216073"/>
                                        </p:tgtEl>
                                        <p:attrNameLst>
                                          <p:attrName>ppt_y</p:attrName>
                                        </p:attrNameLst>
                                      </p:cBhvr>
                                      <p:tavLst>
                                        <p:tav tm="0">
                                          <p:val>
                                            <p:strVal val="#ppt_y+0.1"/>
                                          </p:val>
                                        </p:tav>
                                        <p:tav tm="100000">
                                          <p:val>
                                            <p:strVal val="#ppt_y"/>
                                          </p:val>
                                        </p:tav>
                                      </p:tavLst>
                                    </p:anim>
                                  </p:childTnLst>
                                </p:cTn>
                              </p:par>
                              <p:par>
                                <p:cTn id="79" presetID="30" presetClass="entr" presetSubtype="0" fill="hold" nodeType="withEffect">
                                  <p:stCondLst>
                                    <p:cond delay="0"/>
                                  </p:stCondLst>
                                  <p:childTnLst>
                                    <p:set>
                                      <p:cBhvr>
                                        <p:cTn id="80" dur="1" fill="hold">
                                          <p:stCondLst>
                                            <p:cond delay="0"/>
                                          </p:stCondLst>
                                        </p:cTn>
                                        <p:tgtEl>
                                          <p:spTgt spid="216074"/>
                                        </p:tgtEl>
                                        <p:attrNameLst>
                                          <p:attrName>style.visibility</p:attrName>
                                        </p:attrNameLst>
                                      </p:cBhvr>
                                      <p:to>
                                        <p:strVal val="visible"/>
                                      </p:to>
                                    </p:set>
                                    <p:animEffect transition="in" filter="fade">
                                      <p:cBhvr>
                                        <p:cTn id="81" dur="800" decel="100000"/>
                                        <p:tgtEl>
                                          <p:spTgt spid="216074"/>
                                        </p:tgtEl>
                                      </p:cBhvr>
                                    </p:animEffect>
                                    <p:anim calcmode="lin" valueType="num">
                                      <p:cBhvr>
                                        <p:cTn id="82" dur="800" decel="100000" fill="hold"/>
                                        <p:tgtEl>
                                          <p:spTgt spid="216074"/>
                                        </p:tgtEl>
                                        <p:attrNameLst>
                                          <p:attrName>style.rotation</p:attrName>
                                        </p:attrNameLst>
                                      </p:cBhvr>
                                      <p:tavLst>
                                        <p:tav tm="0">
                                          <p:val>
                                            <p:fltVal val="-90"/>
                                          </p:val>
                                        </p:tav>
                                        <p:tav tm="100000">
                                          <p:val>
                                            <p:fltVal val="0"/>
                                          </p:val>
                                        </p:tav>
                                      </p:tavLst>
                                    </p:anim>
                                    <p:anim calcmode="lin" valueType="num">
                                      <p:cBhvr>
                                        <p:cTn id="83" dur="800" decel="100000" fill="hold"/>
                                        <p:tgtEl>
                                          <p:spTgt spid="216074"/>
                                        </p:tgtEl>
                                        <p:attrNameLst>
                                          <p:attrName>ppt_x</p:attrName>
                                        </p:attrNameLst>
                                      </p:cBhvr>
                                      <p:tavLst>
                                        <p:tav tm="0">
                                          <p:val>
                                            <p:strVal val="#ppt_x+0.4"/>
                                          </p:val>
                                        </p:tav>
                                        <p:tav tm="100000">
                                          <p:val>
                                            <p:strVal val="#ppt_x-0.05"/>
                                          </p:val>
                                        </p:tav>
                                      </p:tavLst>
                                    </p:anim>
                                    <p:anim calcmode="lin" valueType="num">
                                      <p:cBhvr>
                                        <p:cTn id="84" dur="800" decel="100000" fill="hold"/>
                                        <p:tgtEl>
                                          <p:spTgt spid="216074"/>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216074"/>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216074"/>
                                        </p:tgtEl>
                                        <p:attrNameLst>
                                          <p:attrName>ppt_y</p:attrName>
                                        </p:attrNameLst>
                                      </p:cBhvr>
                                      <p:tavLst>
                                        <p:tav tm="0">
                                          <p:val>
                                            <p:strVal val="#ppt_y+0.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34" presetClass="entr" presetSubtype="0" fill="hold" grpId="0" nodeType="clickEffect">
                                  <p:stCondLst>
                                    <p:cond delay="0"/>
                                  </p:stCondLst>
                                  <p:childTnLst>
                                    <p:set>
                                      <p:cBhvr>
                                        <p:cTn id="90" dur="1" fill="hold">
                                          <p:stCondLst>
                                            <p:cond delay="0"/>
                                          </p:stCondLst>
                                        </p:cTn>
                                        <p:tgtEl>
                                          <p:spTgt spid="216093"/>
                                        </p:tgtEl>
                                        <p:attrNameLst>
                                          <p:attrName>style.visibility</p:attrName>
                                        </p:attrNameLst>
                                      </p:cBhvr>
                                      <p:to>
                                        <p:strVal val="visible"/>
                                      </p:to>
                                    </p:set>
                                    <p:anim from="(-#ppt_w/2)" to="(#ppt_x)" calcmode="lin" valueType="num">
                                      <p:cBhvr>
                                        <p:cTn id="91" dur="600" fill="hold">
                                          <p:stCondLst>
                                            <p:cond delay="0"/>
                                          </p:stCondLst>
                                        </p:cTn>
                                        <p:tgtEl>
                                          <p:spTgt spid="216093"/>
                                        </p:tgtEl>
                                        <p:attrNameLst>
                                          <p:attrName>ppt_x</p:attrName>
                                        </p:attrNameLst>
                                      </p:cBhvr>
                                    </p:anim>
                                    <p:anim from="0" to="-1.0" calcmode="lin" valueType="num">
                                      <p:cBhvr>
                                        <p:cTn id="92" dur="200" decel="50000" autoRev="1" fill="hold">
                                          <p:stCondLst>
                                            <p:cond delay="600"/>
                                          </p:stCondLst>
                                        </p:cTn>
                                        <p:tgtEl>
                                          <p:spTgt spid="216093"/>
                                        </p:tgtEl>
                                        <p:attrNameLst>
                                          <p:attrName>xshear</p:attrName>
                                        </p:attrNameLst>
                                      </p:cBhvr>
                                    </p:anim>
                                    <p:animScale>
                                      <p:cBhvr>
                                        <p:cTn id="93" dur="200" decel="100000" autoRev="1" fill="hold">
                                          <p:stCondLst>
                                            <p:cond delay="600"/>
                                          </p:stCondLst>
                                        </p:cTn>
                                        <p:tgtEl>
                                          <p:spTgt spid="216093"/>
                                        </p:tgtEl>
                                      </p:cBhvr>
                                      <p:from x="100000" y="100000"/>
                                      <p:to x="80000" y="100000"/>
                                    </p:animScale>
                                    <p:anim by="(#ppt_h/3+#ppt_w*0.1)" calcmode="lin" valueType="num">
                                      <p:cBhvr additive="sum">
                                        <p:cTn id="94" dur="200" decel="100000" autoRev="1" fill="hold">
                                          <p:stCondLst>
                                            <p:cond delay="600"/>
                                          </p:stCondLst>
                                        </p:cTn>
                                        <p:tgtEl>
                                          <p:spTgt spid="216093"/>
                                        </p:tgtEl>
                                        <p:attrNameLst>
                                          <p:attrName>ppt_x</p:attrName>
                                        </p:attrNameLst>
                                      </p:cBhvr>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30" presetClass="entr" presetSubtype="0" fill="hold" nodeType="clickEffect">
                                  <p:stCondLst>
                                    <p:cond delay="0"/>
                                  </p:stCondLst>
                                  <p:childTnLst>
                                    <p:set>
                                      <p:cBhvr>
                                        <p:cTn id="98" dur="1" fill="hold">
                                          <p:stCondLst>
                                            <p:cond delay="0"/>
                                          </p:stCondLst>
                                        </p:cTn>
                                        <p:tgtEl>
                                          <p:spTgt spid="216075"/>
                                        </p:tgtEl>
                                        <p:attrNameLst>
                                          <p:attrName>style.visibility</p:attrName>
                                        </p:attrNameLst>
                                      </p:cBhvr>
                                      <p:to>
                                        <p:strVal val="visible"/>
                                      </p:to>
                                    </p:set>
                                    <p:animEffect transition="in" filter="fade">
                                      <p:cBhvr>
                                        <p:cTn id="99" dur="800" decel="100000"/>
                                        <p:tgtEl>
                                          <p:spTgt spid="216075"/>
                                        </p:tgtEl>
                                      </p:cBhvr>
                                    </p:animEffect>
                                    <p:anim calcmode="lin" valueType="num">
                                      <p:cBhvr>
                                        <p:cTn id="100" dur="800" decel="100000" fill="hold"/>
                                        <p:tgtEl>
                                          <p:spTgt spid="216075"/>
                                        </p:tgtEl>
                                        <p:attrNameLst>
                                          <p:attrName>style.rotation</p:attrName>
                                        </p:attrNameLst>
                                      </p:cBhvr>
                                      <p:tavLst>
                                        <p:tav tm="0">
                                          <p:val>
                                            <p:fltVal val="-90"/>
                                          </p:val>
                                        </p:tav>
                                        <p:tav tm="100000">
                                          <p:val>
                                            <p:fltVal val="0"/>
                                          </p:val>
                                        </p:tav>
                                      </p:tavLst>
                                    </p:anim>
                                    <p:anim calcmode="lin" valueType="num">
                                      <p:cBhvr>
                                        <p:cTn id="101" dur="800" decel="100000" fill="hold"/>
                                        <p:tgtEl>
                                          <p:spTgt spid="216075"/>
                                        </p:tgtEl>
                                        <p:attrNameLst>
                                          <p:attrName>ppt_x</p:attrName>
                                        </p:attrNameLst>
                                      </p:cBhvr>
                                      <p:tavLst>
                                        <p:tav tm="0">
                                          <p:val>
                                            <p:strVal val="#ppt_x+0.4"/>
                                          </p:val>
                                        </p:tav>
                                        <p:tav tm="100000">
                                          <p:val>
                                            <p:strVal val="#ppt_x-0.05"/>
                                          </p:val>
                                        </p:tav>
                                      </p:tavLst>
                                    </p:anim>
                                    <p:anim calcmode="lin" valueType="num">
                                      <p:cBhvr>
                                        <p:cTn id="102" dur="800" decel="100000" fill="hold"/>
                                        <p:tgtEl>
                                          <p:spTgt spid="216075"/>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216075"/>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216075"/>
                                        </p:tgtEl>
                                        <p:attrNameLst>
                                          <p:attrName>ppt_y</p:attrName>
                                        </p:attrNameLst>
                                      </p:cBhvr>
                                      <p:tavLst>
                                        <p:tav tm="0">
                                          <p:val>
                                            <p:strVal val="#ppt_y+0.1"/>
                                          </p:val>
                                        </p:tav>
                                        <p:tav tm="100000">
                                          <p:val>
                                            <p:strVal val="#ppt_y"/>
                                          </p:val>
                                        </p:tav>
                                      </p:tavLst>
                                    </p:anim>
                                  </p:childTnLst>
                                </p:cTn>
                              </p:par>
                              <p:par>
                                <p:cTn id="105" presetID="30" presetClass="entr" presetSubtype="0" fill="hold" nodeType="withEffect">
                                  <p:stCondLst>
                                    <p:cond delay="0"/>
                                  </p:stCondLst>
                                  <p:childTnLst>
                                    <p:set>
                                      <p:cBhvr>
                                        <p:cTn id="106" dur="1" fill="hold">
                                          <p:stCondLst>
                                            <p:cond delay="0"/>
                                          </p:stCondLst>
                                        </p:cTn>
                                        <p:tgtEl>
                                          <p:spTgt spid="216076"/>
                                        </p:tgtEl>
                                        <p:attrNameLst>
                                          <p:attrName>style.visibility</p:attrName>
                                        </p:attrNameLst>
                                      </p:cBhvr>
                                      <p:to>
                                        <p:strVal val="visible"/>
                                      </p:to>
                                    </p:set>
                                    <p:animEffect transition="in" filter="fade">
                                      <p:cBhvr>
                                        <p:cTn id="107" dur="800" decel="100000"/>
                                        <p:tgtEl>
                                          <p:spTgt spid="216076"/>
                                        </p:tgtEl>
                                      </p:cBhvr>
                                    </p:animEffect>
                                    <p:anim calcmode="lin" valueType="num">
                                      <p:cBhvr>
                                        <p:cTn id="108" dur="800" decel="100000" fill="hold"/>
                                        <p:tgtEl>
                                          <p:spTgt spid="216076"/>
                                        </p:tgtEl>
                                        <p:attrNameLst>
                                          <p:attrName>style.rotation</p:attrName>
                                        </p:attrNameLst>
                                      </p:cBhvr>
                                      <p:tavLst>
                                        <p:tav tm="0">
                                          <p:val>
                                            <p:fltVal val="-90"/>
                                          </p:val>
                                        </p:tav>
                                        <p:tav tm="100000">
                                          <p:val>
                                            <p:fltVal val="0"/>
                                          </p:val>
                                        </p:tav>
                                      </p:tavLst>
                                    </p:anim>
                                    <p:anim calcmode="lin" valueType="num">
                                      <p:cBhvr>
                                        <p:cTn id="109" dur="800" decel="100000" fill="hold"/>
                                        <p:tgtEl>
                                          <p:spTgt spid="216076"/>
                                        </p:tgtEl>
                                        <p:attrNameLst>
                                          <p:attrName>ppt_x</p:attrName>
                                        </p:attrNameLst>
                                      </p:cBhvr>
                                      <p:tavLst>
                                        <p:tav tm="0">
                                          <p:val>
                                            <p:strVal val="#ppt_x+0.4"/>
                                          </p:val>
                                        </p:tav>
                                        <p:tav tm="100000">
                                          <p:val>
                                            <p:strVal val="#ppt_x-0.05"/>
                                          </p:val>
                                        </p:tav>
                                      </p:tavLst>
                                    </p:anim>
                                    <p:anim calcmode="lin" valueType="num">
                                      <p:cBhvr>
                                        <p:cTn id="110" dur="800" decel="100000" fill="hold"/>
                                        <p:tgtEl>
                                          <p:spTgt spid="216076"/>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216076"/>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216076"/>
                                        </p:tgtEl>
                                        <p:attrNameLst>
                                          <p:attrName>ppt_y</p:attrName>
                                        </p:attrNameLst>
                                      </p:cBhvr>
                                      <p:tavLst>
                                        <p:tav tm="0">
                                          <p:val>
                                            <p:strVal val="#ppt_y+0.1"/>
                                          </p:val>
                                        </p:tav>
                                        <p:tav tm="100000">
                                          <p:val>
                                            <p:strVal val="#ppt_y"/>
                                          </p:val>
                                        </p:tav>
                                      </p:tavLst>
                                    </p:anim>
                                  </p:childTnLst>
                                </p:cTn>
                              </p:par>
                              <p:par>
                                <p:cTn id="113" presetID="30" presetClass="entr" presetSubtype="0" fill="hold" nodeType="withEffect">
                                  <p:stCondLst>
                                    <p:cond delay="0"/>
                                  </p:stCondLst>
                                  <p:childTnLst>
                                    <p:set>
                                      <p:cBhvr>
                                        <p:cTn id="114" dur="1" fill="hold">
                                          <p:stCondLst>
                                            <p:cond delay="0"/>
                                          </p:stCondLst>
                                        </p:cTn>
                                        <p:tgtEl>
                                          <p:spTgt spid="216077"/>
                                        </p:tgtEl>
                                        <p:attrNameLst>
                                          <p:attrName>style.visibility</p:attrName>
                                        </p:attrNameLst>
                                      </p:cBhvr>
                                      <p:to>
                                        <p:strVal val="visible"/>
                                      </p:to>
                                    </p:set>
                                    <p:animEffect transition="in" filter="fade">
                                      <p:cBhvr>
                                        <p:cTn id="115" dur="800" decel="100000"/>
                                        <p:tgtEl>
                                          <p:spTgt spid="216077"/>
                                        </p:tgtEl>
                                      </p:cBhvr>
                                    </p:animEffect>
                                    <p:anim calcmode="lin" valueType="num">
                                      <p:cBhvr>
                                        <p:cTn id="116" dur="800" decel="100000" fill="hold"/>
                                        <p:tgtEl>
                                          <p:spTgt spid="216077"/>
                                        </p:tgtEl>
                                        <p:attrNameLst>
                                          <p:attrName>style.rotation</p:attrName>
                                        </p:attrNameLst>
                                      </p:cBhvr>
                                      <p:tavLst>
                                        <p:tav tm="0">
                                          <p:val>
                                            <p:fltVal val="-90"/>
                                          </p:val>
                                        </p:tav>
                                        <p:tav tm="100000">
                                          <p:val>
                                            <p:fltVal val="0"/>
                                          </p:val>
                                        </p:tav>
                                      </p:tavLst>
                                    </p:anim>
                                    <p:anim calcmode="lin" valueType="num">
                                      <p:cBhvr>
                                        <p:cTn id="117" dur="800" decel="100000" fill="hold"/>
                                        <p:tgtEl>
                                          <p:spTgt spid="216077"/>
                                        </p:tgtEl>
                                        <p:attrNameLst>
                                          <p:attrName>ppt_x</p:attrName>
                                        </p:attrNameLst>
                                      </p:cBhvr>
                                      <p:tavLst>
                                        <p:tav tm="0">
                                          <p:val>
                                            <p:strVal val="#ppt_x+0.4"/>
                                          </p:val>
                                        </p:tav>
                                        <p:tav tm="100000">
                                          <p:val>
                                            <p:strVal val="#ppt_x-0.05"/>
                                          </p:val>
                                        </p:tav>
                                      </p:tavLst>
                                    </p:anim>
                                    <p:anim calcmode="lin" valueType="num">
                                      <p:cBhvr>
                                        <p:cTn id="118" dur="800" decel="100000" fill="hold"/>
                                        <p:tgtEl>
                                          <p:spTgt spid="216077"/>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216077"/>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216077"/>
                                        </p:tgtEl>
                                        <p:attrNameLst>
                                          <p:attrName>ppt_y</p:attrName>
                                        </p:attrNameLst>
                                      </p:cBhvr>
                                      <p:tavLst>
                                        <p:tav tm="0">
                                          <p:val>
                                            <p:strVal val="#ppt_y+0.1"/>
                                          </p:val>
                                        </p:tav>
                                        <p:tav tm="100000">
                                          <p:val>
                                            <p:strVal val="#ppt_y"/>
                                          </p:val>
                                        </p:tav>
                                      </p:tavLst>
                                    </p:anim>
                                  </p:childTnLst>
                                </p:cTn>
                              </p:par>
                              <p:par>
                                <p:cTn id="121" presetID="30" presetClass="entr" presetSubtype="0" fill="hold" nodeType="withEffect">
                                  <p:stCondLst>
                                    <p:cond delay="0"/>
                                  </p:stCondLst>
                                  <p:childTnLst>
                                    <p:set>
                                      <p:cBhvr>
                                        <p:cTn id="122" dur="1" fill="hold">
                                          <p:stCondLst>
                                            <p:cond delay="0"/>
                                          </p:stCondLst>
                                        </p:cTn>
                                        <p:tgtEl>
                                          <p:spTgt spid="216078"/>
                                        </p:tgtEl>
                                        <p:attrNameLst>
                                          <p:attrName>style.visibility</p:attrName>
                                        </p:attrNameLst>
                                      </p:cBhvr>
                                      <p:to>
                                        <p:strVal val="visible"/>
                                      </p:to>
                                    </p:set>
                                    <p:animEffect transition="in" filter="fade">
                                      <p:cBhvr>
                                        <p:cTn id="123" dur="800" decel="100000"/>
                                        <p:tgtEl>
                                          <p:spTgt spid="216078"/>
                                        </p:tgtEl>
                                      </p:cBhvr>
                                    </p:animEffect>
                                    <p:anim calcmode="lin" valueType="num">
                                      <p:cBhvr>
                                        <p:cTn id="124" dur="800" decel="100000" fill="hold"/>
                                        <p:tgtEl>
                                          <p:spTgt spid="216078"/>
                                        </p:tgtEl>
                                        <p:attrNameLst>
                                          <p:attrName>style.rotation</p:attrName>
                                        </p:attrNameLst>
                                      </p:cBhvr>
                                      <p:tavLst>
                                        <p:tav tm="0">
                                          <p:val>
                                            <p:fltVal val="-90"/>
                                          </p:val>
                                        </p:tav>
                                        <p:tav tm="100000">
                                          <p:val>
                                            <p:fltVal val="0"/>
                                          </p:val>
                                        </p:tav>
                                      </p:tavLst>
                                    </p:anim>
                                    <p:anim calcmode="lin" valueType="num">
                                      <p:cBhvr>
                                        <p:cTn id="125" dur="800" decel="100000" fill="hold"/>
                                        <p:tgtEl>
                                          <p:spTgt spid="216078"/>
                                        </p:tgtEl>
                                        <p:attrNameLst>
                                          <p:attrName>ppt_x</p:attrName>
                                        </p:attrNameLst>
                                      </p:cBhvr>
                                      <p:tavLst>
                                        <p:tav tm="0">
                                          <p:val>
                                            <p:strVal val="#ppt_x+0.4"/>
                                          </p:val>
                                        </p:tav>
                                        <p:tav tm="100000">
                                          <p:val>
                                            <p:strVal val="#ppt_x-0.05"/>
                                          </p:val>
                                        </p:tav>
                                      </p:tavLst>
                                    </p:anim>
                                    <p:anim calcmode="lin" valueType="num">
                                      <p:cBhvr>
                                        <p:cTn id="126" dur="800" decel="100000" fill="hold"/>
                                        <p:tgtEl>
                                          <p:spTgt spid="216078"/>
                                        </p:tgtEl>
                                        <p:attrNameLst>
                                          <p:attrName>ppt_y</p:attrName>
                                        </p:attrNameLst>
                                      </p:cBhvr>
                                      <p:tavLst>
                                        <p:tav tm="0">
                                          <p:val>
                                            <p:strVal val="#ppt_y-0.4"/>
                                          </p:val>
                                        </p:tav>
                                        <p:tav tm="100000">
                                          <p:val>
                                            <p:strVal val="#ppt_y+0.1"/>
                                          </p:val>
                                        </p:tav>
                                      </p:tavLst>
                                    </p:anim>
                                    <p:anim calcmode="lin" valueType="num">
                                      <p:cBhvr>
                                        <p:cTn id="127" dur="200" accel="100000" fill="hold">
                                          <p:stCondLst>
                                            <p:cond delay="800"/>
                                          </p:stCondLst>
                                        </p:cTn>
                                        <p:tgtEl>
                                          <p:spTgt spid="216078"/>
                                        </p:tgtEl>
                                        <p:attrNameLst>
                                          <p:attrName>ppt_x</p:attrName>
                                        </p:attrNameLst>
                                      </p:cBhvr>
                                      <p:tavLst>
                                        <p:tav tm="0">
                                          <p:val>
                                            <p:strVal val="#ppt_x-0.05"/>
                                          </p:val>
                                        </p:tav>
                                        <p:tav tm="100000">
                                          <p:val>
                                            <p:strVal val="#ppt_x"/>
                                          </p:val>
                                        </p:tav>
                                      </p:tavLst>
                                    </p:anim>
                                    <p:anim calcmode="lin" valueType="num">
                                      <p:cBhvr>
                                        <p:cTn id="128" dur="200" accel="100000" fill="hold">
                                          <p:stCondLst>
                                            <p:cond delay="800"/>
                                          </p:stCondLst>
                                        </p:cTn>
                                        <p:tgtEl>
                                          <p:spTgt spid="216078"/>
                                        </p:tgtEl>
                                        <p:attrNameLst>
                                          <p:attrName>ppt_y</p:attrName>
                                        </p:attrNameLst>
                                      </p:cBhvr>
                                      <p:tavLst>
                                        <p:tav tm="0">
                                          <p:val>
                                            <p:strVal val="#ppt_y+0.1"/>
                                          </p:val>
                                        </p:tav>
                                        <p:tav tm="100000">
                                          <p:val>
                                            <p:strVal val="#ppt_y"/>
                                          </p:val>
                                        </p:tav>
                                      </p:tavLst>
                                    </p:anim>
                                  </p:childTnLst>
                                </p:cTn>
                              </p:par>
                              <p:par>
                                <p:cTn id="129" presetID="30" presetClass="entr" presetSubtype="0" fill="hold" nodeType="withEffect">
                                  <p:stCondLst>
                                    <p:cond delay="0"/>
                                  </p:stCondLst>
                                  <p:childTnLst>
                                    <p:set>
                                      <p:cBhvr>
                                        <p:cTn id="130" dur="1" fill="hold">
                                          <p:stCondLst>
                                            <p:cond delay="0"/>
                                          </p:stCondLst>
                                        </p:cTn>
                                        <p:tgtEl>
                                          <p:spTgt spid="216079"/>
                                        </p:tgtEl>
                                        <p:attrNameLst>
                                          <p:attrName>style.visibility</p:attrName>
                                        </p:attrNameLst>
                                      </p:cBhvr>
                                      <p:to>
                                        <p:strVal val="visible"/>
                                      </p:to>
                                    </p:set>
                                    <p:animEffect transition="in" filter="fade">
                                      <p:cBhvr>
                                        <p:cTn id="131" dur="800" decel="100000"/>
                                        <p:tgtEl>
                                          <p:spTgt spid="216079"/>
                                        </p:tgtEl>
                                      </p:cBhvr>
                                    </p:animEffect>
                                    <p:anim calcmode="lin" valueType="num">
                                      <p:cBhvr>
                                        <p:cTn id="132" dur="800" decel="100000" fill="hold"/>
                                        <p:tgtEl>
                                          <p:spTgt spid="216079"/>
                                        </p:tgtEl>
                                        <p:attrNameLst>
                                          <p:attrName>style.rotation</p:attrName>
                                        </p:attrNameLst>
                                      </p:cBhvr>
                                      <p:tavLst>
                                        <p:tav tm="0">
                                          <p:val>
                                            <p:fltVal val="-90"/>
                                          </p:val>
                                        </p:tav>
                                        <p:tav tm="100000">
                                          <p:val>
                                            <p:fltVal val="0"/>
                                          </p:val>
                                        </p:tav>
                                      </p:tavLst>
                                    </p:anim>
                                    <p:anim calcmode="lin" valueType="num">
                                      <p:cBhvr>
                                        <p:cTn id="133" dur="800" decel="100000" fill="hold"/>
                                        <p:tgtEl>
                                          <p:spTgt spid="216079"/>
                                        </p:tgtEl>
                                        <p:attrNameLst>
                                          <p:attrName>ppt_x</p:attrName>
                                        </p:attrNameLst>
                                      </p:cBhvr>
                                      <p:tavLst>
                                        <p:tav tm="0">
                                          <p:val>
                                            <p:strVal val="#ppt_x+0.4"/>
                                          </p:val>
                                        </p:tav>
                                        <p:tav tm="100000">
                                          <p:val>
                                            <p:strVal val="#ppt_x-0.05"/>
                                          </p:val>
                                        </p:tav>
                                      </p:tavLst>
                                    </p:anim>
                                    <p:anim calcmode="lin" valueType="num">
                                      <p:cBhvr>
                                        <p:cTn id="134" dur="800" decel="100000" fill="hold"/>
                                        <p:tgtEl>
                                          <p:spTgt spid="216079"/>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216079"/>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216079"/>
                                        </p:tgtEl>
                                        <p:attrNameLst>
                                          <p:attrName>ppt_y</p:attrName>
                                        </p:attrNameLst>
                                      </p:cBhvr>
                                      <p:tavLst>
                                        <p:tav tm="0">
                                          <p:val>
                                            <p:strVal val="#ppt_y+0.1"/>
                                          </p:val>
                                        </p:tav>
                                        <p:tav tm="100000">
                                          <p:val>
                                            <p:strVal val="#ppt_y"/>
                                          </p:val>
                                        </p:tav>
                                      </p:tavLst>
                                    </p:anim>
                                  </p:childTnLst>
                                </p:cTn>
                              </p:par>
                              <p:par>
                                <p:cTn id="137" presetID="30" presetClass="entr" presetSubtype="0" fill="hold" nodeType="withEffect">
                                  <p:stCondLst>
                                    <p:cond delay="0"/>
                                  </p:stCondLst>
                                  <p:childTnLst>
                                    <p:set>
                                      <p:cBhvr>
                                        <p:cTn id="138" dur="1" fill="hold">
                                          <p:stCondLst>
                                            <p:cond delay="0"/>
                                          </p:stCondLst>
                                        </p:cTn>
                                        <p:tgtEl>
                                          <p:spTgt spid="216080"/>
                                        </p:tgtEl>
                                        <p:attrNameLst>
                                          <p:attrName>style.visibility</p:attrName>
                                        </p:attrNameLst>
                                      </p:cBhvr>
                                      <p:to>
                                        <p:strVal val="visible"/>
                                      </p:to>
                                    </p:set>
                                    <p:animEffect transition="in" filter="fade">
                                      <p:cBhvr>
                                        <p:cTn id="139" dur="800" decel="100000"/>
                                        <p:tgtEl>
                                          <p:spTgt spid="216080"/>
                                        </p:tgtEl>
                                      </p:cBhvr>
                                    </p:animEffect>
                                    <p:anim calcmode="lin" valueType="num">
                                      <p:cBhvr>
                                        <p:cTn id="140" dur="800" decel="100000" fill="hold"/>
                                        <p:tgtEl>
                                          <p:spTgt spid="216080"/>
                                        </p:tgtEl>
                                        <p:attrNameLst>
                                          <p:attrName>style.rotation</p:attrName>
                                        </p:attrNameLst>
                                      </p:cBhvr>
                                      <p:tavLst>
                                        <p:tav tm="0">
                                          <p:val>
                                            <p:fltVal val="-90"/>
                                          </p:val>
                                        </p:tav>
                                        <p:tav tm="100000">
                                          <p:val>
                                            <p:fltVal val="0"/>
                                          </p:val>
                                        </p:tav>
                                      </p:tavLst>
                                    </p:anim>
                                    <p:anim calcmode="lin" valueType="num">
                                      <p:cBhvr>
                                        <p:cTn id="141" dur="800" decel="100000" fill="hold"/>
                                        <p:tgtEl>
                                          <p:spTgt spid="216080"/>
                                        </p:tgtEl>
                                        <p:attrNameLst>
                                          <p:attrName>ppt_x</p:attrName>
                                        </p:attrNameLst>
                                      </p:cBhvr>
                                      <p:tavLst>
                                        <p:tav tm="0">
                                          <p:val>
                                            <p:strVal val="#ppt_x+0.4"/>
                                          </p:val>
                                        </p:tav>
                                        <p:tav tm="100000">
                                          <p:val>
                                            <p:strVal val="#ppt_x-0.05"/>
                                          </p:val>
                                        </p:tav>
                                      </p:tavLst>
                                    </p:anim>
                                    <p:anim calcmode="lin" valueType="num">
                                      <p:cBhvr>
                                        <p:cTn id="142" dur="800" decel="100000" fill="hold"/>
                                        <p:tgtEl>
                                          <p:spTgt spid="216080"/>
                                        </p:tgtEl>
                                        <p:attrNameLst>
                                          <p:attrName>ppt_y</p:attrName>
                                        </p:attrNameLst>
                                      </p:cBhvr>
                                      <p:tavLst>
                                        <p:tav tm="0">
                                          <p:val>
                                            <p:strVal val="#ppt_y-0.4"/>
                                          </p:val>
                                        </p:tav>
                                        <p:tav tm="100000">
                                          <p:val>
                                            <p:strVal val="#ppt_y+0.1"/>
                                          </p:val>
                                        </p:tav>
                                      </p:tavLst>
                                    </p:anim>
                                    <p:anim calcmode="lin" valueType="num">
                                      <p:cBhvr>
                                        <p:cTn id="143" dur="200" accel="100000" fill="hold">
                                          <p:stCondLst>
                                            <p:cond delay="800"/>
                                          </p:stCondLst>
                                        </p:cTn>
                                        <p:tgtEl>
                                          <p:spTgt spid="216080"/>
                                        </p:tgtEl>
                                        <p:attrNameLst>
                                          <p:attrName>ppt_x</p:attrName>
                                        </p:attrNameLst>
                                      </p:cBhvr>
                                      <p:tavLst>
                                        <p:tav tm="0">
                                          <p:val>
                                            <p:strVal val="#ppt_x-0.05"/>
                                          </p:val>
                                        </p:tav>
                                        <p:tav tm="100000">
                                          <p:val>
                                            <p:strVal val="#ppt_x"/>
                                          </p:val>
                                        </p:tav>
                                      </p:tavLst>
                                    </p:anim>
                                    <p:anim calcmode="lin" valueType="num">
                                      <p:cBhvr>
                                        <p:cTn id="144" dur="200" accel="100000" fill="hold">
                                          <p:stCondLst>
                                            <p:cond delay="800"/>
                                          </p:stCondLst>
                                        </p:cTn>
                                        <p:tgtEl>
                                          <p:spTgt spid="216080"/>
                                        </p:tgtEl>
                                        <p:attrNameLst>
                                          <p:attrName>ppt_y</p:attrName>
                                        </p:attrNameLst>
                                      </p:cBhvr>
                                      <p:tavLst>
                                        <p:tav tm="0">
                                          <p:val>
                                            <p:strVal val="#ppt_y+0.1"/>
                                          </p:val>
                                        </p:tav>
                                        <p:tav tm="100000">
                                          <p:val>
                                            <p:strVal val="#ppt_y"/>
                                          </p:val>
                                        </p:tav>
                                      </p:tavLst>
                                    </p:anim>
                                  </p:childTnLst>
                                </p:cTn>
                              </p:par>
                              <p:par>
                                <p:cTn id="145" presetID="30" presetClass="entr" presetSubtype="0" fill="hold" nodeType="withEffect">
                                  <p:stCondLst>
                                    <p:cond delay="0"/>
                                  </p:stCondLst>
                                  <p:childTnLst>
                                    <p:set>
                                      <p:cBhvr>
                                        <p:cTn id="146" dur="1" fill="hold">
                                          <p:stCondLst>
                                            <p:cond delay="0"/>
                                          </p:stCondLst>
                                        </p:cTn>
                                        <p:tgtEl>
                                          <p:spTgt spid="216081"/>
                                        </p:tgtEl>
                                        <p:attrNameLst>
                                          <p:attrName>style.visibility</p:attrName>
                                        </p:attrNameLst>
                                      </p:cBhvr>
                                      <p:to>
                                        <p:strVal val="visible"/>
                                      </p:to>
                                    </p:set>
                                    <p:animEffect transition="in" filter="fade">
                                      <p:cBhvr>
                                        <p:cTn id="147" dur="800" decel="100000"/>
                                        <p:tgtEl>
                                          <p:spTgt spid="216081"/>
                                        </p:tgtEl>
                                      </p:cBhvr>
                                    </p:animEffect>
                                    <p:anim calcmode="lin" valueType="num">
                                      <p:cBhvr>
                                        <p:cTn id="148" dur="800" decel="100000" fill="hold"/>
                                        <p:tgtEl>
                                          <p:spTgt spid="216081"/>
                                        </p:tgtEl>
                                        <p:attrNameLst>
                                          <p:attrName>style.rotation</p:attrName>
                                        </p:attrNameLst>
                                      </p:cBhvr>
                                      <p:tavLst>
                                        <p:tav tm="0">
                                          <p:val>
                                            <p:fltVal val="-90"/>
                                          </p:val>
                                        </p:tav>
                                        <p:tav tm="100000">
                                          <p:val>
                                            <p:fltVal val="0"/>
                                          </p:val>
                                        </p:tav>
                                      </p:tavLst>
                                    </p:anim>
                                    <p:anim calcmode="lin" valueType="num">
                                      <p:cBhvr>
                                        <p:cTn id="149" dur="800" decel="100000" fill="hold"/>
                                        <p:tgtEl>
                                          <p:spTgt spid="216081"/>
                                        </p:tgtEl>
                                        <p:attrNameLst>
                                          <p:attrName>ppt_x</p:attrName>
                                        </p:attrNameLst>
                                      </p:cBhvr>
                                      <p:tavLst>
                                        <p:tav tm="0">
                                          <p:val>
                                            <p:strVal val="#ppt_x+0.4"/>
                                          </p:val>
                                        </p:tav>
                                        <p:tav tm="100000">
                                          <p:val>
                                            <p:strVal val="#ppt_x-0.05"/>
                                          </p:val>
                                        </p:tav>
                                      </p:tavLst>
                                    </p:anim>
                                    <p:anim calcmode="lin" valueType="num">
                                      <p:cBhvr>
                                        <p:cTn id="150" dur="800" decel="100000" fill="hold"/>
                                        <p:tgtEl>
                                          <p:spTgt spid="216081"/>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216081"/>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216081"/>
                                        </p:tgtEl>
                                        <p:attrNameLst>
                                          <p:attrName>ppt_y</p:attrName>
                                        </p:attrNameLst>
                                      </p:cBhvr>
                                      <p:tavLst>
                                        <p:tav tm="0">
                                          <p:val>
                                            <p:strVal val="#ppt_y+0.1"/>
                                          </p:val>
                                        </p:tav>
                                        <p:tav tm="100000">
                                          <p:val>
                                            <p:strVal val="#ppt_y"/>
                                          </p:val>
                                        </p:tav>
                                      </p:tavLst>
                                    </p:anim>
                                  </p:childTnLst>
                                </p:cTn>
                              </p:par>
                              <p:par>
                                <p:cTn id="153" presetID="30" presetClass="entr" presetSubtype="0" fill="hold" nodeType="withEffect">
                                  <p:stCondLst>
                                    <p:cond delay="0"/>
                                  </p:stCondLst>
                                  <p:childTnLst>
                                    <p:set>
                                      <p:cBhvr>
                                        <p:cTn id="154" dur="1" fill="hold">
                                          <p:stCondLst>
                                            <p:cond delay="0"/>
                                          </p:stCondLst>
                                        </p:cTn>
                                        <p:tgtEl>
                                          <p:spTgt spid="216082"/>
                                        </p:tgtEl>
                                        <p:attrNameLst>
                                          <p:attrName>style.visibility</p:attrName>
                                        </p:attrNameLst>
                                      </p:cBhvr>
                                      <p:to>
                                        <p:strVal val="visible"/>
                                      </p:to>
                                    </p:set>
                                    <p:animEffect transition="in" filter="fade">
                                      <p:cBhvr>
                                        <p:cTn id="155" dur="800" decel="100000"/>
                                        <p:tgtEl>
                                          <p:spTgt spid="216082"/>
                                        </p:tgtEl>
                                      </p:cBhvr>
                                    </p:animEffect>
                                    <p:anim calcmode="lin" valueType="num">
                                      <p:cBhvr>
                                        <p:cTn id="156" dur="800" decel="100000" fill="hold"/>
                                        <p:tgtEl>
                                          <p:spTgt spid="216082"/>
                                        </p:tgtEl>
                                        <p:attrNameLst>
                                          <p:attrName>style.rotation</p:attrName>
                                        </p:attrNameLst>
                                      </p:cBhvr>
                                      <p:tavLst>
                                        <p:tav tm="0">
                                          <p:val>
                                            <p:fltVal val="-90"/>
                                          </p:val>
                                        </p:tav>
                                        <p:tav tm="100000">
                                          <p:val>
                                            <p:fltVal val="0"/>
                                          </p:val>
                                        </p:tav>
                                      </p:tavLst>
                                    </p:anim>
                                    <p:anim calcmode="lin" valueType="num">
                                      <p:cBhvr>
                                        <p:cTn id="157" dur="800" decel="100000" fill="hold"/>
                                        <p:tgtEl>
                                          <p:spTgt spid="216082"/>
                                        </p:tgtEl>
                                        <p:attrNameLst>
                                          <p:attrName>ppt_x</p:attrName>
                                        </p:attrNameLst>
                                      </p:cBhvr>
                                      <p:tavLst>
                                        <p:tav tm="0">
                                          <p:val>
                                            <p:strVal val="#ppt_x+0.4"/>
                                          </p:val>
                                        </p:tav>
                                        <p:tav tm="100000">
                                          <p:val>
                                            <p:strVal val="#ppt_x-0.05"/>
                                          </p:val>
                                        </p:tav>
                                      </p:tavLst>
                                    </p:anim>
                                    <p:anim calcmode="lin" valueType="num">
                                      <p:cBhvr>
                                        <p:cTn id="158" dur="800" decel="100000" fill="hold"/>
                                        <p:tgtEl>
                                          <p:spTgt spid="216082"/>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216082"/>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216082"/>
                                        </p:tgtEl>
                                        <p:attrNameLst>
                                          <p:attrName>ppt_y</p:attrName>
                                        </p:attrNameLst>
                                      </p:cBhvr>
                                      <p:tavLst>
                                        <p:tav tm="0">
                                          <p:val>
                                            <p:strVal val="#ppt_y+0.1"/>
                                          </p:val>
                                        </p:tav>
                                        <p:tav tm="100000">
                                          <p:val>
                                            <p:strVal val="#ppt_y"/>
                                          </p:val>
                                        </p:tav>
                                      </p:tavLst>
                                    </p:anim>
                                  </p:childTnLst>
                                </p:cTn>
                              </p:par>
                              <p:par>
                                <p:cTn id="161" presetID="30" presetClass="entr" presetSubtype="0" fill="hold" nodeType="withEffect">
                                  <p:stCondLst>
                                    <p:cond delay="0"/>
                                  </p:stCondLst>
                                  <p:childTnLst>
                                    <p:set>
                                      <p:cBhvr>
                                        <p:cTn id="162" dur="1" fill="hold">
                                          <p:stCondLst>
                                            <p:cond delay="0"/>
                                          </p:stCondLst>
                                        </p:cTn>
                                        <p:tgtEl>
                                          <p:spTgt spid="216083"/>
                                        </p:tgtEl>
                                        <p:attrNameLst>
                                          <p:attrName>style.visibility</p:attrName>
                                        </p:attrNameLst>
                                      </p:cBhvr>
                                      <p:to>
                                        <p:strVal val="visible"/>
                                      </p:to>
                                    </p:set>
                                    <p:animEffect transition="in" filter="fade">
                                      <p:cBhvr>
                                        <p:cTn id="163" dur="800" decel="100000"/>
                                        <p:tgtEl>
                                          <p:spTgt spid="216083"/>
                                        </p:tgtEl>
                                      </p:cBhvr>
                                    </p:animEffect>
                                    <p:anim calcmode="lin" valueType="num">
                                      <p:cBhvr>
                                        <p:cTn id="164" dur="800" decel="100000" fill="hold"/>
                                        <p:tgtEl>
                                          <p:spTgt spid="216083"/>
                                        </p:tgtEl>
                                        <p:attrNameLst>
                                          <p:attrName>style.rotation</p:attrName>
                                        </p:attrNameLst>
                                      </p:cBhvr>
                                      <p:tavLst>
                                        <p:tav tm="0">
                                          <p:val>
                                            <p:fltVal val="-90"/>
                                          </p:val>
                                        </p:tav>
                                        <p:tav tm="100000">
                                          <p:val>
                                            <p:fltVal val="0"/>
                                          </p:val>
                                        </p:tav>
                                      </p:tavLst>
                                    </p:anim>
                                    <p:anim calcmode="lin" valueType="num">
                                      <p:cBhvr>
                                        <p:cTn id="165" dur="800" decel="100000" fill="hold"/>
                                        <p:tgtEl>
                                          <p:spTgt spid="216083"/>
                                        </p:tgtEl>
                                        <p:attrNameLst>
                                          <p:attrName>ppt_x</p:attrName>
                                        </p:attrNameLst>
                                      </p:cBhvr>
                                      <p:tavLst>
                                        <p:tav tm="0">
                                          <p:val>
                                            <p:strVal val="#ppt_x+0.4"/>
                                          </p:val>
                                        </p:tav>
                                        <p:tav tm="100000">
                                          <p:val>
                                            <p:strVal val="#ppt_x-0.05"/>
                                          </p:val>
                                        </p:tav>
                                      </p:tavLst>
                                    </p:anim>
                                    <p:anim calcmode="lin" valueType="num">
                                      <p:cBhvr>
                                        <p:cTn id="166" dur="800" decel="100000" fill="hold"/>
                                        <p:tgtEl>
                                          <p:spTgt spid="216083"/>
                                        </p:tgtEl>
                                        <p:attrNameLst>
                                          <p:attrName>ppt_y</p:attrName>
                                        </p:attrNameLst>
                                      </p:cBhvr>
                                      <p:tavLst>
                                        <p:tav tm="0">
                                          <p:val>
                                            <p:strVal val="#ppt_y-0.4"/>
                                          </p:val>
                                        </p:tav>
                                        <p:tav tm="100000">
                                          <p:val>
                                            <p:strVal val="#ppt_y+0.1"/>
                                          </p:val>
                                        </p:tav>
                                      </p:tavLst>
                                    </p:anim>
                                    <p:anim calcmode="lin" valueType="num">
                                      <p:cBhvr>
                                        <p:cTn id="167" dur="200" accel="100000" fill="hold">
                                          <p:stCondLst>
                                            <p:cond delay="800"/>
                                          </p:stCondLst>
                                        </p:cTn>
                                        <p:tgtEl>
                                          <p:spTgt spid="216083"/>
                                        </p:tgtEl>
                                        <p:attrNameLst>
                                          <p:attrName>ppt_x</p:attrName>
                                        </p:attrNameLst>
                                      </p:cBhvr>
                                      <p:tavLst>
                                        <p:tav tm="0">
                                          <p:val>
                                            <p:strVal val="#ppt_x-0.05"/>
                                          </p:val>
                                        </p:tav>
                                        <p:tav tm="100000">
                                          <p:val>
                                            <p:strVal val="#ppt_x"/>
                                          </p:val>
                                        </p:tav>
                                      </p:tavLst>
                                    </p:anim>
                                    <p:anim calcmode="lin" valueType="num">
                                      <p:cBhvr>
                                        <p:cTn id="168" dur="200" accel="100000" fill="hold">
                                          <p:stCondLst>
                                            <p:cond delay="800"/>
                                          </p:stCondLst>
                                        </p:cTn>
                                        <p:tgtEl>
                                          <p:spTgt spid="216083"/>
                                        </p:tgtEl>
                                        <p:attrNameLst>
                                          <p:attrName>ppt_y</p:attrName>
                                        </p:attrNameLst>
                                      </p:cBhvr>
                                      <p:tavLst>
                                        <p:tav tm="0">
                                          <p:val>
                                            <p:strVal val="#ppt_y+0.1"/>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216094"/>
                                        </p:tgtEl>
                                        <p:attrNameLst>
                                          <p:attrName>style.visibility</p:attrName>
                                        </p:attrNameLst>
                                      </p:cBhvr>
                                      <p:to>
                                        <p:strVal val="visible"/>
                                      </p:to>
                                    </p:set>
                                    <p:anim calcmode="lin" valueType="num">
                                      <p:cBhvr additive="base">
                                        <p:cTn id="173" dur="500" fill="hold"/>
                                        <p:tgtEl>
                                          <p:spTgt spid="216094"/>
                                        </p:tgtEl>
                                        <p:attrNameLst>
                                          <p:attrName>ppt_x</p:attrName>
                                        </p:attrNameLst>
                                      </p:cBhvr>
                                      <p:tavLst>
                                        <p:tav tm="0">
                                          <p:val>
                                            <p:strVal val="#ppt_x"/>
                                          </p:val>
                                        </p:tav>
                                        <p:tav tm="100000">
                                          <p:val>
                                            <p:strVal val="#ppt_x"/>
                                          </p:val>
                                        </p:tav>
                                      </p:tavLst>
                                    </p:anim>
                                    <p:anim calcmode="lin" valueType="num">
                                      <p:cBhvr additive="base">
                                        <p:cTn id="174" dur="500" fill="hold"/>
                                        <p:tgtEl>
                                          <p:spTgt spid="216094"/>
                                        </p:tgtEl>
                                        <p:attrNameLst>
                                          <p:attrName>ppt_y</p:attrName>
                                        </p:attrNameLst>
                                      </p:cBhvr>
                                      <p:tavLst>
                                        <p:tav tm="0">
                                          <p:val>
                                            <p:strVal val="1+#ppt_h/2"/>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5" presetClass="entr" presetSubtype="0" fill="hold" nodeType="clickEffect">
                                  <p:stCondLst>
                                    <p:cond delay="0"/>
                                  </p:stCondLst>
                                  <p:childTnLst>
                                    <p:set>
                                      <p:cBhvr>
                                        <p:cTn id="178" dur="1" fill="hold">
                                          <p:stCondLst>
                                            <p:cond delay="0"/>
                                          </p:stCondLst>
                                        </p:cTn>
                                        <p:tgtEl>
                                          <p:spTgt spid="216084"/>
                                        </p:tgtEl>
                                        <p:attrNameLst>
                                          <p:attrName>style.visibility</p:attrName>
                                        </p:attrNameLst>
                                      </p:cBhvr>
                                      <p:to>
                                        <p:strVal val="visible"/>
                                      </p:to>
                                    </p:set>
                                    <p:anim calcmode="lin" valueType="num">
                                      <p:cBhvr>
                                        <p:cTn id="179" dur="1000" fill="hold"/>
                                        <p:tgtEl>
                                          <p:spTgt spid="216084"/>
                                        </p:tgtEl>
                                        <p:attrNameLst>
                                          <p:attrName>ppt_w</p:attrName>
                                        </p:attrNameLst>
                                      </p:cBhvr>
                                      <p:tavLst>
                                        <p:tav tm="0">
                                          <p:val>
                                            <p:fltVal val="0"/>
                                          </p:val>
                                        </p:tav>
                                        <p:tav tm="100000">
                                          <p:val>
                                            <p:strVal val="#ppt_w"/>
                                          </p:val>
                                        </p:tav>
                                      </p:tavLst>
                                    </p:anim>
                                    <p:anim calcmode="lin" valueType="num">
                                      <p:cBhvr>
                                        <p:cTn id="180" dur="1000" fill="hold"/>
                                        <p:tgtEl>
                                          <p:spTgt spid="216084"/>
                                        </p:tgtEl>
                                        <p:attrNameLst>
                                          <p:attrName>ppt_h</p:attrName>
                                        </p:attrNameLst>
                                      </p:cBhvr>
                                      <p:tavLst>
                                        <p:tav tm="0">
                                          <p:val>
                                            <p:fltVal val="0"/>
                                          </p:val>
                                        </p:tav>
                                        <p:tav tm="100000">
                                          <p:val>
                                            <p:strVal val="#ppt_h"/>
                                          </p:val>
                                        </p:tav>
                                      </p:tavLst>
                                    </p:anim>
                                    <p:anim calcmode="lin" valueType="num">
                                      <p:cBhvr>
                                        <p:cTn id="181" dur="1000" fill="hold"/>
                                        <p:tgtEl>
                                          <p:spTgt spid="216084"/>
                                        </p:tgtEl>
                                        <p:attrNameLst>
                                          <p:attrName>ppt_x</p:attrName>
                                        </p:attrNameLst>
                                      </p:cBhvr>
                                      <p:tavLst>
                                        <p:tav tm="0" fmla="#ppt_x+(cos(-2*pi*(1-$))*-#ppt_x-sin(-2*pi*(1-$))*(1-#ppt_y))*(1-$)">
                                          <p:val>
                                            <p:fltVal val="0"/>
                                          </p:val>
                                        </p:tav>
                                        <p:tav tm="100000">
                                          <p:val>
                                            <p:fltVal val="1"/>
                                          </p:val>
                                        </p:tav>
                                      </p:tavLst>
                                    </p:anim>
                                    <p:anim calcmode="lin" valueType="num">
                                      <p:cBhvr>
                                        <p:cTn id="182" dur="1000" fill="hold"/>
                                        <p:tgtEl>
                                          <p:spTgt spid="216084"/>
                                        </p:tgtEl>
                                        <p:attrNameLst>
                                          <p:attrName>ppt_y</p:attrName>
                                        </p:attrNameLst>
                                      </p:cBhvr>
                                      <p:tavLst>
                                        <p:tav tm="0" fmla="#ppt_y+(sin(-2*pi*(1-$))*-#ppt_x+cos(-2*pi*(1-$))*(1-#ppt_y))*(1-$)">
                                          <p:val>
                                            <p:fltVal val="0"/>
                                          </p:val>
                                        </p:tav>
                                        <p:tav tm="100000">
                                          <p:val>
                                            <p:fltVal val="1"/>
                                          </p:val>
                                        </p:tav>
                                      </p:tavLst>
                                    </p:anim>
                                  </p:childTnLst>
                                </p:cTn>
                              </p:par>
                              <p:par>
                                <p:cTn id="183" presetID="15" presetClass="entr" presetSubtype="0" fill="hold" nodeType="withEffect">
                                  <p:stCondLst>
                                    <p:cond delay="0"/>
                                  </p:stCondLst>
                                  <p:childTnLst>
                                    <p:set>
                                      <p:cBhvr>
                                        <p:cTn id="184" dur="1" fill="hold">
                                          <p:stCondLst>
                                            <p:cond delay="0"/>
                                          </p:stCondLst>
                                        </p:cTn>
                                        <p:tgtEl>
                                          <p:spTgt spid="216085"/>
                                        </p:tgtEl>
                                        <p:attrNameLst>
                                          <p:attrName>style.visibility</p:attrName>
                                        </p:attrNameLst>
                                      </p:cBhvr>
                                      <p:to>
                                        <p:strVal val="visible"/>
                                      </p:to>
                                    </p:set>
                                    <p:anim calcmode="lin" valueType="num">
                                      <p:cBhvr>
                                        <p:cTn id="185" dur="1000" fill="hold"/>
                                        <p:tgtEl>
                                          <p:spTgt spid="216085"/>
                                        </p:tgtEl>
                                        <p:attrNameLst>
                                          <p:attrName>ppt_w</p:attrName>
                                        </p:attrNameLst>
                                      </p:cBhvr>
                                      <p:tavLst>
                                        <p:tav tm="0">
                                          <p:val>
                                            <p:fltVal val="0"/>
                                          </p:val>
                                        </p:tav>
                                        <p:tav tm="100000">
                                          <p:val>
                                            <p:strVal val="#ppt_w"/>
                                          </p:val>
                                        </p:tav>
                                      </p:tavLst>
                                    </p:anim>
                                    <p:anim calcmode="lin" valueType="num">
                                      <p:cBhvr>
                                        <p:cTn id="186" dur="1000" fill="hold"/>
                                        <p:tgtEl>
                                          <p:spTgt spid="216085"/>
                                        </p:tgtEl>
                                        <p:attrNameLst>
                                          <p:attrName>ppt_h</p:attrName>
                                        </p:attrNameLst>
                                      </p:cBhvr>
                                      <p:tavLst>
                                        <p:tav tm="0">
                                          <p:val>
                                            <p:fltVal val="0"/>
                                          </p:val>
                                        </p:tav>
                                        <p:tav tm="100000">
                                          <p:val>
                                            <p:strVal val="#ppt_h"/>
                                          </p:val>
                                        </p:tav>
                                      </p:tavLst>
                                    </p:anim>
                                    <p:anim calcmode="lin" valueType="num">
                                      <p:cBhvr>
                                        <p:cTn id="187" dur="1000" fill="hold"/>
                                        <p:tgtEl>
                                          <p:spTgt spid="216085"/>
                                        </p:tgtEl>
                                        <p:attrNameLst>
                                          <p:attrName>ppt_x</p:attrName>
                                        </p:attrNameLst>
                                      </p:cBhvr>
                                      <p:tavLst>
                                        <p:tav tm="0" fmla="#ppt_x+(cos(-2*pi*(1-$))*-#ppt_x-sin(-2*pi*(1-$))*(1-#ppt_y))*(1-$)">
                                          <p:val>
                                            <p:fltVal val="0"/>
                                          </p:val>
                                        </p:tav>
                                        <p:tav tm="100000">
                                          <p:val>
                                            <p:fltVal val="1"/>
                                          </p:val>
                                        </p:tav>
                                      </p:tavLst>
                                    </p:anim>
                                    <p:anim calcmode="lin" valueType="num">
                                      <p:cBhvr>
                                        <p:cTn id="188" dur="1000" fill="hold"/>
                                        <p:tgtEl>
                                          <p:spTgt spid="216085"/>
                                        </p:tgtEl>
                                        <p:attrNameLst>
                                          <p:attrName>ppt_y</p:attrName>
                                        </p:attrNameLst>
                                      </p:cBhvr>
                                      <p:tavLst>
                                        <p:tav tm="0" fmla="#ppt_y+(sin(-2*pi*(1-$))*-#ppt_x+cos(-2*pi*(1-$))*(1-#ppt_y))*(1-$)">
                                          <p:val>
                                            <p:fltVal val="0"/>
                                          </p:val>
                                        </p:tav>
                                        <p:tav tm="100000">
                                          <p:val>
                                            <p:fltVal val="1"/>
                                          </p:val>
                                        </p:tav>
                                      </p:tavLst>
                                    </p:anim>
                                  </p:childTnLst>
                                </p:cTn>
                              </p:par>
                              <p:par>
                                <p:cTn id="189" presetID="15" presetClass="entr" presetSubtype="0" fill="hold" nodeType="withEffect">
                                  <p:stCondLst>
                                    <p:cond delay="0"/>
                                  </p:stCondLst>
                                  <p:childTnLst>
                                    <p:set>
                                      <p:cBhvr>
                                        <p:cTn id="190" dur="1" fill="hold">
                                          <p:stCondLst>
                                            <p:cond delay="0"/>
                                          </p:stCondLst>
                                        </p:cTn>
                                        <p:tgtEl>
                                          <p:spTgt spid="216086"/>
                                        </p:tgtEl>
                                        <p:attrNameLst>
                                          <p:attrName>style.visibility</p:attrName>
                                        </p:attrNameLst>
                                      </p:cBhvr>
                                      <p:to>
                                        <p:strVal val="visible"/>
                                      </p:to>
                                    </p:set>
                                    <p:anim calcmode="lin" valueType="num">
                                      <p:cBhvr>
                                        <p:cTn id="191" dur="1000" fill="hold"/>
                                        <p:tgtEl>
                                          <p:spTgt spid="216086"/>
                                        </p:tgtEl>
                                        <p:attrNameLst>
                                          <p:attrName>ppt_w</p:attrName>
                                        </p:attrNameLst>
                                      </p:cBhvr>
                                      <p:tavLst>
                                        <p:tav tm="0">
                                          <p:val>
                                            <p:fltVal val="0"/>
                                          </p:val>
                                        </p:tav>
                                        <p:tav tm="100000">
                                          <p:val>
                                            <p:strVal val="#ppt_w"/>
                                          </p:val>
                                        </p:tav>
                                      </p:tavLst>
                                    </p:anim>
                                    <p:anim calcmode="lin" valueType="num">
                                      <p:cBhvr>
                                        <p:cTn id="192" dur="1000" fill="hold"/>
                                        <p:tgtEl>
                                          <p:spTgt spid="216086"/>
                                        </p:tgtEl>
                                        <p:attrNameLst>
                                          <p:attrName>ppt_h</p:attrName>
                                        </p:attrNameLst>
                                      </p:cBhvr>
                                      <p:tavLst>
                                        <p:tav tm="0">
                                          <p:val>
                                            <p:fltVal val="0"/>
                                          </p:val>
                                        </p:tav>
                                        <p:tav tm="100000">
                                          <p:val>
                                            <p:strVal val="#ppt_h"/>
                                          </p:val>
                                        </p:tav>
                                      </p:tavLst>
                                    </p:anim>
                                    <p:anim calcmode="lin" valueType="num">
                                      <p:cBhvr>
                                        <p:cTn id="193" dur="1000" fill="hold"/>
                                        <p:tgtEl>
                                          <p:spTgt spid="216086"/>
                                        </p:tgtEl>
                                        <p:attrNameLst>
                                          <p:attrName>ppt_x</p:attrName>
                                        </p:attrNameLst>
                                      </p:cBhvr>
                                      <p:tavLst>
                                        <p:tav tm="0" fmla="#ppt_x+(cos(-2*pi*(1-$))*-#ppt_x-sin(-2*pi*(1-$))*(1-#ppt_y))*(1-$)">
                                          <p:val>
                                            <p:fltVal val="0"/>
                                          </p:val>
                                        </p:tav>
                                        <p:tav tm="100000">
                                          <p:val>
                                            <p:fltVal val="1"/>
                                          </p:val>
                                        </p:tav>
                                      </p:tavLst>
                                    </p:anim>
                                    <p:anim calcmode="lin" valueType="num">
                                      <p:cBhvr>
                                        <p:cTn id="194" dur="1000" fill="hold"/>
                                        <p:tgtEl>
                                          <p:spTgt spid="216086"/>
                                        </p:tgtEl>
                                        <p:attrNameLst>
                                          <p:attrName>ppt_y</p:attrName>
                                        </p:attrNameLst>
                                      </p:cBhvr>
                                      <p:tavLst>
                                        <p:tav tm="0" fmla="#ppt_y+(sin(-2*pi*(1-$))*-#ppt_x+cos(-2*pi*(1-$))*(1-#ppt_y))*(1-$)">
                                          <p:val>
                                            <p:fltVal val="0"/>
                                          </p:val>
                                        </p:tav>
                                        <p:tav tm="100000">
                                          <p:val>
                                            <p:fltVal val="1"/>
                                          </p:val>
                                        </p:tav>
                                      </p:tavLst>
                                    </p:anim>
                                  </p:childTnLst>
                                </p:cTn>
                              </p:par>
                              <p:par>
                                <p:cTn id="195" presetID="15" presetClass="entr" presetSubtype="0" fill="hold" nodeType="withEffect">
                                  <p:stCondLst>
                                    <p:cond delay="0"/>
                                  </p:stCondLst>
                                  <p:childTnLst>
                                    <p:set>
                                      <p:cBhvr>
                                        <p:cTn id="196" dur="1" fill="hold">
                                          <p:stCondLst>
                                            <p:cond delay="0"/>
                                          </p:stCondLst>
                                        </p:cTn>
                                        <p:tgtEl>
                                          <p:spTgt spid="216087"/>
                                        </p:tgtEl>
                                        <p:attrNameLst>
                                          <p:attrName>style.visibility</p:attrName>
                                        </p:attrNameLst>
                                      </p:cBhvr>
                                      <p:to>
                                        <p:strVal val="visible"/>
                                      </p:to>
                                    </p:set>
                                    <p:anim calcmode="lin" valueType="num">
                                      <p:cBhvr>
                                        <p:cTn id="197" dur="1000" fill="hold"/>
                                        <p:tgtEl>
                                          <p:spTgt spid="216087"/>
                                        </p:tgtEl>
                                        <p:attrNameLst>
                                          <p:attrName>ppt_w</p:attrName>
                                        </p:attrNameLst>
                                      </p:cBhvr>
                                      <p:tavLst>
                                        <p:tav tm="0">
                                          <p:val>
                                            <p:fltVal val="0"/>
                                          </p:val>
                                        </p:tav>
                                        <p:tav tm="100000">
                                          <p:val>
                                            <p:strVal val="#ppt_w"/>
                                          </p:val>
                                        </p:tav>
                                      </p:tavLst>
                                    </p:anim>
                                    <p:anim calcmode="lin" valueType="num">
                                      <p:cBhvr>
                                        <p:cTn id="198" dur="1000" fill="hold"/>
                                        <p:tgtEl>
                                          <p:spTgt spid="216087"/>
                                        </p:tgtEl>
                                        <p:attrNameLst>
                                          <p:attrName>ppt_h</p:attrName>
                                        </p:attrNameLst>
                                      </p:cBhvr>
                                      <p:tavLst>
                                        <p:tav tm="0">
                                          <p:val>
                                            <p:fltVal val="0"/>
                                          </p:val>
                                        </p:tav>
                                        <p:tav tm="100000">
                                          <p:val>
                                            <p:strVal val="#ppt_h"/>
                                          </p:val>
                                        </p:tav>
                                      </p:tavLst>
                                    </p:anim>
                                    <p:anim calcmode="lin" valueType="num">
                                      <p:cBhvr>
                                        <p:cTn id="199" dur="1000" fill="hold"/>
                                        <p:tgtEl>
                                          <p:spTgt spid="216087"/>
                                        </p:tgtEl>
                                        <p:attrNameLst>
                                          <p:attrName>ppt_x</p:attrName>
                                        </p:attrNameLst>
                                      </p:cBhvr>
                                      <p:tavLst>
                                        <p:tav tm="0" fmla="#ppt_x+(cos(-2*pi*(1-$))*-#ppt_x-sin(-2*pi*(1-$))*(1-#ppt_y))*(1-$)">
                                          <p:val>
                                            <p:fltVal val="0"/>
                                          </p:val>
                                        </p:tav>
                                        <p:tav tm="100000">
                                          <p:val>
                                            <p:fltVal val="1"/>
                                          </p:val>
                                        </p:tav>
                                      </p:tavLst>
                                    </p:anim>
                                    <p:anim calcmode="lin" valueType="num">
                                      <p:cBhvr>
                                        <p:cTn id="200" dur="1000" fill="hold"/>
                                        <p:tgtEl>
                                          <p:spTgt spid="216087"/>
                                        </p:tgtEl>
                                        <p:attrNameLst>
                                          <p:attrName>ppt_y</p:attrName>
                                        </p:attrNameLst>
                                      </p:cBhvr>
                                      <p:tavLst>
                                        <p:tav tm="0" fmla="#ppt_y+(sin(-2*pi*(1-$))*-#ppt_x+cos(-2*pi*(1-$))*(1-#ppt_y))*(1-$)">
                                          <p:val>
                                            <p:fltVal val="0"/>
                                          </p:val>
                                        </p:tav>
                                        <p:tav tm="100000">
                                          <p:val>
                                            <p:fltVal val="1"/>
                                          </p:val>
                                        </p:tav>
                                      </p:tavLst>
                                    </p:anim>
                                  </p:childTnLst>
                                </p:cTn>
                              </p:par>
                              <p:par>
                                <p:cTn id="201" presetID="15" presetClass="entr" presetSubtype="0" fill="hold" nodeType="withEffect">
                                  <p:stCondLst>
                                    <p:cond delay="0"/>
                                  </p:stCondLst>
                                  <p:childTnLst>
                                    <p:set>
                                      <p:cBhvr>
                                        <p:cTn id="202" dur="1" fill="hold">
                                          <p:stCondLst>
                                            <p:cond delay="0"/>
                                          </p:stCondLst>
                                        </p:cTn>
                                        <p:tgtEl>
                                          <p:spTgt spid="216088"/>
                                        </p:tgtEl>
                                        <p:attrNameLst>
                                          <p:attrName>style.visibility</p:attrName>
                                        </p:attrNameLst>
                                      </p:cBhvr>
                                      <p:to>
                                        <p:strVal val="visible"/>
                                      </p:to>
                                    </p:set>
                                    <p:anim calcmode="lin" valueType="num">
                                      <p:cBhvr>
                                        <p:cTn id="203" dur="1000" fill="hold"/>
                                        <p:tgtEl>
                                          <p:spTgt spid="216088"/>
                                        </p:tgtEl>
                                        <p:attrNameLst>
                                          <p:attrName>ppt_w</p:attrName>
                                        </p:attrNameLst>
                                      </p:cBhvr>
                                      <p:tavLst>
                                        <p:tav tm="0">
                                          <p:val>
                                            <p:fltVal val="0"/>
                                          </p:val>
                                        </p:tav>
                                        <p:tav tm="100000">
                                          <p:val>
                                            <p:strVal val="#ppt_w"/>
                                          </p:val>
                                        </p:tav>
                                      </p:tavLst>
                                    </p:anim>
                                    <p:anim calcmode="lin" valueType="num">
                                      <p:cBhvr>
                                        <p:cTn id="204" dur="1000" fill="hold"/>
                                        <p:tgtEl>
                                          <p:spTgt spid="216088"/>
                                        </p:tgtEl>
                                        <p:attrNameLst>
                                          <p:attrName>ppt_h</p:attrName>
                                        </p:attrNameLst>
                                      </p:cBhvr>
                                      <p:tavLst>
                                        <p:tav tm="0">
                                          <p:val>
                                            <p:fltVal val="0"/>
                                          </p:val>
                                        </p:tav>
                                        <p:tav tm="100000">
                                          <p:val>
                                            <p:strVal val="#ppt_h"/>
                                          </p:val>
                                        </p:tav>
                                      </p:tavLst>
                                    </p:anim>
                                    <p:anim calcmode="lin" valueType="num">
                                      <p:cBhvr>
                                        <p:cTn id="205" dur="1000" fill="hold"/>
                                        <p:tgtEl>
                                          <p:spTgt spid="216088"/>
                                        </p:tgtEl>
                                        <p:attrNameLst>
                                          <p:attrName>ppt_x</p:attrName>
                                        </p:attrNameLst>
                                      </p:cBhvr>
                                      <p:tavLst>
                                        <p:tav tm="0" fmla="#ppt_x+(cos(-2*pi*(1-$))*-#ppt_x-sin(-2*pi*(1-$))*(1-#ppt_y))*(1-$)">
                                          <p:val>
                                            <p:fltVal val="0"/>
                                          </p:val>
                                        </p:tav>
                                        <p:tav tm="100000">
                                          <p:val>
                                            <p:fltVal val="1"/>
                                          </p:val>
                                        </p:tav>
                                      </p:tavLst>
                                    </p:anim>
                                    <p:anim calcmode="lin" valueType="num">
                                      <p:cBhvr>
                                        <p:cTn id="206" dur="1000" fill="hold"/>
                                        <p:tgtEl>
                                          <p:spTgt spid="216088"/>
                                        </p:tgtEl>
                                        <p:attrNameLst>
                                          <p:attrName>ppt_y</p:attrName>
                                        </p:attrNameLst>
                                      </p:cBhvr>
                                      <p:tavLst>
                                        <p:tav tm="0" fmla="#ppt_y+(sin(-2*pi*(1-$))*-#ppt_x+cos(-2*pi*(1-$))*(1-#ppt_y))*(1-$)">
                                          <p:val>
                                            <p:fltVal val="0"/>
                                          </p:val>
                                        </p:tav>
                                        <p:tav tm="100000">
                                          <p:val>
                                            <p:fltVal val="1"/>
                                          </p:val>
                                        </p:tav>
                                      </p:tavLst>
                                    </p:anim>
                                  </p:childTnLst>
                                </p:cTn>
                              </p:par>
                              <p:par>
                                <p:cTn id="207" presetID="15" presetClass="entr" presetSubtype="0" fill="hold" nodeType="withEffect">
                                  <p:stCondLst>
                                    <p:cond delay="0"/>
                                  </p:stCondLst>
                                  <p:childTnLst>
                                    <p:set>
                                      <p:cBhvr>
                                        <p:cTn id="208" dur="1" fill="hold">
                                          <p:stCondLst>
                                            <p:cond delay="0"/>
                                          </p:stCondLst>
                                        </p:cTn>
                                        <p:tgtEl>
                                          <p:spTgt spid="216089"/>
                                        </p:tgtEl>
                                        <p:attrNameLst>
                                          <p:attrName>style.visibility</p:attrName>
                                        </p:attrNameLst>
                                      </p:cBhvr>
                                      <p:to>
                                        <p:strVal val="visible"/>
                                      </p:to>
                                    </p:set>
                                    <p:anim calcmode="lin" valueType="num">
                                      <p:cBhvr>
                                        <p:cTn id="209" dur="1000" fill="hold"/>
                                        <p:tgtEl>
                                          <p:spTgt spid="216089"/>
                                        </p:tgtEl>
                                        <p:attrNameLst>
                                          <p:attrName>ppt_w</p:attrName>
                                        </p:attrNameLst>
                                      </p:cBhvr>
                                      <p:tavLst>
                                        <p:tav tm="0">
                                          <p:val>
                                            <p:fltVal val="0"/>
                                          </p:val>
                                        </p:tav>
                                        <p:tav tm="100000">
                                          <p:val>
                                            <p:strVal val="#ppt_w"/>
                                          </p:val>
                                        </p:tav>
                                      </p:tavLst>
                                    </p:anim>
                                    <p:anim calcmode="lin" valueType="num">
                                      <p:cBhvr>
                                        <p:cTn id="210" dur="1000" fill="hold"/>
                                        <p:tgtEl>
                                          <p:spTgt spid="216089"/>
                                        </p:tgtEl>
                                        <p:attrNameLst>
                                          <p:attrName>ppt_h</p:attrName>
                                        </p:attrNameLst>
                                      </p:cBhvr>
                                      <p:tavLst>
                                        <p:tav tm="0">
                                          <p:val>
                                            <p:fltVal val="0"/>
                                          </p:val>
                                        </p:tav>
                                        <p:tav tm="100000">
                                          <p:val>
                                            <p:strVal val="#ppt_h"/>
                                          </p:val>
                                        </p:tav>
                                      </p:tavLst>
                                    </p:anim>
                                    <p:anim calcmode="lin" valueType="num">
                                      <p:cBhvr>
                                        <p:cTn id="211" dur="1000" fill="hold"/>
                                        <p:tgtEl>
                                          <p:spTgt spid="216089"/>
                                        </p:tgtEl>
                                        <p:attrNameLst>
                                          <p:attrName>ppt_x</p:attrName>
                                        </p:attrNameLst>
                                      </p:cBhvr>
                                      <p:tavLst>
                                        <p:tav tm="0" fmla="#ppt_x+(cos(-2*pi*(1-$))*-#ppt_x-sin(-2*pi*(1-$))*(1-#ppt_y))*(1-$)">
                                          <p:val>
                                            <p:fltVal val="0"/>
                                          </p:val>
                                        </p:tav>
                                        <p:tav tm="100000">
                                          <p:val>
                                            <p:fltVal val="1"/>
                                          </p:val>
                                        </p:tav>
                                      </p:tavLst>
                                    </p:anim>
                                    <p:anim calcmode="lin" valueType="num">
                                      <p:cBhvr>
                                        <p:cTn id="212" dur="1000" fill="hold"/>
                                        <p:tgtEl>
                                          <p:spTgt spid="216089"/>
                                        </p:tgtEl>
                                        <p:attrNameLst>
                                          <p:attrName>ppt_y</p:attrName>
                                        </p:attrNameLst>
                                      </p:cBhvr>
                                      <p:tavLst>
                                        <p:tav tm="0" fmla="#ppt_y+(sin(-2*pi*(1-$))*-#ppt_x+cos(-2*pi*(1-$))*(1-#ppt_y))*(1-$)">
                                          <p:val>
                                            <p:fltVal val="0"/>
                                          </p:val>
                                        </p:tav>
                                        <p:tav tm="100000">
                                          <p:val>
                                            <p:fltVal val="1"/>
                                          </p:val>
                                        </p:tav>
                                      </p:tavLst>
                                    </p:anim>
                                  </p:childTnLst>
                                </p:cTn>
                              </p:par>
                              <p:par>
                                <p:cTn id="213" presetID="15" presetClass="entr" presetSubtype="0" fill="hold" nodeType="withEffect">
                                  <p:stCondLst>
                                    <p:cond delay="0"/>
                                  </p:stCondLst>
                                  <p:childTnLst>
                                    <p:set>
                                      <p:cBhvr>
                                        <p:cTn id="214" dur="1" fill="hold">
                                          <p:stCondLst>
                                            <p:cond delay="0"/>
                                          </p:stCondLst>
                                        </p:cTn>
                                        <p:tgtEl>
                                          <p:spTgt spid="216090"/>
                                        </p:tgtEl>
                                        <p:attrNameLst>
                                          <p:attrName>style.visibility</p:attrName>
                                        </p:attrNameLst>
                                      </p:cBhvr>
                                      <p:to>
                                        <p:strVal val="visible"/>
                                      </p:to>
                                    </p:set>
                                    <p:anim calcmode="lin" valueType="num">
                                      <p:cBhvr>
                                        <p:cTn id="215" dur="1000" fill="hold"/>
                                        <p:tgtEl>
                                          <p:spTgt spid="216090"/>
                                        </p:tgtEl>
                                        <p:attrNameLst>
                                          <p:attrName>ppt_w</p:attrName>
                                        </p:attrNameLst>
                                      </p:cBhvr>
                                      <p:tavLst>
                                        <p:tav tm="0">
                                          <p:val>
                                            <p:fltVal val="0"/>
                                          </p:val>
                                        </p:tav>
                                        <p:tav tm="100000">
                                          <p:val>
                                            <p:strVal val="#ppt_w"/>
                                          </p:val>
                                        </p:tav>
                                      </p:tavLst>
                                    </p:anim>
                                    <p:anim calcmode="lin" valueType="num">
                                      <p:cBhvr>
                                        <p:cTn id="216" dur="1000" fill="hold"/>
                                        <p:tgtEl>
                                          <p:spTgt spid="216090"/>
                                        </p:tgtEl>
                                        <p:attrNameLst>
                                          <p:attrName>ppt_h</p:attrName>
                                        </p:attrNameLst>
                                      </p:cBhvr>
                                      <p:tavLst>
                                        <p:tav tm="0">
                                          <p:val>
                                            <p:fltVal val="0"/>
                                          </p:val>
                                        </p:tav>
                                        <p:tav tm="100000">
                                          <p:val>
                                            <p:strVal val="#ppt_h"/>
                                          </p:val>
                                        </p:tav>
                                      </p:tavLst>
                                    </p:anim>
                                    <p:anim calcmode="lin" valueType="num">
                                      <p:cBhvr>
                                        <p:cTn id="217" dur="1000" fill="hold"/>
                                        <p:tgtEl>
                                          <p:spTgt spid="216090"/>
                                        </p:tgtEl>
                                        <p:attrNameLst>
                                          <p:attrName>ppt_x</p:attrName>
                                        </p:attrNameLst>
                                      </p:cBhvr>
                                      <p:tavLst>
                                        <p:tav tm="0" fmla="#ppt_x+(cos(-2*pi*(1-$))*-#ppt_x-sin(-2*pi*(1-$))*(1-#ppt_y))*(1-$)">
                                          <p:val>
                                            <p:fltVal val="0"/>
                                          </p:val>
                                        </p:tav>
                                        <p:tav tm="100000">
                                          <p:val>
                                            <p:fltVal val="1"/>
                                          </p:val>
                                        </p:tav>
                                      </p:tavLst>
                                    </p:anim>
                                    <p:anim calcmode="lin" valueType="num">
                                      <p:cBhvr>
                                        <p:cTn id="218" dur="1000" fill="hold"/>
                                        <p:tgtEl>
                                          <p:spTgt spid="216090"/>
                                        </p:tgtEl>
                                        <p:attrNameLst>
                                          <p:attrName>ppt_y</p:attrName>
                                        </p:attrNameLst>
                                      </p:cBhvr>
                                      <p:tavLst>
                                        <p:tav tm="0" fmla="#ppt_y+(sin(-2*pi*(1-$))*-#ppt_x+cos(-2*pi*(1-$))*(1-#ppt_y))*(1-$)">
                                          <p:val>
                                            <p:fltVal val="0"/>
                                          </p:val>
                                        </p:tav>
                                        <p:tav tm="100000">
                                          <p:val>
                                            <p:fltVal val="1"/>
                                          </p:val>
                                        </p:tav>
                                      </p:tavLst>
                                    </p:anim>
                                  </p:childTnLst>
                                </p:cTn>
                              </p:par>
                              <p:par>
                                <p:cTn id="219" presetID="15" presetClass="entr" presetSubtype="0" fill="hold" nodeType="withEffect">
                                  <p:stCondLst>
                                    <p:cond delay="0"/>
                                  </p:stCondLst>
                                  <p:childTnLst>
                                    <p:set>
                                      <p:cBhvr>
                                        <p:cTn id="220" dur="1" fill="hold">
                                          <p:stCondLst>
                                            <p:cond delay="0"/>
                                          </p:stCondLst>
                                        </p:cTn>
                                        <p:tgtEl>
                                          <p:spTgt spid="216091"/>
                                        </p:tgtEl>
                                        <p:attrNameLst>
                                          <p:attrName>style.visibility</p:attrName>
                                        </p:attrNameLst>
                                      </p:cBhvr>
                                      <p:to>
                                        <p:strVal val="visible"/>
                                      </p:to>
                                    </p:set>
                                    <p:anim calcmode="lin" valueType="num">
                                      <p:cBhvr>
                                        <p:cTn id="221" dur="1000" fill="hold"/>
                                        <p:tgtEl>
                                          <p:spTgt spid="216091"/>
                                        </p:tgtEl>
                                        <p:attrNameLst>
                                          <p:attrName>ppt_w</p:attrName>
                                        </p:attrNameLst>
                                      </p:cBhvr>
                                      <p:tavLst>
                                        <p:tav tm="0">
                                          <p:val>
                                            <p:fltVal val="0"/>
                                          </p:val>
                                        </p:tav>
                                        <p:tav tm="100000">
                                          <p:val>
                                            <p:strVal val="#ppt_w"/>
                                          </p:val>
                                        </p:tav>
                                      </p:tavLst>
                                    </p:anim>
                                    <p:anim calcmode="lin" valueType="num">
                                      <p:cBhvr>
                                        <p:cTn id="222" dur="1000" fill="hold"/>
                                        <p:tgtEl>
                                          <p:spTgt spid="216091"/>
                                        </p:tgtEl>
                                        <p:attrNameLst>
                                          <p:attrName>ppt_h</p:attrName>
                                        </p:attrNameLst>
                                      </p:cBhvr>
                                      <p:tavLst>
                                        <p:tav tm="0">
                                          <p:val>
                                            <p:fltVal val="0"/>
                                          </p:val>
                                        </p:tav>
                                        <p:tav tm="100000">
                                          <p:val>
                                            <p:strVal val="#ppt_h"/>
                                          </p:val>
                                        </p:tav>
                                      </p:tavLst>
                                    </p:anim>
                                    <p:anim calcmode="lin" valueType="num">
                                      <p:cBhvr>
                                        <p:cTn id="223" dur="1000" fill="hold"/>
                                        <p:tgtEl>
                                          <p:spTgt spid="216091"/>
                                        </p:tgtEl>
                                        <p:attrNameLst>
                                          <p:attrName>ppt_x</p:attrName>
                                        </p:attrNameLst>
                                      </p:cBhvr>
                                      <p:tavLst>
                                        <p:tav tm="0" fmla="#ppt_x+(cos(-2*pi*(1-$))*-#ppt_x-sin(-2*pi*(1-$))*(1-#ppt_y))*(1-$)">
                                          <p:val>
                                            <p:fltVal val="0"/>
                                          </p:val>
                                        </p:tav>
                                        <p:tav tm="100000">
                                          <p:val>
                                            <p:fltVal val="1"/>
                                          </p:val>
                                        </p:tav>
                                      </p:tavLst>
                                    </p:anim>
                                    <p:anim calcmode="lin" valueType="num">
                                      <p:cBhvr>
                                        <p:cTn id="224" dur="1000" fill="hold"/>
                                        <p:tgtEl>
                                          <p:spTgt spid="216091"/>
                                        </p:tgtEl>
                                        <p:attrNameLst>
                                          <p:attrName>ppt_y</p:attrName>
                                        </p:attrNameLst>
                                      </p:cBhvr>
                                      <p:tavLst>
                                        <p:tav tm="0" fmla="#ppt_y+(sin(-2*pi*(1-$))*-#ppt_x+cos(-2*pi*(1-$))*(1-#ppt_y))*(1-$)">
                                          <p:val>
                                            <p:fltVal val="0"/>
                                          </p:val>
                                        </p:tav>
                                        <p:tav tm="100000">
                                          <p:val>
                                            <p:fltVal val="1"/>
                                          </p:val>
                                        </p:tav>
                                      </p:tavLst>
                                    </p:anim>
                                  </p:childTnLst>
                                </p:cTn>
                              </p:par>
                              <p:par>
                                <p:cTn id="225" presetID="15" presetClass="entr" presetSubtype="0" fill="hold" nodeType="withEffect">
                                  <p:stCondLst>
                                    <p:cond delay="0"/>
                                  </p:stCondLst>
                                  <p:childTnLst>
                                    <p:set>
                                      <p:cBhvr>
                                        <p:cTn id="226" dur="1" fill="hold">
                                          <p:stCondLst>
                                            <p:cond delay="0"/>
                                          </p:stCondLst>
                                        </p:cTn>
                                        <p:tgtEl>
                                          <p:spTgt spid="216092"/>
                                        </p:tgtEl>
                                        <p:attrNameLst>
                                          <p:attrName>style.visibility</p:attrName>
                                        </p:attrNameLst>
                                      </p:cBhvr>
                                      <p:to>
                                        <p:strVal val="visible"/>
                                      </p:to>
                                    </p:set>
                                    <p:anim calcmode="lin" valueType="num">
                                      <p:cBhvr>
                                        <p:cTn id="227" dur="1000" fill="hold"/>
                                        <p:tgtEl>
                                          <p:spTgt spid="216092"/>
                                        </p:tgtEl>
                                        <p:attrNameLst>
                                          <p:attrName>ppt_w</p:attrName>
                                        </p:attrNameLst>
                                      </p:cBhvr>
                                      <p:tavLst>
                                        <p:tav tm="0">
                                          <p:val>
                                            <p:fltVal val="0"/>
                                          </p:val>
                                        </p:tav>
                                        <p:tav tm="100000">
                                          <p:val>
                                            <p:strVal val="#ppt_w"/>
                                          </p:val>
                                        </p:tav>
                                      </p:tavLst>
                                    </p:anim>
                                    <p:anim calcmode="lin" valueType="num">
                                      <p:cBhvr>
                                        <p:cTn id="228" dur="1000" fill="hold"/>
                                        <p:tgtEl>
                                          <p:spTgt spid="216092"/>
                                        </p:tgtEl>
                                        <p:attrNameLst>
                                          <p:attrName>ppt_h</p:attrName>
                                        </p:attrNameLst>
                                      </p:cBhvr>
                                      <p:tavLst>
                                        <p:tav tm="0">
                                          <p:val>
                                            <p:fltVal val="0"/>
                                          </p:val>
                                        </p:tav>
                                        <p:tav tm="100000">
                                          <p:val>
                                            <p:strVal val="#ppt_h"/>
                                          </p:val>
                                        </p:tav>
                                      </p:tavLst>
                                    </p:anim>
                                    <p:anim calcmode="lin" valueType="num">
                                      <p:cBhvr>
                                        <p:cTn id="229" dur="1000" fill="hold"/>
                                        <p:tgtEl>
                                          <p:spTgt spid="216092"/>
                                        </p:tgtEl>
                                        <p:attrNameLst>
                                          <p:attrName>ppt_x</p:attrName>
                                        </p:attrNameLst>
                                      </p:cBhvr>
                                      <p:tavLst>
                                        <p:tav tm="0" fmla="#ppt_x+(cos(-2*pi*(1-$))*-#ppt_x-sin(-2*pi*(1-$))*(1-#ppt_y))*(1-$)">
                                          <p:val>
                                            <p:fltVal val="0"/>
                                          </p:val>
                                        </p:tav>
                                        <p:tav tm="100000">
                                          <p:val>
                                            <p:fltVal val="1"/>
                                          </p:val>
                                        </p:tav>
                                      </p:tavLst>
                                    </p:anim>
                                    <p:anim calcmode="lin" valueType="num">
                                      <p:cBhvr>
                                        <p:cTn id="230" dur="1000" fill="hold"/>
                                        <p:tgtEl>
                                          <p:spTgt spid="2160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30" presetClass="entr" presetSubtype="0" fill="hold" grpId="0" nodeType="clickEffect">
                                  <p:stCondLst>
                                    <p:cond delay="0"/>
                                  </p:stCondLst>
                                  <p:childTnLst>
                                    <p:set>
                                      <p:cBhvr>
                                        <p:cTn id="234" dur="1" fill="hold">
                                          <p:stCondLst>
                                            <p:cond delay="0"/>
                                          </p:stCondLst>
                                        </p:cTn>
                                        <p:tgtEl>
                                          <p:spTgt spid="216095"/>
                                        </p:tgtEl>
                                        <p:attrNameLst>
                                          <p:attrName>style.visibility</p:attrName>
                                        </p:attrNameLst>
                                      </p:cBhvr>
                                      <p:to>
                                        <p:strVal val="visible"/>
                                      </p:to>
                                    </p:set>
                                    <p:animEffect transition="in" filter="fade">
                                      <p:cBhvr>
                                        <p:cTn id="235" dur="800" decel="100000"/>
                                        <p:tgtEl>
                                          <p:spTgt spid="216095"/>
                                        </p:tgtEl>
                                      </p:cBhvr>
                                    </p:animEffect>
                                    <p:anim calcmode="lin" valueType="num">
                                      <p:cBhvr>
                                        <p:cTn id="236" dur="800" decel="100000" fill="hold"/>
                                        <p:tgtEl>
                                          <p:spTgt spid="216095"/>
                                        </p:tgtEl>
                                        <p:attrNameLst>
                                          <p:attrName>style.rotation</p:attrName>
                                        </p:attrNameLst>
                                      </p:cBhvr>
                                      <p:tavLst>
                                        <p:tav tm="0">
                                          <p:val>
                                            <p:fltVal val="-90"/>
                                          </p:val>
                                        </p:tav>
                                        <p:tav tm="100000">
                                          <p:val>
                                            <p:fltVal val="0"/>
                                          </p:val>
                                        </p:tav>
                                      </p:tavLst>
                                    </p:anim>
                                    <p:anim calcmode="lin" valueType="num">
                                      <p:cBhvr>
                                        <p:cTn id="237" dur="800" decel="100000" fill="hold"/>
                                        <p:tgtEl>
                                          <p:spTgt spid="216095"/>
                                        </p:tgtEl>
                                        <p:attrNameLst>
                                          <p:attrName>ppt_x</p:attrName>
                                        </p:attrNameLst>
                                      </p:cBhvr>
                                      <p:tavLst>
                                        <p:tav tm="0">
                                          <p:val>
                                            <p:strVal val="#ppt_x+0.4"/>
                                          </p:val>
                                        </p:tav>
                                        <p:tav tm="100000">
                                          <p:val>
                                            <p:strVal val="#ppt_x-0.05"/>
                                          </p:val>
                                        </p:tav>
                                      </p:tavLst>
                                    </p:anim>
                                    <p:anim calcmode="lin" valueType="num">
                                      <p:cBhvr>
                                        <p:cTn id="238" dur="800" decel="100000" fill="hold"/>
                                        <p:tgtEl>
                                          <p:spTgt spid="216095"/>
                                        </p:tgtEl>
                                        <p:attrNameLst>
                                          <p:attrName>ppt_y</p:attrName>
                                        </p:attrNameLst>
                                      </p:cBhvr>
                                      <p:tavLst>
                                        <p:tav tm="0">
                                          <p:val>
                                            <p:strVal val="#ppt_y-0.4"/>
                                          </p:val>
                                        </p:tav>
                                        <p:tav tm="100000">
                                          <p:val>
                                            <p:strVal val="#ppt_y+0.1"/>
                                          </p:val>
                                        </p:tav>
                                      </p:tavLst>
                                    </p:anim>
                                    <p:anim calcmode="lin" valueType="num">
                                      <p:cBhvr>
                                        <p:cTn id="239" dur="200" accel="100000" fill="hold">
                                          <p:stCondLst>
                                            <p:cond delay="800"/>
                                          </p:stCondLst>
                                        </p:cTn>
                                        <p:tgtEl>
                                          <p:spTgt spid="216095"/>
                                        </p:tgtEl>
                                        <p:attrNameLst>
                                          <p:attrName>ppt_x</p:attrName>
                                        </p:attrNameLst>
                                      </p:cBhvr>
                                      <p:tavLst>
                                        <p:tav tm="0">
                                          <p:val>
                                            <p:strVal val="#ppt_x-0.05"/>
                                          </p:val>
                                        </p:tav>
                                        <p:tav tm="100000">
                                          <p:val>
                                            <p:strVal val="#ppt_x"/>
                                          </p:val>
                                        </p:tav>
                                      </p:tavLst>
                                    </p:anim>
                                    <p:anim calcmode="lin" valueType="num">
                                      <p:cBhvr>
                                        <p:cTn id="240" dur="200" accel="100000" fill="hold">
                                          <p:stCondLst>
                                            <p:cond delay="800"/>
                                          </p:stCondLst>
                                        </p:cTn>
                                        <p:tgtEl>
                                          <p:spTgt spid="21609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93" grpId="0"/>
      <p:bldP spid="216094" grpId="0"/>
      <p:bldP spid="216095" grpId="0"/>
      <p:bldP spid="21609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3.jpeg"/></Relationships>
</file>

<file path=ppt/theme/_rels/theme2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Gener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c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Mountain Top">
  <a:themeElements>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Oc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0.xml><?xml version="1.0" encoding="utf-8"?>
<a:theme xmlns:a="http://schemas.openxmlformats.org/drawingml/2006/main" name="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4.xml><?xml version="1.0" encoding="utf-8"?>
<a:theme xmlns:a="http://schemas.openxmlformats.org/drawingml/2006/main" name="2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6.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Mountain Top">
  <a:themeElements>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themeOverride>
</file>

<file path=ppt/theme/themeOverride2.xml><?xml version="1.0" encoding="utf-8"?>
<a:themeOverride xmlns:a="http://schemas.openxmlformats.org/drawingml/2006/main">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themeOverride>
</file>

<file path=docProps/app.xml><?xml version="1.0" encoding="utf-8"?>
<Properties xmlns="http://schemas.openxmlformats.org/officeDocument/2006/extended-properties" xmlns:vt="http://schemas.openxmlformats.org/officeDocument/2006/docPropsVTypes">
  <Template>1. Konsep dasar1</Template>
  <TotalTime>4863</TotalTime>
  <Words>1873</Words>
  <Application>Microsoft Office PowerPoint</Application>
  <PresentationFormat>On-screen Show (4:3)</PresentationFormat>
  <Paragraphs>702</Paragraphs>
  <Slides>71</Slides>
  <Notes>3</Notes>
  <HiddenSlides>0</HiddenSlides>
  <MMClips>0</MMClips>
  <ScaleCrop>false</ScaleCrop>
  <HeadingPairs>
    <vt:vector size="6" baseType="variant">
      <vt:variant>
        <vt:lpstr>Fonts Used</vt:lpstr>
      </vt:variant>
      <vt:variant>
        <vt:i4>19</vt:i4>
      </vt:variant>
      <vt:variant>
        <vt:lpstr>Theme</vt:lpstr>
      </vt:variant>
      <vt:variant>
        <vt:i4>30</vt:i4>
      </vt:variant>
      <vt:variant>
        <vt:lpstr>Slide Titles</vt:lpstr>
      </vt:variant>
      <vt:variant>
        <vt:i4>71</vt:i4>
      </vt:variant>
    </vt:vector>
  </HeadingPairs>
  <TitlesOfParts>
    <vt:vector size="120" baseType="lpstr">
      <vt:lpstr>Aharoni</vt:lpstr>
      <vt:lpstr>Arial</vt:lpstr>
      <vt:lpstr>Arial Narrow</vt:lpstr>
      <vt:lpstr>Arial Rounded MT Bold</vt:lpstr>
      <vt:lpstr>Book Antiqua</vt:lpstr>
      <vt:lpstr>Britannic Bold</vt:lpstr>
      <vt:lpstr>Calibri</vt:lpstr>
      <vt:lpstr>Calibri Light</vt:lpstr>
      <vt:lpstr>Cambria Math</vt:lpstr>
      <vt:lpstr>Franklin Gothic Book</vt:lpstr>
      <vt:lpstr>Garamond</vt:lpstr>
      <vt:lpstr>Lucida Sans</vt:lpstr>
      <vt:lpstr>Lucida Sans Unicode</vt:lpstr>
      <vt:lpstr>Tahoma</vt:lpstr>
      <vt:lpstr>Times New Roman</vt:lpstr>
      <vt:lpstr>Verdana</vt:lpstr>
      <vt:lpstr>Wingdings</vt:lpstr>
      <vt:lpstr>Wingdings 2</vt:lpstr>
      <vt:lpstr>Wingdings 3</vt:lpstr>
      <vt:lpstr>1_Generic</vt:lpstr>
      <vt:lpstr>2_Apex</vt:lpstr>
      <vt:lpstr>15_Office Theme</vt:lpstr>
      <vt:lpstr>5_Office Theme</vt:lpstr>
      <vt:lpstr>24_Office Theme</vt:lpstr>
      <vt:lpstr>7_Mountain Top</vt:lpstr>
      <vt:lpstr>5_Generic</vt:lpstr>
      <vt:lpstr>25_Office Theme</vt:lpstr>
      <vt:lpstr>3_Mountain Top</vt:lpstr>
      <vt:lpstr>14_Office Theme</vt:lpstr>
      <vt:lpstr>4_Office Theme</vt:lpstr>
      <vt:lpstr>Ocean</vt:lpstr>
      <vt:lpstr>Orbit</vt:lpstr>
      <vt:lpstr>1_Technic</vt:lpstr>
      <vt:lpstr>3_Office Theme</vt:lpstr>
      <vt:lpstr>2_Mountain Top</vt:lpstr>
      <vt:lpstr>6_Office Theme</vt:lpstr>
      <vt:lpstr>3_Ocean</vt:lpstr>
      <vt:lpstr>10_Orbit</vt:lpstr>
      <vt:lpstr>1_Curtain Call</vt:lpstr>
      <vt:lpstr>Digital Dots</vt:lpstr>
      <vt:lpstr>3_Generic</vt:lpstr>
      <vt:lpstr>3_Concourse</vt:lpstr>
      <vt:lpstr>2_Teamwork</vt:lpstr>
      <vt:lpstr>17_Office Theme</vt:lpstr>
      <vt:lpstr>18_Office Theme</vt:lpstr>
      <vt:lpstr>12_Orbit</vt:lpstr>
      <vt:lpstr>16_Office Theme</vt:lpstr>
      <vt:lpstr>Celestial</vt:lpstr>
      <vt:lpstr>34_Office Theme</vt:lpstr>
      <vt:lpstr>PowerPoint Presentation</vt:lpstr>
      <vt:lpstr>PowerPoint Presentation</vt:lpstr>
      <vt:lpstr>PowerPoint Presentation</vt:lpstr>
      <vt:lpstr>PowerPoint Presentation</vt:lpstr>
      <vt:lpstr>PowerPoint Presentation</vt:lpstr>
      <vt:lpstr>PowerPoint Presentation</vt:lpstr>
      <vt:lpstr>DATA INTERVAL DAN RATIO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KAPAN METODE KUANTITATIF DIGUNAKAN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METODE SURVEI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BILA JUMLAH POPULASI DIKETAHUI</vt:lpstr>
      <vt:lpstr>RUMUS SAMPEL ISAAC DAN MICHAEL</vt:lpstr>
      <vt:lpstr>CONTOH : POPULASI 1000, dengan dk 1, 5% </vt:lpstr>
      <vt:lpstr>PowerPoint Presentation</vt:lpstr>
      <vt:lpstr>INSTRUMEN PENELITIAN</vt:lpstr>
      <vt:lpstr>SKALA PENGUKURAN</vt:lpstr>
      <vt:lpstr>PowerPoint Presentation</vt:lpstr>
      <vt:lpstr>CONTOH SKALA LIKERT</vt:lpstr>
      <vt:lpstr>CONTOH SKALA GUTTMAN</vt:lpstr>
      <vt:lpstr>CARA MENYUSUN INSTRUMEN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Vaio Series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PENELITIAN KUANTITATIF DAN KOMBINASI  Sugiyono, FT, PPS  UNY hp 0811269374 sugiyono_1953@yahoo.com</dc:title>
  <dc:creator>Sugiyono</dc:creator>
  <cp:lastModifiedBy>mbr1690</cp:lastModifiedBy>
  <cp:revision>262</cp:revision>
  <dcterms:created xsi:type="dcterms:W3CDTF">2015-10-23T03:36:11Z</dcterms:created>
  <dcterms:modified xsi:type="dcterms:W3CDTF">2022-03-19T19:06:16Z</dcterms:modified>
</cp:coreProperties>
</file>