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9" d="100"/>
          <a:sy n="8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482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A825-C8ED-1911-528C-75E1127FF1CB}"/>
              </a:ext>
            </a:extLst>
          </p:cNvPr>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p>
        </p:txBody>
      </p:sp>
      <p:sp>
        <p:nvSpPr>
          <p:cNvPr id="3" name="Subtitle 2">
            <a:extLst>
              <a:ext uri="{FF2B5EF4-FFF2-40B4-BE49-F238E27FC236}">
                <a16:creationId xmlns:a16="http://schemas.microsoft.com/office/drawing/2014/main" id="{CA6A2F9C-A1DE-92C5-16F5-961CB7656B7A}"/>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sp>
        <p:nvSpPr>
          <p:cNvPr id="4" name="Date Placeholder 3">
            <a:extLst>
              <a:ext uri="{FF2B5EF4-FFF2-40B4-BE49-F238E27FC236}">
                <a16:creationId xmlns:a16="http://schemas.microsoft.com/office/drawing/2014/main" id="{F4252F7D-CA85-696D-CD0B-FC149B0BAD54}"/>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5" name="Footer Placeholder 4">
            <a:extLst>
              <a:ext uri="{FF2B5EF4-FFF2-40B4-BE49-F238E27FC236}">
                <a16:creationId xmlns:a16="http://schemas.microsoft.com/office/drawing/2014/main" id="{49DE3CD1-18DD-1CFB-7B7D-A26201C64A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6B5BC1-3B83-8B90-51D0-17B168C2E3F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715916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A604-B23E-4815-00E2-548A17C94D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B436B3-3D33-3E11-30A4-D236384B1B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FB0A7-5B03-97DE-51FA-D46FEED34E0E}"/>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5" name="Footer Placeholder 4">
            <a:extLst>
              <a:ext uri="{FF2B5EF4-FFF2-40B4-BE49-F238E27FC236}">
                <a16:creationId xmlns:a16="http://schemas.microsoft.com/office/drawing/2014/main" id="{823ADCCD-6679-4D4D-C48F-3D5643381B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8587ED-ACC8-4F84-353D-EE4F96A4831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06076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6AE357-EEF7-0BAC-E9D6-DEB8EFB3F065}"/>
              </a:ext>
            </a:extLst>
          </p:cNvPr>
          <p:cNvSpPr>
            <a:spLocks noGrp="1"/>
          </p:cNvSpPr>
          <p:nvPr>
            <p:ph type="title" orient="vert"/>
          </p:nvPr>
        </p:nvSpPr>
        <p:spPr>
          <a:xfrm>
            <a:off x="10469880" y="438150"/>
            <a:ext cx="3154680" cy="697420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D7A7CD-8F01-A367-6672-32A5C67BEDAD}"/>
              </a:ext>
            </a:extLst>
          </p:cNvPr>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E6BEF2-C0B4-02C4-F4BE-36F394E65311}"/>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5" name="Footer Placeholder 4">
            <a:extLst>
              <a:ext uri="{FF2B5EF4-FFF2-40B4-BE49-F238E27FC236}">
                <a16:creationId xmlns:a16="http://schemas.microsoft.com/office/drawing/2014/main" id="{1B94C666-E262-6407-DA34-83DCEF9AC7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88BB27-21A2-149D-404F-AAD899CE097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84180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39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FF1B-251B-3AC1-E5B2-00D1803C17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26523D-1074-94C7-5DBD-CF1D686E8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D0326-382C-8535-6EAA-D25BD151CAD3}"/>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5" name="Footer Placeholder 4">
            <a:extLst>
              <a:ext uri="{FF2B5EF4-FFF2-40B4-BE49-F238E27FC236}">
                <a16:creationId xmlns:a16="http://schemas.microsoft.com/office/drawing/2014/main" id="{7B7FC8DF-5121-7CAE-C7F9-1B0DCA7405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AC2813-AC10-7BB2-7E8F-C0DA4497533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59369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EB271-375C-1B45-CB76-9D5BA36F0E26}"/>
              </a:ext>
            </a:extLst>
          </p:cNvPr>
          <p:cNvSpPr>
            <a:spLocks noGrp="1"/>
          </p:cNvSpPr>
          <p:nvPr>
            <p:ph type="title"/>
          </p:nvPr>
        </p:nvSpPr>
        <p:spPr>
          <a:xfrm>
            <a:off x="998220" y="2051686"/>
            <a:ext cx="12618720" cy="3423284"/>
          </a:xfrm>
        </p:spPr>
        <p:txBody>
          <a:bodyPr anchor="b"/>
          <a:lstStyle>
            <a:lvl1pPr>
              <a:defRPr sz="7200"/>
            </a:lvl1pPr>
          </a:lstStyle>
          <a:p>
            <a:r>
              <a:rPr lang="en-US"/>
              <a:t>Click to edit Master title style</a:t>
            </a:r>
          </a:p>
        </p:txBody>
      </p:sp>
      <p:sp>
        <p:nvSpPr>
          <p:cNvPr id="3" name="Text Placeholder 2">
            <a:extLst>
              <a:ext uri="{FF2B5EF4-FFF2-40B4-BE49-F238E27FC236}">
                <a16:creationId xmlns:a16="http://schemas.microsoft.com/office/drawing/2014/main" id="{BEB32E65-345B-D562-F6C0-88CD795CB59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02F7D-2F24-C1E6-F731-1A579C5D500A}"/>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5" name="Footer Placeholder 4">
            <a:extLst>
              <a:ext uri="{FF2B5EF4-FFF2-40B4-BE49-F238E27FC236}">
                <a16:creationId xmlns:a16="http://schemas.microsoft.com/office/drawing/2014/main" id="{A517E6DB-F94B-49AE-677B-FEE7339CEF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09AE1E-2D4D-0E2F-BEC1-918629657EA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7280844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C876-BF03-2A88-1A1E-F6F93781B8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76D1B-1A4E-97FD-A5E3-ADB0AADCAEE7}"/>
              </a:ext>
            </a:extLst>
          </p:cNvPr>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087A5-CF37-9F57-4B45-A88297DC0AA9}"/>
              </a:ext>
            </a:extLst>
          </p:cNvPr>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D6B70D-DE97-281F-F6E9-1F28701DD5B8}"/>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6" name="Footer Placeholder 5">
            <a:extLst>
              <a:ext uri="{FF2B5EF4-FFF2-40B4-BE49-F238E27FC236}">
                <a16:creationId xmlns:a16="http://schemas.microsoft.com/office/drawing/2014/main" id="{95D8EF58-61B3-5AE2-CE97-0DAD180551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B6ADD48-C82D-E44B-9FE1-C9502C5A5D2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73512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2A43-AF77-13E7-B78D-80432F24F54E}"/>
              </a:ext>
            </a:extLst>
          </p:cNvPr>
          <p:cNvSpPr>
            <a:spLocks noGrp="1"/>
          </p:cNvSpPr>
          <p:nvPr>
            <p:ph type="title"/>
          </p:nvPr>
        </p:nvSpPr>
        <p:spPr>
          <a:xfrm>
            <a:off x="1007746" y="438150"/>
            <a:ext cx="12618720" cy="1590676"/>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172FD4-C52D-A4DA-0FEF-4B33B94F1FDD}"/>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a:extLst>
              <a:ext uri="{FF2B5EF4-FFF2-40B4-BE49-F238E27FC236}">
                <a16:creationId xmlns:a16="http://schemas.microsoft.com/office/drawing/2014/main" id="{C8088DBB-4712-442F-63E1-99551CDD145A}"/>
              </a:ext>
            </a:extLst>
          </p:cNvPr>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A0FC2-9903-066F-C965-75203A8392EF}"/>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a:extLst>
              <a:ext uri="{FF2B5EF4-FFF2-40B4-BE49-F238E27FC236}">
                <a16:creationId xmlns:a16="http://schemas.microsoft.com/office/drawing/2014/main" id="{33A41A3D-59DA-CFA4-AD5E-F03F43272595}"/>
              </a:ext>
            </a:extLst>
          </p:cNvPr>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2A35D0-9780-310F-27EE-14FCD682572C}"/>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8" name="Footer Placeholder 7">
            <a:extLst>
              <a:ext uri="{FF2B5EF4-FFF2-40B4-BE49-F238E27FC236}">
                <a16:creationId xmlns:a16="http://schemas.microsoft.com/office/drawing/2014/main" id="{9EE29B52-D175-5ED1-E5F7-3FFFA2F548F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02128F1-A070-54B0-ABB3-DCF63F1DAAA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64191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C8564-A80C-4733-671D-CF8670AE6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284B87-435F-2279-0306-7E4B9504E305}"/>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4" name="Footer Placeholder 3">
            <a:extLst>
              <a:ext uri="{FF2B5EF4-FFF2-40B4-BE49-F238E27FC236}">
                <a16:creationId xmlns:a16="http://schemas.microsoft.com/office/drawing/2014/main" id="{E95D80BA-A0ED-097B-269E-40BE4D942C4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BBA8301-9B02-9CB6-9137-5E44CC54AF3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01386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53978B-9A90-F861-9990-73EF3FAC9EF9}"/>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3" name="Footer Placeholder 2">
            <a:extLst>
              <a:ext uri="{FF2B5EF4-FFF2-40B4-BE49-F238E27FC236}">
                <a16:creationId xmlns:a16="http://schemas.microsoft.com/office/drawing/2014/main" id="{309529F7-CCF5-4967-11CF-4AFAA901BC1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426D3A-BE2E-2FEF-5B76-01AE63E9362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8638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667A-E327-439C-8431-5142DE1591C1}"/>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Content Placeholder 2">
            <a:extLst>
              <a:ext uri="{FF2B5EF4-FFF2-40B4-BE49-F238E27FC236}">
                <a16:creationId xmlns:a16="http://schemas.microsoft.com/office/drawing/2014/main" id="{0EF416BE-22B1-5D3C-E057-7FFC52AF8EF4}"/>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55E917-6781-3BCC-4337-B985193594F6}"/>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47704D7D-0A12-8ADE-2FB6-F8E77C295211}"/>
              </a:ext>
            </a:extLst>
          </p:cNvPr>
          <p:cNvSpPr>
            <a:spLocks noGrp="1"/>
          </p:cNvSpPr>
          <p:nvPr>
            <p:ph type="dt" sz="half" idx="10"/>
          </p:nvPr>
        </p:nvSpPr>
        <p:spPr/>
        <p:txBody>
          <a:bodyPr/>
          <a:lstStyle/>
          <a:p>
            <a:fld id="{48A87A34-81AB-432B-8DAE-1953F412C126}" type="datetimeFigureOut">
              <a:rPr lang="en-US" smtClean="0"/>
              <a:t>8/15/2025</a:t>
            </a:fld>
            <a:endParaRPr lang="en-US" dirty="0"/>
          </a:p>
        </p:txBody>
      </p:sp>
      <p:sp>
        <p:nvSpPr>
          <p:cNvPr id="6" name="Footer Placeholder 5">
            <a:extLst>
              <a:ext uri="{FF2B5EF4-FFF2-40B4-BE49-F238E27FC236}">
                <a16:creationId xmlns:a16="http://schemas.microsoft.com/office/drawing/2014/main" id="{21893C16-5FF5-C880-B2F9-A3749E611A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3EDF7B-C783-70E0-C4F1-49BE4BA73B8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689642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7485D-749F-002D-2D93-3358E3D17B42}"/>
              </a:ext>
            </a:extLst>
          </p:cNvPr>
          <p:cNvSpPr>
            <a:spLocks noGrp="1"/>
          </p:cNvSpPr>
          <p:nvPr>
            <p:ph type="title"/>
          </p:nvPr>
        </p:nvSpPr>
        <p:spPr>
          <a:xfrm>
            <a:off x="1007746" y="548640"/>
            <a:ext cx="4718684" cy="1920240"/>
          </a:xfrm>
        </p:spPr>
        <p:txBody>
          <a:bodyPr anchor="b"/>
          <a:lstStyle>
            <a:lvl1pPr>
              <a:defRPr sz="3840"/>
            </a:lvl1pPr>
          </a:lstStyle>
          <a:p>
            <a:r>
              <a:rPr lang="en-US"/>
              <a:t>Click to edit Master title style</a:t>
            </a:r>
          </a:p>
        </p:txBody>
      </p:sp>
      <p:sp>
        <p:nvSpPr>
          <p:cNvPr id="3" name="Picture Placeholder 2">
            <a:extLst>
              <a:ext uri="{FF2B5EF4-FFF2-40B4-BE49-F238E27FC236}">
                <a16:creationId xmlns:a16="http://schemas.microsoft.com/office/drawing/2014/main" id="{327F4C4C-DAC7-6550-3494-1E46CCE781D2}"/>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a:extLst>
              <a:ext uri="{FF2B5EF4-FFF2-40B4-BE49-F238E27FC236}">
                <a16:creationId xmlns:a16="http://schemas.microsoft.com/office/drawing/2014/main" id="{38820CCC-A81D-6BF7-A5F9-04BB3955DCC6}"/>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a:extLst>
              <a:ext uri="{FF2B5EF4-FFF2-40B4-BE49-F238E27FC236}">
                <a16:creationId xmlns:a16="http://schemas.microsoft.com/office/drawing/2014/main" id="{B2107D04-69E7-1F53-0A6C-C1E187E948AF}"/>
              </a:ext>
            </a:extLst>
          </p:cNvPr>
          <p:cNvSpPr>
            <a:spLocks noGrp="1"/>
          </p:cNvSpPr>
          <p:nvPr>
            <p:ph type="dt" sz="half" idx="10"/>
          </p:nvPr>
        </p:nvSpPr>
        <p:spPr/>
        <p:txBody>
          <a:bodyPr/>
          <a:lstStyle/>
          <a:p>
            <a:fld id="{48A87A34-81AB-432B-8DAE-1953F412C126}" type="datetimeFigureOut">
              <a:rPr lang="en-US" smtClean="0"/>
              <a:pPr/>
              <a:t>8/15/2025</a:t>
            </a:fld>
            <a:endParaRPr lang="en-US" dirty="0"/>
          </a:p>
        </p:txBody>
      </p:sp>
      <p:sp>
        <p:nvSpPr>
          <p:cNvPr id="6" name="Footer Placeholder 5">
            <a:extLst>
              <a:ext uri="{FF2B5EF4-FFF2-40B4-BE49-F238E27FC236}">
                <a16:creationId xmlns:a16="http://schemas.microsoft.com/office/drawing/2014/main" id="{C01263FE-AAB7-A1B0-597D-F0D1E56CD2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BC249B-EE01-903D-04C0-B3C9C920462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612527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14B3E4-267B-91EF-A41D-528F84E536B8}"/>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C4F549-8177-A32D-DCB3-60538C7DD9EB}"/>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2B1FA-FC4A-BD65-5060-4F6663ACAC29}"/>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48A87A34-81AB-432B-8DAE-1953F412C126}" type="datetimeFigureOut">
              <a:rPr lang="en-US" smtClean="0"/>
              <a:pPr/>
              <a:t>8/15/2025</a:t>
            </a:fld>
            <a:endParaRPr lang="en-US" dirty="0"/>
          </a:p>
        </p:txBody>
      </p:sp>
      <p:sp>
        <p:nvSpPr>
          <p:cNvPr id="5" name="Footer Placeholder 4">
            <a:extLst>
              <a:ext uri="{FF2B5EF4-FFF2-40B4-BE49-F238E27FC236}">
                <a16:creationId xmlns:a16="http://schemas.microsoft.com/office/drawing/2014/main" id="{E1086E83-BE88-9932-45C9-267F7D4880A3}"/>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CC925BD-CE4E-15A3-44B6-61DD4458E8FF}"/>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4464635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s://gamma.app"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gamma.app"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gamma.app"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hyperlink" Target="https://gamma.ap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gamma.app"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hyperlink" Target="https://gamma.app"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11" Type="http://schemas.openxmlformats.org/officeDocument/2006/relationships/image" Target="../media/image4.png"/><Relationship Id="rId5" Type="http://schemas.openxmlformats.org/officeDocument/2006/relationships/image" Target="../media/image17.png"/><Relationship Id="rId10" Type="http://schemas.openxmlformats.org/officeDocument/2006/relationships/hyperlink" Target="https://gamma.app" TargetMode="External"/><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gamma.app"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s://gamma.app" TargetMode="Externa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43204" y="2281833"/>
            <a:ext cx="4887873" cy="3665934"/>
          </a:xfrm>
          <a:prstGeom prst="rect">
            <a:avLst/>
          </a:prstGeom>
        </p:spPr>
      </p:pic>
      <p:sp>
        <p:nvSpPr>
          <p:cNvPr id="6" name="Text 1"/>
          <p:cNvSpPr/>
          <p:nvPr/>
        </p:nvSpPr>
        <p:spPr>
          <a:xfrm>
            <a:off x="837724" y="2121218"/>
            <a:ext cx="7468553" cy="1408033"/>
          </a:xfrm>
          <a:prstGeom prst="rect">
            <a:avLst/>
          </a:prstGeom>
          <a:noFill/>
          <a:ln/>
        </p:spPr>
        <p:txBody>
          <a:bodyPr wrap="square" rtlCol="0" anchor="t"/>
          <a:lstStyle/>
          <a:p>
            <a:pPr marL="0" indent="0">
              <a:lnSpc>
                <a:spcPts val="5544"/>
              </a:lnSpc>
              <a:buNone/>
            </a:pPr>
            <a:r>
              <a:rPr lang="en-US" sz="4435" b="1" kern="0" spc="-89" dirty="0">
                <a:solidFill>
                  <a:srgbClr val="D73AD7"/>
                </a:solidFill>
                <a:latin typeface="Source Serif Pro" pitchFamily="34" charset="0"/>
                <a:ea typeface="Source Serif Pro" pitchFamily="34" charset="-122"/>
                <a:cs typeface="Source Serif Pro" pitchFamily="34" charset="-120"/>
              </a:rPr>
              <a:t>Pentingnya Keterampilan Dasar Mengajar</a:t>
            </a:r>
            <a:endParaRPr lang="en-US" sz="4435" dirty="0"/>
          </a:p>
        </p:txBody>
      </p:sp>
      <p:sp>
        <p:nvSpPr>
          <p:cNvPr id="7" name="Text 2"/>
          <p:cNvSpPr/>
          <p:nvPr/>
        </p:nvSpPr>
        <p:spPr>
          <a:xfrm>
            <a:off x="837724" y="3888224"/>
            <a:ext cx="7468553" cy="1532096"/>
          </a:xfrm>
          <a:prstGeom prst="rect">
            <a:avLst/>
          </a:prstGeom>
          <a:noFill/>
          <a:ln/>
        </p:spPr>
        <p:txBody>
          <a:bodyPr wrap="square" rtlCol="0" anchor="t"/>
          <a:lstStyle/>
          <a:p>
            <a:pPr marL="0" indent="0">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Sebagai seorang guru, menguasai keterampilan dasar mengajar adalah kunci untuk menciptakan pembelajaran yang efektif dan bermakna bagi siswa. Melalui penguasaan keterampilan ini, guru dapat memfasilitasi proses belajar yang interaktif, menarik, dan berpusat pada siswa.</a:t>
            </a:r>
            <a:endParaRPr lang="en-US" sz="1885" dirty="0"/>
          </a:p>
        </p:txBody>
      </p:sp>
      <p:sp>
        <p:nvSpPr>
          <p:cNvPr id="8" name="Shape 3"/>
          <p:cNvSpPr/>
          <p:nvPr/>
        </p:nvSpPr>
        <p:spPr>
          <a:xfrm>
            <a:off x="837724" y="5707380"/>
            <a:ext cx="382905" cy="382905"/>
          </a:xfrm>
          <a:prstGeom prst="roundRect">
            <a:avLst>
              <a:gd name="adj" fmla="val 23878209"/>
            </a:avLst>
          </a:prstGeom>
          <a:noFill/>
          <a:ln w="7620">
            <a:solidFill>
              <a:srgbClr val="FFFFFF"/>
            </a:solidFill>
            <a:prstDash val="solid"/>
          </a:ln>
        </p:spPr>
        <p:txBody>
          <a:bodyPr/>
          <a:lstStyle/>
          <a:p>
            <a:endParaRPr lang="id-ID"/>
          </a:p>
        </p:txBody>
      </p:sp>
      <p:pic>
        <p:nvPicPr>
          <p:cNvPr id="11" name="Image 4"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43204" y="2281833"/>
            <a:ext cx="4887873" cy="3665934"/>
          </a:xfrm>
          <a:prstGeom prst="rect">
            <a:avLst/>
          </a:prstGeom>
        </p:spPr>
      </p:pic>
      <p:sp>
        <p:nvSpPr>
          <p:cNvPr id="6" name="Text 1"/>
          <p:cNvSpPr/>
          <p:nvPr/>
        </p:nvSpPr>
        <p:spPr>
          <a:xfrm>
            <a:off x="837724" y="988338"/>
            <a:ext cx="7468553" cy="1408033"/>
          </a:xfrm>
          <a:prstGeom prst="rect">
            <a:avLst/>
          </a:prstGeom>
          <a:noFill/>
          <a:ln/>
        </p:spPr>
        <p:txBody>
          <a:bodyPr wrap="square" rtlCol="0" anchor="t"/>
          <a:lstStyle/>
          <a:p>
            <a:pPr marL="0" indent="0">
              <a:lnSpc>
                <a:spcPts val="5544"/>
              </a:lnSpc>
              <a:buNone/>
            </a:pPr>
            <a:r>
              <a:rPr lang="en-US" sz="4435" b="1" kern="0" spc="-89" dirty="0">
                <a:solidFill>
                  <a:srgbClr val="D73AD7"/>
                </a:solidFill>
                <a:latin typeface="Source Serif Pro" pitchFamily="34" charset="0"/>
                <a:ea typeface="Source Serif Pro" pitchFamily="34" charset="-122"/>
                <a:cs typeface="Source Serif Pro" pitchFamily="34" charset="-120"/>
              </a:rPr>
              <a:t>1. </a:t>
            </a:r>
            <a:r>
              <a:rPr lang="en-US" sz="4435" b="1" kern="0" spc="-89" dirty="0" err="1">
                <a:solidFill>
                  <a:srgbClr val="D73AD7"/>
                </a:solidFill>
                <a:latin typeface="Source Serif Pro" pitchFamily="34" charset="0"/>
                <a:ea typeface="Source Serif Pro" pitchFamily="34" charset="-122"/>
                <a:cs typeface="Source Serif Pro" pitchFamily="34" charset="-120"/>
              </a:rPr>
              <a:t>Keterampilan</a:t>
            </a:r>
            <a:r>
              <a:rPr lang="en-US" sz="4435" b="1" kern="0" spc="-89" dirty="0">
                <a:solidFill>
                  <a:srgbClr val="D73AD7"/>
                </a:solidFill>
                <a:latin typeface="Source Serif Pro" pitchFamily="34" charset="0"/>
                <a:ea typeface="Source Serif Pro" pitchFamily="34" charset="-122"/>
                <a:cs typeface="Source Serif Pro" pitchFamily="34" charset="-120"/>
              </a:rPr>
              <a:t> membuka dan menutup pembelajaran</a:t>
            </a:r>
            <a:endParaRPr lang="en-US" sz="4435" dirty="0"/>
          </a:p>
        </p:txBody>
      </p:sp>
      <p:sp>
        <p:nvSpPr>
          <p:cNvPr id="7" name="Shape 2"/>
          <p:cNvSpPr/>
          <p:nvPr/>
        </p:nvSpPr>
        <p:spPr>
          <a:xfrm>
            <a:off x="1181457" y="2755344"/>
            <a:ext cx="30480" cy="4485799"/>
          </a:xfrm>
          <a:prstGeom prst="roundRect">
            <a:avLst>
              <a:gd name="adj" fmla="val 329856"/>
            </a:avLst>
          </a:prstGeom>
          <a:solidFill>
            <a:srgbClr val="DABADD"/>
          </a:solidFill>
          <a:ln/>
        </p:spPr>
        <p:txBody>
          <a:bodyPr/>
          <a:lstStyle/>
          <a:p>
            <a:endParaRPr lang="id-ID"/>
          </a:p>
        </p:txBody>
      </p:sp>
      <p:sp>
        <p:nvSpPr>
          <p:cNvPr id="8" name="Shape 3"/>
          <p:cNvSpPr/>
          <p:nvPr/>
        </p:nvSpPr>
        <p:spPr>
          <a:xfrm>
            <a:off x="1435477" y="3278505"/>
            <a:ext cx="837724" cy="30480"/>
          </a:xfrm>
          <a:prstGeom prst="roundRect">
            <a:avLst>
              <a:gd name="adj" fmla="val 329856"/>
            </a:avLst>
          </a:prstGeom>
          <a:solidFill>
            <a:srgbClr val="DABADD"/>
          </a:solidFill>
          <a:ln/>
        </p:spPr>
        <p:txBody>
          <a:bodyPr/>
          <a:lstStyle/>
          <a:p>
            <a:endParaRPr lang="id-ID"/>
          </a:p>
        </p:txBody>
      </p:sp>
      <p:sp>
        <p:nvSpPr>
          <p:cNvPr id="9" name="Shape 4"/>
          <p:cNvSpPr/>
          <p:nvPr/>
        </p:nvSpPr>
        <p:spPr>
          <a:xfrm>
            <a:off x="927437" y="3024545"/>
            <a:ext cx="538520" cy="538520"/>
          </a:xfrm>
          <a:prstGeom prst="roundRect">
            <a:avLst>
              <a:gd name="adj" fmla="val 18670"/>
            </a:avLst>
          </a:prstGeom>
          <a:solidFill>
            <a:srgbClr val="F4D4F7"/>
          </a:solidFill>
          <a:ln w="7620">
            <a:solidFill>
              <a:srgbClr val="DABADD"/>
            </a:solidFill>
            <a:prstDash val="solid"/>
          </a:ln>
        </p:spPr>
        <p:txBody>
          <a:bodyPr/>
          <a:lstStyle/>
          <a:p>
            <a:endParaRPr lang="id-ID"/>
          </a:p>
        </p:txBody>
      </p:sp>
      <p:sp>
        <p:nvSpPr>
          <p:cNvPr id="10" name="Text 5"/>
          <p:cNvSpPr/>
          <p:nvPr/>
        </p:nvSpPr>
        <p:spPr>
          <a:xfrm>
            <a:off x="1112222" y="3124795"/>
            <a:ext cx="168950" cy="337899"/>
          </a:xfrm>
          <a:prstGeom prst="rect">
            <a:avLst/>
          </a:prstGeom>
          <a:noFill/>
          <a:ln/>
        </p:spPr>
        <p:txBody>
          <a:bodyPr wrap="none" rtlCol="0" anchor="t"/>
          <a:lstStyle/>
          <a:p>
            <a:pPr marL="0" indent="0" algn="ctr">
              <a:lnSpc>
                <a:spcPts val="2661"/>
              </a:lnSpc>
              <a:buNone/>
            </a:pPr>
            <a:r>
              <a:rPr lang="en-US" sz="2661" b="1" kern="0" spc="-53" dirty="0">
                <a:solidFill>
                  <a:srgbClr val="272525"/>
                </a:solidFill>
                <a:latin typeface="Source Serif Pro" pitchFamily="34" charset="0"/>
                <a:ea typeface="Source Serif Pro" pitchFamily="34" charset="-122"/>
                <a:cs typeface="Source Serif Pro" pitchFamily="34" charset="-120"/>
              </a:rPr>
              <a:t>1</a:t>
            </a:r>
            <a:endParaRPr lang="en-US" sz="2661" dirty="0"/>
          </a:p>
        </p:txBody>
      </p:sp>
      <p:sp>
        <p:nvSpPr>
          <p:cNvPr id="11" name="Text 6"/>
          <p:cNvSpPr/>
          <p:nvPr/>
        </p:nvSpPr>
        <p:spPr>
          <a:xfrm>
            <a:off x="2513290" y="2994660"/>
            <a:ext cx="3002637"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Membuka Pembelajaran</a:t>
            </a:r>
            <a:endParaRPr lang="en-US" sz="2218" dirty="0"/>
          </a:p>
        </p:txBody>
      </p:sp>
      <p:sp>
        <p:nvSpPr>
          <p:cNvPr id="12" name="Text 7"/>
          <p:cNvSpPr/>
          <p:nvPr/>
        </p:nvSpPr>
        <p:spPr>
          <a:xfrm>
            <a:off x="2513290" y="3490198"/>
            <a:ext cx="5792986" cy="1149072"/>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memulai pembelajaran dengan menarik perhatian siswa, mengingatkan materi sebelumnya, dan menyampaikan tujuan pembelajaran.</a:t>
            </a:r>
            <a:endParaRPr lang="en-US" sz="1885" dirty="0"/>
          </a:p>
        </p:txBody>
      </p:sp>
      <p:sp>
        <p:nvSpPr>
          <p:cNvPr id="13" name="Shape 8"/>
          <p:cNvSpPr/>
          <p:nvPr/>
        </p:nvSpPr>
        <p:spPr>
          <a:xfrm>
            <a:off x="1435477" y="5641062"/>
            <a:ext cx="837724" cy="30480"/>
          </a:xfrm>
          <a:prstGeom prst="roundRect">
            <a:avLst>
              <a:gd name="adj" fmla="val 329856"/>
            </a:avLst>
          </a:prstGeom>
          <a:solidFill>
            <a:srgbClr val="DABADD"/>
          </a:solidFill>
          <a:ln/>
        </p:spPr>
        <p:txBody>
          <a:bodyPr/>
          <a:lstStyle/>
          <a:p>
            <a:endParaRPr lang="id-ID"/>
          </a:p>
        </p:txBody>
      </p:sp>
      <p:sp>
        <p:nvSpPr>
          <p:cNvPr id="14" name="Shape 9"/>
          <p:cNvSpPr/>
          <p:nvPr/>
        </p:nvSpPr>
        <p:spPr>
          <a:xfrm>
            <a:off x="927437" y="5387102"/>
            <a:ext cx="538520" cy="538520"/>
          </a:xfrm>
          <a:prstGeom prst="roundRect">
            <a:avLst>
              <a:gd name="adj" fmla="val 18670"/>
            </a:avLst>
          </a:prstGeom>
          <a:solidFill>
            <a:srgbClr val="F4D4F7"/>
          </a:solidFill>
          <a:ln w="7620">
            <a:solidFill>
              <a:srgbClr val="DABADD"/>
            </a:solidFill>
            <a:prstDash val="solid"/>
          </a:ln>
        </p:spPr>
        <p:txBody>
          <a:bodyPr/>
          <a:lstStyle/>
          <a:p>
            <a:endParaRPr lang="id-ID"/>
          </a:p>
        </p:txBody>
      </p:sp>
      <p:sp>
        <p:nvSpPr>
          <p:cNvPr id="15" name="Text 10"/>
          <p:cNvSpPr/>
          <p:nvPr/>
        </p:nvSpPr>
        <p:spPr>
          <a:xfrm>
            <a:off x="1112222" y="5487353"/>
            <a:ext cx="168950" cy="337899"/>
          </a:xfrm>
          <a:prstGeom prst="rect">
            <a:avLst/>
          </a:prstGeom>
          <a:noFill/>
          <a:ln/>
        </p:spPr>
        <p:txBody>
          <a:bodyPr wrap="none" rtlCol="0" anchor="t"/>
          <a:lstStyle/>
          <a:p>
            <a:pPr marL="0" indent="0" algn="ctr">
              <a:lnSpc>
                <a:spcPts val="2661"/>
              </a:lnSpc>
              <a:buNone/>
            </a:pPr>
            <a:r>
              <a:rPr lang="en-US" sz="2661" b="1" kern="0" spc="-53" dirty="0">
                <a:solidFill>
                  <a:srgbClr val="272525"/>
                </a:solidFill>
                <a:latin typeface="Source Serif Pro" pitchFamily="34" charset="0"/>
                <a:ea typeface="Source Serif Pro" pitchFamily="34" charset="-122"/>
                <a:cs typeface="Source Serif Pro" pitchFamily="34" charset="-120"/>
              </a:rPr>
              <a:t>2</a:t>
            </a:r>
            <a:endParaRPr lang="en-US" sz="2661" dirty="0"/>
          </a:p>
        </p:txBody>
      </p:sp>
      <p:sp>
        <p:nvSpPr>
          <p:cNvPr id="16" name="Text 11"/>
          <p:cNvSpPr/>
          <p:nvPr/>
        </p:nvSpPr>
        <p:spPr>
          <a:xfrm>
            <a:off x="2513290" y="5357217"/>
            <a:ext cx="2874050"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Menutup Pembelajaran</a:t>
            </a:r>
            <a:endParaRPr lang="en-US" sz="2218" dirty="0"/>
          </a:p>
        </p:txBody>
      </p:sp>
      <p:sp>
        <p:nvSpPr>
          <p:cNvPr id="17" name="Text 12"/>
          <p:cNvSpPr/>
          <p:nvPr/>
        </p:nvSpPr>
        <p:spPr>
          <a:xfrm>
            <a:off x="2513290" y="5852755"/>
            <a:ext cx="5792986" cy="1149072"/>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Pada akhir pembelajaran, guru dapat melakukan rangkuman, memberikan umpan balik, dan memotivasi siswa untuk terus belajar.</a:t>
            </a:r>
            <a:endParaRPr lang="en-US" sz="1885" dirty="0"/>
          </a:p>
        </p:txBody>
      </p:sp>
      <p:pic>
        <p:nvPicPr>
          <p:cNvPr id="18"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99204" y="2495669"/>
            <a:ext cx="4887873" cy="3238262"/>
          </a:xfrm>
          <a:prstGeom prst="rect">
            <a:avLst/>
          </a:prstGeom>
        </p:spPr>
      </p:pic>
      <p:sp>
        <p:nvSpPr>
          <p:cNvPr id="6" name="Text 1"/>
          <p:cNvSpPr/>
          <p:nvPr/>
        </p:nvSpPr>
        <p:spPr>
          <a:xfrm>
            <a:off x="6324124" y="1182291"/>
            <a:ext cx="5645229" cy="704017"/>
          </a:xfrm>
          <a:prstGeom prst="rect">
            <a:avLst/>
          </a:prstGeom>
          <a:noFill/>
          <a:ln/>
        </p:spPr>
        <p:txBody>
          <a:bodyPr wrap="none" rtlCol="0" anchor="t"/>
          <a:lstStyle/>
          <a:p>
            <a:pPr marL="0" indent="0">
              <a:lnSpc>
                <a:spcPts val="5544"/>
              </a:lnSpc>
              <a:buNone/>
            </a:pPr>
            <a:r>
              <a:rPr lang="en-US" sz="4435" b="1" kern="0" spc="-89" dirty="0">
                <a:solidFill>
                  <a:srgbClr val="D73AD7"/>
                </a:solidFill>
                <a:latin typeface="Source Serif Pro" pitchFamily="34" charset="0"/>
                <a:ea typeface="Source Serif Pro" pitchFamily="34" charset="-122"/>
                <a:cs typeface="Source Serif Pro" pitchFamily="34" charset="-120"/>
              </a:rPr>
              <a:t>2. </a:t>
            </a:r>
            <a:r>
              <a:rPr lang="en-US" sz="4435" b="1" kern="0" spc="-89" dirty="0" err="1">
                <a:solidFill>
                  <a:srgbClr val="D73AD7"/>
                </a:solidFill>
                <a:latin typeface="Source Serif Pro" pitchFamily="34" charset="0"/>
                <a:ea typeface="Source Serif Pro" pitchFamily="34" charset="-122"/>
                <a:cs typeface="Source Serif Pro" pitchFamily="34" charset="-120"/>
              </a:rPr>
              <a:t>Keterampilan</a:t>
            </a:r>
            <a:r>
              <a:rPr lang="en-US" sz="4435" b="1" kern="0" spc="-89" dirty="0">
                <a:solidFill>
                  <a:srgbClr val="D73AD7"/>
                </a:solidFill>
                <a:latin typeface="Source Serif Pro" pitchFamily="34" charset="0"/>
                <a:ea typeface="Source Serif Pro" pitchFamily="34" charset="-122"/>
                <a:cs typeface="Source Serif Pro" pitchFamily="34" charset="-120"/>
              </a:rPr>
              <a:t> bertanya</a:t>
            </a:r>
            <a:endParaRPr lang="en-US" sz="4435" dirty="0"/>
          </a:p>
        </p:txBody>
      </p:sp>
      <p:sp>
        <p:nvSpPr>
          <p:cNvPr id="7" name="Shape 2"/>
          <p:cNvSpPr/>
          <p:nvPr/>
        </p:nvSpPr>
        <p:spPr>
          <a:xfrm>
            <a:off x="6324124" y="2514481"/>
            <a:ext cx="538520" cy="538520"/>
          </a:xfrm>
          <a:prstGeom prst="roundRect">
            <a:avLst>
              <a:gd name="adj" fmla="val 18670"/>
            </a:avLst>
          </a:prstGeom>
          <a:solidFill>
            <a:srgbClr val="F4D4F7"/>
          </a:solidFill>
          <a:ln w="7620">
            <a:solidFill>
              <a:srgbClr val="DABADD"/>
            </a:solidFill>
            <a:prstDash val="solid"/>
          </a:ln>
        </p:spPr>
        <p:txBody>
          <a:bodyPr/>
          <a:lstStyle/>
          <a:p>
            <a:endParaRPr lang="id-ID"/>
          </a:p>
        </p:txBody>
      </p:sp>
      <p:sp>
        <p:nvSpPr>
          <p:cNvPr id="8" name="Text 3"/>
          <p:cNvSpPr/>
          <p:nvPr/>
        </p:nvSpPr>
        <p:spPr>
          <a:xfrm>
            <a:off x="6508909" y="2614732"/>
            <a:ext cx="168950" cy="337899"/>
          </a:xfrm>
          <a:prstGeom prst="rect">
            <a:avLst/>
          </a:prstGeom>
          <a:noFill/>
          <a:ln/>
        </p:spPr>
        <p:txBody>
          <a:bodyPr wrap="none" rtlCol="0" anchor="t"/>
          <a:lstStyle/>
          <a:p>
            <a:pPr marL="0" indent="0" algn="ctr">
              <a:lnSpc>
                <a:spcPts val="2661"/>
              </a:lnSpc>
              <a:buNone/>
            </a:pPr>
            <a:r>
              <a:rPr lang="en-US" sz="2661" b="1" kern="0" spc="-53" dirty="0">
                <a:solidFill>
                  <a:srgbClr val="272525"/>
                </a:solidFill>
                <a:latin typeface="Source Serif Pro" pitchFamily="34" charset="0"/>
                <a:ea typeface="Source Serif Pro" pitchFamily="34" charset="-122"/>
                <a:cs typeface="Source Serif Pro" pitchFamily="34" charset="-120"/>
              </a:rPr>
              <a:t>1</a:t>
            </a:r>
            <a:endParaRPr lang="en-US" sz="2661" dirty="0"/>
          </a:p>
        </p:txBody>
      </p:sp>
      <p:sp>
        <p:nvSpPr>
          <p:cNvPr id="9" name="Text 4"/>
          <p:cNvSpPr/>
          <p:nvPr/>
        </p:nvSpPr>
        <p:spPr>
          <a:xfrm>
            <a:off x="7101959" y="2514481"/>
            <a:ext cx="2816185" cy="351949"/>
          </a:xfrm>
          <a:prstGeom prst="rect">
            <a:avLst/>
          </a:prstGeom>
          <a:noFill/>
          <a:ln/>
        </p:spPr>
        <p:txBody>
          <a:bodyPr wrap="none" rtlCol="0" anchor="t"/>
          <a:lstStyle/>
          <a:p>
            <a:pPr marL="0" indent="0">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Bertanya Terarah</a:t>
            </a:r>
            <a:endParaRPr lang="en-US" sz="2218" dirty="0"/>
          </a:p>
        </p:txBody>
      </p:sp>
      <p:sp>
        <p:nvSpPr>
          <p:cNvPr id="10" name="Text 5"/>
          <p:cNvSpPr/>
          <p:nvPr/>
        </p:nvSpPr>
        <p:spPr>
          <a:xfrm>
            <a:off x="7101959" y="3010019"/>
            <a:ext cx="2836783" cy="1532096"/>
          </a:xfrm>
          <a:prstGeom prst="rect">
            <a:avLst/>
          </a:prstGeom>
          <a:noFill/>
          <a:ln/>
        </p:spPr>
        <p:txBody>
          <a:bodyPr wrap="square" rtlCol="0" anchor="t"/>
          <a:lstStyle/>
          <a:p>
            <a:pPr marL="0" indent="0">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mengajukan pertanyaan-pertanyaan yang jelas, fokus, dan sesuai dengan tujuan pembelajaran.</a:t>
            </a:r>
            <a:endParaRPr lang="en-US" sz="1885" dirty="0"/>
          </a:p>
        </p:txBody>
      </p:sp>
      <p:sp>
        <p:nvSpPr>
          <p:cNvPr id="11" name="Shape 6"/>
          <p:cNvSpPr/>
          <p:nvPr/>
        </p:nvSpPr>
        <p:spPr>
          <a:xfrm>
            <a:off x="10178058" y="2514481"/>
            <a:ext cx="538520" cy="538520"/>
          </a:xfrm>
          <a:prstGeom prst="roundRect">
            <a:avLst>
              <a:gd name="adj" fmla="val 18670"/>
            </a:avLst>
          </a:prstGeom>
          <a:solidFill>
            <a:srgbClr val="F4D4F7"/>
          </a:solidFill>
          <a:ln w="7620">
            <a:solidFill>
              <a:srgbClr val="DABADD"/>
            </a:solidFill>
            <a:prstDash val="solid"/>
          </a:ln>
        </p:spPr>
        <p:txBody>
          <a:bodyPr/>
          <a:lstStyle/>
          <a:p>
            <a:endParaRPr lang="id-ID"/>
          </a:p>
        </p:txBody>
      </p:sp>
      <p:sp>
        <p:nvSpPr>
          <p:cNvPr id="12" name="Text 7"/>
          <p:cNvSpPr/>
          <p:nvPr/>
        </p:nvSpPr>
        <p:spPr>
          <a:xfrm>
            <a:off x="10362843" y="2614732"/>
            <a:ext cx="168950" cy="337899"/>
          </a:xfrm>
          <a:prstGeom prst="rect">
            <a:avLst/>
          </a:prstGeom>
          <a:noFill/>
          <a:ln/>
        </p:spPr>
        <p:txBody>
          <a:bodyPr wrap="none" rtlCol="0" anchor="t"/>
          <a:lstStyle/>
          <a:p>
            <a:pPr marL="0" indent="0" algn="ctr">
              <a:lnSpc>
                <a:spcPts val="2661"/>
              </a:lnSpc>
              <a:buNone/>
            </a:pPr>
            <a:r>
              <a:rPr lang="en-US" sz="2661" b="1" kern="0" spc="-53" dirty="0">
                <a:solidFill>
                  <a:srgbClr val="272525"/>
                </a:solidFill>
                <a:latin typeface="Source Serif Pro" pitchFamily="34" charset="0"/>
                <a:ea typeface="Source Serif Pro" pitchFamily="34" charset="-122"/>
                <a:cs typeface="Source Serif Pro" pitchFamily="34" charset="-120"/>
              </a:rPr>
              <a:t>2</a:t>
            </a:r>
            <a:endParaRPr lang="en-US" sz="2661" dirty="0"/>
          </a:p>
        </p:txBody>
      </p:sp>
      <p:sp>
        <p:nvSpPr>
          <p:cNvPr id="13" name="Text 8"/>
          <p:cNvSpPr/>
          <p:nvPr/>
        </p:nvSpPr>
        <p:spPr>
          <a:xfrm>
            <a:off x="10955893" y="2514481"/>
            <a:ext cx="2836783" cy="703898"/>
          </a:xfrm>
          <a:prstGeom prst="rect">
            <a:avLst/>
          </a:prstGeom>
          <a:noFill/>
          <a:ln/>
        </p:spPr>
        <p:txBody>
          <a:bodyPr wrap="square" rtlCol="0" anchor="t"/>
          <a:lstStyle/>
          <a:p>
            <a:pPr marL="0" indent="0">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Mendorong Berpikir Kritis</a:t>
            </a:r>
            <a:endParaRPr lang="en-US" sz="2218" dirty="0"/>
          </a:p>
        </p:txBody>
      </p:sp>
      <p:sp>
        <p:nvSpPr>
          <p:cNvPr id="14" name="Text 9"/>
          <p:cNvSpPr/>
          <p:nvPr/>
        </p:nvSpPr>
        <p:spPr>
          <a:xfrm>
            <a:off x="10955893" y="3361968"/>
            <a:ext cx="2836783" cy="1915120"/>
          </a:xfrm>
          <a:prstGeom prst="rect">
            <a:avLst/>
          </a:prstGeom>
          <a:noFill/>
          <a:ln/>
        </p:spPr>
        <p:txBody>
          <a:bodyPr wrap="square" rtlCol="0" anchor="t"/>
          <a:lstStyle/>
          <a:p>
            <a:pPr marL="0" indent="0">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Pertanyaan yang menantang dapat merangsang siswa untuk berpikir kritis dan mengembangkan kemampuan analisis.</a:t>
            </a:r>
            <a:endParaRPr lang="en-US" sz="1885" dirty="0"/>
          </a:p>
        </p:txBody>
      </p:sp>
      <p:sp>
        <p:nvSpPr>
          <p:cNvPr id="15" name="Shape 10"/>
          <p:cNvSpPr/>
          <p:nvPr/>
        </p:nvSpPr>
        <p:spPr>
          <a:xfrm>
            <a:off x="6324124" y="5785604"/>
            <a:ext cx="538520" cy="538520"/>
          </a:xfrm>
          <a:prstGeom prst="roundRect">
            <a:avLst>
              <a:gd name="adj" fmla="val 18670"/>
            </a:avLst>
          </a:prstGeom>
          <a:solidFill>
            <a:srgbClr val="F4D4F7"/>
          </a:solidFill>
          <a:ln w="7620">
            <a:solidFill>
              <a:srgbClr val="DABADD"/>
            </a:solidFill>
            <a:prstDash val="solid"/>
          </a:ln>
        </p:spPr>
        <p:txBody>
          <a:bodyPr/>
          <a:lstStyle/>
          <a:p>
            <a:endParaRPr lang="id-ID"/>
          </a:p>
        </p:txBody>
      </p:sp>
      <p:sp>
        <p:nvSpPr>
          <p:cNvPr id="16" name="Text 11"/>
          <p:cNvSpPr/>
          <p:nvPr/>
        </p:nvSpPr>
        <p:spPr>
          <a:xfrm>
            <a:off x="6508909" y="5885855"/>
            <a:ext cx="168950" cy="337899"/>
          </a:xfrm>
          <a:prstGeom prst="rect">
            <a:avLst/>
          </a:prstGeom>
          <a:noFill/>
          <a:ln/>
        </p:spPr>
        <p:txBody>
          <a:bodyPr wrap="none" rtlCol="0" anchor="t"/>
          <a:lstStyle/>
          <a:p>
            <a:pPr marL="0" indent="0" algn="ctr">
              <a:lnSpc>
                <a:spcPts val="2661"/>
              </a:lnSpc>
              <a:buNone/>
            </a:pPr>
            <a:r>
              <a:rPr lang="en-US" sz="2661" b="1" kern="0" spc="-53" dirty="0">
                <a:solidFill>
                  <a:srgbClr val="272525"/>
                </a:solidFill>
                <a:latin typeface="Source Serif Pro" pitchFamily="34" charset="0"/>
                <a:ea typeface="Source Serif Pro" pitchFamily="34" charset="-122"/>
                <a:cs typeface="Source Serif Pro" pitchFamily="34" charset="-120"/>
              </a:rPr>
              <a:t>3</a:t>
            </a:r>
            <a:endParaRPr lang="en-US" sz="2661" dirty="0"/>
          </a:p>
        </p:txBody>
      </p:sp>
      <p:sp>
        <p:nvSpPr>
          <p:cNvPr id="17" name="Text 12"/>
          <p:cNvSpPr/>
          <p:nvPr/>
        </p:nvSpPr>
        <p:spPr>
          <a:xfrm>
            <a:off x="7101959" y="5785604"/>
            <a:ext cx="2816185" cy="351949"/>
          </a:xfrm>
          <a:prstGeom prst="rect">
            <a:avLst/>
          </a:prstGeom>
          <a:noFill/>
          <a:ln/>
        </p:spPr>
        <p:txBody>
          <a:bodyPr wrap="none" rtlCol="0" anchor="t"/>
          <a:lstStyle/>
          <a:p>
            <a:pPr marL="0" indent="0">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Melibatkan Siswa</a:t>
            </a:r>
            <a:endParaRPr lang="en-US" sz="2218" dirty="0"/>
          </a:p>
        </p:txBody>
      </p:sp>
      <p:sp>
        <p:nvSpPr>
          <p:cNvPr id="18" name="Text 13"/>
          <p:cNvSpPr/>
          <p:nvPr/>
        </p:nvSpPr>
        <p:spPr>
          <a:xfrm>
            <a:off x="7101959" y="6281142"/>
            <a:ext cx="6690717" cy="766048"/>
          </a:xfrm>
          <a:prstGeom prst="rect">
            <a:avLst/>
          </a:prstGeom>
          <a:noFill/>
          <a:ln/>
        </p:spPr>
        <p:txBody>
          <a:bodyPr wrap="square" rtlCol="0" anchor="t"/>
          <a:lstStyle/>
          <a:p>
            <a:pPr marL="0" indent="0">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Pertanyaan yang menarik dan interaktif dapat mendorong siswa untuk aktif berpartisipasi dalam pembelajaran.</a:t>
            </a:r>
            <a:endParaRPr lang="en-US" sz="1885" dirty="0"/>
          </a:p>
        </p:txBody>
      </p:sp>
      <p:pic>
        <p:nvPicPr>
          <p:cNvPr id="19"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sp>
        <p:nvSpPr>
          <p:cNvPr id="4" name="Text 1"/>
          <p:cNvSpPr/>
          <p:nvPr/>
        </p:nvSpPr>
        <p:spPr>
          <a:xfrm>
            <a:off x="837724" y="2102763"/>
            <a:ext cx="9407128" cy="704017"/>
          </a:xfrm>
          <a:prstGeom prst="rect">
            <a:avLst/>
          </a:prstGeom>
          <a:noFill/>
          <a:ln/>
        </p:spPr>
        <p:txBody>
          <a:bodyPr wrap="none" rtlCol="0" anchor="t"/>
          <a:lstStyle/>
          <a:p>
            <a:pPr marL="0" indent="0">
              <a:lnSpc>
                <a:spcPts val="5544"/>
              </a:lnSpc>
              <a:buNone/>
            </a:pPr>
            <a:r>
              <a:rPr lang="en-US" sz="4435" b="1" kern="0" spc="-89" dirty="0">
                <a:solidFill>
                  <a:srgbClr val="D73AD7"/>
                </a:solidFill>
                <a:latin typeface="Source Serif Pro" pitchFamily="34" charset="0"/>
                <a:ea typeface="Source Serif Pro" pitchFamily="34" charset="-122"/>
                <a:cs typeface="Source Serif Pro" pitchFamily="34" charset="-120"/>
              </a:rPr>
              <a:t>3. </a:t>
            </a:r>
            <a:r>
              <a:rPr lang="en-US" sz="4435" b="1" kern="0" spc="-89" dirty="0" err="1">
                <a:solidFill>
                  <a:srgbClr val="D73AD7"/>
                </a:solidFill>
                <a:latin typeface="Source Serif Pro" pitchFamily="34" charset="0"/>
                <a:ea typeface="Source Serif Pro" pitchFamily="34" charset="-122"/>
                <a:cs typeface="Source Serif Pro" pitchFamily="34" charset="-120"/>
              </a:rPr>
              <a:t>Keterampilan</a:t>
            </a:r>
            <a:r>
              <a:rPr lang="en-US" sz="4435" b="1" kern="0" spc="-89" dirty="0">
                <a:solidFill>
                  <a:srgbClr val="D73AD7"/>
                </a:solidFill>
                <a:latin typeface="Source Serif Pro" pitchFamily="34" charset="0"/>
                <a:ea typeface="Source Serif Pro" pitchFamily="34" charset="-122"/>
                <a:cs typeface="Source Serif Pro" pitchFamily="34" charset="-120"/>
              </a:rPr>
              <a:t> memberikan penguatan</a:t>
            </a:r>
            <a:endParaRPr lang="en-US" sz="4435" dirty="0"/>
          </a:p>
        </p:txBody>
      </p:sp>
      <p:sp>
        <p:nvSpPr>
          <p:cNvPr id="5" name="Text 2"/>
          <p:cNvSpPr/>
          <p:nvPr/>
        </p:nvSpPr>
        <p:spPr>
          <a:xfrm>
            <a:off x="837724" y="3405068"/>
            <a:ext cx="2816185" cy="351949"/>
          </a:xfrm>
          <a:prstGeom prst="rect">
            <a:avLst/>
          </a:prstGeom>
          <a:noFill/>
          <a:ln/>
        </p:spPr>
        <p:txBody>
          <a:bodyPr wrap="none" rtlCol="0" anchor="t"/>
          <a:lstStyle/>
          <a:p>
            <a:pPr marL="0" indent="0">
              <a:lnSpc>
                <a:spcPts val="2772"/>
              </a:lnSpc>
              <a:buNone/>
            </a:pPr>
            <a:r>
              <a:rPr lang="en-US" sz="2218" b="1" kern="0" spc="-44" dirty="0">
                <a:solidFill>
                  <a:srgbClr val="D73AD7"/>
                </a:solidFill>
                <a:latin typeface="Source Serif Pro" pitchFamily="34" charset="0"/>
                <a:ea typeface="Source Serif Pro" pitchFamily="34" charset="-122"/>
                <a:cs typeface="Source Serif Pro" pitchFamily="34" charset="-120"/>
              </a:rPr>
              <a:t>Penguatan Positif</a:t>
            </a:r>
            <a:endParaRPr lang="en-US" sz="2218" dirty="0"/>
          </a:p>
        </p:txBody>
      </p:sp>
      <p:sp>
        <p:nvSpPr>
          <p:cNvPr id="6" name="Text 3"/>
          <p:cNvSpPr/>
          <p:nvPr/>
        </p:nvSpPr>
        <p:spPr>
          <a:xfrm>
            <a:off x="837724" y="3996333"/>
            <a:ext cx="3928586" cy="1149072"/>
          </a:xfrm>
          <a:prstGeom prst="rect">
            <a:avLst/>
          </a:prstGeom>
          <a:noFill/>
          <a:ln/>
        </p:spPr>
        <p:txBody>
          <a:bodyPr wrap="square" rtlCol="0" anchor="t"/>
          <a:lstStyle/>
          <a:p>
            <a:pPr marL="0" indent="0">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memberikan pujian, hadiah, atau apresiasi untuk memperkuat perilaku positif dan memotivasi siswa.</a:t>
            </a:r>
            <a:endParaRPr lang="en-US" sz="1885" dirty="0"/>
          </a:p>
        </p:txBody>
      </p:sp>
      <p:sp>
        <p:nvSpPr>
          <p:cNvPr id="7" name="Text 4"/>
          <p:cNvSpPr/>
          <p:nvPr/>
        </p:nvSpPr>
        <p:spPr>
          <a:xfrm>
            <a:off x="5357813" y="3405068"/>
            <a:ext cx="2816185" cy="351949"/>
          </a:xfrm>
          <a:prstGeom prst="rect">
            <a:avLst/>
          </a:prstGeom>
          <a:noFill/>
          <a:ln/>
        </p:spPr>
        <p:txBody>
          <a:bodyPr wrap="none" rtlCol="0" anchor="t"/>
          <a:lstStyle/>
          <a:p>
            <a:pPr marL="0" indent="0">
              <a:lnSpc>
                <a:spcPts val="2772"/>
              </a:lnSpc>
              <a:buNone/>
            </a:pPr>
            <a:r>
              <a:rPr lang="en-US" sz="2218" b="1" kern="0" spc="-44" dirty="0">
                <a:solidFill>
                  <a:srgbClr val="D73AD7"/>
                </a:solidFill>
                <a:latin typeface="Source Serif Pro" pitchFamily="34" charset="0"/>
                <a:ea typeface="Source Serif Pro" pitchFamily="34" charset="-122"/>
                <a:cs typeface="Source Serif Pro" pitchFamily="34" charset="-120"/>
              </a:rPr>
              <a:t>Penguatan Negatif</a:t>
            </a:r>
            <a:endParaRPr lang="en-US" sz="2218" dirty="0"/>
          </a:p>
        </p:txBody>
      </p:sp>
      <p:sp>
        <p:nvSpPr>
          <p:cNvPr id="8" name="Text 5"/>
          <p:cNvSpPr/>
          <p:nvPr/>
        </p:nvSpPr>
        <p:spPr>
          <a:xfrm>
            <a:off x="5357813" y="3996333"/>
            <a:ext cx="3928586" cy="1532096"/>
          </a:xfrm>
          <a:prstGeom prst="rect">
            <a:avLst/>
          </a:prstGeom>
          <a:noFill/>
          <a:ln/>
        </p:spPr>
        <p:txBody>
          <a:bodyPr wrap="square" rtlCol="0" anchor="t"/>
          <a:lstStyle/>
          <a:p>
            <a:pPr marL="0" indent="0">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memberikan koreksi atau teguran dengan bijak untuk mengoreksi kesalahan atau perilaku yang perlu diperbaiki.</a:t>
            </a:r>
            <a:endParaRPr lang="en-US" sz="1885" dirty="0"/>
          </a:p>
        </p:txBody>
      </p:sp>
      <p:sp>
        <p:nvSpPr>
          <p:cNvPr id="9" name="Text 6"/>
          <p:cNvSpPr/>
          <p:nvPr/>
        </p:nvSpPr>
        <p:spPr>
          <a:xfrm>
            <a:off x="9877901" y="3405068"/>
            <a:ext cx="2816185" cy="351949"/>
          </a:xfrm>
          <a:prstGeom prst="rect">
            <a:avLst/>
          </a:prstGeom>
          <a:noFill/>
          <a:ln/>
        </p:spPr>
        <p:txBody>
          <a:bodyPr wrap="none" rtlCol="0" anchor="t"/>
          <a:lstStyle/>
          <a:p>
            <a:pPr marL="0" indent="0">
              <a:lnSpc>
                <a:spcPts val="2772"/>
              </a:lnSpc>
              <a:buNone/>
            </a:pPr>
            <a:r>
              <a:rPr lang="en-US" sz="2218" b="1" kern="0" spc="-44" dirty="0">
                <a:solidFill>
                  <a:srgbClr val="D73AD7"/>
                </a:solidFill>
                <a:latin typeface="Source Serif Pro" pitchFamily="34" charset="0"/>
                <a:ea typeface="Source Serif Pro" pitchFamily="34" charset="-122"/>
                <a:cs typeface="Source Serif Pro" pitchFamily="34" charset="-120"/>
              </a:rPr>
              <a:t>Penguatan Variatif</a:t>
            </a:r>
            <a:endParaRPr lang="en-US" sz="2218" dirty="0"/>
          </a:p>
        </p:txBody>
      </p:sp>
      <p:sp>
        <p:nvSpPr>
          <p:cNvPr id="10" name="Text 7"/>
          <p:cNvSpPr/>
          <p:nvPr/>
        </p:nvSpPr>
        <p:spPr>
          <a:xfrm>
            <a:off x="9877901" y="3996333"/>
            <a:ext cx="3928586" cy="1915120"/>
          </a:xfrm>
          <a:prstGeom prst="rect">
            <a:avLst/>
          </a:prstGeom>
          <a:noFill/>
          <a:ln/>
        </p:spPr>
        <p:txBody>
          <a:bodyPr wrap="square" rtlCol="0" anchor="t"/>
          <a:lstStyle/>
          <a:p>
            <a:pPr marL="0" indent="0">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menggunakan berbagai bentuk penguatan, baik verbal, nonverbal, atau dengan menggunakan media, untuk menciptakan pembelajaran yang menarik.</a:t>
            </a:r>
            <a:endParaRPr lang="en-US" sz="1885" dirty="0"/>
          </a:p>
        </p:txBody>
      </p:sp>
      <p:pic>
        <p:nvPicPr>
          <p:cNvPr id="11" name="Image 1" descr="preencoded.png">
            <a:hlinkClick r:id="rId4"/>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48722" y="2597348"/>
            <a:ext cx="4988838" cy="3034903"/>
          </a:xfrm>
          <a:prstGeom prst="rect">
            <a:avLst/>
          </a:prstGeom>
        </p:spPr>
      </p:pic>
      <p:sp>
        <p:nvSpPr>
          <p:cNvPr id="6" name="Text 1"/>
          <p:cNvSpPr/>
          <p:nvPr/>
        </p:nvSpPr>
        <p:spPr>
          <a:xfrm>
            <a:off x="6182916" y="1315045"/>
            <a:ext cx="6992779" cy="585311"/>
          </a:xfrm>
          <a:prstGeom prst="rect">
            <a:avLst/>
          </a:prstGeom>
          <a:noFill/>
          <a:ln/>
        </p:spPr>
        <p:txBody>
          <a:bodyPr wrap="none" rtlCol="0" anchor="t"/>
          <a:lstStyle/>
          <a:p>
            <a:pPr marL="0" indent="0">
              <a:lnSpc>
                <a:spcPts val="4609"/>
              </a:lnSpc>
              <a:buNone/>
            </a:pPr>
            <a:r>
              <a:rPr lang="en-US" sz="3687" b="1" kern="0" spc="-74" dirty="0">
                <a:solidFill>
                  <a:srgbClr val="D73AD7"/>
                </a:solidFill>
                <a:latin typeface="Source Serif Pro" pitchFamily="34" charset="0"/>
                <a:ea typeface="Source Serif Pro" pitchFamily="34" charset="-122"/>
                <a:cs typeface="Source Serif Pro" pitchFamily="34" charset="-120"/>
              </a:rPr>
              <a:t>4. </a:t>
            </a:r>
            <a:r>
              <a:rPr lang="en-US" sz="3687" b="1" kern="0" spc="-74" dirty="0" err="1">
                <a:solidFill>
                  <a:srgbClr val="D73AD7"/>
                </a:solidFill>
                <a:latin typeface="Source Serif Pro" pitchFamily="34" charset="0"/>
                <a:ea typeface="Source Serif Pro" pitchFamily="34" charset="-122"/>
                <a:cs typeface="Source Serif Pro" pitchFamily="34" charset="-120"/>
              </a:rPr>
              <a:t>Keterampilan</a:t>
            </a:r>
            <a:r>
              <a:rPr lang="en-US" sz="3687" b="1" kern="0" spc="-74" dirty="0">
                <a:solidFill>
                  <a:srgbClr val="D73AD7"/>
                </a:solidFill>
                <a:latin typeface="Source Serif Pro" pitchFamily="34" charset="0"/>
                <a:ea typeface="Source Serif Pro" pitchFamily="34" charset="-122"/>
                <a:cs typeface="Source Serif Pro" pitchFamily="34" charset="-120"/>
              </a:rPr>
              <a:t> memberikan variasi</a:t>
            </a:r>
            <a:endParaRPr lang="en-US" sz="3687" dirty="0"/>
          </a:p>
        </p:txBody>
      </p:sp>
      <p:sp>
        <p:nvSpPr>
          <p:cNvPr id="7" name="Shape 2"/>
          <p:cNvSpPr/>
          <p:nvPr/>
        </p:nvSpPr>
        <p:spPr>
          <a:xfrm>
            <a:off x="6182916" y="2198846"/>
            <a:ext cx="3776067" cy="2099072"/>
          </a:xfrm>
          <a:prstGeom prst="roundRect">
            <a:avLst>
              <a:gd name="adj" fmla="val 3982"/>
            </a:avLst>
          </a:prstGeom>
          <a:solidFill>
            <a:srgbClr val="F4D4F7"/>
          </a:solidFill>
          <a:ln w="7620">
            <a:solidFill>
              <a:srgbClr val="DABADD"/>
            </a:solidFill>
            <a:prstDash val="solid"/>
          </a:ln>
        </p:spPr>
        <p:txBody>
          <a:bodyPr/>
          <a:lstStyle/>
          <a:p>
            <a:endParaRPr lang="id-ID"/>
          </a:p>
        </p:txBody>
      </p:sp>
      <p:sp>
        <p:nvSpPr>
          <p:cNvPr id="8" name="Text 3"/>
          <p:cNvSpPr/>
          <p:nvPr/>
        </p:nvSpPr>
        <p:spPr>
          <a:xfrm>
            <a:off x="6389489" y="2405420"/>
            <a:ext cx="2341364" cy="292656"/>
          </a:xfrm>
          <a:prstGeom prst="rect">
            <a:avLst/>
          </a:prstGeom>
          <a:noFill/>
          <a:ln/>
        </p:spPr>
        <p:txBody>
          <a:bodyPr wrap="none" rtlCol="0" anchor="t"/>
          <a:lstStyle/>
          <a:p>
            <a:pPr marL="0" indent="0">
              <a:lnSpc>
                <a:spcPts val="2305"/>
              </a:lnSpc>
              <a:buNone/>
            </a:pPr>
            <a:r>
              <a:rPr lang="en-US" sz="1844" b="1" kern="0" spc="-37" dirty="0">
                <a:solidFill>
                  <a:srgbClr val="272525"/>
                </a:solidFill>
                <a:latin typeface="Source Serif Pro" pitchFamily="34" charset="0"/>
                <a:ea typeface="Source Serif Pro" pitchFamily="34" charset="-122"/>
                <a:cs typeface="Source Serif Pro" pitchFamily="34" charset="-120"/>
              </a:rPr>
              <a:t>Variasi Gaya Mengajar</a:t>
            </a:r>
            <a:endParaRPr lang="en-US" sz="1844" dirty="0"/>
          </a:p>
        </p:txBody>
      </p:sp>
      <p:sp>
        <p:nvSpPr>
          <p:cNvPr id="9" name="Text 4"/>
          <p:cNvSpPr/>
          <p:nvPr/>
        </p:nvSpPr>
        <p:spPr>
          <a:xfrm>
            <a:off x="6389489" y="2817376"/>
            <a:ext cx="3362920" cy="1273969"/>
          </a:xfrm>
          <a:prstGeom prst="rect">
            <a:avLst/>
          </a:prstGeom>
          <a:noFill/>
          <a:ln/>
        </p:spPr>
        <p:txBody>
          <a:bodyPr wrap="square" rtlCol="0" anchor="t"/>
          <a:lstStyle/>
          <a:p>
            <a:pPr marL="0" indent="0">
              <a:lnSpc>
                <a:spcPts val="2507"/>
              </a:lnSpc>
              <a:buNone/>
            </a:pPr>
            <a:r>
              <a:rPr lang="en-US" sz="1567" kern="0" spc="-31" dirty="0">
                <a:solidFill>
                  <a:srgbClr val="272525"/>
                </a:solidFill>
                <a:latin typeface="Source Sans Pro" pitchFamily="34" charset="0"/>
                <a:ea typeface="Source Sans Pro" pitchFamily="34" charset="-122"/>
                <a:cs typeface="Source Sans Pro" pitchFamily="34" charset="-120"/>
              </a:rPr>
              <a:t>Guru dapat menggunakan berbagai gaya mengajar, seperti ceramah, diskusi, demonstrasi, atau praktik, untuk menjaga perhatian dan minat siswa.</a:t>
            </a:r>
            <a:endParaRPr lang="en-US" sz="1567" dirty="0"/>
          </a:p>
        </p:txBody>
      </p:sp>
      <p:sp>
        <p:nvSpPr>
          <p:cNvPr id="10" name="Shape 5"/>
          <p:cNvSpPr/>
          <p:nvPr/>
        </p:nvSpPr>
        <p:spPr>
          <a:xfrm>
            <a:off x="10157936" y="2198846"/>
            <a:ext cx="3776067" cy="2099072"/>
          </a:xfrm>
          <a:prstGeom prst="roundRect">
            <a:avLst>
              <a:gd name="adj" fmla="val 3982"/>
            </a:avLst>
          </a:prstGeom>
          <a:solidFill>
            <a:srgbClr val="F4D4F7"/>
          </a:solidFill>
          <a:ln w="7620">
            <a:solidFill>
              <a:srgbClr val="DABADD"/>
            </a:solidFill>
            <a:prstDash val="solid"/>
          </a:ln>
        </p:spPr>
        <p:txBody>
          <a:bodyPr/>
          <a:lstStyle/>
          <a:p>
            <a:endParaRPr lang="id-ID"/>
          </a:p>
        </p:txBody>
      </p:sp>
      <p:sp>
        <p:nvSpPr>
          <p:cNvPr id="11" name="Text 6"/>
          <p:cNvSpPr/>
          <p:nvPr/>
        </p:nvSpPr>
        <p:spPr>
          <a:xfrm>
            <a:off x="10364510" y="2405420"/>
            <a:ext cx="2341364" cy="292656"/>
          </a:xfrm>
          <a:prstGeom prst="rect">
            <a:avLst/>
          </a:prstGeom>
          <a:noFill/>
          <a:ln/>
        </p:spPr>
        <p:txBody>
          <a:bodyPr wrap="none" rtlCol="0" anchor="t"/>
          <a:lstStyle/>
          <a:p>
            <a:pPr marL="0" indent="0">
              <a:lnSpc>
                <a:spcPts val="2305"/>
              </a:lnSpc>
              <a:buNone/>
            </a:pPr>
            <a:r>
              <a:rPr lang="en-US" sz="1844" b="1" kern="0" spc="-37" dirty="0">
                <a:solidFill>
                  <a:srgbClr val="272525"/>
                </a:solidFill>
                <a:latin typeface="Source Serif Pro" pitchFamily="34" charset="0"/>
                <a:ea typeface="Source Serif Pro" pitchFamily="34" charset="-122"/>
                <a:cs typeface="Source Serif Pro" pitchFamily="34" charset="-120"/>
              </a:rPr>
              <a:t>Variasi Media</a:t>
            </a:r>
            <a:endParaRPr lang="en-US" sz="1844" dirty="0"/>
          </a:p>
        </p:txBody>
      </p:sp>
      <p:sp>
        <p:nvSpPr>
          <p:cNvPr id="12" name="Text 7"/>
          <p:cNvSpPr/>
          <p:nvPr/>
        </p:nvSpPr>
        <p:spPr>
          <a:xfrm>
            <a:off x="10364510" y="2817376"/>
            <a:ext cx="3362920" cy="1273969"/>
          </a:xfrm>
          <a:prstGeom prst="rect">
            <a:avLst/>
          </a:prstGeom>
          <a:noFill/>
          <a:ln/>
        </p:spPr>
        <p:txBody>
          <a:bodyPr wrap="square" rtlCol="0" anchor="t"/>
          <a:lstStyle/>
          <a:p>
            <a:pPr marL="0" indent="0">
              <a:lnSpc>
                <a:spcPts val="2507"/>
              </a:lnSpc>
              <a:buNone/>
            </a:pPr>
            <a:r>
              <a:rPr lang="en-US" sz="1567" kern="0" spc="-31" dirty="0">
                <a:solidFill>
                  <a:srgbClr val="272525"/>
                </a:solidFill>
                <a:latin typeface="Source Sans Pro" pitchFamily="34" charset="0"/>
                <a:ea typeface="Source Sans Pro" pitchFamily="34" charset="-122"/>
                <a:cs typeface="Source Sans Pro" pitchFamily="34" charset="-120"/>
              </a:rPr>
              <a:t>Penggunaan media pembelajaran yang beragam, seperti audio, visual, atau audiovisual, dapat memperkaya pengalaman belajar siswa.</a:t>
            </a:r>
            <a:endParaRPr lang="en-US" sz="1567" dirty="0"/>
          </a:p>
        </p:txBody>
      </p:sp>
      <p:sp>
        <p:nvSpPr>
          <p:cNvPr id="13" name="Shape 8"/>
          <p:cNvSpPr/>
          <p:nvPr/>
        </p:nvSpPr>
        <p:spPr>
          <a:xfrm>
            <a:off x="6182916" y="4496872"/>
            <a:ext cx="3776067" cy="2417564"/>
          </a:xfrm>
          <a:prstGeom prst="roundRect">
            <a:avLst>
              <a:gd name="adj" fmla="val 3458"/>
            </a:avLst>
          </a:prstGeom>
          <a:solidFill>
            <a:srgbClr val="F4D4F7"/>
          </a:solidFill>
          <a:ln w="7620">
            <a:solidFill>
              <a:srgbClr val="DABADD"/>
            </a:solidFill>
            <a:prstDash val="solid"/>
          </a:ln>
        </p:spPr>
        <p:txBody>
          <a:bodyPr/>
          <a:lstStyle/>
          <a:p>
            <a:endParaRPr lang="id-ID"/>
          </a:p>
        </p:txBody>
      </p:sp>
      <p:sp>
        <p:nvSpPr>
          <p:cNvPr id="14" name="Text 9"/>
          <p:cNvSpPr/>
          <p:nvPr/>
        </p:nvSpPr>
        <p:spPr>
          <a:xfrm>
            <a:off x="6389489" y="4703445"/>
            <a:ext cx="2341364" cy="292656"/>
          </a:xfrm>
          <a:prstGeom prst="rect">
            <a:avLst/>
          </a:prstGeom>
          <a:noFill/>
          <a:ln/>
        </p:spPr>
        <p:txBody>
          <a:bodyPr wrap="none" rtlCol="0" anchor="t"/>
          <a:lstStyle/>
          <a:p>
            <a:pPr marL="0" indent="0">
              <a:lnSpc>
                <a:spcPts val="2305"/>
              </a:lnSpc>
              <a:buNone/>
            </a:pPr>
            <a:r>
              <a:rPr lang="en-US" sz="1844" b="1" kern="0" spc="-37" dirty="0">
                <a:solidFill>
                  <a:srgbClr val="272525"/>
                </a:solidFill>
                <a:latin typeface="Source Serif Pro" pitchFamily="34" charset="0"/>
                <a:ea typeface="Source Serif Pro" pitchFamily="34" charset="-122"/>
                <a:cs typeface="Source Serif Pro" pitchFamily="34" charset="-120"/>
              </a:rPr>
              <a:t>Variasi Interaksi</a:t>
            </a:r>
            <a:endParaRPr lang="en-US" sz="1844" dirty="0"/>
          </a:p>
        </p:txBody>
      </p:sp>
      <p:sp>
        <p:nvSpPr>
          <p:cNvPr id="15" name="Text 10"/>
          <p:cNvSpPr/>
          <p:nvPr/>
        </p:nvSpPr>
        <p:spPr>
          <a:xfrm>
            <a:off x="6389489" y="5115401"/>
            <a:ext cx="3362920" cy="1592461"/>
          </a:xfrm>
          <a:prstGeom prst="rect">
            <a:avLst/>
          </a:prstGeom>
          <a:noFill/>
          <a:ln/>
        </p:spPr>
        <p:txBody>
          <a:bodyPr wrap="square" rtlCol="0" anchor="t"/>
          <a:lstStyle/>
          <a:p>
            <a:pPr marL="0" indent="0">
              <a:lnSpc>
                <a:spcPts val="2507"/>
              </a:lnSpc>
              <a:buNone/>
            </a:pPr>
            <a:r>
              <a:rPr lang="en-US" sz="1567" kern="0" spc="-31" dirty="0">
                <a:solidFill>
                  <a:srgbClr val="272525"/>
                </a:solidFill>
                <a:latin typeface="Source Sans Pro" pitchFamily="34" charset="0"/>
                <a:ea typeface="Source Sans Pro" pitchFamily="34" charset="-122"/>
                <a:cs typeface="Source Sans Pro" pitchFamily="34" charset="-120"/>
              </a:rPr>
              <a:t>Guru dapat menciptakan interaksi yang bervariasi, seperti interaksi dengan seluruh kelas, kelompok, atau individu, untuk menyesuaikan dengan kebutuhan dan gaya belajar siswa.</a:t>
            </a:r>
            <a:endParaRPr lang="en-US" sz="1567" dirty="0"/>
          </a:p>
        </p:txBody>
      </p:sp>
      <p:sp>
        <p:nvSpPr>
          <p:cNvPr id="16" name="Shape 11"/>
          <p:cNvSpPr/>
          <p:nvPr/>
        </p:nvSpPr>
        <p:spPr>
          <a:xfrm>
            <a:off x="10157936" y="4496872"/>
            <a:ext cx="3776067" cy="2417564"/>
          </a:xfrm>
          <a:prstGeom prst="roundRect">
            <a:avLst>
              <a:gd name="adj" fmla="val 3458"/>
            </a:avLst>
          </a:prstGeom>
          <a:solidFill>
            <a:srgbClr val="F4D4F7"/>
          </a:solidFill>
          <a:ln w="7620">
            <a:solidFill>
              <a:srgbClr val="DABADD"/>
            </a:solidFill>
            <a:prstDash val="solid"/>
          </a:ln>
        </p:spPr>
        <p:txBody>
          <a:bodyPr/>
          <a:lstStyle/>
          <a:p>
            <a:endParaRPr lang="id-ID"/>
          </a:p>
        </p:txBody>
      </p:sp>
      <p:sp>
        <p:nvSpPr>
          <p:cNvPr id="17" name="Text 12"/>
          <p:cNvSpPr/>
          <p:nvPr/>
        </p:nvSpPr>
        <p:spPr>
          <a:xfrm>
            <a:off x="10364510" y="4703445"/>
            <a:ext cx="2341364" cy="292656"/>
          </a:xfrm>
          <a:prstGeom prst="rect">
            <a:avLst/>
          </a:prstGeom>
          <a:noFill/>
          <a:ln/>
        </p:spPr>
        <p:txBody>
          <a:bodyPr wrap="none" rtlCol="0" anchor="t"/>
          <a:lstStyle/>
          <a:p>
            <a:pPr marL="0" indent="0">
              <a:lnSpc>
                <a:spcPts val="2305"/>
              </a:lnSpc>
              <a:buNone/>
            </a:pPr>
            <a:r>
              <a:rPr lang="en-US" sz="1844" b="1" kern="0" spc="-37" dirty="0">
                <a:solidFill>
                  <a:srgbClr val="272525"/>
                </a:solidFill>
                <a:latin typeface="Source Serif Pro" pitchFamily="34" charset="0"/>
                <a:ea typeface="Source Serif Pro" pitchFamily="34" charset="-122"/>
                <a:cs typeface="Source Serif Pro" pitchFamily="34" charset="-120"/>
              </a:rPr>
              <a:t>Variasi Pola Kegiatan</a:t>
            </a:r>
            <a:endParaRPr lang="en-US" sz="1844" dirty="0"/>
          </a:p>
        </p:txBody>
      </p:sp>
      <p:sp>
        <p:nvSpPr>
          <p:cNvPr id="18" name="Text 13"/>
          <p:cNvSpPr/>
          <p:nvPr/>
        </p:nvSpPr>
        <p:spPr>
          <a:xfrm>
            <a:off x="10364510" y="5115401"/>
            <a:ext cx="3362920" cy="1273969"/>
          </a:xfrm>
          <a:prstGeom prst="rect">
            <a:avLst/>
          </a:prstGeom>
          <a:noFill/>
          <a:ln/>
        </p:spPr>
        <p:txBody>
          <a:bodyPr wrap="square" rtlCol="0" anchor="t"/>
          <a:lstStyle/>
          <a:p>
            <a:pPr marL="0" indent="0">
              <a:lnSpc>
                <a:spcPts val="2507"/>
              </a:lnSpc>
              <a:buNone/>
            </a:pPr>
            <a:r>
              <a:rPr lang="en-US" sz="1567" kern="0" spc="-31" dirty="0">
                <a:solidFill>
                  <a:srgbClr val="272525"/>
                </a:solidFill>
                <a:latin typeface="Source Sans Pro" pitchFamily="34" charset="0"/>
                <a:ea typeface="Source Sans Pro" pitchFamily="34" charset="-122"/>
                <a:cs typeface="Source Sans Pro" pitchFamily="34" charset="-120"/>
              </a:rPr>
              <a:t>Penyusunan kegiatan pembelajaran yang variatif, seperti individual, berpasangan, atau kelompok, dapat meningkatkan antusiasme dan partisipasi siswa.</a:t>
            </a:r>
            <a:endParaRPr lang="en-US" sz="1567" dirty="0"/>
          </a:p>
        </p:txBody>
      </p:sp>
      <p:pic>
        <p:nvPicPr>
          <p:cNvPr id="19"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99204" y="2485430"/>
            <a:ext cx="4887873" cy="3258622"/>
          </a:xfrm>
          <a:prstGeom prst="rect">
            <a:avLst/>
          </a:prstGeom>
        </p:spPr>
      </p:pic>
      <p:sp>
        <p:nvSpPr>
          <p:cNvPr id="6" name="Text 1"/>
          <p:cNvSpPr/>
          <p:nvPr/>
        </p:nvSpPr>
        <p:spPr>
          <a:xfrm>
            <a:off x="6324124" y="710803"/>
            <a:ext cx="6577251" cy="704017"/>
          </a:xfrm>
          <a:prstGeom prst="rect">
            <a:avLst/>
          </a:prstGeom>
          <a:noFill/>
          <a:ln/>
        </p:spPr>
        <p:txBody>
          <a:bodyPr wrap="none" rtlCol="0" anchor="t"/>
          <a:lstStyle/>
          <a:p>
            <a:pPr marL="0" indent="0">
              <a:lnSpc>
                <a:spcPts val="5544"/>
              </a:lnSpc>
              <a:buNone/>
            </a:pPr>
            <a:r>
              <a:rPr lang="en-US" sz="4435" b="1" kern="0" spc="-89" dirty="0">
                <a:solidFill>
                  <a:srgbClr val="D73AD7"/>
                </a:solidFill>
                <a:latin typeface="Source Serif Pro" pitchFamily="34" charset="0"/>
                <a:ea typeface="Source Serif Pro" pitchFamily="34" charset="-122"/>
                <a:cs typeface="Source Serif Pro" pitchFamily="34" charset="-120"/>
              </a:rPr>
              <a:t>5. </a:t>
            </a:r>
            <a:r>
              <a:rPr lang="en-US" sz="4435" b="1" kern="0" spc="-89" dirty="0" err="1">
                <a:solidFill>
                  <a:srgbClr val="D73AD7"/>
                </a:solidFill>
                <a:latin typeface="Source Serif Pro" pitchFamily="34" charset="0"/>
                <a:ea typeface="Source Serif Pro" pitchFamily="34" charset="-122"/>
                <a:cs typeface="Source Serif Pro" pitchFamily="34" charset="-120"/>
              </a:rPr>
              <a:t>Keterampilan</a:t>
            </a:r>
            <a:r>
              <a:rPr lang="en-US" sz="4435" b="1" kern="0" spc="-89" dirty="0">
                <a:solidFill>
                  <a:srgbClr val="D73AD7"/>
                </a:solidFill>
                <a:latin typeface="Source Serif Pro" pitchFamily="34" charset="0"/>
                <a:ea typeface="Source Serif Pro" pitchFamily="34" charset="-122"/>
                <a:cs typeface="Source Serif Pro" pitchFamily="34" charset="-120"/>
              </a:rPr>
              <a:t> Menjelaskan</a:t>
            </a:r>
            <a:endParaRPr lang="en-US" sz="4435" dirty="0"/>
          </a:p>
        </p:txBody>
      </p:sp>
      <p:pic>
        <p:nvPicPr>
          <p:cNvPr id="7" name="Image 3" descr="preencoded.png"/>
          <p:cNvPicPr>
            <a:picLocks noChangeAspect="1"/>
          </p:cNvPicPr>
          <p:nvPr/>
        </p:nvPicPr>
        <p:blipFill>
          <a:blip r:embed="rId6"/>
          <a:stretch>
            <a:fillRect/>
          </a:stretch>
        </p:blipFill>
        <p:spPr>
          <a:xfrm>
            <a:off x="6324124" y="1773793"/>
            <a:ext cx="1196816" cy="1915001"/>
          </a:xfrm>
          <a:prstGeom prst="rect">
            <a:avLst/>
          </a:prstGeom>
        </p:spPr>
      </p:pic>
      <p:sp>
        <p:nvSpPr>
          <p:cNvPr id="8" name="Text 2"/>
          <p:cNvSpPr/>
          <p:nvPr/>
        </p:nvSpPr>
        <p:spPr>
          <a:xfrm>
            <a:off x="7879913" y="2013109"/>
            <a:ext cx="2816185"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Penjelasan Jelas</a:t>
            </a:r>
            <a:endParaRPr lang="en-US" sz="2218" dirty="0"/>
          </a:p>
        </p:txBody>
      </p:sp>
      <p:sp>
        <p:nvSpPr>
          <p:cNvPr id="9" name="Text 3"/>
          <p:cNvSpPr/>
          <p:nvPr/>
        </p:nvSpPr>
        <p:spPr>
          <a:xfrm>
            <a:off x="7879913" y="2508647"/>
            <a:ext cx="5912763" cy="766048"/>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menyampaikan materi dengan bahasa yang mudah dipahami, sistematis, dan logis.</a:t>
            </a:r>
            <a:endParaRPr lang="en-US" sz="1885" dirty="0"/>
          </a:p>
        </p:txBody>
      </p:sp>
      <p:pic>
        <p:nvPicPr>
          <p:cNvPr id="10" name="Image 4" descr="preencoded.png"/>
          <p:cNvPicPr>
            <a:picLocks noChangeAspect="1"/>
          </p:cNvPicPr>
          <p:nvPr/>
        </p:nvPicPr>
        <p:blipFill>
          <a:blip r:embed="rId7"/>
          <a:stretch>
            <a:fillRect/>
          </a:stretch>
        </p:blipFill>
        <p:spPr>
          <a:xfrm>
            <a:off x="6324124" y="3688794"/>
            <a:ext cx="1196816" cy="1915001"/>
          </a:xfrm>
          <a:prstGeom prst="rect">
            <a:avLst/>
          </a:prstGeom>
        </p:spPr>
      </p:pic>
      <p:sp>
        <p:nvSpPr>
          <p:cNvPr id="11" name="Text 4"/>
          <p:cNvSpPr/>
          <p:nvPr/>
        </p:nvSpPr>
        <p:spPr>
          <a:xfrm>
            <a:off x="7879913" y="3928110"/>
            <a:ext cx="2816185"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Penjelasan Runtut</a:t>
            </a:r>
            <a:endParaRPr lang="en-US" sz="2218" dirty="0"/>
          </a:p>
        </p:txBody>
      </p:sp>
      <p:sp>
        <p:nvSpPr>
          <p:cNvPr id="12" name="Text 5"/>
          <p:cNvSpPr/>
          <p:nvPr/>
        </p:nvSpPr>
        <p:spPr>
          <a:xfrm>
            <a:off x="7879913" y="4423648"/>
            <a:ext cx="5912763" cy="766048"/>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mengorganisasikan materi pembelajaran secara berurutan, sehingga mudah diikuti oleh siswa.</a:t>
            </a:r>
            <a:endParaRPr lang="en-US" sz="1885" dirty="0"/>
          </a:p>
        </p:txBody>
      </p:sp>
      <p:pic>
        <p:nvPicPr>
          <p:cNvPr id="13" name="Image 5" descr="preencoded.png"/>
          <p:cNvPicPr>
            <a:picLocks noChangeAspect="1"/>
          </p:cNvPicPr>
          <p:nvPr/>
        </p:nvPicPr>
        <p:blipFill>
          <a:blip r:embed="rId8"/>
          <a:stretch>
            <a:fillRect/>
          </a:stretch>
        </p:blipFill>
        <p:spPr>
          <a:xfrm>
            <a:off x="6324124" y="5603796"/>
            <a:ext cx="1196816" cy="1915001"/>
          </a:xfrm>
          <a:prstGeom prst="rect">
            <a:avLst/>
          </a:prstGeom>
        </p:spPr>
      </p:pic>
      <p:sp>
        <p:nvSpPr>
          <p:cNvPr id="14" name="Text 6"/>
          <p:cNvSpPr/>
          <p:nvPr/>
        </p:nvSpPr>
        <p:spPr>
          <a:xfrm>
            <a:off x="7879913" y="5843111"/>
            <a:ext cx="2816185"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Penjelasan Menarik</a:t>
            </a:r>
            <a:endParaRPr lang="en-US" sz="2218" dirty="0"/>
          </a:p>
        </p:txBody>
      </p:sp>
      <p:sp>
        <p:nvSpPr>
          <p:cNvPr id="15" name="Text 7"/>
          <p:cNvSpPr/>
          <p:nvPr/>
        </p:nvSpPr>
        <p:spPr>
          <a:xfrm>
            <a:off x="7879913" y="6338649"/>
            <a:ext cx="5912763" cy="766048"/>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menggunakan contoh, analogi, atau ilustrasi yang relevan untuk memperkuat pemahaman siswa.</a:t>
            </a:r>
            <a:endParaRPr lang="en-US" sz="1885" dirty="0"/>
          </a:p>
        </p:txBody>
      </p:sp>
      <p:pic>
        <p:nvPicPr>
          <p:cNvPr id="16" name="Image 6" descr="preencoded.png">
            <a:hlinkClick r:id="rId9"/>
          </p:cNvPr>
          <p:cNvPicPr>
            <a:picLocks noChangeAspect="1"/>
          </p:cNvPicPr>
          <p:nvPr/>
        </p:nvPicPr>
        <p:blipFill>
          <a:blip r:embed="rId10"/>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443204" y="2281833"/>
            <a:ext cx="4887873" cy="3665934"/>
          </a:xfrm>
          <a:prstGeom prst="rect">
            <a:avLst/>
          </a:prstGeom>
        </p:spPr>
      </p:pic>
      <p:sp>
        <p:nvSpPr>
          <p:cNvPr id="6" name="Text 1"/>
          <p:cNvSpPr/>
          <p:nvPr/>
        </p:nvSpPr>
        <p:spPr>
          <a:xfrm>
            <a:off x="601056" y="741878"/>
            <a:ext cx="7305815" cy="704017"/>
          </a:xfrm>
          <a:prstGeom prst="rect">
            <a:avLst/>
          </a:prstGeom>
          <a:noFill/>
          <a:ln/>
        </p:spPr>
        <p:txBody>
          <a:bodyPr wrap="none" rtlCol="0" anchor="t"/>
          <a:lstStyle/>
          <a:p>
            <a:pPr marL="0" indent="0">
              <a:lnSpc>
                <a:spcPts val="5544"/>
              </a:lnSpc>
              <a:buNone/>
            </a:pPr>
            <a:r>
              <a:rPr lang="en-US" sz="4435" b="1" kern="0" spc="-89" dirty="0">
                <a:solidFill>
                  <a:srgbClr val="D73AD7"/>
                </a:solidFill>
                <a:latin typeface="Source Serif Pro" pitchFamily="34" charset="0"/>
                <a:ea typeface="Source Serif Pro" pitchFamily="34" charset="-122"/>
                <a:cs typeface="Source Serif Pro" pitchFamily="34" charset="-120"/>
              </a:rPr>
              <a:t>6. </a:t>
            </a:r>
            <a:r>
              <a:rPr lang="en-US" sz="4435" b="1" kern="0" spc="-89" dirty="0" err="1">
                <a:solidFill>
                  <a:srgbClr val="D73AD7"/>
                </a:solidFill>
                <a:latin typeface="Source Serif Pro" pitchFamily="34" charset="0"/>
                <a:ea typeface="Source Serif Pro" pitchFamily="34" charset="-122"/>
                <a:cs typeface="Source Serif Pro" pitchFamily="34" charset="-120"/>
              </a:rPr>
              <a:t>Keterampilan</a:t>
            </a:r>
            <a:r>
              <a:rPr lang="en-US" sz="4435" b="1" kern="0" spc="-89" dirty="0">
                <a:solidFill>
                  <a:srgbClr val="D73AD7"/>
                </a:solidFill>
                <a:latin typeface="Source Serif Pro" pitchFamily="34" charset="0"/>
                <a:ea typeface="Source Serif Pro" pitchFamily="34" charset="-122"/>
                <a:cs typeface="Source Serif Pro" pitchFamily="34" charset="-120"/>
              </a:rPr>
              <a:t> Mengelola Kelas</a:t>
            </a:r>
            <a:endParaRPr lang="en-US" sz="4435" dirty="0"/>
          </a:p>
        </p:txBody>
      </p:sp>
      <p:pic>
        <p:nvPicPr>
          <p:cNvPr id="7" name="Image 3" descr="preencoded.png"/>
          <p:cNvPicPr>
            <a:picLocks noChangeAspect="1"/>
          </p:cNvPicPr>
          <p:nvPr/>
        </p:nvPicPr>
        <p:blipFill>
          <a:blip r:embed="rId6"/>
          <a:stretch>
            <a:fillRect/>
          </a:stretch>
        </p:blipFill>
        <p:spPr>
          <a:xfrm>
            <a:off x="837724" y="1804868"/>
            <a:ext cx="598408" cy="598408"/>
          </a:xfrm>
          <a:prstGeom prst="rect">
            <a:avLst/>
          </a:prstGeom>
        </p:spPr>
      </p:pic>
      <p:sp>
        <p:nvSpPr>
          <p:cNvPr id="8" name="Text 2"/>
          <p:cNvSpPr/>
          <p:nvPr/>
        </p:nvSpPr>
        <p:spPr>
          <a:xfrm>
            <a:off x="837724" y="2642592"/>
            <a:ext cx="2816185"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Kontrol Kelas</a:t>
            </a:r>
            <a:endParaRPr lang="en-US" sz="2218" dirty="0"/>
          </a:p>
        </p:txBody>
      </p:sp>
      <p:sp>
        <p:nvSpPr>
          <p:cNvPr id="9" name="Text 3"/>
          <p:cNvSpPr/>
          <p:nvPr/>
        </p:nvSpPr>
        <p:spPr>
          <a:xfrm>
            <a:off x="837724" y="3138130"/>
            <a:ext cx="3554730" cy="1149072"/>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menciptakan dan mempertahankan suasana kelas yang kondusif untuk belajar.</a:t>
            </a:r>
            <a:endParaRPr lang="en-US" sz="1885" dirty="0"/>
          </a:p>
        </p:txBody>
      </p:sp>
      <p:pic>
        <p:nvPicPr>
          <p:cNvPr id="10" name="Image 4" descr="preencoded.png"/>
          <p:cNvPicPr>
            <a:picLocks noChangeAspect="1"/>
          </p:cNvPicPr>
          <p:nvPr/>
        </p:nvPicPr>
        <p:blipFill>
          <a:blip r:embed="rId7"/>
          <a:stretch>
            <a:fillRect/>
          </a:stretch>
        </p:blipFill>
        <p:spPr>
          <a:xfrm>
            <a:off x="4751427" y="1804868"/>
            <a:ext cx="598408" cy="598408"/>
          </a:xfrm>
          <a:prstGeom prst="rect">
            <a:avLst/>
          </a:prstGeom>
        </p:spPr>
      </p:pic>
      <p:sp>
        <p:nvSpPr>
          <p:cNvPr id="11" name="Text 4"/>
          <p:cNvSpPr/>
          <p:nvPr/>
        </p:nvSpPr>
        <p:spPr>
          <a:xfrm>
            <a:off x="4751427" y="2642592"/>
            <a:ext cx="2816185"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Disiplin Kelas</a:t>
            </a:r>
            <a:endParaRPr lang="en-US" sz="2218" dirty="0"/>
          </a:p>
        </p:txBody>
      </p:sp>
      <p:sp>
        <p:nvSpPr>
          <p:cNvPr id="12" name="Text 5"/>
          <p:cNvSpPr/>
          <p:nvPr/>
        </p:nvSpPr>
        <p:spPr>
          <a:xfrm>
            <a:off x="4751427" y="3138130"/>
            <a:ext cx="3554849" cy="1149072"/>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menerapkan aturan dan prosedur kelas secara adil dan konsisten.</a:t>
            </a:r>
            <a:endParaRPr lang="en-US" sz="1885" dirty="0"/>
          </a:p>
        </p:txBody>
      </p:sp>
      <p:pic>
        <p:nvPicPr>
          <p:cNvPr id="13" name="Image 5" descr="preencoded.png"/>
          <p:cNvPicPr>
            <a:picLocks noChangeAspect="1"/>
          </p:cNvPicPr>
          <p:nvPr/>
        </p:nvPicPr>
        <p:blipFill>
          <a:blip r:embed="rId8"/>
          <a:stretch>
            <a:fillRect/>
          </a:stretch>
        </p:blipFill>
        <p:spPr>
          <a:xfrm>
            <a:off x="837724" y="5005268"/>
            <a:ext cx="598408" cy="598408"/>
          </a:xfrm>
          <a:prstGeom prst="rect">
            <a:avLst/>
          </a:prstGeom>
        </p:spPr>
      </p:pic>
      <p:sp>
        <p:nvSpPr>
          <p:cNvPr id="14" name="Text 6"/>
          <p:cNvSpPr/>
          <p:nvPr/>
        </p:nvSpPr>
        <p:spPr>
          <a:xfrm>
            <a:off x="837724" y="5842992"/>
            <a:ext cx="2816185"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Keterlibatan Siswa</a:t>
            </a:r>
            <a:endParaRPr lang="en-US" sz="2218" dirty="0"/>
          </a:p>
        </p:txBody>
      </p:sp>
      <p:sp>
        <p:nvSpPr>
          <p:cNvPr id="15" name="Text 7"/>
          <p:cNvSpPr/>
          <p:nvPr/>
        </p:nvSpPr>
        <p:spPr>
          <a:xfrm>
            <a:off x="837724" y="6338530"/>
            <a:ext cx="3554730" cy="1149072"/>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memastikan siswa terlibat aktif dalam pembelajaran melalui strategi yang tepat.</a:t>
            </a:r>
            <a:endParaRPr lang="en-US" sz="1885" dirty="0"/>
          </a:p>
        </p:txBody>
      </p:sp>
      <p:pic>
        <p:nvPicPr>
          <p:cNvPr id="16" name="Image 6" descr="preencoded.png"/>
          <p:cNvPicPr>
            <a:picLocks noChangeAspect="1"/>
          </p:cNvPicPr>
          <p:nvPr/>
        </p:nvPicPr>
        <p:blipFill>
          <a:blip r:embed="rId9"/>
          <a:stretch>
            <a:fillRect/>
          </a:stretch>
        </p:blipFill>
        <p:spPr>
          <a:xfrm>
            <a:off x="4751427" y="5005268"/>
            <a:ext cx="598408" cy="598408"/>
          </a:xfrm>
          <a:prstGeom prst="rect">
            <a:avLst/>
          </a:prstGeom>
        </p:spPr>
      </p:pic>
      <p:sp>
        <p:nvSpPr>
          <p:cNvPr id="17" name="Text 8"/>
          <p:cNvSpPr/>
          <p:nvPr/>
        </p:nvSpPr>
        <p:spPr>
          <a:xfrm>
            <a:off x="4751427" y="5842992"/>
            <a:ext cx="2816185" cy="351949"/>
          </a:xfrm>
          <a:prstGeom prst="rect">
            <a:avLst/>
          </a:prstGeom>
          <a:noFill/>
          <a:ln/>
        </p:spPr>
        <p:txBody>
          <a:bodyPr wrap="none" rtlCol="0" anchor="t"/>
          <a:lstStyle/>
          <a:p>
            <a:pPr marL="0" indent="0" algn="l">
              <a:lnSpc>
                <a:spcPts val="2772"/>
              </a:lnSpc>
              <a:buNone/>
            </a:pPr>
            <a:r>
              <a:rPr lang="en-US" sz="2218" b="1" kern="0" spc="-44" dirty="0">
                <a:solidFill>
                  <a:srgbClr val="272525"/>
                </a:solidFill>
                <a:latin typeface="Source Serif Pro" pitchFamily="34" charset="0"/>
                <a:ea typeface="Source Serif Pro" pitchFamily="34" charset="-122"/>
                <a:cs typeface="Source Serif Pro" pitchFamily="34" charset="-120"/>
              </a:rPr>
              <a:t>Perhatian Guru</a:t>
            </a:r>
            <a:endParaRPr lang="en-US" sz="2218" dirty="0"/>
          </a:p>
        </p:txBody>
      </p:sp>
      <p:sp>
        <p:nvSpPr>
          <p:cNvPr id="18" name="Text 9"/>
          <p:cNvSpPr/>
          <p:nvPr/>
        </p:nvSpPr>
        <p:spPr>
          <a:xfrm>
            <a:off x="4751427" y="6338530"/>
            <a:ext cx="3554849" cy="1149072"/>
          </a:xfrm>
          <a:prstGeom prst="rect">
            <a:avLst/>
          </a:prstGeom>
          <a:noFill/>
          <a:ln/>
        </p:spPr>
        <p:txBody>
          <a:bodyPr wrap="square" rtlCol="0" anchor="t"/>
          <a:lstStyle/>
          <a:p>
            <a:pPr marL="0" indent="0" algn="l">
              <a:lnSpc>
                <a:spcPts val="3016"/>
              </a:lnSpc>
              <a:buNone/>
            </a:pPr>
            <a:r>
              <a:rPr lang="en-US" sz="1885" kern="0" spc="-38" dirty="0">
                <a:solidFill>
                  <a:srgbClr val="272525"/>
                </a:solidFill>
                <a:latin typeface="Source Sans Pro" pitchFamily="34" charset="0"/>
                <a:ea typeface="Source Sans Pro" pitchFamily="34" charset="-122"/>
                <a:cs typeface="Source Sans Pro" pitchFamily="34" charset="-120"/>
              </a:rPr>
              <a:t>Guru dapat memantau dan memperhatikan kondisi serta kebutuhan setiap siswa.</a:t>
            </a:r>
            <a:endParaRPr lang="en-US" sz="1885" dirty="0"/>
          </a:p>
        </p:txBody>
      </p:sp>
      <p:pic>
        <p:nvPicPr>
          <p:cNvPr id="19" name="Image 7" descr="preencoded.png">
            <a:hlinkClick r:id="rId10"/>
          </p:cNvPr>
          <p:cNvPicPr>
            <a:picLocks noChangeAspect="1"/>
          </p:cNvPicPr>
          <p:nvPr/>
        </p:nvPicPr>
        <p:blipFill>
          <a:blip r:embed="rId11"/>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0" y="0"/>
            <a:ext cx="14630400" cy="2859762"/>
          </a:xfrm>
          <a:prstGeom prst="rect">
            <a:avLst/>
          </a:prstGeom>
        </p:spPr>
      </p:pic>
      <p:pic>
        <p:nvPicPr>
          <p:cNvPr id="5" name="Image 2" descr="preencoded.png"/>
          <p:cNvPicPr>
            <a:picLocks noChangeAspect="1"/>
          </p:cNvPicPr>
          <p:nvPr/>
        </p:nvPicPr>
        <p:blipFill>
          <a:blip r:embed="rId5"/>
          <a:stretch>
            <a:fillRect/>
          </a:stretch>
        </p:blipFill>
        <p:spPr>
          <a:xfrm>
            <a:off x="5655112" y="285869"/>
            <a:ext cx="3320058" cy="2288024"/>
          </a:xfrm>
          <a:prstGeom prst="rect">
            <a:avLst/>
          </a:prstGeom>
        </p:spPr>
      </p:pic>
      <p:sp>
        <p:nvSpPr>
          <p:cNvPr id="6" name="Text 1"/>
          <p:cNvSpPr/>
          <p:nvPr/>
        </p:nvSpPr>
        <p:spPr>
          <a:xfrm>
            <a:off x="587289" y="3774467"/>
            <a:ext cx="12803267" cy="672822"/>
          </a:xfrm>
          <a:prstGeom prst="rect">
            <a:avLst/>
          </a:prstGeom>
          <a:noFill/>
          <a:ln/>
        </p:spPr>
        <p:txBody>
          <a:bodyPr wrap="none" rtlCol="0" anchor="t"/>
          <a:lstStyle/>
          <a:p>
            <a:pPr marL="0" indent="0">
              <a:lnSpc>
                <a:spcPts val="5298"/>
              </a:lnSpc>
              <a:buNone/>
            </a:pPr>
            <a:r>
              <a:rPr lang="en-US" sz="4239" b="1" kern="0" spc="-85" dirty="0">
                <a:solidFill>
                  <a:srgbClr val="D73AD7"/>
                </a:solidFill>
                <a:latin typeface="Source Serif Pro" pitchFamily="34" charset="0"/>
                <a:ea typeface="Source Serif Pro" pitchFamily="34" charset="-122"/>
                <a:cs typeface="Source Serif Pro" pitchFamily="34" charset="-120"/>
              </a:rPr>
              <a:t>7. </a:t>
            </a:r>
            <a:r>
              <a:rPr lang="en-US" sz="4239" b="1" kern="0" spc="-85" dirty="0" err="1">
                <a:solidFill>
                  <a:srgbClr val="D73AD7"/>
                </a:solidFill>
                <a:latin typeface="Source Serif Pro" pitchFamily="34" charset="0"/>
                <a:ea typeface="Source Serif Pro" pitchFamily="34" charset="-122"/>
                <a:cs typeface="Source Serif Pro" pitchFamily="34" charset="-120"/>
              </a:rPr>
              <a:t>Keterampilan</a:t>
            </a:r>
            <a:r>
              <a:rPr lang="en-US" sz="4239" b="1" kern="0" spc="-85" dirty="0">
                <a:solidFill>
                  <a:srgbClr val="D73AD7"/>
                </a:solidFill>
                <a:latin typeface="Source Serif Pro" pitchFamily="34" charset="0"/>
                <a:ea typeface="Source Serif Pro" pitchFamily="34" charset="-122"/>
                <a:cs typeface="Source Serif Pro" pitchFamily="34" charset="-120"/>
              </a:rPr>
              <a:t> Membimbing kelompok dan Perorangan</a:t>
            </a:r>
            <a:endParaRPr lang="en-US" sz="4239" dirty="0"/>
          </a:p>
        </p:txBody>
      </p:sp>
      <p:sp>
        <p:nvSpPr>
          <p:cNvPr id="7" name="Shape 2"/>
          <p:cNvSpPr/>
          <p:nvPr/>
        </p:nvSpPr>
        <p:spPr>
          <a:xfrm>
            <a:off x="800695" y="4840129"/>
            <a:ext cx="13029009" cy="2424946"/>
          </a:xfrm>
          <a:prstGeom prst="roundRect">
            <a:avLst>
              <a:gd name="adj" fmla="val 3963"/>
            </a:avLst>
          </a:prstGeom>
          <a:noFill/>
          <a:ln w="7620">
            <a:solidFill>
              <a:srgbClr val="000000">
                <a:alpha val="8000"/>
              </a:srgbClr>
            </a:solidFill>
            <a:prstDash val="solid"/>
          </a:ln>
        </p:spPr>
        <p:txBody>
          <a:bodyPr/>
          <a:lstStyle/>
          <a:p>
            <a:endParaRPr lang="id-ID"/>
          </a:p>
        </p:txBody>
      </p:sp>
      <p:sp>
        <p:nvSpPr>
          <p:cNvPr id="8" name="Shape 3"/>
          <p:cNvSpPr/>
          <p:nvPr/>
        </p:nvSpPr>
        <p:spPr>
          <a:xfrm>
            <a:off x="808315" y="4847749"/>
            <a:ext cx="13013769" cy="1021794"/>
          </a:xfrm>
          <a:prstGeom prst="rect">
            <a:avLst/>
          </a:prstGeom>
          <a:solidFill>
            <a:srgbClr val="FFFFFF">
              <a:alpha val="4000"/>
            </a:srgbClr>
          </a:solidFill>
          <a:ln/>
        </p:spPr>
        <p:txBody>
          <a:bodyPr/>
          <a:lstStyle/>
          <a:p>
            <a:endParaRPr lang="id-ID"/>
          </a:p>
        </p:txBody>
      </p:sp>
      <p:sp>
        <p:nvSpPr>
          <p:cNvPr id="9" name="Text 4"/>
          <p:cNvSpPr/>
          <p:nvPr/>
        </p:nvSpPr>
        <p:spPr>
          <a:xfrm>
            <a:off x="1037034" y="4992529"/>
            <a:ext cx="6045637" cy="366117"/>
          </a:xfrm>
          <a:prstGeom prst="rect">
            <a:avLst/>
          </a:prstGeom>
          <a:noFill/>
          <a:ln/>
        </p:spPr>
        <p:txBody>
          <a:bodyPr wrap="none" rtlCol="0" anchor="t"/>
          <a:lstStyle/>
          <a:p>
            <a:pPr marL="0" indent="0">
              <a:lnSpc>
                <a:spcPts val="2882"/>
              </a:lnSpc>
              <a:buNone/>
            </a:pPr>
            <a:r>
              <a:rPr lang="en-US" sz="1801" kern="0" spc="-36" dirty="0">
                <a:solidFill>
                  <a:srgbClr val="272525"/>
                </a:solidFill>
                <a:latin typeface="Source Sans Pro" pitchFamily="34" charset="0"/>
                <a:ea typeface="Source Sans Pro" pitchFamily="34" charset="-122"/>
                <a:cs typeface="Source Sans Pro" pitchFamily="34" charset="-120"/>
              </a:rPr>
              <a:t>Membimbing Kelompok</a:t>
            </a:r>
            <a:endParaRPr lang="en-US" sz="1801" dirty="0"/>
          </a:p>
        </p:txBody>
      </p:sp>
      <p:sp>
        <p:nvSpPr>
          <p:cNvPr id="10" name="Text 5"/>
          <p:cNvSpPr/>
          <p:nvPr/>
        </p:nvSpPr>
        <p:spPr>
          <a:xfrm>
            <a:off x="7547729" y="4992529"/>
            <a:ext cx="6045637" cy="732234"/>
          </a:xfrm>
          <a:prstGeom prst="rect">
            <a:avLst/>
          </a:prstGeom>
          <a:noFill/>
          <a:ln/>
        </p:spPr>
        <p:txBody>
          <a:bodyPr wrap="square" rtlCol="0" anchor="t"/>
          <a:lstStyle/>
          <a:p>
            <a:pPr marL="0" indent="0">
              <a:lnSpc>
                <a:spcPts val="2882"/>
              </a:lnSpc>
              <a:buNone/>
            </a:pPr>
            <a:r>
              <a:rPr lang="en-US" sz="1801" kern="0" spc="-36" dirty="0">
                <a:solidFill>
                  <a:srgbClr val="272525"/>
                </a:solidFill>
                <a:latin typeface="Source Sans Pro" pitchFamily="34" charset="0"/>
                <a:ea typeface="Source Sans Pro" pitchFamily="34" charset="-122"/>
                <a:cs typeface="Source Sans Pro" pitchFamily="34" charset="-120"/>
              </a:rPr>
              <a:t>Memperhatikan kebutuhan setiap kelompok, memberikan arahan dan umpan balik yang tepat.</a:t>
            </a:r>
            <a:endParaRPr lang="en-US" sz="1801" dirty="0"/>
          </a:p>
        </p:txBody>
      </p:sp>
      <p:sp>
        <p:nvSpPr>
          <p:cNvPr id="11" name="Shape 6"/>
          <p:cNvSpPr/>
          <p:nvPr/>
        </p:nvSpPr>
        <p:spPr>
          <a:xfrm>
            <a:off x="808315" y="5869543"/>
            <a:ext cx="13013769" cy="1387912"/>
          </a:xfrm>
          <a:prstGeom prst="rect">
            <a:avLst/>
          </a:prstGeom>
          <a:solidFill>
            <a:srgbClr val="000000">
              <a:alpha val="4000"/>
            </a:srgbClr>
          </a:solidFill>
          <a:ln/>
        </p:spPr>
        <p:txBody>
          <a:bodyPr/>
          <a:lstStyle/>
          <a:p>
            <a:endParaRPr lang="id-ID"/>
          </a:p>
        </p:txBody>
      </p:sp>
      <p:sp>
        <p:nvSpPr>
          <p:cNvPr id="12" name="Text 7"/>
          <p:cNvSpPr/>
          <p:nvPr/>
        </p:nvSpPr>
        <p:spPr>
          <a:xfrm>
            <a:off x="1037034" y="6014323"/>
            <a:ext cx="6045637" cy="366117"/>
          </a:xfrm>
          <a:prstGeom prst="rect">
            <a:avLst/>
          </a:prstGeom>
          <a:noFill/>
          <a:ln/>
        </p:spPr>
        <p:txBody>
          <a:bodyPr wrap="none" rtlCol="0" anchor="t"/>
          <a:lstStyle/>
          <a:p>
            <a:pPr marL="0" indent="0">
              <a:lnSpc>
                <a:spcPts val="2882"/>
              </a:lnSpc>
              <a:buNone/>
            </a:pPr>
            <a:r>
              <a:rPr lang="en-US" sz="1801" kern="0" spc="-36" dirty="0">
                <a:solidFill>
                  <a:srgbClr val="272525"/>
                </a:solidFill>
                <a:latin typeface="Source Sans Pro" pitchFamily="34" charset="0"/>
                <a:ea typeface="Source Sans Pro" pitchFamily="34" charset="-122"/>
                <a:cs typeface="Source Sans Pro" pitchFamily="34" charset="-120"/>
              </a:rPr>
              <a:t>Membimbing Perorangan</a:t>
            </a:r>
            <a:endParaRPr lang="en-US" sz="1801" dirty="0"/>
          </a:p>
        </p:txBody>
      </p:sp>
      <p:sp>
        <p:nvSpPr>
          <p:cNvPr id="13" name="Text 8"/>
          <p:cNvSpPr/>
          <p:nvPr/>
        </p:nvSpPr>
        <p:spPr>
          <a:xfrm>
            <a:off x="7547729" y="6014323"/>
            <a:ext cx="6045637" cy="1098352"/>
          </a:xfrm>
          <a:prstGeom prst="rect">
            <a:avLst/>
          </a:prstGeom>
          <a:noFill/>
          <a:ln/>
        </p:spPr>
        <p:txBody>
          <a:bodyPr wrap="square" rtlCol="0" anchor="t"/>
          <a:lstStyle/>
          <a:p>
            <a:pPr marL="0" indent="0">
              <a:lnSpc>
                <a:spcPts val="2882"/>
              </a:lnSpc>
              <a:buNone/>
            </a:pPr>
            <a:r>
              <a:rPr lang="en-US" sz="1801" kern="0" spc="-36" dirty="0">
                <a:solidFill>
                  <a:srgbClr val="272525"/>
                </a:solidFill>
                <a:latin typeface="Source Sans Pro" pitchFamily="34" charset="0"/>
                <a:ea typeface="Source Sans Pro" pitchFamily="34" charset="-122"/>
                <a:cs typeface="Source Sans Pro" pitchFamily="34" charset="-120"/>
              </a:rPr>
              <a:t>Memberikan perhatian dan bimbingan khusus kepada siswa yang membutuhkan, baik yang berprestasi maupun yang memiliki kesulitan belajar.</a:t>
            </a:r>
            <a:endParaRPr lang="en-US" sz="1801" dirty="0"/>
          </a:p>
        </p:txBody>
      </p:sp>
      <p:pic>
        <p:nvPicPr>
          <p:cNvPr id="14"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id-ID"/>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9392007" y="2451378"/>
            <a:ext cx="4990267" cy="3326844"/>
          </a:xfrm>
          <a:prstGeom prst="rect">
            <a:avLst/>
          </a:prstGeom>
        </p:spPr>
      </p:pic>
      <p:sp>
        <p:nvSpPr>
          <p:cNvPr id="6" name="Text 1"/>
          <p:cNvSpPr/>
          <p:nvPr/>
        </p:nvSpPr>
        <p:spPr>
          <a:xfrm>
            <a:off x="694373" y="1312783"/>
            <a:ext cx="7242096" cy="583525"/>
          </a:xfrm>
          <a:prstGeom prst="rect">
            <a:avLst/>
          </a:prstGeom>
          <a:noFill/>
          <a:ln/>
        </p:spPr>
        <p:txBody>
          <a:bodyPr wrap="none" rtlCol="0" anchor="t"/>
          <a:lstStyle/>
          <a:p>
            <a:pPr marL="0" indent="0">
              <a:lnSpc>
                <a:spcPts val="4595"/>
              </a:lnSpc>
              <a:buNone/>
            </a:pPr>
            <a:r>
              <a:rPr lang="en-US" sz="3676" b="1" kern="0" spc="-74" dirty="0">
                <a:solidFill>
                  <a:srgbClr val="D73AD7"/>
                </a:solidFill>
                <a:latin typeface="Source Serif Pro" pitchFamily="34" charset="0"/>
                <a:ea typeface="Source Serif Pro" pitchFamily="34" charset="-122"/>
                <a:cs typeface="Source Serif Pro" pitchFamily="34" charset="-120"/>
              </a:rPr>
              <a:t>8. </a:t>
            </a:r>
            <a:r>
              <a:rPr lang="en-US" sz="3676" b="1" kern="0" spc="-74" dirty="0" err="1">
                <a:solidFill>
                  <a:srgbClr val="D73AD7"/>
                </a:solidFill>
                <a:latin typeface="Source Serif Pro" pitchFamily="34" charset="0"/>
                <a:ea typeface="Source Serif Pro" pitchFamily="34" charset="-122"/>
                <a:cs typeface="Source Serif Pro" pitchFamily="34" charset="-120"/>
              </a:rPr>
              <a:t>Keterampilan</a:t>
            </a:r>
            <a:r>
              <a:rPr lang="en-US" sz="3676" b="1" kern="0" spc="-74" dirty="0">
                <a:solidFill>
                  <a:srgbClr val="D73AD7"/>
                </a:solidFill>
                <a:latin typeface="Source Serif Pro" pitchFamily="34" charset="0"/>
                <a:ea typeface="Source Serif Pro" pitchFamily="34" charset="-122"/>
                <a:cs typeface="Source Serif Pro" pitchFamily="34" charset="-120"/>
              </a:rPr>
              <a:t> Membimbing Diskusi</a:t>
            </a:r>
            <a:endParaRPr lang="en-US" sz="3676" dirty="0"/>
          </a:p>
        </p:txBody>
      </p:sp>
      <p:sp>
        <p:nvSpPr>
          <p:cNvPr id="7" name="Shape 2"/>
          <p:cNvSpPr/>
          <p:nvPr/>
        </p:nvSpPr>
        <p:spPr>
          <a:xfrm>
            <a:off x="980480" y="2193846"/>
            <a:ext cx="22860" cy="4722971"/>
          </a:xfrm>
          <a:prstGeom prst="roundRect">
            <a:avLst>
              <a:gd name="adj" fmla="val 364537"/>
            </a:avLst>
          </a:prstGeom>
          <a:solidFill>
            <a:srgbClr val="DABADD"/>
          </a:solidFill>
          <a:ln/>
        </p:spPr>
        <p:txBody>
          <a:bodyPr/>
          <a:lstStyle/>
          <a:p>
            <a:endParaRPr lang="id-ID"/>
          </a:p>
        </p:txBody>
      </p:sp>
      <p:sp>
        <p:nvSpPr>
          <p:cNvPr id="8" name="Shape 3"/>
          <p:cNvSpPr/>
          <p:nvPr/>
        </p:nvSpPr>
        <p:spPr>
          <a:xfrm>
            <a:off x="1192232" y="2628662"/>
            <a:ext cx="694373" cy="22860"/>
          </a:xfrm>
          <a:prstGeom prst="roundRect">
            <a:avLst>
              <a:gd name="adj" fmla="val 364537"/>
            </a:avLst>
          </a:prstGeom>
          <a:solidFill>
            <a:srgbClr val="DABADD"/>
          </a:solidFill>
          <a:ln/>
        </p:spPr>
        <p:txBody>
          <a:bodyPr/>
          <a:lstStyle/>
          <a:p>
            <a:endParaRPr lang="id-ID"/>
          </a:p>
        </p:txBody>
      </p:sp>
      <p:sp>
        <p:nvSpPr>
          <p:cNvPr id="9" name="Shape 4"/>
          <p:cNvSpPr/>
          <p:nvPr/>
        </p:nvSpPr>
        <p:spPr>
          <a:xfrm>
            <a:off x="768727" y="2416969"/>
            <a:ext cx="446365" cy="446365"/>
          </a:xfrm>
          <a:prstGeom prst="roundRect">
            <a:avLst>
              <a:gd name="adj" fmla="val 18669"/>
            </a:avLst>
          </a:prstGeom>
          <a:solidFill>
            <a:srgbClr val="F4D4F7"/>
          </a:solidFill>
          <a:ln w="7620">
            <a:solidFill>
              <a:srgbClr val="DABADD"/>
            </a:solidFill>
            <a:prstDash val="solid"/>
          </a:ln>
        </p:spPr>
        <p:txBody>
          <a:bodyPr/>
          <a:lstStyle/>
          <a:p>
            <a:endParaRPr lang="id-ID"/>
          </a:p>
        </p:txBody>
      </p:sp>
      <p:sp>
        <p:nvSpPr>
          <p:cNvPr id="10" name="Text 5"/>
          <p:cNvSpPr/>
          <p:nvPr/>
        </p:nvSpPr>
        <p:spPr>
          <a:xfrm>
            <a:off x="921841" y="2500074"/>
            <a:ext cx="140018" cy="280154"/>
          </a:xfrm>
          <a:prstGeom prst="rect">
            <a:avLst/>
          </a:prstGeom>
          <a:noFill/>
          <a:ln/>
        </p:spPr>
        <p:txBody>
          <a:bodyPr wrap="none" rtlCol="0" anchor="t"/>
          <a:lstStyle/>
          <a:p>
            <a:pPr marL="0" indent="0" algn="ctr">
              <a:lnSpc>
                <a:spcPts val="2206"/>
              </a:lnSpc>
              <a:buNone/>
            </a:pPr>
            <a:r>
              <a:rPr lang="en-US" sz="2206" b="1" kern="0" spc="-44" dirty="0">
                <a:solidFill>
                  <a:srgbClr val="272525"/>
                </a:solidFill>
                <a:latin typeface="Source Serif Pro" pitchFamily="34" charset="0"/>
                <a:ea typeface="Source Serif Pro" pitchFamily="34" charset="-122"/>
                <a:cs typeface="Source Serif Pro" pitchFamily="34" charset="-120"/>
              </a:rPr>
              <a:t>1</a:t>
            </a:r>
            <a:endParaRPr lang="en-US" sz="2206" dirty="0"/>
          </a:p>
        </p:txBody>
      </p:sp>
      <p:sp>
        <p:nvSpPr>
          <p:cNvPr id="11" name="Text 6"/>
          <p:cNvSpPr/>
          <p:nvPr/>
        </p:nvSpPr>
        <p:spPr>
          <a:xfrm>
            <a:off x="2083118" y="2392204"/>
            <a:ext cx="2457569" cy="291822"/>
          </a:xfrm>
          <a:prstGeom prst="rect">
            <a:avLst/>
          </a:prstGeom>
          <a:noFill/>
          <a:ln/>
        </p:spPr>
        <p:txBody>
          <a:bodyPr wrap="none" rtlCol="0" anchor="t"/>
          <a:lstStyle/>
          <a:p>
            <a:pPr marL="0" indent="0" algn="l">
              <a:lnSpc>
                <a:spcPts val="2298"/>
              </a:lnSpc>
              <a:buNone/>
            </a:pPr>
            <a:r>
              <a:rPr lang="en-US" sz="1838" b="1" kern="0" spc="-37" dirty="0">
                <a:solidFill>
                  <a:srgbClr val="272525"/>
                </a:solidFill>
                <a:latin typeface="Source Serif Pro" pitchFamily="34" charset="0"/>
                <a:ea typeface="Source Serif Pro" pitchFamily="34" charset="-122"/>
                <a:cs typeface="Source Serif Pro" pitchFamily="34" charset="-120"/>
              </a:rPr>
              <a:t>Mempersiapkan Diskusi</a:t>
            </a:r>
            <a:endParaRPr lang="en-US" sz="1838" dirty="0"/>
          </a:p>
        </p:txBody>
      </p:sp>
      <p:sp>
        <p:nvSpPr>
          <p:cNvPr id="12" name="Text 7"/>
          <p:cNvSpPr/>
          <p:nvPr/>
        </p:nvSpPr>
        <p:spPr>
          <a:xfrm>
            <a:off x="2083118" y="2802969"/>
            <a:ext cx="6366510" cy="634603"/>
          </a:xfrm>
          <a:prstGeom prst="rect">
            <a:avLst/>
          </a:prstGeom>
          <a:noFill/>
          <a:ln/>
        </p:spPr>
        <p:txBody>
          <a:bodyPr wrap="square" rtlCol="0" anchor="t"/>
          <a:lstStyle/>
          <a:p>
            <a:pPr marL="0" indent="0" algn="l">
              <a:lnSpc>
                <a:spcPts val="2500"/>
              </a:lnSpc>
              <a:buNone/>
            </a:pPr>
            <a:r>
              <a:rPr lang="en-US" sz="1562" kern="0" spc="-31" dirty="0">
                <a:solidFill>
                  <a:srgbClr val="272525"/>
                </a:solidFill>
                <a:latin typeface="Source Sans Pro" pitchFamily="34" charset="0"/>
                <a:ea typeface="Source Sans Pro" pitchFamily="34" charset="-122"/>
                <a:cs typeface="Source Sans Pro" pitchFamily="34" charset="-120"/>
              </a:rPr>
              <a:t>Guru dapat menyusun rencana diskusi yang matang, menyiapkan topik, dan memfasilitasi terlaksananya diskusi yang efektif.</a:t>
            </a:r>
            <a:endParaRPr lang="en-US" sz="1562" dirty="0"/>
          </a:p>
        </p:txBody>
      </p:sp>
      <p:sp>
        <p:nvSpPr>
          <p:cNvPr id="13" name="Shape 8"/>
          <p:cNvSpPr/>
          <p:nvPr/>
        </p:nvSpPr>
        <p:spPr>
          <a:xfrm>
            <a:off x="1192232" y="4269105"/>
            <a:ext cx="694373" cy="22860"/>
          </a:xfrm>
          <a:prstGeom prst="roundRect">
            <a:avLst>
              <a:gd name="adj" fmla="val 364537"/>
            </a:avLst>
          </a:prstGeom>
          <a:solidFill>
            <a:srgbClr val="DABADD"/>
          </a:solidFill>
          <a:ln/>
        </p:spPr>
        <p:txBody>
          <a:bodyPr/>
          <a:lstStyle/>
          <a:p>
            <a:endParaRPr lang="id-ID"/>
          </a:p>
        </p:txBody>
      </p:sp>
      <p:sp>
        <p:nvSpPr>
          <p:cNvPr id="14" name="Shape 9"/>
          <p:cNvSpPr/>
          <p:nvPr/>
        </p:nvSpPr>
        <p:spPr>
          <a:xfrm>
            <a:off x="768727" y="4057412"/>
            <a:ext cx="446365" cy="446365"/>
          </a:xfrm>
          <a:prstGeom prst="roundRect">
            <a:avLst>
              <a:gd name="adj" fmla="val 18669"/>
            </a:avLst>
          </a:prstGeom>
          <a:solidFill>
            <a:srgbClr val="F4D4F7"/>
          </a:solidFill>
          <a:ln w="7620">
            <a:solidFill>
              <a:srgbClr val="DABADD"/>
            </a:solidFill>
            <a:prstDash val="solid"/>
          </a:ln>
        </p:spPr>
        <p:txBody>
          <a:bodyPr/>
          <a:lstStyle/>
          <a:p>
            <a:endParaRPr lang="id-ID"/>
          </a:p>
        </p:txBody>
      </p:sp>
      <p:sp>
        <p:nvSpPr>
          <p:cNvPr id="15" name="Text 10"/>
          <p:cNvSpPr/>
          <p:nvPr/>
        </p:nvSpPr>
        <p:spPr>
          <a:xfrm>
            <a:off x="921841" y="4140518"/>
            <a:ext cx="140018" cy="280154"/>
          </a:xfrm>
          <a:prstGeom prst="rect">
            <a:avLst/>
          </a:prstGeom>
          <a:noFill/>
          <a:ln/>
        </p:spPr>
        <p:txBody>
          <a:bodyPr wrap="none" rtlCol="0" anchor="t"/>
          <a:lstStyle/>
          <a:p>
            <a:pPr marL="0" indent="0" algn="ctr">
              <a:lnSpc>
                <a:spcPts val="2206"/>
              </a:lnSpc>
              <a:buNone/>
            </a:pPr>
            <a:r>
              <a:rPr lang="en-US" sz="2206" b="1" kern="0" spc="-44" dirty="0">
                <a:solidFill>
                  <a:srgbClr val="272525"/>
                </a:solidFill>
                <a:latin typeface="Source Serif Pro" pitchFamily="34" charset="0"/>
                <a:ea typeface="Source Serif Pro" pitchFamily="34" charset="-122"/>
                <a:cs typeface="Source Serif Pro" pitchFamily="34" charset="-120"/>
              </a:rPr>
              <a:t>2</a:t>
            </a:r>
            <a:endParaRPr lang="en-US" sz="2206" dirty="0"/>
          </a:p>
        </p:txBody>
      </p:sp>
      <p:sp>
        <p:nvSpPr>
          <p:cNvPr id="16" name="Text 11"/>
          <p:cNvSpPr/>
          <p:nvPr/>
        </p:nvSpPr>
        <p:spPr>
          <a:xfrm>
            <a:off x="2083118" y="4032647"/>
            <a:ext cx="2334220" cy="291822"/>
          </a:xfrm>
          <a:prstGeom prst="rect">
            <a:avLst/>
          </a:prstGeom>
          <a:noFill/>
          <a:ln/>
        </p:spPr>
        <p:txBody>
          <a:bodyPr wrap="none" rtlCol="0" anchor="t"/>
          <a:lstStyle/>
          <a:p>
            <a:pPr marL="0" indent="0" algn="l">
              <a:lnSpc>
                <a:spcPts val="2298"/>
              </a:lnSpc>
              <a:buNone/>
            </a:pPr>
            <a:r>
              <a:rPr lang="en-US" sz="1838" b="1" kern="0" spc="-37" dirty="0">
                <a:solidFill>
                  <a:srgbClr val="272525"/>
                </a:solidFill>
                <a:latin typeface="Source Serif Pro" pitchFamily="34" charset="0"/>
                <a:ea typeface="Source Serif Pro" pitchFamily="34" charset="-122"/>
                <a:cs typeface="Source Serif Pro" pitchFamily="34" charset="-120"/>
              </a:rPr>
              <a:t>Memimpin Diskusi</a:t>
            </a:r>
            <a:endParaRPr lang="en-US" sz="1838" dirty="0"/>
          </a:p>
        </p:txBody>
      </p:sp>
      <p:sp>
        <p:nvSpPr>
          <p:cNvPr id="17" name="Text 12"/>
          <p:cNvSpPr/>
          <p:nvPr/>
        </p:nvSpPr>
        <p:spPr>
          <a:xfrm>
            <a:off x="2083118" y="4443413"/>
            <a:ext cx="6366510" cy="634603"/>
          </a:xfrm>
          <a:prstGeom prst="rect">
            <a:avLst/>
          </a:prstGeom>
          <a:noFill/>
          <a:ln/>
        </p:spPr>
        <p:txBody>
          <a:bodyPr wrap="square" rtlCol="0" anchor="t"/>
          <a:lstStyle/>
          <a:p>
            <a:pPr marL="0" indent="0" algn="l">
              <a:lnSpc>
                <a:spcPts val="2500"/>
              </a:lnSpc>
              <a:buNone/>
            </a:pPr>
            <a:r>
              <a:rPr lang="en-US" sz="1562" kern="0" spc="-31" dirty="0">
                <a:solidFill>
                  <a:srgbClr val="272525"/>
                </a:solidFill>
                <a:latin typeface="Source Sans Pro" pitchFamily="34" charset="0"/>
                <a:ea typeface="Source Sans Pro" pitchFamily="34" charset="-122"/>
                <a:cs typeface="Source Sans Pro" pitchFamily="34" charset="-120"/>
              </a:rPr>
              <a:t>Guru dapat mengelola jalannya diskusi, mendorong partisipasi siswa, menjaga fokus dan mencapai tujuan diskusi.</a:t>
            </a:r>
            <a:endParaRPr lang="en-US" sz="1562" dirty="0"/>
          </a:p>
        </p:txBody>
      </p:sp>
      <p:sp>
        <p:nvSpPr>
          <p:cNvPr id="18" name="Shape 13"/>
          <p:cNvSpPr/>
          <p:nvPr/>
        </p:nvSpPr>
        <p:spPr>
          <a:xfrm>
            <a:off x="1192232" y="5909548"/>
            <a:ext cx="694373" cy="22860"/>
          </a:xfrm>
          <a:prstGeom prst="roundRect">
            <a:avLst>
              <a:gd name="adj" fmla="val 364537"/>
            </a:avLst>
          </a:prstGeom>
          <a:solidFill>
            <a:srgbClr val="DABADD"/>
          </a:solidFill>
          <a:ln/>
        </p:spPr>
        <p:txBody>
          <a:bodyPr/>
          <a:lstStyle/>
          <a:p>
            <a:endParaRPr lang="id-ID"/>
          </a:p>
        </p:txBody>
      </p:sp>
      <p:sp>
        <p:nvSpPr>
          <p:cNvPr id="19" name="Shape 14"/>
          <p:cNvSpPr/>
          <p:nvPr/>
        </p:nvSpPr>
        <p:spPr>
          <a:xfrm>
            <a:off x="768727" y="5697855"/>
            <a:ext cx="446365" cy="446365"/>
          </a:xfrm>
          <a:prstGeom prst="roundRect">
            <a:avLst>
              <a:gd name="adj" fmla="val 18669"/>
            </a:avLst>
          </a:prstGeom>
          <a:solidFill>
            <a:srgbClr val="F4D4F7"/>
          </a:solidFill>
          <a:ln w="7620">
            <a:solidFill>
              <a:srgbClr val="DABADD"/>
            </a:solidFill>
            <a:prstDash val="solid"/>
          </a:ln>
        </p:spPr>
        <p:txBody>
          <a:bodyPr/>
          <a:lstStyle/>
          <a:p>
            <a:endParaRPr lang="id-ID"/>
          </a:p>
        </p:txBody>
      </p:sp>
      <p:sp>
        <p:nvSpPr>
          <p:cNvPr id="20" name="Text 15"/>
          <p:cNvSpPr/>
          <p:nvPr/>
        </p:nvSpPr>
        <p:spPr>
          <a:xfrm>
            <a:off x="921841" y="5780961"/>
            <a:ext cx="140018" cy="280154"/>
          </a:xfrm>
          <a:prstGeom prst="rect">
            <a:avLst/>
          </a:prstGeom>
          <a:noFill/>
          <a:ln/>
        </p:spPr>
        <p:txBody>
          <a:bodyPr wrap="none" rtlCol="0" anchor="t"/>
          <a:lstStyle/>
          <a:p>
            <a:pPr marL="0" indent="0" algn="ctr">
              <a:lnSpc>
                <a:spcPts val="2206"/>
              </a:lnSpc>
              <a:buNone/>
            </a:pPr>
            <a:r>
              <a:rPr lang="en-US" sz="2206" b="1" kern="0" spc="-44" dirty="0">
                <a:solidFill>
                  <a:srgbClr val="272525"/>
                </a:solidFill>
                <a:latin typeface="Source Serif Pro" pitchFamily="34" charset="0"/>
                <a:ea typeface="Source Serif Pro" pitchFamily="34" charset="-122"/>
                <a:cs typeface="Source Serif Pro" pitchFamily="34" charset="-120"/>
              </a:rPr>
              <a:t>3</a:t>
            </a:r>
            <a:endParaRPr lang="en-US" sz="2206" dirty="0"/>
          </a:p>
        </p:txBody>
      </p:sp>
      <p:sp>
        <p:nvSpPr>
          <p:cNvPr id="21" name="Text 16"/>
          <p:cNvSpPr/>
          <p:nvPr/>
        </p:nvSpPr>
        <p:spPr>
          <a:xfrm>
            <a:off x="2083118" y="5673090"/>
            <a:ext cx="2334220" cy="291822"/>
          </a:xfrm>
          <a:prstGeom prst="rect">
            <a:avLst/>
          </a:prstGeom>
          <a:noFill/>
          <a:ln/>
        </p:spPr>
        <p:txBody>
          <a:bodyPr wrap="none" rtlCol="0" anchor="t"/>
          <a:lstStyle/>
          <a:p>
            <a:pPr marL="0" indent="0" algn="l">
              <a:lnSpc>
                <a:spcPts val="2298"/>
              </a:lnSpc>
              <a:buNone/>
            </a:pPr>
            <a:r>
              <a:rPr lang="en-US" sz="1838" b="1" kern="0" spc="-37" dirty="0">
                <a:solidFill>
                  <a:srgbClr val="272525"/>
                </a:solidFill>
                <a:latin typeface="Source Serif Pro" pitchFamily="34" charset="0"/>
                <a:ea typeface="Source Serif Pro" pitchFamily="34" charset="-122"/>
                <a:cs typeface="Source Serif Pro" pitchFamily="34" charset="-120"/>
              </a:rPr>
              <a:t>Menutup Diskusi</a:t>
            </a:r>
            <a:endParaRPr lang="en-US" sz="1838" dirty="0"/>
          </a:p>
        </p:txBody>
      </p:sp>
      <p:sp>
        <p:nvSpPr>
          <p:cNvPr id="22" name="Text 17"/>
          <p:cNvSpPr/>
          <p:nvPr/>
        </p:nvSpPr>
        <p:spPr>
          <a:xfrm>
            <a:off x="2083118" y="6083856"/>
            <a:ext cx="6366510" cy="634603"/>
          </a:xfrm>
          <a:prstGeom prst="rect">
            <a:avLst/>
          </a:prstGeom>
          <a:noFill/>
          <a:ln/>
        </p:spPr>
        <p:txBody>
          <a:bodyPr wrap="square" rtlCol="0" anchor="t"/>
          <a:lstStyle/>
          <a:p>
            <a:pPr marL="0" indent="0" algn="l">
              <a:lnSpc>
                <a:spcPts val="2500"/>
              </a:lnSpc>
              <a:buNone/>
            </a:pPr>
            <a:r>
              <a:rPr lang="en-US" sz="1562" kern="0" spc="-31" dirty="0">
                <a:solidFill>
                  <a:srgbClr val="272525"/>
                </a:solidFill>
                <a:latin typeface="Source Sans Pro" pitchFamily="34" charset="0"/>
                <a:ea typeface="Source Sans Pro" pitchFamily="34" charset="-122"/>
                <a:cs typeface="Source Sans Pro" pitchFamily="34" charset="-120"/>
              </a:rPr>
              <a:t>Pada akhir diskusi, guru dapat membuat rangkuman, memberikan umpan balik, dan memastikan pembelajaran yang bermakna bagi siswa.</a:t>
            </a:r>
            <a:endParaRPr lang="en-US" sz="1562" dirty="0"/>
          </a:p>
        </p:txBody>
      </p:sp>
      <p:pic>
        <p:nvPicPr>
          <p:cNvPr id="23" name="Image 3" descr="preencoded.png">
            <a:hlinkClick r:id="rId6"/>
          </p:cNvPr>
          <p:cNvPicPr>
            <a:picLocks noChangeAspect="1"/>
          </p:cNvPicPr>
          <p:nvPr/>
        </p:nvPicPr>
        <p:blipFill>
          <a:blip r:embed="rId7"/>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TotalTime>
  <Words>565</Words>
  <Application>Microsoft Office PowerPoint</Application>
  <PresentationFormat>Custom</PresentationFormat>
  <Paragraphs>75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Source Sans Pro</vt:lpstr>
      <vt:lpstr>Source Serif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[UAD] Mukti Sintawati</cp:lastModifiedBy>
  <cp:revision>4</cp:revision>
  <dcterms:created xsi:type="dcterms:W3CDTF">2024-08-17T13:28:55Z</dcterms:created>
  <dcterms:modified xsi:type="dcterms:W3CDTF">2025-08-15T03:33:26Z</dcterms:modified>
</cp:coreProperties>
</file>