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333" r:id="rId3"/>
    <p:sldId id="334" r:id="rId4"/>
    <p:sldId id="280" r:id="rId5"/>
    <p:sldId id="344" r:id="rId6"/>
    <p:sldId id="274" r:id="rId7"/>
    <p:sldId id="335" r:id="rId8"/>
    <p:sldId id="345" r:id="rId9"/>
    <p:sldId id="336" r:id="rId10"/>
    <p:sldId id="339" r:id="rId11"/>
    <p:sldId id="346" r:id="rId12"/>
    <p:sldId id="308" r:id="rId13"/>
    <p:sldId id="25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5" d="100"/>
          <a:sy n="75" d="100"/>
        </p:scale>
        <p:origin x="85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B1E923-AEB8-45A6-8503-28D18C2AB62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ID"/>
        </a:p>
      </dgm:t>
    </dgm:pt>
    <dgm:pt modelId="{33B2849F-829D-41F5-A718-099FF183A464}">
      <dgm:prSet phldrT="[Text]" custT="1"/>
      <dgm:spPr/>
      <dgm:t>
        <a:bodyPr/>
        <a:lstStyle/>
        <a:p>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Collection of Red Dragon Fruit Sample</a:t>
          </a:r>
          <a:endParaRPr lang="en-ID" sz="1600" dirty="0">
            <a:latin typeface="Arial" panose="020B0604020202020204" pitchFamily="34" charset="0"/>
            <a:cs typeface="Arial" panose="020B0604020202020204" pitchFamily="34" charset="0"/>
          </a:endParaRPr>
        </a:p>
      </dgm:t>
    </dgm:pt>
    <dgm:pt modelId="{F2BE16C7-BBA8-41CE-A02A-F9E6B0181068}" type="parTrans" cxnId="{C2BD84EA-F1B3-4400-8111-8B623DCB7909}">
      <dgm:prSet/>
      <dgm:spPr/>
      <dgm:t>
        <a:bodyPr/>
        <a:lstStyle/>
        <a:p>
          <a:endParaRPr lang="en-ID"/>
        </a:p>
      </dgm:t>
    </dgm:pt>
    <dgm:pt modelId="{DCA66972-B328-42F3-8B3D-77128F27E1BF}" type="sibTrans" cxnId="{C2BD84EA-F1B3-4400-8111-8B623DCB7909}">
      <dgm:prSet/>
      <dgm:spPr/>
      <dgm:t>
        <a:bodyPr/>
        <a:lstStyle/>
        <a:p>
          <a:endParaRPr lang="en-ID"/>
        </a:p>
      </dgm:t>
    </dgm:pt>
    <dgm:pt modelId="{1603FA32-571F-43E9-8C68-2567032C9E38}">
      <dgm:prSet phldrT="[Text]" custT="1"/>
      <dgm:spPr/>
      <dgm:t>
        <a:bodyPr/>
        <a:lstStyle/>
        <a:p>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Preparation of Red Dragon Fruit Extract</a:t>
          </a:r>
          <a:endParaRPr lang="en-ID" sz="1400" i="0" dirty="0">
            <a:solidFill>
              <a:schemeClr val="tx1"/>
            </a:solidFill>
          </a:endParaRPr>
        </a:p>
      </dgm:t>
    </dgm:pt>
    <dgm:pt modelId="{DAC61399-8035-4692-B6D4-AFD12D68E4AD}" type="parTrans" cxnId="{FFE22397-26E1-427A-8B6E-3E69DEE93CEE}">
      <dgm:prSet/>
      <dgm:spPr/>
      <dgm:t>
        <a:bodyPr/>
        <a:lstStyle/>
        <a:p>
          <a:endParaRPr lang="en-ID"/>
        </a:p>
      </dgm:t>
    </dgm:pt>
    <dgm:pt modelId="{321E2023-BA69-440D-BB57-16A14AFEAAF4}" type="sibTrans" cxnId="{FFE22397-26E1-427A-8B6E-3E69DEE93CEE}">
      <dgm:prSet/>
      <dgm:spPr/>
      <dgm:t>
        <a:bodyPr/>
        <a:lstStyle/>
        <a:p>
          <a:endParaRPr lang="en-ID"/>
        </a:p>
      </dgm:t>
    </dgm:pt>
    <dgm:pt modelId="{597D9C86-D82C-44C2-8413-B734F0DDF7BA}">
      <dgm:prSet phldrT="[Text]" custT="1"/>
      <dgm:spPr/>
      <dgm:t>
        <a:bodyPr/>
        <a:lstStyle/>
        <a:p>
          <a:r>
            <a:rPr lang="en-US" sz="1300" b="0" dirty="0">
              <a:solidFill>
                <a:srgbClr val="000000"/>
              </a:solidFill>
              <a:effectLst/>
              <a:latin typeface="Arial" panose="020B0604020202020204" pitchFamily="34" charset="0"/>
              <a:ea typeface="Arial" panose="020B0604020202020204" pitchFamily="34" charset="0"/>
            </a:rPr>
            <a:t>Evaluation of the Physical Characteristics of </a:t>
          </a:r>
          <a:r>
            <a:rPr lang="en-US" sz="1300" b="0" dirty="0" err="1">
              <a:solidFill>
                <a:srgbClr val="000000"/>
              </a:solidFill>
              <a:effectLst/>
              <a:latin typeface="Arial" panose="020B0604020202020204" pitchFamily="34" charset="0"/>
              <a:ea typeface="Arial" panose="020B0604020202020204" pitchFamily="34" charset="0"/>
            </a:rPr>
            <a:t>Phytosom</a:t>
          </a:r>
          <a:endParaRPr lang="en-ID" sz="1300" b="0" dirty="0"/>
        </a:p>
      </dgm:t>
    </dgm:pt>
    <dgm:pt modelId="{6E18CD99-3694-41D1-BF15-68D90624BA2B}" type="parTrans" cxnId="{E192098F-65E8-495D-A7AA-1A8E849FEB52}">
      <dgm:prSet/>
      <dgm:spPr/>
      <dgm:t>
        <a:bodyPr/>
        <a:lstStyle/>
        <a:p>
          <a:endParaRPr lang="en-ID"/>
        </a:p>
      </dgm:t>
    </dgm:pt>
    <dgm:pt modelId="{AFDE1F18-9C93-4E1B-8EB6-AD0FFB671285}" type="sibTrans" cxnId="{E192098F-65E8-495D-A7AA-1A8E849FEB52}">
      <dgm:prSet/>
      <dgm:spPr/>
      <dgm:t>
        <a:bodyPr/>
        <a:lstStyle/>
        <a:p>
          <a:endParaRPr lang="en-ID"/>
        </a:p>
      </dgm:t>
    </dgm:pt>
    <dgm:pt modelId="{501FA305-BE84-4CFA-B144-9FCE17A8FE54}">
      <dgm:prSet custT="1"/>
      <dgm:spPr/>
      <dgm:t>
        <a:bodyPr/>
        <a:lstStyle/>
        <a:p>
          <a:pPr>
            <a:buNone/>
          </a:pPr>
          <a:r>
            <a:rPr lang="en-ID" sz="1600" b="0" dirty="0">
              <a:solidFill>
                <a:schemeClr val="tx1"/>
              </a:solidFill>
            </a:rPr>
            <a:t>Evaluation of Phytochemicals (Phenol, Flavonoid)</a:t>
          </a:r>
          <a:endParaRPr lang="en-ID" sz="1600" b="0" i="0" dirty="0">
            <a:solidFill>
              <a:schemeClr val="tx1"/>
            </a:solidFill>
            <a:effectLst/>
            <a:latin typeface="New York"/>
            <a:ea typeface="New York"/>
            <a:cs typeface="New York"/>
          </a:endParaRPr>
        </a:p>
      </dgm:t>
    </dgm:pt>
    <dgm:pt modelId="{1A51A625-6341-4434-B1D7-24EF97C2AC4C}" type="parTrans" cxnId="{9CC26947-4474-4E2A-9145-2C050DBF7230}">
      <dgm:prSet/>
      <dgm:spPr/>
      <dgm:t>
        <a:bodyPr/>
        <a:lstStyle/>
        <a:p>
          <a:endParaRPr lang="en-ID"/>
        </a:p>
      </dgm:t>
    </dgm:pt>
    <dgm:pt modelId="{08A1C6ED-AFC9-4979-B310-E9A17F87E8C5}" type="sibTrans" cxnId="{9CC26947-4474-4E2A-9145-2C050DBF7230}">
      <dgm:prSet/>
      <dgm:spPr/>
      <dgm:t>
        <a:bodyPr/>
        <a:lstStyle/>
        <a:p>
          <a:endParaRPr lang="en-ID"/>
        </a:p>
      </dgm:t>
    </dgm:pt>
    <dgm:pt modelId="{DEEC98BE-67E8-4294-B161-4C8EA335D0A9}">
      <dgm:prSet custT="1"/>
      <dgm:spPr/>
      <dgm:t>
        <a:bodyPr/>
        <a:lstStyle/>
        <a:p>
          <a:r>
            <a:rPr lang="en-US" sz="1600" dirty="0">
              <a:solidFill>
                <a:schemeClr val="tx1"/>
              </a:solidFill>
            </a:rPr>
            <a:t>Entrapment Efficiency Assay</a:t>
          </a:r>
          <a:endParaRPr lang="en-ID" sz="1600" dirty="0">
            <a:solidFill>
              <a:schemeClr val="tx1"/>
            </a:solidFill>
          </a:endParaRPr>
        </a:p>
      </dgm:t>
    </dgm:pt>
    <dgm:pt modelId="{9F455D27-477D-4F70-BB3F-42DFED0E6CF5}" type="parTrans" cxnId="{AFFA9A02-7231-40A7-BC6A-7EF7660792E0}">
      <dgm:prSet/>
      <dgm:spPr/>
      <dgm:t>
        <a:bodyPr/>
        <a:lstStyle/>
        <a:p>
          <a:endParaRPr lang="en-ID"/>
        </a:p>
      </dgm:t>
    </dgm:pt>
    <dgm:pt modelId="{62DD3DAC-3E68-4CD8-B7BA-2C1E862F251C}" type="sibTrans" cxnId="{AFFA9A02-7231-40A7-BC6A-7EF7660792E0}">
      <dgm:prSet/>
      <dgm:spPr/>
      <dgm:t>
        <a:bodyPr/>
        <a:lstStyle/>
        <a:p>
          <a:endParaRPr lang="en-ID"/>
        </a:p>
      </dgm:t>
    </dgm:pt>
    <dgm:pt modelId="{28B279F5-9CAD-4498-9916-6FF431F73196}">
      <dgm:prSet/>
      <dgm:spPr/>
      <dgm:t>
        <a:bodyPr/>
        <a:lstStyle/>
        <a:p>
          <a:r>
            <a:rPr lang="en-US" i="0" dirty="0" err="1">
              <a:solidFill>
                <a:schemeClr val="tx1"/>
              </a:solidFill>
              <a:effectLst/>
              <a:latin typeface="Arial" panose="020B0604020202020204" pitchFamily="34" charset="0"/>
              <a:ea typeface="Times New Roman" panose="02020603050405020304" pitchFamily="18" charset="0"/>
              <a:cs typeface="New York"/>
            </a:rPr>
            <a:t>Phytosome</a:t>
          </a:r>
          <a:r>
            <a:rPr lang="en-US" i="0" dirty="0">
              <a:solidFill>
                <a:schemeClr val="tx1"/>
              </a:solidFill>
              <a:effectLst/>
              <a:latin typeface="Arial" panose="020B0604020202020204" pitchFamily="34" charset="0"/>
              <a:ea typeface="Times New Roman" panose="02020603050405020304" pitchFamily="18" charset="0"/>
              <a:cs typeface="New York"/>
            </a:rPr>
            <a:t> Formulation (Thin layer </a:t>
          </a:r>
          <a:r>
            <a:rPr lang="en-US" i="0" dirty="0" err="1">
              <a:solidFill>
                <a:schemeClr val="tx1"/>
              </a:solidFill>
              <a:effectLst/>
              <a:latin typeface="Arial" panose="020B0604020202020204" pitchFamily="34" charset="0"/>
              <a:ea typeface="Times New Roman" panose="02020603050405020304" pitchFamily="18" charset="0"/>
              <a:cs typeface="New York"/>
            </a:rPr>
            <a:t>hidration</a:t>
          </a:r>
          <a:r>
            <a:rPr lang="en-US" i="0" dirty="0">
              <a:solidFill>
                <a:schemeClr val="tx1"/>
              </a:solidFill>
              <a:effectLst/>
              <a:latin typeface="Arial" panose="020B0604020202020204" pitchFamily="34" charset="0"/>
              <a:ea typeface="Times New Roman" panose="02020603050405020304" pitchFamily="18" charset="0"/>
              <a:cs typeface="New York"/>
            </a:rPr>
            <a:t> </a:t>
          </a:r>
          <a:r>
            <a:rPr lang="en-US" i="0" dirty="0" err="1">
              <a:solidFill>
                <a:schemeClr val="tx1"/>
              </a:solidFill>
              <a:effectLst/>
              <a:latin typeface="Arial" panose="020B0604020202020204" pitchFamily="34" charset="0"/>
              <a:ea typeface="Times New Roman" panose="02020603050405020304" pitchFamily="18" charset="0"/>
              <a:cs typeface="New York"/>
            </a:rPr>
            <a:t>methode</a:t>
          </a:r>
          <a:r>
            <a:rPr lang="en-US" i="0" dirty="0">
              <a:solidFill>
                <a:schemeClr val="tx1"/>
              </a:solidFill>
              <a:effectLst/>
              <a:latin typeface="Arial" panose="020B0604020202020204" pitchFamily="34" charset="0"/>
              <a:ea typeface="Times New Roman" panose="02020603050405020304" pitchFamily="18" charset="0"/>
              <a:cs typeface="New York"/>
            </a:rPr>
            <a:t>)</a:t>
          </a:r>
          <a:endParaRPr lang="en-ID" i="0" dirty="0">
            <a:solidFill>
              <a:schemeClr val="tx1"/>
            </a:solidFill>
          </a:endParaRPr>
        </a:p>
      </dgm:t>
    </dgm:pt>
    <dgm:pt modelId="{0D115CAD-28EB-4358-BA58-727292C82DAA}" type="parTrans" cxnId="{78C6481F-3606-4CBB-A96E-59F97C9622F8}">
      <dgm:prSet/>
      <dgm:spPr/>
      <dgm:t>
        <a:bodyPr/>
        <a:lstStyle/>
        <a:p>
          <a:endParaRPr lang="en-ID"/>
        </a:p>
      </dgm:t>
    </dgm:pt>
    <dgm:pt modelId="{ED001E1C-77C2-41A1-9DC6-64480D807523}" type="sibTrans" cxnId="{78C6481F-3606-4CBB-A96E-59F97C9622F8}">
      <dgm:prSet/>
      <dgm:spPr/>
      <dgm:t>
        <a:bodyPr/>
        <a:lstStyle/>
        <a:p>
          <a:endParaRPr lang="en-ID"/>
        </a:p>
      </dgm:t>
    </dgm:pt>
    <dgm:pt modelId="{74811E58-3B0C-47BB-A43D-5E663BADACB8}" type="pres">
      <dgm:prSet presAssocID="{95B1E923-AEB8-45A6-8503-28D18C2AB622}" presName="Name0" presStyleCnt="0">
        <dgm:presLayoutVars>
          <dgm:dir/>
          <dgm:resizeHandles val="exact"/>
        </dgm:presLayoutVars>
      </dgm:prSet>
      <dgm:spPr/>
    </dgm:pt>
    <dgm:pt modelId="{1CAC706B-A927-4684-B04B-6238F5D2D17C}" type="pres">
      <dgm:prSet presAssocID="{33B2849F-829D-41F5-A718-099FF183A464}" presName="node" presStyleLbl="node1" presStyleIdx="0" presStyleCnt="6" custScaleX="90901" custScaleY="97487" custLinFactNeighborX="17965" custLinFactNeighborY="415">
        <dgm:presLayoutVars>
          <dgm:bulletEnabled val="1"/>
        </dgm:presLayoutVars>
      </dgm:prSet>
      <dgm:spPr/>
    </dgm:pt>
    <dgm:pt modelId="{3F14DED9-CEA8-4AAE-A256-061D721ECC40}" type="pres">
      <dgm:prSet presAssocID="{DCA66972-B328-42F3-8B3D-77128F27E1BF}" presName="sibTrans" presStyleLbl="sibTrans2D1" presStyleIdx="0" presStyleCnt="5" custLinFactNeighborX="-10384" custLinFactNeighborY="18534"/>
      <dgm:spPr/>
    </dgm:pt>
    <dgm:pt modelId="{28532BBA-876B-4DEC-8C10-0901AA8588E0}" type="pres">
      <dgm:prSet presAssocID="{DCA66972-B328-42F3-8B3D-77128F27E1BF}" presName="connectorText" presStyleLbl="sibTrans2D1" presStyleIdx="0" presStyleCnt="5"/>
      <dgm:spPr/>
    </dgm:pt>
    <dgm:pt modelId="{121FCE4E-8C4F-4D21-A3E2-A5ABD2CEFD35}" type="pres">
      <dgm:prSet presAssocID="{1603FA32-571F-43E9-8C68-2567032C9E38}" presName="node" presStyleLbl="node1" presStyleIdx="1" presStyleCnt="6" custLinFactNeighborX="25847" custLinFactNeighborY="735">
        <dgm:presLayoutVars>
          <dgm:bulletEnabled val="1"/>
        </dgm:presLayoutVars>
      </dgm:prSet>
      <dgm:spPr/>
    </dgm:pt>
    <dgm:pt modelId="{D90ACAAA-4B1E-492E-8275-20DACD958EB5}" type="pres">
      <dgm:prSet presAssocID="{321E2023-BA69-440D-BB57-16A14AFEAAF4}" presName="sibTrans" presStyleLbl="sibTrans2D1" presStyleIdx="1" presStyleCnt="5" custLinFactNeighborX="2634" custLinFactNeighborY="25947"/>
      <dgm:spPr/>
    </dgm:pt>
    <dgm:pt modelId="{58274FE0-7CD5-4893-AB15-5C3D3C7337C4}" type="pres">
      <dgm:prSet presAssocID="{321E2023-BA69-440D-BB57-16A14AFEAAF4}" presName="connectorText" presStyleLbl="sibTrans2D1" presStyleIdx="1" presStyleCnt="5"/>
      <dgm:spPr/>
    </dgm:pt>
    <dgm:pt modelId="{CC853B77-8E5D-45DC-9EC0-6EF10369B4BD}" type="pres">
      <dgm:prSet presAssocID="{501FA305-BE84-4CFA-B144-9FCE17A8FE54}" presName="node" presStyleLbl="node1" presStyleIdx="2" presStyleCnt="6">
        <dgm:presLayoutVars>
          <dgm:bulletEnabled val="1"/>
        </dgm:presLayoutVars>
      </dgm:prSet>
      <dgm:spPr/>
    </dgm:pt>
    <dgm:pt modelId="{94BD336A-FBAF-4A8F-8166-7F2F2E37EA5C}" type="pres">
      <dgm:prSet presAssocID="{08A1C6ED-AFC9-4979-B310-E9A17F87E8C5}" presName="sibTrans" presStyleLbl="sibTrans2D1" presStyleIdx="2" presStyleCnt="5"/>
      <dgm:spPr/>
    </dgm:pt>
    <dgm:pt modelId="{C1BA25FB-E84F-4F5F-ACFD-EAD2B6B0892B}" type="pres">
      <dgm:prSet presAssocID="{08A1C6ED-AFC9-4979-B310-E9A17F87E8C5}" presName="connectorText" presStyleLbl="sibTrans2D1" presStyleIdx="2" presStyleCnt="5"/>
      <dgm:spPr/>
    </dgm:pt>
    <dgm:pt modelId="{34E29375-ED25-4D57-AA1C-DCAE532D9D61}" type="pres">
      <dgm:prSet presAssocID="{28B279F5-9CAD-4498-9916-6FF431F73196}" presName="node" presStyleLbl="node1" presStyleIdx="3" presStyleCnt="6">
        <dgm:presLayoutVars>
          <dgm:bulletEnabled val="1"/>
        </dgm:presLayoutVars>
      </dgm:prSet>
      <dgm:spPr/>
    </dgm:pt>
    <dgm:pt modelId="{50DBF497-34A9-47BE-9558-FA3CA9487A7E}" type="pres">
      <dgm:prSet presAssocID="{ED001E1C-77C2-41A1-9DC6-64480D807523}" presName="sibTrans" presStyleLbl="sibTrans2D1" presStyleIdx="3" presStyleCnt="5"/>
      <dgm:spPr/>
    </dgm:pt>
    <dgm:pt modelId="{E3B53024-29FC-4A0E-BB2B-FEA77F6CD251}" type="pres">
      <dgm:prSet presAssocID="{ED001E1C-77C2-41A1-9DC6-64480D807523}" presName="connectorText" presStyleLbl="sibTrans2D1" presStyleIdx="3" presStyleCnt="5"/>
      <dgm:spPr/>
    </dgm:pt>
    <dgm:pt modelId="{80E5755A-04F6-4988-B6E4-57E97E3F7472}" type="pres">
      <dgm:prSet presAssocID="{597D9C86-D82C-44C2-8413-B734F0DDF7BA}" presName="node" presStyleLbl="node1" presStyleIdx="4" presStyleCnt="6">
        <dgm:presLayoutVars>
          <dgm:bulletEnabled val="1"/>
        </dgm:presLayoutVars>
      </dgm:prSet>
      <dgm:spPr/>
    </dgm:pt>
    <dgm:pt modelId="{8E26BA55-E82C-4027-8B08-94ABD36C3F65}" type="pres">
      <dgm:prSet presAssocID="{AFDE1F18-9C93-4E1B-8EB6-AD0FFB671285}" presName="sibTrans" presStyleLbl="sibTrans2D1" presStyleIdx="4" presStyleCnt="5"/>
      <dgm:spPr/>
    </dgm:pt>
    <dgm:pt modelId="{4CAC8902-2AF0-4BE4-8860-B2E03F61ED70}" type="pres">
      <dgm:prSet presAssocID="{AFDE1F18-9C93-4E1B-8EB6-AD0FFB671285}" presName="connectorText" presStyleLbl="sibTrans2D1" presStyleIdx="4" presStyleCnt="5"/>
      <dgm:spPr/>
    </dgm:pt>
    <dgm:pt modelId="{4CEB60B8-96CC-4870-BD73-BE117A992725}" type="pres">
      <dgm:prSet presAssocID="{DEEC98BE-67E8-4294-B161-4C8EA335D0A9}" presName="node" presStyleLbl="node1" presStyleIdx="5" presStyleCnt="6">
        <dgm:presLayoutVars>
          <dgm:bulletEnabled val="1"/>
        </dgm:presLayoutVars>
      </dgm:prSet>
      <dgm:spPr/>
    </dgm:pt>
  </dgm:ptLst>
  <dgm:cxnLst>
    <dgm:cxn modelId="{AFFA9A02-7231-40A7-BC6A-7EF7660792E0}" srcId="{95B1E923-AEB8-45A6-8503-28D18C2AB622}" destId="{DEEC98BE-67E8-4294-B161-4C8EA335D0A9}" srcOrd="5" destOrd="0" parTransId="{9F455D27-477D-4F70-BB3F-42DFED0E6CF5}" sibTransId="{62DD3DAC-3E68-4CD8-B7BA-2C1E862F251C}"/>
    <dgm:cxn modelId="{14980406-0719-471F-8335-03A9A305D242}" type="presOf" srcId="{321E2023-BA69-440D-BB57-16A14AFEAAF4}" destId="{58274FE0-7CD5-4893-AB15-5C3D3C7337C4}" srcOrd="1" destOrd="0" presId="urn:microsoft.com/office/officeart/2005/8/layout/process1"/>
    <dgm:cxn modelId="{28806311-D5F8-44B2-90E0-EA293C6EC123}" type="presOf" srcId="{ED001E1C-77C2-41A1-9DC6-64480D807523}" destId="{50DBF497-34A9-47BE-9558-FA3CA9487A7E}" srcOrd="0" destOrd="0" presId="urn:microsoft.com/office/officeart/2005/8/layout/process1"/>
    <dgm:cxn modelId="{431AA412-2C77-4B27-80EC-7E8EF52577C6}" type="presOf" srcId="{AFDE1F18-9C93-4E1B-8EB6-AD0FFB671285}" destId="{4CAC8902-2AF0-4BE4-8860-B2E03F61ED70}" srcOrd="1" destOrd="0" presId="urn:microsoft.com/office/officeart/2005/8/layout/process1"/>
    <dgm:cxn modelId="{160A4719-17ED-4BFD-86A6-21D706AE1F4E}" type="presOf" srcId="{33B2849F-829D-41F5-A718-099FF183A464}" destId="{1CAC706B-A927-4684-B04B-6238F5D2D17C}" srcOrd="0" destOrd="0" presId="urn:microsoft.com/office/officeart/2005/8/layout/process1"/>
    <dgm:cxn modelId="{78C6481F-3606-4CBB-A96E-59F97C9622F8}" srcId="{95B1E923-AEB8-45A6-8503-28D18C2AB622}" destId="{28B279F5-9CAD-4498-9916-6FF431F73196}" srcOrd="3" destOrd="0" parTransId="{0D115CAD-28EB-4358-BA58-727292C82DAA}" sibTransId="{ED001E1C-77C2-41A1-9DC6-64480D807523}"/>
    <dgm:cxn modelId="{3B24BC2A-DB46-43B7-B389-F91BF6DEF481}" type="presOf" srcId="{AFDE1F18-9C93-4E1B-8EB6-AD0FFB671285}" destId="{8E26BA55-E82C-4027-8B08-94ABD36C3F65}" srcOrd="0" destOrd="0" presId="urn:microsoft.com/office/officeart/2005/8/layout/process1"/>
    <dgm:cxn modelId="{4F47002C-F643-42F9-BB55-DFE273A9E71B}" type="presOf" srcId="{DEEC98BE-67E8-4294-B161-4C8EA335D0A9}" destId="{4CEB60B8-96CC-4870-BD73-BE117A992725}" srcOrd="0" destOrd="0" presId="urn:microsoft.com/office/officeart/2005/8/layout/process1"/>
    <dgm:cxn modelId="{CF77FA2F-4CF5-4135-8A22-69688E858AA4}" type="presOf" srcId="{08A1C6ED-AFC9-4979-B310-E9A17F87E8C5}" destId="{C1BA25FB-E84F-4F5F-ACFD-EAD2B6B0892B}" srcOrd="1" destOrd="0" presId="urn:microsoft.com/office/officeart/2005/8/layout/process1"/>
    <dgm:cxn modelId="{6DBBE030-54D1-419A-96E0-D81BD9EF3E97}" type="presOf" srcId="{28B279F5-9CAD-4498-9916-6FF431F73196}" destId="{34E29375-ED25-4D57-AA1C-DCAE532D9D61}" srcOrd="0" destOrd="0" presId="urn:microsoft.com/office/officeart/2005/8/layout/process1"/>
    <dgm:cxn modelId="{EEB3C345-AE0A-4E16-83A9-38059BE9E4A2}" type="presOf" srcId="{597D9C86-D82C-44C2-8413-B734F0DDF7BA}" destId="{80E5755A-04F6-4988-B6E4-57E97E3F7472}" srcOrd="0" destOrd="0" presId="urn:microsoft.com/office/officeart/2005/8/layout/process1"/>
    <dgm:cxn modelId="{9CC26947-4474-4E2A-9145-2C050DBF7230}" srcId="{95B1E923-AEB8-45A6-8503-28D18C2AB622}" destId="{501FA305-BE84-4CFA-B144-9FCE17A8FE54}" srcOrd="2" destOrd="0" parTransId="{1A51A625-6341-4434-B1D7-24EF97C2AC4C}" sibTransId="{08A1C6ED-AFC9-4979-B310-E9A17F87E8C5}"/>
    <dgm:cxn modelId="{821E776D-DACA-4128-A9C2-5373CE39D127}" type="presOf" srcId="{321E2023-BA69-440D-BB57-16A14AFEAAF4}" destId="{D90ACAAA-4B1E-492E-8275-20DACD958EB5}" srcOrd="0" destOrd="0" presId="urn:microsoft.com/office/officeart/2005/8/layout/process1"/>
    <dgm:cxn modelId="{DA66B177-0640-48B5-9BBB-6C937AC5C3BB}" type="presOf" srcId="{08A1C6ED-AFC9-4979-B310-E9A17F87E8C5}" destId="{94BD336A-FBAF-4A8F-8166-7F2F2E37EA5C}" srcOrd="0" destOrd="0" presId="urn:microsoft.com/office/officeart/2005/8/layout/process1"/>
    <dgm:cxn modelId="{0B43E457-A882-4F0C-9376-463F7826AF80}" type="presOf" srcId="{501FA305-BE84-4CFA-B144-9FCE17A8FE54}" destId="{CC853B77-8E5D-45DC-9EC0-6EF10369B4BD}" srcOrd="0" destOrd="0" presId="urn:microsoft.com/office/officeart/2005/8/layout/process1"/>
    <dgm:cxn modelId="{E192098F-65E8-495D-A7AA-1A8E849FEB52}" srcId="{95B1E923-AEB8-45A6-8503-28D18C2AB622}" destId="{597D9C86-D82C-44C2-8413-B734F0DDF7BA}" srcOrd="4" destOrd="0" parTransId="{6E18CD99-3694-41D1-BF15-68D90624BA2B}" sibTransId="{AFDE1F18-9C93-4E1B-8EB6-AD0FFB671285}"/>
    <dgm:cxn modelId="{FFE22397-26E1-427A-8B6E-3E69DEE93CEE}" srcId="{95B1E923-AEB8-45A6-8503-28D18C2AB622}" destId="{1603FA32-571F-43E9-8C68-2567032C9E38}" srcOrd="1" destOrd="0" parTransId="{DAC61399-8035-4692-B6D4-AFD12D68E4AD}" sibTransId="{321E2023-BA69-440D-BB57-16A14AFEAAF4}"/>
    <dgm:cxn modelId="{AC44C6AC-D7BB-4C39-856A-A1C9E61A9ABD}" type="presOf" srcId="{1603FA32-571F-43E9-8C68-2567032C9E38}" destId="{121FCE4E-8C4F-4D21-A3E2-A5ABD2CEFD35}" srcOrd="0" destOrd="0" presId="urn:microsoft.com/office/officeart/2005/8/layout/process1"/>
    <dgm:cxn modelId="{F9D887B6-FDB0-4667-B37D-AA1E44A91E27}" type="presOf" srcId="{DCA66972-B328-42F3-8B3D-77128F27E1BF}" destId="{3F14DED9-CEA8-4AAE-A256-061D721ECC40}" srcOrd="0" destOrd="0" presId="urn:microsoft.com/office/officeart/2005/8/layout/process1"/>
    <dgm:cxn modelId="{D78932C2-0CB9-42DC-87D5-A062E7919ED2}" type="presOf" srcId="{DCA66972-B328-42F3-8B3D-77128F27E1BF}" destId="{28532BBA-876B-4DEC-8C10-0901AA8588E0}" srcOrd="1" destOrd="0" presId="urn:microsoft.com/office/officeart/2005/8/layout/process1"/>
    <dgm:cxn modelId="{CABE9ACE-78B0-4A3E-979A-E56C4EB1FA47}" type="presOf" srcId="{ED001E1C-77C2-41A1-9DC6-64480D807523}" destId="{E3B53024-29FC-4A0E-BB2B-FEA77F6CD251}" srcOrd="1" destOrd="0" presId="urn:microsoft.com/office/officeart/2005/8/layout/process1"/>
    <dgm:cxn modelId="{C2BD84EA-F1B3-4400-8111-8B623DCB7909}" srcId="{95B1E923-AEB8-45A6-8503-28D18C2AB622}" destId="{33B2849F-829D-41F5-A718-099FF183A464}" srcOrd="0" destOrd="0" parTransId="{F2BE16C7-BBA8-41CE-A02A-F9E6B0181068}" sibTransId="{DCA66972-B328-42F3-8B3D-77128F27E1BF}"/>
    <dgm:cxn modelId="{5DDCEAFD-E5D9-4126-876E-91AE0DC4BB36}" type="presOf" srcId="{95B1E923-AEB8-45A6-8503-28D18C2AB622}" destId="{74811E58-3B0C-47BB-A43D-5E663BADACB8}" srcOrd="0" destOrd="0" presId="urn:microsoft.com/office/officeart/2005/8/layout/process1"/>
    <dgm:cxn modelId="{BED22560-B419-44EE-ADA2-912F7AE214BD}" type="presParOf" srcId="{74811E58-3B0C-47BB-A43D-5E663BADACB8}" destId="{1CAC706B-A927-4684-B04B-6238F5D2D17C}" srcOrd="0" destOrd="0" presId="urn:microsoft.com/office/officeart/2005/8/layout/process1"/>
    <dgm:cxn modelId="{535081B8-6DAE-4B14-883C-1AD08106D065}" type="presParOf" srcId="{74811E58-3B0C-47BB-A43D-5E663BADACB8}" destId="{3F14DED9-CEA8-4AAE-A256-061D721ECC40}" srcOrd="1" destOrd="0" presId="urn:microsoft.com/office/officeart/2005/8/layout/process1"/>
    <dgm:cxn modelId="{A6485EE5-7C7A-4CCB-8223-258911D8FFAE}" type="presParOf" srcId="{3F14DED9-CEA8-4AAE-A256-061D721ECC40}" destId="{28532BBA-876B-4DEC-8C10-0901AA8588E0}" srcOrd="0" destOrd="0" presId="urn:microsoft.com/office/officeart/2005/8/layout/process1"/>
    <dgm:cxn modelId="{4C533743-D987-44DC-8EFD-4C3A9EB5253D}" type="presParOf" srcId="{74811E58-3B0C-47BB-A43D-5E663BADACB8}" destId="{121FCE4E-8C4F-4D21-A3E2-A5ABD2CEFD35}" srcOrd="2" destOrd="0" presId="urn:microsoft.com/office/officeart/2005/8/layout/process1"/>
    <dgm:cxn modelId="{8BA9B11E-910B-4333-BF14-8893EE8E87A6}" type="presParOf" srcId="{74811E58-3B0C-47BB-A43D-5E663BADACB8}" destId="{D90ACAAA-4B1E-492E-8275-20DACD958EB5}" srcOrd="3" destOrd="0" presId="urn:microsoft.com/office/officeart/2005/8/layout/process1"/>
    <dgm:cxn modelId="{3CA23B55-1D6C-4067-8E24-F2728462510C}" type="presParOf" srcId="{D90ACAAA-4B1E-492E-8275-20DACD958EB5}" destId="{58274FE0-7CD5-4893-AB15-5C3D3C7337C4}" srcOrd="0" destOrd="0" presId="urn:microsoft.com/office/officeart/2005/8/layout/process1"/>
    <dgm:cxn modelId="{BA0AD6DE-93C6-40A6-B841-262FE5970791}" type="presParOf" srcId="{74811E58-3B0C-47BB-A43D-5E663BADACB8}" destId="{CC853B77-8E5D-45DC-9EC0-6EF10369B4BD}" srcOrd="4" destOrd="0" presId="urn:microsoft.com/office/officeart/2005/8/layout/process1"/>
    <dgm:cxn modelId="{FB8F582F-9104-45E6-9634-8BD0AC8C7773}" type="presParOf" srcId="{74811E58-3B0C-47BB-A43D-5E663BADACB8}" destId="{94BD336A-FBAF-4A8F-8166-7F2F2E37EA5C}" srcOrd="5" destOrd="0" presId="urn:microsoft.com/office/officeart/2005/8/layout/process1"/>
    <dgm:cxn modelId="{CBE6AAA7-4ADE-49EB-91BD-42A554F4A264}" type="presParOf" srcId="{94BD336A-FBAF-4A8F-8166-7F2F2E37EA5C}" destId="{C1BA25FB-E84F-4F5F-ACFD-EAD2B6B0892B}" srcOrd="0" destOrd="0" presId="urn:microsoft.com/office/officeart/2005/8/layout/process1"/>
    <dgm:cxn modelId="{3018486A-F431-4B9C-9F00-FD26E44B1963}" type="presParOf" srcId="{74811E58-3B0C-47BB-A43D-5E663BADACB8}" destId="{34E29375-ED25-4D57-AA1C-DCAE532D9D61}" srcOrd="6" destOrd="0" presId="urn:microsoft.com/office/officeart/2005/8/layout/process1"/>
    <dgm:cxn modelId="{12525A34-0EFC-48CD-A631-BEE0B0575FB4}" type="presParOf" srcId="{74811E58-3B0C-47BB-A43D-5E663BADACB8}" destId="{50DBF497-34A9-47BE-9558-FA3CA9487A7E}" srcOrd="7" destOrd="0" presId="urn:microsoft.com/office/officeart/2005/8/layout/process1"/>
    <dgm:cxn modelId="{C3D601E6-2659-47CE-95EC-FFFE600724E3}" type="presParOf" srcId="{50DBF497-34A9-47BE-9558-FA3CA9487A7E}" destId="{E3B53024-29FC-4A0E-BB2B-FEA77F6CD251}" srcOrd="0" destOrd="0" presId="urn:microsoft.com/office/officeart/2005/8/layout/process1"/>
    <dgm:cxn modelId="{6B55C7E0-5E9E-461F-86B6-0E7D828C12C8}" type="presParOf" srcId="{74811E58-3B0C-47BB-A43D-5E663BADACB8}" destId="{80E5755A-04F6-4988-B6E4-57E97E3F7472}" srcOrd="8" destOrd="0" presId="urn:microsoft.com/office/officeart/2005/8/layout/process1"/>
    <dgm:cxn modelId="{5AFAE7D6-1735-427A-8217-9E35ABDD977A}" type="presParOf" srcId="{74811E58-3B0C-47BB-A43D-5E663BADACB8}" destId="{8E26BA55-E82C-4027-8B08-94ABD36C3F65}" srcOrd="9" destOrd="0" presId="urn:microsoft.com/office/officeart/2005/8/layout/process1"/>
    <dgm:cxn modelId="{C119C711-B20C-4493-BBF2-D058BFE1C459}" type="presParOf" srcId="{8E26BA55-E82C-4027-8B08-94ABD36C3F65}" destId="{4CAC8902-2AF0-4BE4-8860-B2E03F61ED70}" srcOrd="0" destOrd="0" presId="urn:microsoft.com/office/officeart/2005/8/layout/process1"/>
    <dgm:cxn modelId="{58D12947-1D7D-4C35-A0E8-1E6C58074884}" type="presParOf" srcId="{74811E58-3B0C-47BB-A43D-5E663BADACB8}" destId="{4CEB60B8-96CC-4870-BD73-BE117A992725}"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C706B-A927-4684-B04B-6238F5D2D17C}">
      <dsp:nvSpPr>
        <dsp:cNvPr id="0" name=""/>
        <dsp:cNvSpPr/>
      </dsp:nvSpPr>
      <dsp:spPr>
        <a:xfrm>
          <a:off x="109450" y="1563232"/>
          <a:ext cx="1205338" cy="12353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Collection of Red Dragon Fruit Sample</a:t>
          </a:r>
          <a:endParaRPr lang="en-ID" sz="1600" kern="1200" dirty="0">
            <a:latin typeface="Arial" panose="020B0604020202020204" pitchFamily="34" charset="0"/>
            <a:cs typeface="Arial" panose="020B0604020202020204" pitchFamily="34" charset="0"/>
          </a:endParaRPr>
        </a:p>
      </dsp:txBody>
      <dsp:txXfrm>
        <a:off x="144753" y="1598535"/>
        <a:ext cx="1134732" cy="1164785"/>
      </dsp:txXfrm>
    </dsp:sp>
    <dsp:sp modelId="{3F14DED9-CEA8-4AAE-A256-061D721ECC40}">
      <dsp:nvSpPr>
        <dsp:cNvPr id="0" name=""/>
        <dsp:cNvSpPr/>
      </dsp:nvSpPr>
      <dsp:spPr>
        <a:xfrm rot="7585">
          <a:off x="1426347" y="2079433"/>
          <a:ext cx="303267" cy="3288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1426347" y="2145102"/>
        <a:ext cx="212287" cy="197307"/>
      </dsp:txXfrm>
    </dsp:sp>
    <dsp:sp modelId="{121FCE4E-8C4F-4D21-A3E2-A5ABD2CEFD35}">
      <dsp:nvSpPr>
        <dsp:cNvPr id="0" name=""/>
        <dsp:cNvSpPr/>
      </dsp:nvSpPr>
      <dsp:spPr>
        <a:xfrm>
          <a:off x="1886990" y="1551364"/>
          <a:ext cx="1325990" cy="12672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Preparation of Red Dragon Fruit Extract</a:t>
          </a:r>
          <a:endParaRPr lang="en-ID" sz="1400" i="0" kern="1200" dirty="0">
            <a:solidFill>
              <a:schemeClr val="tx1"/>
            </a:solidFill>
          </a:endParaRPr>
        </a:p>
      </dsp:txBody>
      <dsp:txXfrm>
        <a:off x="1924106" y="1588480"/>
        <a:ext cx="1251758" cy="1193004"/>
      </dsp:txXfrm>
    </dsp:sp>
    <dsp:sp modelId="{D90ACAAA-4B1E-492E-8275-20DACD958EB5}">
      <dsp:nvSpPr>
        <dsp:cNvPr id="0" name=""/>
        <dsp:cNvSpPr/>
      </dsp:nvSpPr>
      <dsp:spPr>
        <a:xfrm rot="21581376">
          <a:off x="3316796" y="2101196"/>
          <a:ext cx="208454" cy="3288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3316796" y="2167134"/>
        <a:ext cx="145918" cy="197307"/>
      </dsp:txXfrm>
    </dsp:sp>
    <dsp:sp modelId="{CC853B77-8E5D-45DC-9EC0-6EF10369B4BD}">
      <dsp:nvSpPr>
        <dsp:cNvPr id="0" name=""/>
        <dsp:cNvSpPr/>
      </dsp:nvSpPr>
      <dsp:spPr>
        <a:xfrm>
          <a:off x="3606285" y="1542050"/>
          <a:ext cx="1325990" cy="12672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D" sz="1600" b="0" kern="1200" dirty="0">
              <a:solidFill>
                <a:schemeClr val="tx1"/>
              </a:solidFill>
            </a:rPr>
            <a:t>Evaluation of Phytochemicals (Phenol, Flavonoid)</a:t>
          </a:r>
          <a:endParaRPr lang="en-ID" sz="1600" b="0" i="0" kern="1200" dirty="0">
            <a:solidFill>
              <a:schemeClr val="tx1"/>
            </a:solidFill>
            <a:effectLst/>
            <a:latin typeface="New York"/>
            <a:ea typeface="New York"/>
            <a:cs typeface="New York"/>
          </a:endParaRPr>
        </a:p>
      </dsp:txBody>
      <dsp:txXfrm>
        <a:off x="3643401" y="1579166"/>
        <a:ext cx="1251758" cy="1193004"/>
      </dsp:txXfrm>
    </dsp:sp>
    <dsp:sp modelId="{94BD336A-FBAF-4A8F-8166-7F2F2E37EA5C}">
      <dsp:nvSpPr>
        <dsp:cNvPr id="0" name=""/>
        <dsp:cNvSpPr/>
      </dsp:nvSpPr>
      <dsp:spPr>
        <a:xfrm>
          <a:off x="5064875" y="2011246"/>
          <a:ext cx="281109" cy="3288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5064875" y="2077015"/>
        <a:ext cx="196776" cy="197307"/>
      </dsp:txXfrm>
    </dsp:sp>
    <dsp:sp modelId="{34E29375-ED25-4D57-AA1C-DCAE532D9D61}">
      <dsp:nvSpPr>
        <dsp:cNvPr id="0" name=""/>
        <dsp:cNvSpPr/>
      </dsp:nvSpPr>
      <dsp:spPr>
        <a:xfrm>
          <a:off x="5462672" y="1542050"/>
          <a:ext cx="1325990" cy="12672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i="0" kern="1200" dirty="0" err="1">
              <a:solidFill>
                <a:schemeClr val="tx1"/>
              </a:solidFill>
              <a:effectLst/>
              <a:latin typeface="Arial" panose="020B0604020202020204" pitchFamily="34" charset="0"/>
              <a:ea typeface="Times New Roman" panose="02020603050405020304" pitchFamily="18" charset="0"/>
              <a:cs typeface="New York"/>
            </a:rPr>
            <a:t>Phytosome</a:t>
          </a:r>
          <a:r>
            <a:rPr lang="en-US" sz="1500" i="0" kern="1200" dirty="0">
              <a:solidFill>
                <a:schemeClr val="tx1"/>
              </a:solidFill>
              <a:effectLst/>
              <a:latin typeface="Arial" panose="020B0604020202020204" pitchFamily="34" charset="0"/>
              <a:ea typeface="Times New Roman" panose="02020603050405020304" pitchFamily="18" charset="0"/>
              <a:cs typeface="New York"/>
            </a:rPr>
            <a:t> Formulation (Thin layer </a:t>
          </a:r>
          <a:r>
            <a:rPr lang="en-US" sz="1500" i="0" kern="1200" dirty="0" err="1">
              <a:solidFill>
                <a:schemeClr val="tx1"/>
              </a:solidFill>
              <a:effectLst/>
              <a:latin typeface="Arial" panose="020B0604020202020204" pitchFamily="34" charset="0"/>
              <a:ea typeface="Times New Roman" panose="02020603050405020304" pitchFamily="18" charset="0"/>
              <a:cs typeface="New York"/>
            </a:rPr>
            <a:t>hidration</a:t>
          </a:r>
          <a:r>
            <a:rPr lang="en-US" sz="1500" i="0" kern="1200" dirty="0">
              <a:solidFill>
                <a:schemeClr val="tx1"/>
              </a:solidFill>
              <a:effectLst/>
              <a:latin typeface="Arial" panose="020B0604020202020204" pitchFamily="34" charset="0"/>
              <a:ea typeface="Times New Roman" panose="02020603050405020304" pitchFamily="18" charset="0"/>
              <a:cs typeface="New York"/>
            </a:rPr>
            <a:t> </a:t>
          </a:r>
          <a:r>
            <a:rPr lang="en-US" sz="1500" i="0" kern="1200" dirty="0" err="1">
              <a:solidFill>
                <a:schemeClr val="tx1"/>
              </a:solidFill>
              <a:effectLst/>
              <a:latin typeface="Arial" panose="020B0604020202020204" pitchFamily="34" charset="0"/>
              <a:ea typeface="Times New Roman" panose="02020603050405020304" pitchFamily="18" charset="0"/>
              <a:cs typeface="New York"/>
            </a:rPr>
            <a:t>methode</a:t>
          </a:r>
          <a:r>
            <a:rPr lang="en-US" sz="1500" i="0" kern="1200" dirty="0">
              <a:solidFill>
                <a:schemeClr val="tx1"/>
              </a:solidFill>
              <a:effectLst/>
              <a:latin typeface="Arial" panose="020B0604020202020204" pitchFamily="34" charset="0"/>
              <a:ea typeface="Times New Roman" panose="02020603050405020304" pitchFamily="18" charset="0"/>
              <a:cs typeface="New York"/>
            </a:rPr>
            <a:t>)</a:t>
          </a:r>
          <a:endParaRPr lang="en-ID" sz="1500" i="0" kern="1200" dirty="0">
            <a:solidFill>
              <a:schemeClr val="tx1"/>
            </a:solidFill>
          </a:endParaRPr>
        </a:p>
      </dsp:txBody>
      <dsp:txXfrm>
        <a:off x="5499788" y="1579166"/>
        <a:ext cx="1251758" cy="1193004"/>
      </dsp:txXfrm>
    </dsp:sp>
    <dsp:sp modelId="{50DBF497-34A9-47BE-9558-FA3CA9487A7E}">
      <dsp:nvSpPr>
        <dsp:cNvPr id="0" name=""/>
        <dsp:cNvSpPr/>
      </dsp:nvSpPr>
      <dsp:spPr>
        <a:xfrm>
          <a:off x="6921261" y="2011246"/>
          <a:ext cx="281109" cy="3288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6921261" y="2077015"/>
        <a:ext cx="196776" cy="197307"/>
      </dsp:txXfrm>
    </dsp:sp>
    <dsp:sp modelId="{80E5755A-04F6-4988-B6E4-57E97E3F7472}">
      <dsp:nvSpPr>
        <dsp:cNvPr id="0" name=""/>
        <dsp:cNvSpPr/>
      </dsp:nvSpPr>
      <dsp:spPr>
        <a:xfrm>
          <a:off x="7319058" y="1542050"/>
          <a:ext cx="1325990" cy="12672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kern="1200" dirty="0">
              <a:solidFill>
                <a:srgbClr val="000000"/>
              </a:solidFill>
              <a:effectLst/>
              <a:latin typeface="Arial" panose="020B0604020202020204" pitchFamily="34" charset="0"/>
              <a:ea typeface="Arial" panose="020B0604020202020204" pitchFamily="34" charset="0"/>
            </a:rPr>
            <a:t>Evaluation of the Physical Characteristics of </a:t>
          </a:r>
          <a:r>
            <a:rPr lang="en-US" sz="1300" b="0" kern="1200" dirty="0" err="1">
              <a:solidFill>
                <a:srgbClr val="000000"/>
              </a:solidFill>
              <a:effectLst/>
              <a:latin typeface="Arial" panose="020B0604020202020204" pitchFamily="34" charset="0"/>
              <a:ea typeface="Arial" panose="020B0604020202020204" pitchFamily="34" charset="0"/>
            </a:rPr>
            <a:t>Phytosom</a:t>
          </a:r>
          <a:endParaRPr lang="en-ID" sz="1300" b="0" kern="1200" dirty="0"/>
        </a:p>
      </dsp:txBody>
      <dsp:txXfrm>
        <a:off x="7356174" y="1579166"/>
        <a:ext cx="1251758" cy="1193004"/>
      </dsp:txXfrm>
    </dsp:sp>
    <dsp:sp modelId="{8E26BA55-E82C-4027-8B08-94ABD36C3F65}">
      <dsp:nvSpPr>
        <dsp:cNvPr id="0" name=""/>
        <dsp:cNvSpPr/>
      </dsp:nvSpPr>
      <dsp:spPr>
        <a:xfrm>
          <a:off x="8777647" y="2011246"/>
          <a:ext cx="281109" cy="3288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8777647" y="2077015"/>
        <a:ext cx="196776" cy="197307"/>
      </dsp:txXfrm>
    </dsp:sp>
    <dsp:sp modelId="{4CEB60B8-96CC-4870-BD73-BE117A992725}">
      <dsp:nvSpPr>
        <dsp:cNvPr id="0" name=""/>
        <dsp:cNvSpPr/>
      </dsp:nvSpPr>
      <dsp:spPr>
        <a:xfrm>
          <a:off x="9175444" y="1542050"/>
          <a:ext cx="1325990" cy="12672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Entrapment Efficiency Assay</a:t>
          </a:r>
          <a:endParaRPr lang="en-ID" sz="1600" kern="1200" dirty="0">
            <a:solidFill>
              <a:schemeClr val="tx1"/>
            </a:solidFill>
          </a:endParaRPr>
        </a:p>
      </dsp:txBody>
      <dsp:txXfrm>
        <a:off x="9212560" y="1579166"/>
        <a:ext cx="1251758" cy="11930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807DD-E017-45AF-8372-E8976CEFF5D3}" type="datetimeFigureOut">
              <a:rPr lang="en-ID" smtClean="0"/>
              <a:t>20/05/2025</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CBAEE7-AF43-40B7-BBFE-F6BFEA80B239}" type="slidenum">
              <a:rPr lang="en-ID" smtClean="0"/>
              <a:t>‹#›</a:t>
            </a:fld>
            <a:endParaRPr lang="en-ID"/>
          </a:p>
        </p:txBody>
      </p:sp>
    </p:spTree>
    <p:extLst>
      <p:ext uri="{BB962C8B-B14F-4D97-AF65-F5344CB8AC3E}">
        <p14:creationId xmlns:p14="http://schemas.microsoft.com/office/powerpoint/2010/main" val="3250893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Indonesia is a tropical country whose position is on the equator so it receives exposure to sunlight throughout the year. This causes almost all regions in Indonesia to receive sunlight with high ultra violet (UV) index values, ranging from 10-11 (very strong and extreme category).</a:t>
            </a:r>
            <a:endParaRPr lang="en-ID" dirty="0"/>
          </a:p>
        </p:txBody>
      </p:sp>
      <p:sp>
        <p:nvSpPr>
          <p:cNvPr id="4" name="Slide Number Placeholder 3"/>
          <p:cNvSpPr>
            <a:spLocks noGrp="1"/>
          </p:cNvSpPr>
          <p:nvPr>
            <p:ph type="sldNum" sz="quarter" idx="5"/>
          </p:nvPr>
        </p:nvSpPr>
        <p:spPr/>
        <p:txBody>
          <a:bodyPr/>
          <a:lstStyle/>
          <a:p>
            <a:fld id="{DBCBAEE7-AF43-40B7-BBFE-F6BFEA80B239}" type="slidenum">
              <a:rPr lang="en-ID" smtClean="0"/>
              <a:t>2</a:t>
            </a:fld>
            <a:endParaRPr lang="en-ID"/>
          </a:p>
        </p:txBody>
      </p:sp>
    </p:spTree>
    <p:extLst>
      <p:ext uri="{BB962C8B-B14F-4D97-AF65-F5344CB8AC3E}">
        <p14:creationId xmlns:p14="http://schemas.microsoft.com/office/powerpoint/2010/main" val="416475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condition causes the risk for people in the area of ​​developing various skin disorders and premature skin aging to be very high. </a:t>
            </a:r>
          </a:p>
          <a:p>
            <a:r>
              <a:rPr lang="en-US" dirty="0"/>
              <a:t>Skin is an important part of the body that is directly exposed to UV rays. The effects of UV that damage the skin come from exposure to UVA and UVB radiation, because UVC radiation cannot reach the earth's surface. UVB radiation has a more dangerous effect because it has greater damaging power than UVA. According to Cavinato &amp; Jansen-Dürr (2017), UVB has the ability to penetrate the epidermis and dermis layers so that it can induce oxidative stress, inflammatory responses, DNA damage, and suppression of immune reactions in the skin. </a:t>
            </a:r>
            <a:r>
              <a:rPr lang="en-US" dirty="0" err="1"/>
              <a:t>Ganceviciene</a:t>
            </a:r>
            <a:r>
              <a:rPr lang="en-US" dirty="0"/>
              <a:t> et al. (2012) stated that DNA damage to skin cells due to high UV exposure and also the presence of reactive oxygen species (SOR) that arise due to UV is an event  </a:t>
            </a:r>
          </a:p>
          <a:p>
            <a:r>
              <a:rPr lang="en-US" dirty="0"/>
              <a:t>early molecular changes before skin histology changes and skin damage occur which will lead to premature skin aging.</a:t>
            </a:r>
            <a:endParaRPr lang="en-ID" dirty="0"/>
          </a:p>
        </p:txBody>
      </p:sp>
      <p:sp>
        <p:nvSpPr>
          <p:cNvPr id="4" name="Slide Number Placeholder 3"/>
          <p:cNvSpPr>
            <a:spLocks noGrp="1"/>
          </p:cNvSpPr>
          <p:nvPr>
            <p:ph type="sldNum" sz="quarter" idx="5"/>
          </p:nvPr>
        </p:nvSpPr>
        <p:spPr/>
        <p:txBody>
          <a:bodyPr/>
          <a:lstStyle/>
          <a:p>
            <a:fld id="{DBCBAEE7-AF43-40B7-BBFE-F6BFEA80B239}" type="slidenum">
              <a:rPr lang="en-ID" smtClean="0"/>
              <a:t>3</a:t>
            </a:fld>
            <a:endParaRPr lang="en-ID"/>
          </a:p>
        </p:txBody>
      </p:sp>
    </p:spTree>
    <p:extLst>
      <p:ext uri="{BB962C8B-B14F-4D97-AF65-F5344CB8AC3E}">
        <p14:creationId xmlns:p14="http://schemas.microsoft.com/office/powerpoint/2010/main" val="1557195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Indonesia is a tropical country that has very high natural wealth, including a wealth of fruit types that have the potential to act as anti-aging agents. To achieve the national independence that Indonesia wants to achieve by 2030, it is very necessary to explore Indonesia's rich types of tropical fruit which are rich in antioxidants for use as antiaging agents. </a:t>
            </a:r>
          </a:p>
          <a:p>
            <a:r>
              <a:rPr lang="en-US" dirty="0"/>
              <a:t>Red dragon fruit (Hylocereus </a:t>
            </a:r>
            <a:r>
              <a:rPr lang="en-US" dirty="0" err="1"/>
              <a:t>polyrhizus</a:t>
            </a:r>
            <a:r>
              <a:rPr lang="en-US" dirty="0"/>
              <a:t>) is a type of tropical fruit that contains various types of antioxidants</a:t>
            </a:r>
            <a:endParaRPr lang="en-ID" dirty="0"/>
          </a:p>
        </p:txBody>
      </p:sp>
      <p:sp>
        <p:nvSpPr>
          <p:cNvPr id="4" name="Slide Number Placeholder 3"/>
          <p:cNvSpPr>
            <a:spLocks noGrp="1"/>
          </p:cNvSpPr>
          <p:nvPr>
            <p:ph type="sldNum" sz="quarter" idx="5"/>
          </p:nvPr>
        </p:nvSpPr>
        <p:spPr/>
        <p:txBody>
          <a:bodyPr/>
          <a:lstStyle/>
          <a:p>
            <a:fld id="{DBCBAEE7-AF43-40B7-BBFE-F6BFEA80B239}" type="slidenum">
              <a:rPr lang="en-ID" smtClean="0"/>
              <a:t>4</a:t>
            </a:fld>
            <a:endParaRPr lang="en-ID"/>
          </a:p>
        </p:txBody>
      </p:sp>
    </p:spTree>
    <p:extLst>
      <p:ext uri="{BB962C8B-B14F-4D97-AF65-F5344CB8AC3E}">
        <p14:creationId xmlns:p14="http://schemas.microsoft.com/office/powerpoint/2010/main" val="1775341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ID" sz="1800" dirty="0">
                <a:effectLst/>
                <a:latin typeface="New York"/>
                <a:ea typeface="Times New Roman" panose="02020603050405020304" pitchFamily="18" charset="0"/>
                <a:cs typeface="New York"/>
              </a:rPr>
              <a:t>Samples of red dragon fruit were collected from a dragon fruit plantation in </a:t>
            </a:r>
            <a:r>
              <a:rPr lang="en-ID" sz="1800" dirty="0" err="1">
                <a:effectLst/>
                <a:latin typeface="New York"/>
                <a:ea typeface="Times New Roman" panose="02020603050405020304" pitchFamily="18" charset="0"/>
                <a:cs typeface="New York"/>
              </a:rPr>
              <a:t>Hargobinangun</a:t>
            </a:r>
            <a:r>
              <a:rPr lang="en-ID" sz="1800" dirty="0">
                <a:effectLst/>
                <a:latin typeface="New York"/>
                <a:ea typeface="Times New Roman" panose="02020603050405020304" pitchFamily="18" charset="0"/>
                <a:cs typeface="New York"/>
              </a:rPr>
              <a:t>, </a:t>
            </a:r>
            <a:r>
              <a:rPr lang="en-ID" sz="1800" dirty="0" err="1">
                <a:effectLst/>
                <a:latin typeface="New York"/>
                <a:ea typeface="Times New Roman" panose="02020603050405020304" pitchFamily="18" charset="0"/>
                <a:cs typeface="New York"/>
              </a:rPr>
              <a:t>Pakem</a:t>
            </a:r>
            <a:r>
              <a:rPr lang="en-ID" sz="1800" dirty="0">
                <a:effectLst/>
                <a:latin typeface="New York"/>
                <a:ea typeface="Times New Roman" panose="02020603050405020304" pitchFamily="18" charset="0"/>
                <a:cs typeface="New York"/>
              </a:rPr>
              <a:t>, Sleman DIY which is 38 km from UAD campus 4. The collected red dragon fruits are ripe, not deformed, and ready to be harvested</a:t>
            </a:r>
          </a:p>
          <a:p>
            <a:pPr marL="228600" indent="-228600">
              <a:buAutoNum type="arabicPeriod"/>
            </a:pPr>
            <a:r>
              <a:rPr lang="en-ID" sz="1800" dirty="0">
                <a:effectLst/>
                <a:latin typeface="New York"/>
                <a:ea typeface="Times New Roman" panose="02020603050405020304" pitchFamily="18" charset="0"/>
                <a:cs typeface="New York"/>
              </a:rPr>
              <a:t>Red dragon fruit samples were washed in running water and then dried using a clean and dry cloth. The dried fruit was cut into four parts, then peeled and pulped by hand. The pulp was blended to obtain a paste-like preparation for 3-5 minutes. The red dragon fruit pulp paste was then freeze-dried using a freeze dryer to reduce its moisture </a:t>
            </a:r>
          </a:p>
          <a:p>
            <a:pPr algn="just">
              <a:buNone/>
              <a:tabLst>
                <a:tab pos="215900" algn="l"/>
              </a:tabLst>
            </a:pPr>
            <a:r>
              <a:rPr lang="en-ID" sz="1800" b="1" dirty="0">
                <a:effectLst/>
                <a:latin typeface="Times" panose="02020603050405020304" pitchFamily="18" charset="0"/>
                <a:ea typeface="Times New Roman" panose="02020603050405020304" pitchFamily="18" charset="0"/>
                <a:cs typeface="New York"/>
              </a:rPr>
              <a:t>2.4 </a:t>
            </a:r>
            <a:r>
              <a:rPr lang="en-ID" sz="1800" b="1" dirty="0" err="1">
                <a:effectLst/>
                <a:latin typeface="Times" panose="02020603050405020304" pitchFamily="18" charset="0"/>
                <a:ea typeface="Times New Roman" panose="02020603050405020304" pitchFamily="18" charset="0"/>
                <a:cs typeface="New York"/>
              </a:rPr>
              <a:t>Phytosome</a:t>
            </a:r>
            <a:r>
              <a:rPr lang="en-ID" sz="1800" b="1" dirty="0">
                <a:effectLst/>
                <a:latin typeface="Times" panose="02020603050405020304" pitchFamily="18" charset="0"/>
                <a:ea typeface="Times New Roman" panose="02020603050405020304" pitchFamily="18" charset="0"/>
                <a:cs typeface="New York"/>
              </a:rPr>
              <a:t> formulation of red dragon fruit extract</a:t>
            </a:r>
            <a:endParaRPr lang="en-ID" sz="1800" dirty="0">
              <a:effectLst/>
              <a:latin typeface="Times" panose="02020603050405020304" pitchFamily="18" charset="0"/>
              <a:ea typeface="Times New Roman" panose="02020603050405020304" pitchFamily="18" charset="0"/>
              <a:cs typeface="New York"/>
            </a:endParaRPr>
          </a:p>
          <a:p>
            <a:pPr algn="just">
              <a:tabLst>
                <a:tab pos="215900" algn="l"/>
              </a:tabLst>
            </a:pPr>
            <a:r>
              <a:rPr lang="en-ID" sz="1800" dirty="0" err="1">
                <a:effectLst/>
                <a:latin typeface="Times" panose="02020603050405020304" pitchFamily="18" charset="0"/>
                <a:ea typeface="Times New Roman" panose="02020603050405020304" pitchFamily="18" charset="0"/>
                <a:cs typeface="New York"/>
              </a:rPr>
              <a:t>Phytosome</a:t>
            </a:r>
            <a:r>
              <a:rPr lang="en-ID" sz="1800" dirty="0">
                <a:effectLst/>
                <a:latin typeface="Times" panose="02020603050405020304" pitchFamily="18" charset="0"/>
                <a:ea typeface="Times New Roman" panose="02020603050405020304" pitchFamily="18" charset="0"/>
                <a:cs typeface="New York"/>
              </a:rPr>
              <a:t> preparation was carried out using the thin-layer hydration method. </a:t>
            </a:r>
            <a:r>
              <a:rPr lang="en-ID" sz="1800" dirty="0" err="1">
                <a:effectLst/>
                <a:latin typeface="Times" panose="02020603050405020304" pitchFamily="18" charset="0"/>
                <a:ea typeface="Times New Roman" panose="02020603050405020304" pitchFamily="18" charset="0"/>
                <a:cs typeface="New York"/>
              </a:rPr>
              <a:t>Phytosome</a:t>
            </a:r>
            <a:r>
              <a:rPr lang="en-ID" sz="1800" dirty="0">
                <a:effectLst/>
                <a:latin typeface="Times" panose="02020603050405020304" pitchFamily="18" charset="0"/>
                <a:ea typeface="Times New Roman" panose="02020603050405020304" pitchFamily="18" charset="0"/>
                <a:cs typeface="New York"/>
              </a:rPr>
              <a:t> complex formation was done by combining red dragon fruit extract and phosphatidylcholine in ethanol. The combination of red dragon fruit extract and phosphatidylcholine are 1:1, 1:2, and 1:5</a:t>
            </a:r>
          </a:p>
          <a:p>
            <a:pPr marL="228600" indent="-228600">
              <a:buAutoNum type="arabicPeriod"/>
            </a:pPr>
            <a:endParaRPr lang="en-ID" dirty="0"/>
          </a:p>
        </p:txBody>
      </p:sp>
      <p:sp>
        <p:nvSpPr>
          <p:cNvPr id="4" name="Slide Number Placeholder 3"/>
          <p:cNvSpPr>
            <a:spLocks noGrp="1"/>
          </p:cNvSpPr>
          <p:nvPr>
            <p:ph type="sldNum" sz="quarter" idx="5"/>
          </p:nvPr>
        </p:nvSpPr>
        <p:spPr/>
        <p:txBody>
          <a:bodyPr/>
          <a:lstStyle/>
          <a:p>
            <a:fld id="{DBCBAEE7-AF43-40B7-BBFE-F6BFEA80B239}" type="slidenum">
              <a:rPr lang="en-ID" smtClean="0"/>
              <a:t>7</a:t>
            </a:fld>
            <a:endParaRPr lang="en-ID"/>
          </a:p>
        </p:txBody>
      </p:sp>
    </p:spTree>
    <p:extLst>
      <p:ext uri="{BB962C8B-B14F-4D97-AF65-F5344CB8AC3E}">
        <p14:creationId xmlns:p14="http://schemas.microsoft.com/office/powerpoint/2010/main" val="3261684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DBCBAEE7-AF43-40B7-BBFE-F6BFEA80B239}" type="slidenum">
              <a:rPr lang="en-ID" smtClean="0"/>
              <a:t>8</a:t>
            </a:fld>
            <a:endParaRPr lang="en-ID"/>
          </a:p>
        </p:txBody>
      </p:sp>
    </p:spTree>
    <p:extLst>
      <p:ext uri="{BB962C8B-B14F-4D97-AF65-F5344CB8AC3E}">
        <p14:creationId xmlns:p14="http://schemas.microsoft.com/office/powerpoint/2010/main" val="1704868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ilde (opening)">
    <p:spTree>
      <p:nvGrpSpPr>
        <p:cNvPr id="1" name=""/>
        <p:cNvGrpSpPr/>
        <p:nvPr/>
      </p:nvGrpSpPr>
      <p:grpSpPr>
        <a:xfrm>
          <a:off x="0" y="0"/>
          <a:ext cx="0" cy="0"/>
          <a:chOff x="0" y="0"/>
          <a:chExt cx="0" cy="0"/>
        </a:xfrm>
      </p:grpSpPr>
      <p:sp>
        <p:nvSpPr>
          <p:cNvPr id="2" name="Title 1"/>
          <p:cNvSpPr>
            <a:spLocks noGrp="1"/>
          </p:cNvSpPr>
          <p:nvPr>
            <p:ph type="title"/>
          </p:nvPr>
        </p:nvSpPr>
        <p:spPr>
          <a:xfrm>
            <a:off x="838200" y="2203450"/>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3040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2D6C77A-33B8-4473-85C0-7C263CD352EE}" type="datetimeFigureOut">
              <a:rPr lang="en-ID" smtClean="0"/>
              <a:t>20/05/2025</a:t>
            </a:fld>
            <a:endParaRPr lang="en-ID"/>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D"/>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364E373-1B11-4E84-B65A-E6AE8EB26606}" type="slidenum">
              <a:rPr lang="en-ID" smtClean="0"/>
              <a:t>‹#›</a:t>
            </a:fld>
            <a:endParaRPr lang="en-ID"/>
          </a:p>
        </p:txBody>
      </p:sp>
    </p:spTree>
    <p:extLst>
      <p:ext uri="{BB962C8B-B14F-4D97-AF65-F5344CB8AC3E}">
        <p14:creationId xmlns:p14="http://schemas.microsoft.com/office/powerpoint/2010/main" val="4214697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5281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975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ck Cover (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99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1429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181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79083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5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093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74011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160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2D6C77A-33B8-4473-85C0-7C263CD352EE}" type="datetimeFigureOut">
              <a:rPr lang="en-ID" smtClean="0"/>
              <a:t>20/05/2025</a:t>
            </a:fld>
            <a:endParaRPr lang="en-ID"/>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D"/>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364E373-1B11-4E84-B65A-E6AE8EB26606}" type="slidenum">
              <a:rPr lang="en-ID" smtClean="0"/>
              <a:t>‹#›</a:t>
            </a:fld>
            <a:endParaRPr lang="en-ID"/>
          </a:p>
        </p:txBody>
      </p:sp>
    </p:spTree>
    <p:extLst>
      <p:ext uri="{BB962C8B-B14F-4D97-AF65-F5344CB8AC3E}">
        <p14:creationId xmlns:p14="http://schemas.microsoft.com/office/powerpoint/2010/main" val="1736411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132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4.png"/><Relationship Id="rId4" Type="http://schemas.openxmlformats.org/officeDocument/2006/relationships/diagramLayout" Target="../diagrams/layout1.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10932-A05C-6FAC-8F5A-DE3AB9A4A043}"/>
              </a:ext>
            </a:extLst>
          </p:cNvPr>
          <p:cNvSpPr>
            <a:spLocks noGrp="1"/>
          </p:cNvSpPr>
          <p:nvPr>
            <p:ph type="ctrTitle"/>
          </p:nvPr>
        </p:nvSpPr>
        <p:spPr>
          <a:xfrm>
            <a:off x="1524000" y="746443"/>
            <a:ext cx="9144000" cy="2387600"/>
          </a:xfrm>
        </p:spPr>
        <p:txBody>
          <a:bodyPr/>
          <a:lstStyle/>
          <a:p>
            <a:pPr>
              <a:spcBef>
                <a:spcPts val="6235"/>
              </a:spcBef>
              <a:spcAft>
                <a:spcPts val="1700"/>
              </a:spcAft>
            </a:pPr>
            <a:r>
              <a:rPr lang="en-GB" sz="3600" b="1" dirty="0">
                <a:solidFill>
                  <a:srgbClr val="FFC000"/>
                </a:solidFill>
                <a:effectLst/>
                <a:latin typeface="Arial" panose="020B0604020202020204" pitchFamily="34" charset="0"/>
                <a:ea typeface="Times New Roman" panose="02020603050405020304" pitchFamily="18" charset="0"/>
              </a:rPr>
              <a:t>PHYTOSOME FORMULATION OF RED DRAGON FRUIT EXTRACT</a:t>
            </a:r>
            <a:endParaRPr lang="en-ID" sz="3600" b="1" dirty="0">
              <a:solidFill>
                <a:srgbClr val="FFC000"/>
              </a:solidFill>
              <a:effectLst/>
              <a:latin typeface="Arial" panose="020B0604020202020204" pitchFamily="34" charset="0"/>
              <a:ea typeface="Times New Roman" panose="02020603050405020304" pitchFamily="18" charset="0"/>
            </a:endParaRPr>
          </a:p>
        </p:txBody>
      </p:sp>
      <p:sp>
        <p:nvSpPr>
          <p:cNvPr id="3" name="Subtitle 2">
            <a:extLst>
              <a:ext uri="{FF2B5EF4-FFF2-40B4-BE49-F238E27FC236}">
                <a16:creationId xmlns:a16="http://schemas.microsoft.com/office/drawing/2014/main" id="{3AA7AF37-78D5-0EA5-4B88-56E31F2DD8C7}"/>
              </a:ext>
            </a:extLst>
          </p:cNvPr>
          <p:cNvSpPr>
            <a:spLocks noGrp="1"/>
          </p:cNvSpPr>
          <p:nvPr>
            <p:ph type="subTitle" idx="1"/>
          </p:nvPr>
        </p:nvSpPr>
        <p:spPr>
          <a:xfrm>
            <a:off x="1524000" y="3805238"/>
            <a:ext cx="10007600" cy="1655762"/>
          </a:xfrm>
        </p:spPr>
        <p:txBody>
          <a:bodyPr/>
          <a:lstStyle/>
          <a:p>
            <a:pPr marL="36195" indent="-36195">
              <a:spcBef>
                <a:spcPts val="565"/>
              </a:spcBef>
            </a:pPr>
            <a:r>
              <a:rPr lang="en-GB" sz="1800" i="1" u="sng" dirty="0">
                <a:solidFill>
                  <a:schemeClr val="bg1"/>
                </a:solidFill>
                <a:effectLst/>
                <a:ea typeface="Times New Roman" panose="02020603050405020304" pitchFamily="18" charset="0"/>
              </a:rPr>
              <a:t>Novi Febrianti</a:t>
            </a:r>
            <a:r>
              <a:rPr lang="en-GB" sz="1800" i="1" u="sng" baseline="30000" dirty="0">
                <a:solidFill>
                  <a:schemeClr val="bg1"/>
                </a:solidFill>
                <a:effectLst/>
                <a:ea typeface="Times New Roman" panose="02020603050405020304" pitchFamily="18" charset="0"/>
              </a:rPr>
              <a:t>1</a:t>
            </a:r>
            <a:r>
              <a:rPr lang="en-GB" sz="1800" i="1" dirty="0">
                <a:solidFill>
                  <a:schemeClr val="bg1"/>
                </a:solidFill>
                <a:effectLst/>
                <a:ea typeface="Times New Roman" panose="02020603050405020304" pitchFamily="18" charset="0"/>
              </a:rPr>
              <a:t>, Lina Widiyastuti</a:t>
            </a:r>
            <a:r>
              <a:rPr lang="en-GB" sz="1800" i="1" baseline="30000" dirty="0">
                <a:solidFill>
                  <a:schemeClr val="bg1"/>
                </a:solidFill>
                <a:effectLst/>
                <a:ea typeface="Times New Roman" panose="02020603050405020304" pitchFamily="18" charset="0"/>
              </a:rPr>
              <a:t>2</a:t>
            </a:r>
            <a:r>
              <a:rPr lang="en-GB" sz="1800" i="1" dirty="0">
                <a:solidFill>
                  <a:schemeClr val="bg1"/>
                </a:solidFill>
                <a:effectLst/>
                <a:ea typeface="Times New Roman" panose="02020603050405020304" pitchFamily="18" charset="0"/>
              </a:rPr>
              <a:t>, Agung Dwi Nugroho</a:t>
            </a:r>
            <a:r>
              <a:rPr lang="en-GB" sz="1800" i="1" baseline="30000" dirty="0">
                <a:solidFill>
                  <a:schemeClr val="bg1"/>
                </a:solidFill>
                <a:effectLst/>
                <a:ea typeface="Times New Roman" panose="02020603050405020304" pitchFamily="18" charset="0"/>
              </a:rPr>
              <a:t>2</a:t>
            </a:r>
            <a:r>
              <a:rPr lang="en-GB" sz="1800" i="1" dirty="0">
                <a:solidFill>
                  <a:schemeClr val="bg1"/>
                </a:solidFill>
                <a:effectLst/>
                <a:ea typeface="Times New Roman" panose="02020603050405020304" pitchFamily="18" charset="0"/>
              </a:rPr>
              <a:t>, </a:t>
            </a:r>
            <a:r>
              <a:rPr lang="en-GB" sz="1800" i="1" dirty="0" err="1">
                <a:solidFill>
                  <a:schemeClr val="bg1"/>
                </a:solidFill>
                <a:effectLst/>
                <a:ea typeface="Times New Roman" panose="02020603050405020304" pitchFamily="18" charset="0"/>
              </a:rPr>
              <a:t>Aulia</a:t>
            </a:r>
            <a:r>
              <a:rPr lang="en-GB" sz="1800" i="1" dirty="0">
                <a:solidFill>
                  <a:schemeClr val="bg1"/>
                </a:solidFill>
                <a:effectLst/>
                <a:ea typeface="Times New Roman" panose="02020603050405020304" pitchFamily="18" charset="0"/>
              </a:rPr>
              <a:t> Nugrahaningtyas</a:t>
            </a:r>
            <a:r>
              <a:rPr lang="en-GB" sz="1800" i="1" u="sng" baseline="30000" dirty="0">
                <a:solidFill>
                  <a:schemeClr val="bg1"/>
                </a:solidFill>
                <a:effectLst/>
                <a:ea typeface="Times New Roman" panose="02020603050405020304" pitchFamily="18" charset="0"/>
              </a:rPr>
              <a:t>1</a:t>
            </a:r>
            <a:r>
              <a:rPr lang="en-GB" sz="1800" i="1" dirty="0">
                <a:solidFill>
                  <a:schemeClr val="bg1"/>
                </a:solidFill>
                <a:effectLst/>
                <a:ea typeface="Times New Roman" panose="02020603050405020304" pitchFamily="18" charset="0"/>
              </a:rPr>
              <a:t>, Natasya Dwi Karina</a:t>
            </a:r>
            <a:r>
              <a:rPr lang="en-GB" sz="1800" i="1" u="sng" baseline="30000" dirty="0">
                <a:solidFill>
                  <a:schemeClr val="bg1"/>
                </a:solidFill>
                <a:effectLst/>
                <a:ea typeface="Times New Roman" panose="02020603050405020304" pitchFamily="18" charset="0"/>
              </a:rPr>
              <a:t>1</a:t>
            </a:r>
            <a:endParaRPr lang="en-ID" sz="1800" dirty="0">
              <a:solidFill>
                <a:schemeClr val="bg1"/>
              </a:solidFill>
              <a:effectLst/>
              <a:ea typeface="Times New Roman" panose="02020603050405020304" pitchFamily="18" charset="0"/>
            </a:endParaRPr>
          </a:p>
          <a:p>
            <a:pPr algn="l"/>
            <a:r>
              <a:rPr lang="fr-FR" sz="2400" i="1" baseline="30000" dirty="0">
                <a:solidFill>
                  <a:schemeClr val="bg1"/>
                </a:solidFill>
                <a:effectLst/>
                <a:ea typeface="Times New Roman" panose="02020603050405020304" pitchFamily="18" charset="0"/>
                <a:cs typeface="New York"/>
              </a:rPr>
              <a:t>1 </a:t>
            </a:r>
            <a:r>
              <a:rPr lang="fr-FR" sz="1800" i="1" dirty="0" err="1">
                <a:solidFill>
                  <a:schemeClr val="bg1"/>
                </a:solidFill>
                <a:effectLst/>
                <a:ea typeface="Times New Roman" panose="02020603050405020304" pitchFamily="18" charset="0"/>
                <a:cs typeface="New York"/>
              </a:rPr>
              <a:t>Biology</a:t>
            </a:r>
            <a:r>
              <a:rPr lang="fr-FR" sz="1800" i="1" dirty="0">
                <a:solidFill>
                  <a:schemeClr val="bg1"/>
                </a:solidFill>
                <a:effectLst/>
                <a:ea typeface="Times New Roman" panose="02020603050405020304" pitchFamily="18" charset="0"/>
                <a:cs typeface="New York"/>
              </a:rPr>
              <a:t> Education </a:t>
            </a:r>
            <a:r>
              <a:rPr lang="fr-FR" sz="1800" i="1" dirty="0" err="1">
                <a:solidFill>
                  <a:schemeClr val="bg1"/>
                </a:solidFill>
                <a:effectLst/>
                <a:ea typeface="Times New Roman" panose="02020603050405020304" pitchFamily="18" charset="0"/>
                <a:cs typeface="New York"/>
              </a:rPr>
              <a:t>Study</a:t>
            </a:r>
            <a:r>
              <a:rPr lang="fr-FR" sz="1800" i="1" dirty="0">
                <a:solidFill>
                  <a:schemeClr val="bg1"/>
                </a:solidFill>
                <a:effectLst/>
                <a:ea typeface="Times New Roman" panose="02020603050405020304" pitchFamily="18" charset="0"/>
                <a:cs typeface="New York"/>
              </a:rPr>
              <a:t> Program, </a:t>
            </a:r>
            <a:r>
              <a:rPr lang="fr-FR" sz="1800" i="1" dirty="0" err="1">
                <a:solidFill>
                  <a:schemeClr val="bg1"/>
                </a:solidFill>
                <a:effectLst/>
                <a:ea typeface="Times New Roman" panose="02020603050405020304" pitchFamily="18" charset="0"/>
                <a:cs typeface="New York"/>
              </a:rPr>
              <a:t>Faculty</a:t>
            </a:r>
            <a:r>
              <a:rPr lang="fr-FR" sz="1800" i="1" dirty="0">
                <a:solidFill>
                  <a:schemeClr val="bg1"/>
                </a:solidFill>
                <a:effectLst/>
                <a:ea typeface="Times New Roman" panose="02020603050405020304" pitchFamily="18" charset="0"/>
                <a:cs typeface="New York"/>
              </a:rPr>
              <a:t> of Teacher Training &amp; Education, </a:t>
            </a:r>
          </a:p>
          <a:p>
            <a:pPr algn="l"/>
            <a:r>
              <a:rPr lang="fr-FR" sz="1800" i="1" baseline="30000" dirty="0">
                <a:solidFill>
                  <a:schemeClr val="bg1"/>
                </a:solidFill>
                <a:effectLst/>
                <a:ea typeface="Times New Roman" panose="02020603050405020304" pitchFamily="18" charset="0"/>
                <a:cs typeface="New York"/>
              </a:rPr>
              <a:t>2 </a:t>
            </a:r>
            <a:r>
              <a:rPr lang="fr-FR" sz="1800" i="1" dirty="0" err="1">
                <a:solidFill>
                  <a:schemeClr val="bg1"/>
                </a:solidFill>
                <a:effectLst/>
                <a:ea typeface="Times New Roman" panose="02020603050405020304" pitchFamily="18" charset="0"/>
                <a:cs typeface="New York"/>
              </a:rPr>
              <a:t>Pharmacy</a:t>
            </a:r>
            <a:r>
              <a:rPr lang="fr-FR" sz="1800" i="1" dirty="0">
                <a:solidFill>
                  <a:schemeClr val="bg1"/>
                </a:solidFill>
                <a:effectLst/>
                <a:ea typeface="Times New Roman" panose="02020603050405020304" pitchFamily="18" charset="0"/>
                <a:cs typeface="New York"/>
              </a:rPr>
              <a:t> </a:t>
            </a:r>
            <a:r>
              <a:rPr lang="fr-FR" sz="1800" i="1" dirty="0" err="1">
                <a:solidFill>
                  <a:schemeClr val="bg1"/>
                </a:solidFill>
                <a:effectLst/>
                <a:ea typeface="Times New Roman" panose="02020603050405020304" pitchFamily="18" charset="0"/>
                <a:cs typeface="New York"/>
              </a:rPr>
              <a:t>Study</a:t>
            </a:r>
            <a:r>
              <a:rPr lang="fr-FR" sz="1800" i="1" dirty="0">
                <a:solidFill>
                  <a:schemeClr val="bg1"/>
                </a:solidFill>
                <a:effectLst/>
                <a:ea typeface="Times New Roman" panose="02020603050405020304" pitchFamily="18" charset="0"/>
                <a:cs typeface="New York"/>
              </a:rPr>
              <a:t> Program, </a:t>
            </a:r>
            <a:r>
              <a:rPr lang="fr-FR" sz="1800" i="1" dirty="0" err="1">
                <a:solidFill>
                  <a:schemeClr val="bg1"/>
                </a:solidFill>
                <a:effectLst/>
                <a:ea typeface="Times New Roman" panose="02020603050405020304" pitchFamily="18" charset="0"/>
                <a:cs typeface="New York"/>
              </a:rPr>
              <a:t>Faculty</a:t>
            </a:r>
            <a:r>
              <a:rPr lang="fr-FR" sz="1800" i="1" dirty="0">
                <a:solidFill>
                  <a:schemeClr val="bg1"/>
                </a:solidFill>
                <a:effectLst/>
                <a:ea typeface="Times New Roman" panose="02020603050405020304" pitchFamily="18" charset="0"/>
                <a:cs typeface="New York"/>
              </a:rPr>
              <a:t> of </a:t>
            </a:r>
            <a:r>
              <a:rPr lang="fr-FR" sz="1800" i="1" dirty="0" err="1">
                <a:solidFill>
                  <a:schemeClr val="bg1"/>
                </a:solidFill>
                <a:effectLst/>
                <a:ea typeface="Times New Roman" panose="02020603050405020304" pitchFamily="18" charset="0"/>
                <a:cs typeface="New York"/>
              </a:rPr>
              <a:t>Pharmacy</a:t>
            </a:r>
            <a:endParaRPr lang="fr-FR" sz="1800" i="1" dirty="0">
              <a:solidFill>
                <a:schemeClr val="bg1"/>
              </a:solidFill>
              <a:effectLst/>
              <a:ea typeface="Times New Roman" panose="02020603050405020304" pitchFamily="18" charset="0"/>
              <a:cs typeface="New York"/>
            </a:endParaRPr>
          </a:p>
          <a:p>
            <a:pPr algn="l"/>
            <a:r>
              <a:rPr lang="en-US" sz="1800" dirty="0">
                <a:solidFill>
                  <a:schemeClr val="bg1"/>
                </a:solidFill>
              </a:rPr>
              <a:t>Universitas Ahmad Dahlan</a:t>
            </a:r>
          </a:p>
          <a:p>
            <a:pPr algn="l"/>
            <a:r>
              <a:rPr lang="en-US" sz="1800" dirty="0">
                <a:solidFill>
                  <a:schemeClr val="bg1"/>
                </a:solidFill>
              </a:rPr>
              <a:t>Yogyakarta, July 17  2024</a:t>
            </a:r>
            <a:endParaRPr lang="en-ID" sz="1800" dirty="0">
              <a:solidFill>
                <a:schemeClr val="bg1"/>
              </a:solidFill>
            </a:endParaRPr>
          </a:p>
        </p:txBody>
      </p:sp>
    </p:spTree>
    <p:extLst>
      <p:ext uri="{BB962C8B-B14F-4D97-AF65-F5344CB8AC3E}">
        <p14:creationId xmlns:p14="http://schemas.microsoft.com/office/powerpoint/2010/main" val="750132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57A5-98D9-DBDE-2A00-3BD70154E366}"/>
              </a:ext>
            </a:extLst>
          </p:cNvPr>
          <p:cNvSpPr>
            <a:spLocks noGrp="1"/>
          </p:cNvSpPr>
          <p:nvPr>
            <p:ph type="title"/>
          </p:nvPr>
        </p:nvSpPr>
        <p:spPr/>
        <p:txBody>
          <a:bodyPr/>
          <a:lstStyle/>
          <a:p>
            <a:r>
              <a:rPr lang="en-US" dirty="0">
                <a:solidFill>
                  <a:srgbClr val="FF0000"/>
                </a:solidFill>
              </a:rPr>
              <a:t>CONCLUSION</a:t>
            </a:r>
            <a:endParaRPr lang="en-ID" dirty="0">
              <a:solidFill>
                <a:srgbClr val="FF0000"/>
              </a:solidFill>
            </a:endParaRPr>
          </a:p>
        </p:txBody>
      </p:sp>
      <p:sp>
        <p:nvSpPr>
          <p:cNvPr id="3" name="Content Placeholder 2">
            <a:extLst>
              <a:ext uri="{FF2B5EF4-FFF2-40B4-BE49-F238E27FC236}">
                <a16:creationId xmlns:a16="http://schemas.microsoft.com/office/drawing/2014/main" id="{14081FD6-EB81-076E-28F9-2791C59D7469}"/>
              </a:ext>
            </a:extLst>
          </p:cNvPr>
          <p:cNvSpPr>
            <a:spLocks noGrp="1"/>
          </p:cNvSpPr>
          <p:nvPr>
            <p:ph idx="1"/>
          </p:nvPr>
        </p:nvSpPr>
        <p:spPr>
          <a:xfrm>
            <a:off x="838200" y="1348105"/>
            <a:ext cx="10515600" cy="4351338"/>
          </a:xfrm>
        </p:spPr>
        <p:txBody>
          <a:bodyPr/>
          <a:lstStyle/>
          <a:p>
            <a:pPr marL="685800" indent="-457200" algn="just">
              <a:tabLst>
                <a:tab pos="215900" algn="l"/>
              </a:tabLst>
            </a:pPr>
            <a:r>
              <a:rPr lang="fr-FR" dirty="0">
                <a:effectLst/>
                <a:latin typeface="Times" panose="02020603050405020304" pitchFamily="18" charset="0"/>
                <a:ea typeface="Times New Roman" panose="02020603050405020304" pitchFamily="18" charset="0"/>
                <a:cs typeface="New York"/>
              </a:rPr>
              <a:t>The </a:t>
            </a:r>
            <a:r>
              <a:rPr lang="fr-FR" dirty="0" err="1">
                <a:effectLst/>
                <a:latin typeface="Times" panose="02020603050405020304" pitchFamily="18" charset="0"/>
                <a:ea typeface="Times New Roman" panose="02020603050405020304" pitchFamily="18" charset="0"/>
                <a:cs typeface="New York"/>
              </a:rPr>
              <a:t>phenolic</a:t>
            </a:r>
            <a:r>
              <a:rPr lang="fr-FR" dirty="0">
                <a:effectLst/>
                <a:latin typeface="Times" panose="02020603050405020304" pitchFamily="18" charset="0"/>
                <a:ea typeface="Times New Roman" panose="02020603050405020304" pitchFamily="18" charset="0"/>
                <a:cs typeface="New York"/>
              </a:rPr>
              <a:t> and </a:t>
            </a:r>
            <a:r>
              <a:rPr lang="fr-FR" dirty="0" err="1">
                <a:effectLst/>
                <a:latin typeface="Times" panose="02020603050405020304" pitchFamily="18" charset="0"/>
                <a:ea typeface="Times New Roman" panose="02020603050405020304" pitchFamily="18" charset="0"/>
                <a:cs typeface="New York"/>
              </a:rPr>
              <a:t>flavonoid</a:t>
            </a:r>
            <a:r>
              <a:rPr lang="fr-FR" dirty="0">
                <a:effectLst/>
                <a:latin typeface="Times" panose="02020603050405020304" pitchFamily="18" charset="0"/>
                <a:ea typeface="Times New Roman" panose="02020603050405020304" pitchFamily="18" charset="0"/>
                <a:cs typeface="New York"/>
              </a:rPr>
              <a:t> content of </a:t>
            </a:r>
            <a:r>
              <a:rPr lang="fr-FR" dirty="0" err="1">
                <a:effectLst/>
                <a:latin typeface="Times" panose="02020603050405020304" pitchFamily="18" charset="0"/>
                <a:ea typeface="Times New Roman" panose="02020603050405020304" pitchFamily="18" charset="0"/>
                <a:cs typeface="New York"/>
              </a:rPr>
              <a:t>red</a:t>
            </a:r>
            <a:r>
              <a:rPr lang="fr-FR" dirty="0">
                <a:effectLst/>
                <a:latin typeface="Times" panose="02020603050405020304" pitchFamily="18" charset="0"/>
                <a:ea typeface="Times New Roman" panose="02020603050405020304" pitchFamily="18" charset="0"/>
                <a:cs typeface="New York"/>
              </a:rPr>
              <a:t> dragon fruit </a:t>
            </a:r>
            <a:r>
              <a:rPr lang="fr-FR" dirty="0" err="1">
                <a:effectLst/>
                <a:latin typeface="Times" panose="02020603050405020304" pitchFamily="18" charset="0"/>
                <a:ea typeface="Times New Roman" panose="02020603050405020304" pitchFamily="18" charset="0"/>
                <a:cs typeface="New York"/>
              </a:rPr>
              <a:t>extract</a:t>
            </a:r>
            <a:r>
              <a:rPr lang="fr-FR" dirty="0">
                <a:effectLst/>
                <a:latin typeface="Times" panose="02020603050405020304" pitchFamily="18" charset="0"/>
                <a:ea typeface="Times New Roman" panose="02020603050405020304" pitchFamily="18" charset="0"/>
                <a:cs typeface="New York"/>
              </a:rPr>
              <a:t> </a:t>
            </a:r>
            <a:r>
              <a:rPr lang="fr-FR" dirty="0" err="1">
                <a:effectLst/>
                <a:latin typeface="Times" panose="02020603050405020304" pitchFamily="18" charset="0"/>
                <a:ea typeface="Times New Roman" panose="02020603050405020304" pitchFamily="18" charset="0"/>
                <a:cs typeface="New York"/>
              </a:rPr>
              <a:t>is</a:t>
            </a:r>
            <a:r>
              <a:rPr lang="fr-FR" dirty="0">
                <a:effectLst/>
                <a:latin typeface="Times" panose="02020603050405020304" pitchFamily="18" charset="0"/>
                <a:ea typeface="Times New Roman" panose="02020603050405020304" pitchFamily="18" charset="0"/>
                <a:cs typeface="New York"/>
              </a:rPr>
              <a:t> </a:t>
            </a:r>
            <a:r>
              <a:rPr lang="id-ID" dirty="0">
                <a:effectLst/>
                <a:latin typeface="Times" panose="02020603050405020304" pitchFamily="18" charset="0"/>
                <a:ea typeface="Times New Roman" panose="02020603050405020304" pitchFamily="18" charset="0"/>
                <a:cs typeface="New York"/>
              </a:rPr>
              <a:t>10,767 mgGAE/g and 19,606 mgGAE/g, respectively</a:t>
            </a:r>
            <a:r>
              <a:rPr lang="id-ID" b="1" dirty="0">
                <a:effectLst/>
                <a:latin typeface="Times" panose="02020603050405020304" pitchFamily="18" charset="0"/>
                <a:ea typeface="Times New Roman" panose="02020603050405020304" pitchFamily="18" charset="0"/>
                <a:cs typeface="New York"/>
              </a:rPr>
              <a:t>.</a:t>
            </a:r>
            <a:r>
              <a:rPr lang="fr-FR" dirty="0">
                <a:effectLst/>
                <a:latin typeface="Times" panose="02020603050405020304" pitchFamily="18" charset="0"/>
                <a:ea typeface="Times New Roman" panose="02020603050405020304" pitchFamily="18" charset="0"/>
                <a:cs typeface="New York"/>
              </a:rPr>
              <a:t>  </a:t>
            </a:r>
          </a:p>
          <a:p>
            <a:pPr marL="685800" indent="-457200" algn="just">
              <a:tabLst>
                <a:tab pos="215900" algn="l"/>
              </a:tabLst>
            </a:pPr>
            <a:r>
              <a:rPr lang="fr-FR" dirty="0" err="1">
                <a:effectLst/>
                <a:latin typeface="Times" panose="02020603050405020304" pitchFamily="18" charset="0"/>
                <a:ea typeface="Times New Roman" panose="02020603050405020304" pitchFamily="18" charset="0"/>
                <a:cs typeface="New York"/>
              </a:rPr>
              <a:t>Phytosomes</a:t>
            </a:r>
            <a:r>
              <a:rPr lang="fr-FR" dirty="0">
                <a:effectLst/>
                <a:latin typeface="Times" panose="02020603050405020304" pitchFamily="18" charset="0"/>
                <a:ea typeface="Times New Roman" panose="02020603050405020304" pitchFamily="18" charset="0"/>
                <a:cs typeface="New York"/>
              </a:rPr>
              <a:t> </a:t>
            </a:r>
            <a:r>
              <a:rPr lang="fr-FR" dirty="0" err="1">
                <a:effectLst/>
                <a:latin typeface="Times" panose="02020603050405020304" pitchFamily="18" charset="0"/>
                <a:ea typeface="Times New Roman" panose="02020603050405020304" pitchFamily="18" charset="0"/>
                <a:cs typeface="New York"/>
              </a:rPr>
              <a:t>with</a:t>
            </a:r>
            <a:r>
              <a:rPr lang="fr-FR" dirty="0">
                <a:effectLst/>
                <a:latin typeface="Times" panose="02020603050405020304" pitchFamily="18" charset="0"/>
                <a:ea typeface="Times New Roman" panose="02020603050405020304" pitchFamily="18" charset="0"/>
                <a:cs typeface="New York"/>
              </a:rPr>
              <a:t> the ratio of dragon fruit </a:t>
            </a:r>
            <a:r>
              <a:rPr lang="fr-FR" dirty="0" err="1">
                <a:effectLst/>
                <a:latin typeface="Times" panose="02020603050405020304" pitchFamily="18" charset="0"/>
                <a:ea typeface="Times New Roman" panose="02020603050405020304" pitchFamily="18" charset="0"/>
                <a:cs typeface="New York"/>
              </a:rPr>
              <a:t>extract</a:t>
            </a:r>
            <a:r>
              <a:rPr lang="fr-FR" dirty="0">
                <a:effectLst/>
                <a:latin typeface="Times" panose="02020603050405020304" pitchFamily="18" charset="0"/>
                <a:ea typeface="Times New Roman" panose="02020603050405020304" pitchFamily="18" charset="0"/>
                <a:cs typeface="New York"/>
              </a:rPr>
              <a:t> and </a:t>
            </a:r>
            <a:r>
              <a:rPr lang="fr-FR" dirty="0" err="1">
                <a:effectLst/>
                <a:latin typeface="Times" panose="02020603050405020304" pitchFamily="18" charset="0"/>
                <a:ea typeface="Times New Roman" panose="02020603050405020304" pitchFamily="18" charset="0"/>
                <a:cs typeface="New York"/>
              </a:rPr>
              <a:t>lecithin</a:t>
            </a:r>
            <a:r>
              <a:rPr lang="fr-FR" dirty="0">
                <a:effectLst/>
                <a:latin typeface="Times" panose="02020603050405020304" pitchFamily="18" charset="0"/>
                <a:ea typeface="Times New Roman" panose="02020603050405020304" pitchFamily="18" charset="0"/>
                <a:cs typeface="New York"/>
              </a:rPr>
              <a:t> 1:5 </a:t>
            </a:r>
            <a:r>
              <a:rPr lang="fr-FR" dirty="0" err="1">
                <a:effectLst/>
                <a:latin typeface="Times" panose="02020603050405020304" pitchFamily="18" charset="0"/>
                <a:ea typeface="Times New Roman" panose="02020603050405020304" pitchFamily="18" charset="0"/>
                <a:cs typeface="New York"/>
              </a:rPr>
              <a:t>produced</a:t>
            </a:r>
            <a:r>
              <a:rPr lang="fr-FR" dirty="0">
                <a:effectLst/>
                <a:latin typeface="Times" panose="02020603050405020304" pitchFamily="18" charset="0"/>
                <a:ea typeface="Times New Roman" panose="02020603050405020304" pitchFamily="18" charset="0"/>
                <a:cs typeface="New York"/>
              </a:rPr>
              <a:t> the optimum formula </a:t>
            </a:r>
            <a:r>
              <a:rPr lang="fr-FR" dirty="0" err="1">
                <a:effectLst/>
                <a:latin typeface="Times" panose="02020603050405020304" pitchFamily="18" charset="0"/>
                <a:ea typeface="Times New Roman" panose="02020603050405020304" pitchFamily="18" charset="0"/>
                <a:cs typeface="New York"/>
              </a:rPr>
              <a:t>with</a:t>
            </a:r>
            <a:r>
              <a:rPr lang="fr-FR" dirty="0">
                <a:effectLst/>
                <a:latin typeface="Times" panose="02020603050405020304" pitchFamily="18" charset="0"/>
                <a:ea typeface="Times New Roman" panose="02020603050405020304" pitchFamily="18" charset="0"/>
                <a:cs typeface="New York"/>
              </a:rPr>
              <a:t> </a:t>
            </a:r>
            <a:r>
              <a:rPr lang="en-GB" dirty="0">
                <a:effectLst/>
                <a:latin typeface="Times" panose="02020603050405020304" pitchFamily="18" charset="0"/>
                <a:ea typeface="Times New Roman" panose="02020603050405020304" pitchFamily="18" charset="0"/>
                <a:cs typeface="New York"/>
              </a:rPr>
              <a:t>62,97% of entrapment efficiency</a:t>
            </a:r>
            <a:endParaRPr lang="en-ID" dirty="0">
              <a:effectLst/>
              <a:latin typeface="Times" panose="02020603050405020304" pitchFamily="18" charset="0"/>
              <a:ea typeface="Times New Roman" panose="02020603050405020304" pitchFamily="18" charset="0"/>
              <a:cs typeface="New York"/>
            </a:endParaRPr>
          </a:p>
        </p:txBody>
      </p:sp>
    </p:spTree>
    <p:extLst>
      <p:ext uri="{BB962C8B-B14F-4D97-AF65-F5344CB8AC3E}">
        <p14:creationId xmlns:p14="http://schemas.microsoft.com/office/powerpoint/2010/main" val="2563440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A00CD-769C-5D28-7060-806B14483237}"/>
              </a:ext>
            </a:extLst>
          </p:cNvPr>
          <p:cNvSpPr>
            <a:spLocks noGrp="1"/>
          </p:cNvSpPr>
          <p:nvPr>
            <p:ph type="title"/>
          </p:nvPr>
        </p:nvSpPr>
        <p:spPr/>
        <p:txBody>
          <a:bodyPr/>
          <a:lstStyle/>
          <a:p>
            <a:r>
              <a:rPr lang="en-US" dirty="0">
                <a:solidFill>
                  <a:srgbClr val="FF0000"/>
                </a:solidFill>
              </a:rPr>
              <a:t>Notes</a:t>
            </a:r>
            <a:endParaRPr lang="en-ID" dirty="0">
              <a:solidFill>
                <a:srgbClr val="FF0000"/>
              </a:solidFill>
            </a:endParaRPr>
          </a:p>
        </p:txBody>
      </p:sp>
      <p:sp>
        <p:nvSpPr>
          <p:cNvPr id="3" name="Content Placeholder 2">
            <a:extLst>
              <a:ext uri="{FF2B5EF4-FFF2-40B4-BE49-F238E27FC236}">
                <a16:creationId xmlns:a16="http://schemas.microsoft.com/office/drawing/2014/main" id="{ADA114EC-3C60-9625-1596-D3EB6FB53D60}"/>
              </a:ext>
            </a:extLst>
          </p:cNvPr>
          <p:cNvSpPr>
            <a:spLocks noGrp="1"/>
          </p:cNvSpPr>
          <p:nvPr>
            <p:ph idx="1"/>
          </p:nvPr>
        </p:nvSpPr>
        <p:spPr/>
        <p:txBody>
          <a:bodyPr/>
          <a:lstStyle/>
          <a:p>
            <a:r>
              <a:rPr lang="en-US" sz="3200" dirty="0"/>
              <a:t>This research is still ongoing. Currently, we are conducting an antioxidant activity assay and observations using SEM.</a:t>
            </a:r>
          </a:p>
          <a:p>
            <a:r>
              <a:rPr lang="en-US" sz="3200" dirty="0"/>
              <a:t>We hope the results will confirm the </a:t>
            </a:r>
            <a:r>
              <a:rPr lang="en-US" sz="3200" dirty="0" err="1"/>
              <a:t>phytosome</a:t>
            </a:r>
            <a:r>
              <a:rPr lang="en-US" sz="3200" dirty="0"/>
              <a:t> formation that is small enough so they can be applied to the skin effectively</a:t>
            </a:r>
          </a:p>
        </p:txBody>
      </p:sp>
    </p:spTree>
    <p:extLst>
      <p:ext uri="{BB962C8B-B14F-4D97-AF65-F5344CB8AC3E}">
        <p14:creationId xmlns:p14="http://schemas.microsoft.com/office/powerpoint/2010/main" val="2074380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400" dirty="0" err="1"/>
              <a:t>Matur</a:t>
            </a:r>
            <a:r>
              <a:rPr lang="en-US" sz="4400" dirty="0"/>
              <a:t> </a:t>
            </a:r>
            <a:r>
              <a:rPr lang="en-US" sz="4400" dirty="0" err="1"/>
              <a:t>nuwun</a:t>
            </a:r>
            <a:r>
              <a:rPr lang="en-US" sz="4400" dirty="0"/>
              <a:t>…</a:t>
            </a:r>
          </a:p>
        </p:txBody>
      </p:sp>
      <p:pic>
        <p:nvPicPr>
          <p:cNvPr id="6" name="Picture 5"/>
          <p:cNvPicPr>
            <a:picLocks noChangeAspect="1"/>
          </p:cNvPicPr>
          <p:nvPr/>
        </p:nvPicPr>
        <p:blipFill>
          <a:blip r:embed="rId2"/>
          <a:stretch>
            <a:fillRect/>
          </a:stretch>
        </p:blipFill>
        <p:spPr>
          <a:xfrm>
            <a:off x="1819549" y="3448778"/>
            <a:ext cx="2456901" cy="2456901"/>
          </a:xfrm>
          <a:prstGeom prst="rect">
            <a:avLst/>
          </a:prstGeom>
        </p:spPr>
      </p:pic>
      <p:pic>
        <p:nvPicPr>
          <p:cNvPr id="7" name="Picture 6"/>
          <p:cNvPicPr>
            <a:picLocks noChangeAspect="1"/>
          </p:cNvPicPr>
          <p:nvPr/>
        </p:nvPicPr>
        <p:blipFill>
          <a:blip r:embed="rId3"/>
          <a:stretch>
            <a:fillRect/>
          </a:stretch>
        </p:blipFill>
        <p:spPr>
          <a:xfrm>
            <a:off x="4971190" y="2573926"/>
            <a:ext cx="2249619" cy="1749704"/>
          </a:xfrm>
          <a:prstGeom prst="rect">
            <a:avLst/>
          </a:prstGeom>
        </p:spPr>
      </p:pic>
      <p:pic>
        <p:nvPicPr>
          <p:cNvPr id="8" name="Picture 7"/>
          <p:cNvPicPr>
            <a:picLocks noChangeAspect="1"/>
          </p:cNvPicPr>
          <p:nvPr/>
        </p:nvPicPr>
        <p:blipFill>
          <a:blip r:embed="rId4"/>
          <a:stretch>
            <a:fillRect/>
          </a:stretch>
        </p:blipFill>
        <p:spPr>
          <a:xfrm>
            <a:off x="8058854" y="1690688"/>
            <a:ext cx="2456901" cy="2456901"/>
          </a:xfrm>
          <a:prstGeom prst="rect">
            <a:avLst/>
          </a:prstGeom>
        </p:spPr>
      </p:pic>
    </p:spTree>
    <p:extLst>
      <p:ext uri="{BB962C8B-B14F-4D97-AF65-F5344CB8AC3E}">
        <p14:creationId xmlns:p14="http://schemas.microsoft.com/office/powerpoint/2010/main" val="480547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11B6-4C77-4349-211A-71F62E8E2FEB}"/>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790309D8-56AF-6226-D278-30B5C914D8C3}"/>
              </a:ext>
            </a:extLst>
          </p:cNvPr>
          <p:cNvSpPr>
            <a:spLocks noGrp="1"/>
          </p:cNvSpPr>
          <p:nvPr>
            <p:ph idx="1"/>
          </p:nvPr>
        </p:nvSpPr>
        <p:spPr/>
        <p:txBody>
          <a:bodyPr/>
          <a:lstStyle/>
          <a:p>
            <a:endParaRPr lang="en-ID"/>
          </a:p>
        </p:txBody>
      </p:sp>
    </p:spTree>
    <p:extLst>
      <p:ext uri="{BB962C8B-B14F-4D97-AF65-F5344CB8AC3E}">
        <p14:creationId xmlns:p14="http://schemas.microsoft.com/office/powerpoint/2010/main" val="481004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50EE4-ED06-A6A1-313F-4E2864A205A7}"/>
              </a:ext>
            </a:extLst>
          </p:cNvPr>
          <p:cNvSpPr>
            <a:spLocks noGrp="1"/>
          </p:cNvSpPr>
          <p:nvPr>
            <p:ph type="title"/>
          </p:nvPr>
        </p:nvSpPr>
        <p:spPr/>
        <p:txBody>
          <a:bodyPr/>
          <a:lstStyle/>
          <a:p>
            <a:r>
              <a:rPr lang="en-US" dirty="0">
                <a:solidFill>
                  <a:srgbClr val="C00000"/>
                </a:solidFill>
              </a:rPr>
              <a:t>INDONESIA</a:t>
            </a:r>
            <a:endParaRPr lang="en-ID" dirty="0">
              <a:solidFill>
                <a:srgbClr val="C00000"/>
              </a:solidFill>
            </a:endParaRPr>
          </a:p>
        </p:txBody>
      </p:sp>
      <p:sp>
        <p:nvSpPr>
          <p:cNvPr id="3" name="Content Placeholder 2">
            <a:extLst>
              <a:ext uri="{FF2B5EF4-FFF2-40B4-BE49-F238E27FC236}">
                <a16:creationId xmlns:a16="http://schemas.microsoft.com/office/drawing/2014/main" id="{88A4C69E-F3C3-4C51-11B5-40426E1C2EB1}"/>
              </a:ext>
            </a:extLst>
          </p:cNvPr>
          <p:cNvSpPr>
            <a:spLocks noGrp="1"/>
          </p:cNvSpPr>
          <p:nvPr>
            <p:ph idx="1"/>
          </p:nvPr>
        </p:nvSpPr>
        <p:spPr/>
        <p:txBody>
          <a:bodyPr/>
          <a:lstStyle/>
          <a:p>
            <a:endParaRPr lang="en-ID"/>
          </a:p>
        </p:txBody>
      </p:sp>
      <p:pic>
        <p:nvPicPr>
          <p:cNvPr id="1026" name="Picture 2" descr="Kangen Mudik? Pemandangan Sawah Terindah Ini Bisa Menjadi Pengobat Rindu">
            <a:extLst>
              <a:ext uri="{FF2B5EF4-FFF2-40B4-BE49-F238E27FC236}">
                <a16:creationId xmlns:a16="http://schemas.microsoft.com/office/drawing/2014/main" id="{7679F69B-C8C4-9272-02FD-9329075B5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5625"/>
            <a:ext cx="5716178" cy="38261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E1EAE76-640A-1258-526B-D2EE7FE59150}"/>
              </a:ext>
            </a:extLst>
          </p:cNvPr>
          <p:cNvPicPr>
            <a:picLocks noChangeAspect="1"/>
          </p:cNvPicPr>
          <p:nvPr/>
        </p:nvPicPr>
        <p:blipFill>
          <a:blip r:embed="rId4"/>
          <a:stretch>
            <a:fillRect/>
          </a:stretch>
        </p:blipFill>
        <p:spPr>
          <a:xfrm>
            <a:off x="6945493" y="3098882"/>
            <a:ext cx="4824167" cy="2713594"/>
          </a:xfrm>
          <a:prstGeom prst="rect">
            <a:avLst/>
          </a:prstGeom>
        </p:spPr>
      </p:pic>
      <p:pic>
        <p:nvPicPr>
          <p:cNvPr id="5" name="Picture 4">
            <a:extLst>
              <a:ext uri="{FF2B5EF4-FFF2-40B4-BE49-F238E27FC236}">
                <a16:creationId xmlns:a16="http://schemas.microsoft.com/office/drawing/2014/main" id="{9FECE53D-E504-FB85-D6ED-E95BB724A462}"/>
              </a:ext>
            </a:extLst>
          </p:cNvPr>
          <p:cNvPicPr>
            <a:picLocks noChangeAspect="1"/>
          </p:cNvPicPr>
          <p:nvPr/>
        </p:nvPicPr>
        <p:blipFill>
          <a:blip r:embed="rId5"/>
          <a:stretch>
            <a:fillRect/>
          </a:stretch>
        </p:blipFill>
        <p:spPr>
          <a:xfrm>
            <a:off x="6096000" y="187366"/>
            <a:ext cx="5688094" cy="2844047"/>
          </a:xfrm>
          <a:prstGeom prst="rect">
            <a:avLst/>
          </a:prstGeom>
        </p:spPr>
      </p:pic>
    </p:spTree>
    <p:extLst>
      <p:ext uri="{BB962C8B-B14F-4D97-AF65-F5344CB8AC3E}">
        <p14:creationId xmlns:p14="http://schemas.microsoft.com/office/powerpoint/2010/main" val="1124532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5230A-F4E6-617A-2BEC-7B4F0AF5AD8B}"/>
              </a:ext>
            </a:extLst>
          </p:cNvPr>
          <p:cNvSpPr>
            <a:spLocks noGrp="1"/>
          </p:cNvSpPr>
          <p:nvPr>
            <p:ph type="title"/>
          </p:nvPr>
        </p:nvSpPr>
        <p:spPr/>
        <p:txBody>
          <a:bodyPr/>
          <a:lstStyle/>
          <a:p>
            <a:r>
              <a:rPr lang="en-US" dirty="0"/>
              <a:t>AGING</a:t>
            </a:r>
            <a:endParaRPr lang="en-ID" dirty="0"/>
          </a:p>
        </p:txBody>
      </p:sp>
      <p:pic>
        <p:nvPicPr>
          <p:cNvPr id="4" name="Picture 3">
            <a:extLst>
              <a:ext uri="{FF2B5EF4-FFF2-40B4-BE49-F238E27FC236}">
                <a16:creationId xmlns:a16="http://schemas.microsoft.com/office/drawing/2014/main" id="{1C074FDB-0F3B-49C4-C95C-0C550E23BB4C}"/>
              </a:ext>
            </a:extLst>
          </p:cNvPr>
          <p:cNvPicPr>
            <a:picLocks noChangeAspect="1"/>
          </p:cNvPicPr>
          <p:nvPr/>
        </p:nvPicPr>
        <p:blipFill>
          <a:blip r:embed="rId3"/>
          <a:stretch>
            <a:fillRect/>
          </a:stretch>
        </p:blipFill>
        <p:spPr>
          <a:xfrm>
            <a:off x="1070989" y="1155250"/>
            <a:ext cx="3348611" cy="2404131"/>
          </a:xfrm>
          <a:prstGeom prst="rect">
            <a:avLst/>
          </a:prstGeom>
        </p:spPr>
      </p:pic>
      <p:pic>
        <p:nvPicPr>
          <p:cNvPr id="2052" name="Picture 4" descr="11 Kebiasaan Sepele yang Mempercepat Penuaan Dini">
            <a:extLst>
              <a:ext uri="{FF2B5EF4-FFF2-40B4-BE49-F238E27FC236}">
                <a16:creationId xmlns:a16="http://schemas.microsoft.com/office/drawing/2014/main" id="{F261FF0F-8C18-9DF3-463C-A44EDC4089F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498131" y="1438343"/>
            <a:ext cx="2650190" cy="14890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149A0C-FEED-1B50-ED17-1A2D99735EFC}"/>
              </a:ext>
            </a:extLst>
          </p:cNvPr>
          <p:cNvSpPr txBox="1"/>
          <p:nvPr/>
        </p:nvSpPr>
        <p:spPr>
          <a:xfrm>
            <a:off x="690880" y="3624501"/>
            <a:ext cx="10149840" cy="2031325"/>
          </a:xfrm>
          <a:prstGeom prst="rect">
            <a:avLst/>
          </a:prstGeom>
          <a:noFill/>
        </p:spPr>
        <p:txBody>
          <a:bodyPr wrap="square">
            <a:spAutoFit/>
          </a:bodyPr>
          <a:lstStyle/>
          <a:p>
            <a:pPr marL="285750" indent="-285750">
              <a:buFont typeface="Wingdings" panose="05000000000000000000" pitchFamily="2" charset="2"/>
              <a:buChar char="§"/>
            </a:pPr>
            <a:r>
              <a:rPr lang="en-ID" dirty="0"/>
              <a:t>The effects of UV that damage the skin come from exposure to UVA and UVB radiation. </a:t>
            </a:r>
          </a:p>
          <a:p>
            <a:pPr marL="285750" indent="-285750">
              <a:buFont typeface="Wingdings" panose="05000000000000000000" pitchFamily="2" charset="2"/>
              <a:buChar char="§"/>
            </a:pPr>
            <a:r>
              <a:rPr lang="en-ID" dirty="0"/>
              <a:t>UVB can penetrate the epidermis and dermis layers so that it can induce oxidative stress, inflammatory responses, DNA damage, and suppression of immune reactions in the skin (Cavinato &amp; Jansen-Dürr, 2017)</a:t>
            </a:r>
          </a:p>
          <a:p>
            <a:pPr marL="285750" indent="-285750">
              <a:buFont typeface="Wingdings" panose="05000000000000000000" pitchFamily="2" charset="2"/>
              <a:buChar char="§"/>
            </a:pPr>
            <a:r>
              <a:rPr lang="en-ID" dirty="0"/>
              <a:t>DNA damage to skin cells due to high UV exposure and also the presence of reactive oxygen species (ROS) that arise due to UV is an event early molecular changes, which will lead to premature skin aging (</a:t>
            </a:r>
            <a:r>
              <a:rPr lang="en-ID" dirty="0" err="1"/>
              <a:t>Ganceviciene</a:t>
            </a:r>
            <a:r>
              <a:rPr lang="en-ID" dirty="0"/>
              <a:t> et al. (2012) </a:t>
            </a:r>
          </a:p>
        </p:txBody>
      </p:sp>
    </p:spTree>
    <p:extLst>
      <p:ext uri="{BB962C8B-B14F-4D97-AF65-F5344CB8AC3E}">
        <p14:creationId xmlns:p14="http://schemas.microsoft.com/office/powerpoint/2010/main" val="393341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FRUIT DIVERSITY IN INDONESIA</a:t>
            </a:r>
            <a:endParaRPr lang="id-ID" dirty="0">
              <a:solidFill>
                <a:srgbClr val="C00000"/>
              </a:solidFill>
            </a:endParaRPr>
          </a:p>
        </p:txBody>
      </p:sp>
      <p:pic>
        <p:nvPicPr>
          <p:cNvPr id="10" name="Content Placeholder 9"/>
          <p:cNvPicPr>
            <a:picLocks noGrp="1" noChangeAspect="1"/>
          </p:cNvPicPr>
          <p:nvPr>
            <p:ph idx="1"/>
          </p:nvPr>
        </p:nvPicPr>
        <p:blipFill>
          <a:blip r:embed="rId3"/>
          <a:stretch>
            <a:fillRect/>
          </a:stretch>
        </p:blipFill>
        <p:spPr>
          <a:xfrm>
            <a:off x="838199" y="1737182"/>
            <a:ext cx="4348441" cy="2896810"/>
          </a:xfrm>
          <a:prstGeom prst="rect">
            <a:avLst/>
          </a:prstGeom>
        </p:spPr>
      </p:pic>
      <p:pic>
        <p:nvPicPr>
          <p:cNvPr id="7" name="Picture 2"/>
          <p:cNvPicPr>
            <a:picLocks noChangeAspect="1" noChangeArrowheads="1"/>
          </p:cNvPicPr>
          <p:nvPr/>
        </p:nvPicPr>
        <p:blipFill>
          <a:blip r:embed="rId4" cstate="print"/>
          <a:srcRect/>
          <a:stretch>
            <a:fillRect/>
          </a:stretch>
        </p:blipFill>
        <p:spPr bwMode="auto">
          <a:xfrm>
            <a:off x="6529157" y="2030398"/>
            <a:ext cx="1981783" cy="1503336"/>
          </a:xfrm>
          <a:prstGeom prst="rect">
            <a:avLst/>
          </a:prstGeom>
          <a:noFill/>
          <a:ln w="9525">
            <a:noFill/>
            <a:miter lim="800000"/>
            <a:headEnd/>
            <a:tailEnd/>
          </a:ln>
          <a:effectLst/>
        </p:spPr>
      </p:pic>
      <p:sp>
        <p:nvSpPr>
          <p:cNvPr id="8" name="Rectangle 7"/>
          <p:cNvSpPr/>
          <p:nvPr/>
        </p:nvSpPr>
        <p:spPr>
          <a:xfrm>
            <a:off x="4947260" y="3873445"/>
            <a:ext cx="7149096" cy="1477328"/>
          </a:xfrm>
          <a:prstGeom prst="rect">
            <a:avLst/>
          </a:prstGeom>
        </p:spPr>
        <p:txBody>
          <a:bodyPr wrap="square">
            <a:spAutoFit/>
          </a:bodyPr>
          <a:lstStyle/>
          <a:p>
            <a:pPr lvl="0"/>
            <a:r>
              <a:rPr lang="en-US" dirty="0"/>
              <a:t>Flesh of fruit contain </a:t>
            </a:r>
            <a:r>
              <a:rPr lang="id-ID" dirty="0"/>
              <a:t>pol</a:t>
            </a:r>
            <a:r>
              <a:rPr lang="en-US" dirty="0" err="1"/>
              <a:t>yph</a:t>
            </a:r>
            <a:r>
              <a:rPr lang="id-ID" dirty="0"/>
              <a:t>enol, flavonoid, </a:t>
            </a:r>
            <a:r>
              <a:rPr lang="en-US" dirty="0"/>
              <a:t>betacyanin, </a:t>
            </a:r>
            <a:r>
              <a:rPr lang="id-ID" dirty="0"/>
              <a:t>beta-</a:t>
            </a:r>
            <a:r>
              <a:rPr lang="en-US" dirty="0"/>
              <a:t>c</a:t>
            </a:r>
            <a:r>
              <a:rPr lang="id-ID" dirty="0"/>
              <a:t>aroten, li</a:t>
            </a:r>
            <a:r>
              <a:rPr lang="en-US" dirty="0"/>
              <a:t>c</a:t>
            </a:r>
            <a:r>
              <a:rPr lang="id-ID" dirty="0"/>
              <a:t>open, vitamin E</a:t>
            </a:r>
            <a:r>
              <a:rPr lang="en-US" dirty="0"/>
              <a:t> (</a:t>
            </a:r>
            <a:r>
              <a:rPr lang="en-US" dirty="0" err="1"/>
              <a:t>Charoensiri</a:t>
            </a:r>
            <a:r>
              <a:rPr lang="en-US" dirty="0"/>
              <a:t> </a:t>
            </a:r>
            <a:r>
              <a:rPr lang="en-US" i="1" dirty="0"/>
              <a:t>et al</a:t>
            </a:r>
            <a:r>
              <a:rPr lang="en-US" dirty="0"/>
              <a:t>., 2009;</a:t>
            </a:r>
            <a:r>
              <a:rPr lang="id-ID" dirty="0"/>
              <a:t> Dembitsky </a:t>
            </a:r>
            <a:r>
              <a:rPr lang="id-ID" i="1" dirty="0"/>
              <a:t>et al</a:t>
            </a:r>
            <a:r>
              <a:rPr lang="id-ID" dirty="0"/>
              <a:t>.</a:t>
            </a:r>
            <a:r>
              <a:rPr lang="en-US" dirty="0"/>
              <a:t>,</a:t>
            </a:r>
            <a:r>
              <a:rPr lang="id-ID" dirty="0"/>
              <a:t>2011) </a:t>
            </a:r>
            <a:endParaRPr lang="en-US" dirty="0"/>
          </a:p>
          <a:p>
            <a:pPr lvl="0"/>
            <a:r>
              <a:rPr lang="en-US" dirty="0"/>
              <a:t>Seed contain </a:t>
            </a:r>
            <a:r>
              <a:rPr lang="id-ID" dirty="0"/>
              <a:t>50% </a:t>
            </a:r>
            <a:r>
              <a:rPr lang="en-US" dirty="0" err="1"/>
              <a:t>essensial</a:t>
            </a:r>
            <a:r>
              <a:rPr lang="en-US" dirty="0"/>
              <a:t> fatty </a:t>
            </a:r>
            <a:r>
              <a:rPr lang="en-US" dirty="0" err="1"/>
              <a:t>cid</a:t>
            </a:r>
            <a:r>
              <a:rPr lang="id-ID" dirty="0"/>
              <a:t>, </a:t>
            </a:r>
            <a:r>
              <a:rPr lang="en-US" dirty="0"/>
              <a:t>namely</a:t>
            </a:r>
            <a:r>
              <a:rPr lang="id-ID" dirty="0"/>
              <a:t> linoleate</a:t>
            </a:r>
            <a:r>
              <a:rPr lang="en-US" dirty="0"/>
              <a:t> acid </a:t>
            </a:r>
            <a:r>
              <a:rPr lang="id-ID" dirty="0"/>
              <a:t> (C18:2) 48% dan linolenat</a:t>
            </a:r>
            <a:r>
              <a:rPr lang="en-US" dirty="0"/>
              <a:t> acid</a:t>
            </a:r>
            <a:r>
              <a:rPr lang="id-ID" dirty="0"/>
              <a:t> (C18:3) 1,5%</a:t>
            </a:r>
            <a:r>
              <a:rPr lang="en-US" dirty="0"/>
              <a:t> (</a:t>
            </a:r>
            <a:r>
              <a:rPr lang="en-US" dirty="0" err="1"/>
              <a:t>Charoensiri</a:t>
            </a:r>
            <a:r>
              <a:rPr lang="en-US" dirty="0"/>
              <a:t> </a:t>
            </a:r>
            <a:r>
              <a:rPr lang="en-US" i="1" dirty="0"/>
              <a:t>et al</a:t>
            </a:r>
            <a:r>
              <a:rPr lang="en-US" dirty="0"/>
              <a:t>., 2009;</a:t>
            </a:r>
            <a:r>
              <a:rPr lang="id-ID" dirty="0"/>
              <a:t> Dembitsky </a:t>
            </a:r>
            <a:r>
              <a:rPr lang="id-ID" i="1" dirty="0"/>
              <a:t>et al</a:t>
            </a:r>
            <a:r>
              <a:rPr lang="id-ID" dirty="0"/>
              <a:t>.</a:t>
            </a:r>
            <a:r>
              <a:rPr lang="en-US" dirty="0"/>
              <a:t>,</a:t>
            </a:r>
            <a:r>
              <a:rPr lang="id-ID" dirty="0"/>
              <a:t>2011)</a:t>
            </a:r>
            <a:endParaRPr lang="en-US" dirty="0"/>
          </a:p>
        </p:txBody>
      </p:sp>
      <p:pic>
        <p:nvPicPr>
          <p:cNvPr id="9" name="Picture 8"/>
          <p:cNvPicPr>
            <a:picLocks noChangeAspect="1"/>
          </p:cNvPicPr>
          <p:nvPr/>
        </p:nvPicPr>
        <p:blipFill>
          <a:blip r:embed="rId5"/>
          <a:stretch>
            <a:fillRect/>
          </a:stretch>
        </p:blipFill>
        <p:spPr>
          <a:xfrm>
            <a:off x="8712932" y="2454783"/>
            <a:ext cx="2840982" cy="810838"/>
          </a:xfrm>
          <a:prstGeom prst="rect">
            <a:avLst/>
          </a:prstGeom>
        </p:spPr>
      </p:pic>
    </p:spTree>
    <p:extLst>
      <p:ext uri="{BB962C8B-B14F-4D97-AF65-F5344CB8AC3E}">
        <p14:creationId xmlns:p14="http://schemas.microsoft.com/office/powerpoint/2010/main" val="2867131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5AA0C-1401-9739-50BC-BFA95D0D22A6}"/>
              </a:ext>
            </a:extLst>
          </p:cNvPr>
          <p:cNvSpPr>
            <a:spLocks noGrp="1"/>
          </p:cNvSpPr>
          <p:nvPr>
            <p:ph type="title"/>
          </p:nvPr>
        </p:nvSpPr>
        <p:spPr/>
        <p:txBody>
          <a:bodyPr/>
          <a:lstStyle/>
          <a:p>
            <a:r>
              <a:rPr lang="en-US" dirty="0">
                <a:solidFill>
                  <a:srgbClr val="FF0000"/>
                </a:solidFill>
              </a:rPr>
              <a:t>BACKGROUND</a:t>
            </a:r>
            <a:endParaRPr lang="en-ID" dirty="0">
              <a:solidFill>
                <a:srgbClr val="FF0000"/>
              </a:solidFill>
            </a:endParaRPr>
          </a:p>
        </p:txBody>
      </p:sp>
      <p:sp>
        <p:nvSpPr>
          <p:cNvPr id="3" name="Content Placeholder 2">
            <a:extLst>
              <a:ext uri="{FF2B5EF4-FFF2-40B4-BE49-F238E27FC236}">
                <a16:creationId xmlns:a16="http://schemas.microsoft.com/office/drawing/2014/main" id="{670DD9A2-D5E5-BFC1-A0AD-B9A5364BA47A}"/>
              </a:ext>
            </a:extLst>
          </p:cNvPr>
          <p:cNvSpPr>
            <a:spLocks noGrp="1"/>
          </p:cNvSpPr>
          <p:nvPr>
            <p:ph idx="1"/>
          </p:nvPr>
        </p:nvSpPr>
        <p:spPr/>
        <p:txBody>
          <a:bodyPr/>
          <a:lstStyle/>
          <a:p>
            <a:pPr algn="just">
              <a:buFont typeface="Wingdings" panose="05000000000000000000" pitchFamily="2" charset="2"/>
              <a:buChar char="§"/>
              <a:tabLst>
                <a:tab pos="0" algn="l"/>
              </a:tabLst>
            </a:pPr>
            <a:r>
              <a:rPr lang="en-GB" sz="2400" dirty="0">
                <a:effectLst/>
                <a:latin typeface="Times" panose="02020603050405020304" pitchFamily="18" charset="0"/>
                <a:ea typeface="Times New Roman" panose="02020603050405020304" pitchFamily="18" charset="0"/>
                <a:cs typeface="New York"/>
              </a:rPr>
              <a:t>Febrianti (2019) explain that </a:t>
            </a:r>
            <a:r>
              <a:rPr lang="en-GB" sz="2400" dirty="0">
                <a:latin typeface="Times" panose="02020603050405020304" pitchFamily="18" charset="0"/>
                <a:ea typeface="Times New Roman" panose="02020603050405020304" pitchFamily="18" charset="0"/>
                <a:cs typeface="New York"/>
              </a:rPr>
              <a:t>r</a:t>
            </a:r>
            <a:r>
              <a:rPr lang="en-GB" sz="2400" dirty="0">
                <a:effectLst/>
                <a:latin typeface="Times" panose="02020603050405020304" pitchFamily="18" charset="0"/>
                <a:ea typeface="Times New Roman" panose="02020603050405020304" pitchFamily="18" charset="0"/>
                <a:cs typeface="New York"/>
              </a:rPr>
              <a:t>ed dragon fruit flesh extract has a protective effect on fibroblast cell cultures exposed to UVB and can also increase collagen synthesis so that it can be used as a base for antiaging creams </a:t>
            </a:r>
            <a:endParaRPr lang="en-ID" sz="2400" dirty="0">
              <a:effectLst/>
              <a:latin typeface="Times" panose="02020603050405020304" pitchFamily="18" charset="0"/>
              <a:ea typeface="Times New Roman" panose="02020603050405020304" pitchFamily="18" charset="0"/>
              <a:cs typeface="New York"/>
            </a:endParaRPr>
          </a:p>
          <a:p>
            <a:pPr algn="just">
              <a:buFont typeface="Wingdings" panose="05000000000000000000" pitchFamily="2" charset="2"/>
              <a:buChar char="§"/>
              <a:tabLst>
                <a:tab pos="0" algn="l"/>
              </a:tabLst>
            </a:pPr>
            <a:r>
              <a:rPr lang="en-GB" sz="2400" dirty="0">
                <a:effectLst/>
                <a:latin typeface="Times" panose="02020603050405020304" pitchFamily="18" charset="0"/>
                <a:ea typeface="Times New Roman" panose="02020603050405020304" pitchFamily="18" charset="0"/>
                <a:cs typeface="New York"/>
              </a:rPr>
              <a:t> </a:t>
            </a:r>
            <a:r>
              <a:rPr lang="fr-FR" sz="2400" dirty="0" err="1">
                <a:effectLst/>
                <a:latin typeface="New York"/>
                <a:ea typeface="Times New Roman" panose="02020603050405020304" pitchFamily="18" charset="0"/>
                <a:cs typeface="New York"/>
              </a:rPr>
              <a:t>Several</a:t>
            </a:r>
            <a:r>
              <a:rPr lang="fr-FR" sz="2400" dirty="0">
                <a:effectLst/>
                <a:latin typeface="New York"/>
                <a:ea typeface="Times New Roman" panose="02020603050405020304" pitchFamily="18" charset="0"/>
                <a:cs typeface="New York"/>
              </a:rPr>
              <a:t> </a:t>
            </a:r>
            <a:r>
              <a:rPr lang="fr-FR" sz="2400" dirty="0" err="1">
                <a:effectLst/>
                <a:latin typeface="New York"/>
                <a:ea typeface="Times New Roman" panose="02020603050405020304" pitchFamily="18" charset="0"/>
                <a:cs typeface="New York"/>
              </a:rPr>
              <a:t>studies</a:t>
            </a:r>
            <a:r>
              <a:rPr lang="fr-FR" sz="2400" dirty="0">
                <a:effectLst/>
                <a:latin typeface="New York"/>
                <a:ea typeface="Times New Roman" panose="02020603050405020304" pitchFamily="18" charset="0"/>
                <a:cs typeface="New York"/>
              </a:rPr>
              <a:t> have </a:t>
            </a:r>
            <a:r>
              <a:rPr lang="fr-FR" sz="2400" dirty="0" err="1">
                <a:effectLst/>
                <a:latin typeface="New York"/>
                <a:ea typeface="Times New Roman" panose="02020603050405020304" pitchFamily="18" charset="0"/>
                <a:cs typeface="New York"/>
              </a:rPr>
              <a:t>utilized</a:t>
            </a:r>
            <a:r>
              <a:rPr lang="fr-FR" sz="2400" dirty="0">
                <a:effectLst/>
                <a:latin typeface="New York"/>
                <a:ea typeface="Times New Roman" panose="02020603050405020304" pitchFamily="18" charset="0"/>
                <a:cs typeface="New York"/>
              </a:rPr>
              <a:t> </a:t>
            </a:r>
            <a:r>
              <a:rPr lang="fr-FR" sz="2400" dirty="0" err="1">
                <a:effectLst/>
                <a:latin typeface="New York"/>
                <a:ea typeface="Times New Roman" panose="02020603050405020304" pitchFamily="18" charset="0"/>
                <a:cs typeface="New York"/>
              </a:rPr>
              <a:t>red</a:t>
            </a:r>
            <a:r>
              <a:rPr lang="fr-FR" sz="2400" dirty="0">
                <a:effectLst/>
                <a:latin typeface="New York"/>
                <a:ea typeface="Times New Roman" panose="02020603050405020304" pitchFamily="18" charset="0"/>
                <a:cs typeface="New York"/>
              </a:rPr>
              <a:t> dragon fruit for </a:t>
            </a:r>
            <a:r>
              <a:rPr lang="fr-FR" sz="2400" dirty="0" err="1">
                <a:effectLst/>
                <a:latin typeface="New York"/>
                <a:ea typeface="Times New Roman" panose="02020603050405020304" pitchFamily="18" charset="0"/>
                <a:cs typeface="New York"/>
              </a:rPr>
              <a:t>treatment</a:t>
            </a:r>
            <a:r>
              <a:rPr lang="fr-FR" sz="2400" dirty="0">
                <a:effectLst/>
                <a:latin typeface="New York"/>
                <a:ea typeface="Times New Roman" panose="02020603050405020304" pitchFamily="18" charset="0"/>
                <a:cs typeface="New York"/>
              </a:rPr>
              <a:t>, skin protection </a:t>
            </a:r>
            <a:r>
              <a:rPr lang="fr-FR" sz="2400" dirty="0" err="1">
                <a:effectLst/>
                <a:latin typeface="New York"/>
                <a:ea typeface="Times New Roman" panose="02020603050405020304" pitchFamily="18" charset="0"/>
                <a:cs typeface="New York"/>
              </a:rPr>
              <a:t>against</a:t>
            </a:r>
            <a:r>
              <a:rPr lang="fr-FR" sz="2400" dirty="0">
                <a:effectLst/>
                <a:latin typeface="New York"/>
                <a:ea typeface="Times New Roman" panose="02020603050405020304" pitchFamily="18" charset="0"/>
                <a:cs typeface="New York"/>
              </a:rPr>
              <a:t> UVB, and as an anti-</a:t>
            </a:r>
            <a:r>
              <a:rPr lang="fr-FR" sz="2400" dirty="0" err="1">
                <a:effectLst/>
                <a:latin typeface="New York"/>
                <a:ea typeface="Times New Roman" panose="02020603050405020304" pitchFamily="18" charset="0"/>
                <a:cs typeface="New York"/>
              </a:rPr>
              <a:t>aging</a:t>
            </a:r>
            <a:r>
              <a:rPr lang="fr-FR" sz="2400" dirty="0">
                <a:effectLst/>
                <a:latin typeface="New York"/>
                <a:ea typeface="Times New Roman" panose="02020603050405020304" pitchFamily="18" charset="0"/>
                <a:cs typeface="New York"/>
              </a:rPr>
              <a:t> </a:t>
            </a:r>
            <a:r>
              <a:rPr lang="fr-FR" sz="2400" dirty="0" err="1">
                <a:effectLst/>
                <a:latin typeface="New York"/>
                <a:ea typeface="Times New Roman" panose="02020603050405020304" pitchFamily="18" charset="0"/>
                <a:cs typeface="New York"/>
              </a:rPr>
              <a:t>ingredient</a:t>
            </a:r>
            <a:r>
              <a:rPr lang="fr-FR" sz="2400" dirty="0">
                <a:effectLst/>
                <a:latin typeface="New York"/>
                <a:ea typeface="Times New Roman" panose="02020603050405020304" pitchFamily="18" charset="0"/>
                <a:cs typeface="New York"/>
              </a:rPr>
              <a:t>  </a:t>
            </a:r>
          </a:p>
          <a:p>
            <a:pPr algn="just">
              <a:buFont typeface="Wingdings" panose="05000000000000000000" pitchFamily="2" charset="2"/>
              <a:buChar char="§"/>
              <a:tabLst>
                <a:tab pos="0" algn="l"/>
              </a:tabLst>
            </a:pPr>
            <a:r>
              <a:rPr lang="fr-FR" sz="2400" dirty="0">
                <a:effectLst/>
                <a:latin typeface="New York"/>
                <a:ea typeface="Times New Roman" panose="02020603050405020304" pitchFamily="18" charset="0"/>
                <a:cs typeface="New York"/>
              </a:rPr>
              <a:t>In vivo, the application of </a:t>
            </a:r>
            <a:r>
              <a:rPr lang="fr-FR" sz="2400" dirty="0" err="1">
                <a:effectLst/>
                <a:latin typeface="New York"/>
                <a:ea typeface="Times New Roman" panose="02020603050405020304" pitchFamily="18" charset="0"/>
                <a:cs typeface="New York"/>
              </a:rPr>
              <a:t>red</a:t>
            </a:r>
            <a:r>
              <a:rPr lang="fr-FR" sz="2400" dirty="0">
                <a:effectLst/>
                <a:latin typeface="New York"/>
                <a:ea typeface="Times New Roman" panose="02020603050405020304" pitchFamily="18" charset="0"/>
                <a:cs typeface="New York"/>
              </a:rPr>
              <a:t> dragon fruit </a:t>
            </a:r>
            <a:r>
              <a:rPr lang="fr-FR" sz="2400" dirty="0" err="1">
                <a:latin typeface="New York"/>
                <a:ea typeface="Times New Roman" panose="02020603050405020304" pitchFamily="18" charset="0"/>
                <a:cs typeface="New York"/>
              </a:rPr>
              <a:t>flesh</a:t>
            </a:r>
            <a:r>
              <a:rPr lang="fr-FR" sz="2400" dirty="0">
                <a:effectLst/>
                <a:latin typeface="New York"/>
                <a:ea typeface="Times New Roman" panose="02020603050405020304" pitchFamily="18" charset="0"/>
                <a:cs typeface="New York"/>
              </a:rPr>
              <a:t> </a:t>
            </a:r>
            <a:r>
              <a:rPr lang="fr-FR" sz="2400" dirty="0" err="1">
                <a:effectLst/>
                <a:latin typeface="New York"/>
                <a:ea typeface="Times New Roman" panose="02020603050405020304" pitchFamily="18" charset="0"/>
                <a:cs typeface="New York"/>
              </a:rPr>
              <a:t>extract</a:t>
            </a:r>
            <a:r>
              <a:rPr lang="fr-FR" sz="2400" dirty="0">
                <a:effectLst/>
                <a:latin typeface="New York"/>
                <a:ea typeface="Times New Roman" panose="02020603050405020304" pitchFamily="18" charset="0"/>
                <a:cs typeface="New York"/>
              </a:rPr>
              <a:t> </a:t>
            </a:r>
            <a:r>
              <a:rPr lang="fr-FR" sz="2400" dirty="0" err="1">
                <a:effectLst/>
                <a:latin typeface="New York"/>
                <a:ea typeface="Times New Roman" panose="02020603050405020304" pitchFamily="18" charset="0"/>
                <a:cs typeface="New York"/>
              </a:rPr>
              <a:t>is</a:t>
            </a:r>
            <a:r>
              <a:rPr lang="fr-FR" sz="2400" dirty="0">
                <a:effectLst/>
                <a:latin typeface="New York"/>
                <a:ea typeface="Times New Roman" panose="02020603050405020304" pitchFamily="18" charset="0"/>
                <a:cs typeface="New York"/>
              </a:rPr>
              <a:t> </a:t>
            </a:r>
            <a:r>
              <a:rPr lang="fr-FR" sz="2400" b="1" dirty="0">
                <a:effectLst/>
                <a:latin typeface="New York"/>
                <a:ea typeface="Times New Roman" panose="02020603050405020304" pitchFamily="18" charset="0"/>
                <a:cs typeface="New York"/>
              </a:rPr>
              <a:t>water soluble, </a:t>
            </a:r>
            <a:r>
              <a:rPr lang="fr-FR" sz="2400" b="1" dirty="0" err="1">
                <a:effectLst/>
                <a:latin typeface="New York"/>
                <a:ea typeface="Times New Roman" panose="02020603050405020304" pitchFamily="18" charset="0"/>
                <a:cs typeface="New York"/>
              </a:rPr>
              <a:t>so</a:t>
            </a:r>
            <a:r>
              <a:rPr lang="fr-FR" sz="2400" b="1" dirty="0">
                <a:latin typeface="New York"/>
                <a:ea typeface="Times New Roman" panose="02020603050405020304" pitchFamily="18" charset="0"/>
                <a:cs typeface="New York"/>
              </a:rPr>
              <a:t> </a:t>
            </a:r>
            <a:r>
              <a:rPr lang="fr-FR" sz="2400" b="1" dirty="0" err="1">
                <a:effectLst/>
                <a:latin typeface="New York"/>
                <a:ea typeface="Times New Roman" panose="02020603050405020304" pitchFamily="18" charset="0"/>
                <a:cs typeface="New York"/>
              </a:rPr>
              <a:t>its</a:t>
            </a:r>
            <a:r>
              <a:rPr lang="fr-FR" sz="2400" b="1" dirty="0">
                <a:effectLst/>
                <a:latin typeface="New York"/>
                <a:ea typeface="Times New Roman" panose="02020603050405020304" pitchFamily="18" charset="0"/>
                <a:cs typeface="New York"/>
              </a:rPr>
              <a:t> </a:t>
            </a:r>
            <a:r>
              <a:rPr lang="fr-FR" sz="2400" b="1" dirty="0" err="1">
                <a:effectLst/>
                <a:latin typeface="New York"/>
                <a:ea typeface="Times New Roman" panose="02020603050405020304" pitchFamily="18" charset="0"/>
                <a:cs typeface="New York"/>
              </a:rPr>
              <a:t>bioavailability</a:t>
            </a:r>
            <a:r>
              <a:rPr lang="fr-FR" sz="2400" b="1" dirty="0">
                <a:effectLst/>
                <a:latin typeface="New York"/>
                <a:ea typeface="Times New Roman" panose="02020603050405020304" pitchFamily="18" charset="0"/>
                <a:cs typeface="New York"/>
              </a:rPr>
              <a:t> </a:t>
            </a:r>
            <a:r>
              <a:rPr lang="fr-FR" sz="2400" b="1" dirty="0" err="1">
                <a:effectLst/>
                <a:latin typeface="New York"/>
                <a:ea typeface="Times New Roman" panose="02020603050405020304" pitchFamily="18" charset="0"/>
                <a:cs typeface="New York"/>
              </a:rPr>
              <a:t>is</a:t>
            </a:r>
            <a:r>
              <a:rPr lang="fr-FR" sz="2400" b="1" dirty="0">
                <a:effectLst/>
                <a:latin typeface="New York"/>
                <a:ea typeface="Times New Roman" panose="02020603050405020304" pitchFamily="18" charset="0"/>
                <a:cs typeface="New York"/>
              </a:rPr>
              <a:t> </a:t>
            </a:r>
            <a:r>
              <a:rPr lang="fr-FR" sz="2400" b="1" dirty="0" err="1">
                <a:effectLst/>
                <a:latin typeface="New York"/>
                <a:ea typeface="Times New Roman" panose="02020603050405020304" pitchFamily="18" charset="0"/>
                <a:cs typeface="New York"/>
              </a:rPr>
              <a:t>low</a:t>
            </a:r>
            <a:r>
              <a:rPr lang="fr-FR" sz="2400" b="1" dirty="0">
                <a:effectLst/>
                <a:latin typeface="New York"/>
                <a:ea typeface="Times New Roman" panose="02020603050405020304" pitchFamily="18" charset="0"/>
                <a:cs typeface="New York"/>
              </a:rPr>
              <a:t>  </a:t>
            </a:r>
          </a:p>
          <a:p>
            <a:pPr algn="just">
              <a:buFont typeface="Wingdings" panose="05000000000000000000" pitchFamily="2" charset="2"/>
              <a:buChar char="§"/>
              <a:tabLst>
                <a:tab pos="0" algn="l"/>
              </a:tabLst>
            </a:pPr>
            <a:r>
              <a:rPr lang="fr-FR" sz="2400" dirty="0">
                <a:effectLst/>
                <a:latin typeface="New York"/>
                <a:ea typeface="Times New Roman" panose="02020603050405020304" pitchFamily="18" charset="0"/>
                <a:cs typeface="New York"/>
              </a:rPr>
              <a:t>An </a:t>
            </a:r>
            <a:r>
              <a:rPr lang="fr-FR" sz="2400" dirty="0" err="1">
                <a:effectLst/>
                <a:latin typeface="New York"/>
                <a:ea typeface="Times New Roman" panose="02020603050405020304" pitchFamily="18" charset="0"/>
                <a:cs typeface="New York"/>
              </a:rPr>
              <a:t>appropriate</a:t>
            </a:r>
            <a:r>
              <a:rPr lang="fr-FR" sz="2400" dirty="0">
                <a:effectLst/>
                <a:latin typeface="New York"/>
                <a:ea typeface="Times New Roman" panose="02020603050405020304" pitchFamily="18" charset="0"/>
                <a:cs typeface="New York"/>
              </a:rPr>
              <a:t> </a:t>
            </a:r>
            <a:r>
              <a:rPr lang="fr-FR" sz="2400" dirty="0" err="1">
                <a:effectLst/>
                <a:latin typeface="New York"/>
                <a:ea typeface="Times New Roman" panose="02020603050405020304" pitchFamily="18" charset="0"/>
                <a:cs typeface="New York"/>
              </a:rPr>
              <a:t>delivery</a:t>
            </a:r>
            <a:r>
              <a:rPr lang="fr-FR" sz="2400" dirty="0">
                <a:effectLst/>
                <a:latin typeface="New York"/>
                <a:ea typeface="Times New Roman" panose="02020603050405020304" pitchFamily="18" charset="0"/>
                <a:cs typeface="New York"/>
              </a:rPr>
              <a:t> medium </a:t>
            </a:r>
            <a:r>
              <a:rPr lang="fr-FR" sz="2400" dirty="0" err="1">
                <a:effectLst/>
                <a:latin typeface="New York"/>
                <a:ea typeface="Times New Roman" panose="02020603050405020304" pitchFamily="18" charset="0"/>
                <a:cs typeface="New York"/>
              </a:rPr>
              <a:t>needs</a:t>
            </a:r>
            <a:r>
              <a:rPr lang="fr-FR" sz="2400" dirty="0">
                <a:effectLst/>
                <a:latin typeface="New York"/>
                <a:ea typeface="Times New Roman" panose="02020603050405020304" pitchFamily="18" charset="0"/>
                <a:cs typeface="New York"/>
              </a:rPr>
              <a:t> to </a:t>
            </a:r>
            <a:r>
              <a:rPr lang="fr-FR" sz="2400" dirty="0" err="1">
                <a:effectLst/>
                <a:latin typeface="New York"/>
                <a:ea typeface="Times New Roman" panose="02020603050405020304" pitchFamily="18" charset="0"/>
                <a:cs typeface="New York"/>
              </a:rPr>
              <a:t>be</a:t>
            </a:r>
            <a:r>
              <a:rPr lang="fr-FR" sz="2400" dirty="0">
                <a:effectLst/>
                <a:latin typeface="New York"/>
                <a:ea typeface="Times New Roman" panose="02020603050405020304" pitchFamily="18" charset="0"/>
                <a:cs typeface="New York"/>
              </a:rPr>
              <a:t> </a:t>
            </a:r>
            <a:r>
              <a:rPr lang="fr-FR" sz="2400" dirty="0" err="1">
                <a:effectLst/>
                <a:latin typeface="New York"/>
                <a:ea typeface="Times New Roman" panose="02020603050405020304" pitchFamily="18" charset="0"/>
                <a:cs typeface="New York"/>
              </a:rPr>
              <a:t>applied</a:t>
            </a:r>
            <a:r>
              <a:rPr lang="fr-FR" sz="2400" dirty="0">
                <a:effectLst/>
                <a:latin typeface="New York"/>
                <a:ea typeface="Times New Roman" panose="02020603050405020304" pitchFamily="18" charset="0"/>
                <a:cs typeface="New York"/>
              </a:rPr>
              <a:t> to a face </a:t>
            </a:r>
            <a:r>
              <a:rPr lang="fr-FR" sz="2400" dirty="0" err="1">
                <a:effectLst/>
                <a:latin typeface="New York"/>
                <a:ea typeface="Times New Roman" panose="02020603050405020304" pitchFamily="18" charset="0"/>
                <a:cs typeface="New York"/>
              </a:rPr>
              <a:t>cream</a:t>
            </a:r>
            <a:r>
              <a:rPr lang="fr-FR" sz="2400" dirty="0">
                <a:effectLst/>
                <a:latin typeface="New York"/>
                <a:ea typeface="Times New Roman" panose="02020603050405020304" pitchFamily="18" charset="0"/>
                <a:cs typeface="New York"/>
              </a:rPr>
              <a:t>. One of the </a:t>
            </a:r>
            <a:r>
              <a:rPr lang="fr-FR" sz="2400" dirty="0" err="1">
                <a:effectLst/>
                <a:latin typeface="New York"/>
                <a:ea typeface="Times New Roman" panose="02020603050405020304" pitchFamily="18" charset="0"/>
                <a:cs typeface="New York"/>
              </a:rPr>
              <a:t>widely</a:t>
            </a:r>
            <a:r>
              <a:rPr lang="fr-FR" sz="2400" dirty="0">
                <a:effectLst/>
                <a:latin typeface="New York"/>
                <a:ea typeface="Times New Roman" panose="02020603050405020304" pitchFamily="18" charset="0"/>
                <a:cs typeface="New York"/>
              </a:rPr>
              <a:t> </a:t>
            </a:r>
            <a:r>
              <a:rPr lang="fr-FR" sz="2400" dirty="0" err="1">
                <a:effectLst/>
                <a:latin typeface="New York"/>
                <a:ea typeface="Times New Roman" panose="02020603050405020304" pitchFamily="18" charset="0"/>
                <a:cs typeface="New York"/>
              </a:rPr>
              <a:t>used</a:t>
            </a:r>
            <a:r>
              <a:rPr lang="fr-FR" sz="2400" dirty="0">
                <a:effectLst/>
                <a:latin typeface="New York"/>
                <a:ea typeface="Times New Roman" panose="02020603050405020304" pitchFamily="18" charset="0"/>
                <a:cs typeface="New York"/>
              </a:rPr>
              <a:t> media </a:t>
            </a:r>
            <a:r>
              <a:rPr lang="fr-FR" sz="2400" dirty="0" err="1">
                <a:effectLst/>
                <a:latin typeface="New York"/>
                <a:ea typeface="Times New Roman" panose="02020603050405020304" pitchFamily="18" charset="0"/>
                <a:cs typeface="New York"/>
              </a:rPr>
              <a:t>is</a:t>
            </a:r>
            <a:r>
              <a:rPr lang="fr-FR" sz="2400" dirty="0">
                <a:effectLst/>
                <a:latin typeface="New York"/>
                <a:ea typeface="Times New Roman" panose="02020603050405020304" pitchFamily="18" charset="0"/>
                <a:cs typeface="New York"/>
              </a:rPr>
              <a:t> </a:t>
            </a:r>
            <a:r>
              <a:rPr lang="fr-FR" sz="2400" b="1" dirty="0" err="1">
                <a:effectLst/>
                <a:latin typeface="New York"/>
                <a:ea typeface="Times New Roman" panose="02020603050405020304" pitchFamily="18" charset="0"/>
                <a:cs typeface="New York"/>
              </a:rPr>
              <a:t>phytosomes</a:t>
            </a:r>
            <a:endParaRPr lang="en-ID" sz="2400" dirty="0"/>
          </a:p>
        </p:txBody>
      </p:sp>
    </p:spTree>
    <p:extLst>
      <p:ext uri="{BB962C8B-B14F-4D97-AF65-F5344CB8AC3E}">
        <p14:creationId xmlns:p14="http://schemas.microsoft.com/office/powerpoint/2010/main" val="3793805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10977"/>
          </a:xfrm>
        </p:spPr>
        <p:txBody>
          <a:bodyPr/>
          <a:lstStyle/>
          <a:p>
            <a:r>
              <a:rPr lang="en-US" dirty="0">
                <a:solidFill>
                  <a:srgbClr val="C00000"/>
                </a:solidFill>
              </a:rPr>
              <a:t>OBJECTIVE</a:t>
            </a:r>
          </a:p>
        </p:txBody>
      </p:sp>
      <p:sp>
        <p:nvSpPr>
          <p:cNvPr id="3" name="Content Placeholder 2"/>
          <p:cNvSpPr>
            <a:spLocks noGrp="1"/>
          </p:cNvSpPr>
          <p:nvPr>
            <p:ph idx="1"/>
          </p:nvPr>
        </p:nvSpPr>
        <p:spPr>
          <a:xfrm>
            <a:off x="838200" y="1232483"/>
            <a:ext cx="10515600" cy="4351338"/>
          </a:xfrm>
        </p:spPr>
        <p:txBody>
          <a:bodyPr>
            <a:normAutofit/>
          </a:bodyPr>
          <a:lstStyle/>
          <a:p>
            <a:pPr marL="0" indent="0">
              <a:buNone/>
            </a:pPr>
            <a:endParaRPr lang="en-US" dirty="0"/>
          </a:p>
          <a:p>
            <a:r>
              <a:rPr lang="fr-FR" sz="3200" dirty="0" err="1">
                <a:latin typeface="New York"/>
                <a:ea typeface="Times New Roman" panose="02020603050405020304" pitchFamily="18" charset="0"/>
                <a:cs typeface="New York"/>
              </a:rPr>
              <a:t>Formulate</a:t>
            </a:r>
            <a:r>
              <a:rPr lang="fr-FR" sz="3200" dirty="0">
                <a:effectLst/>
                <a:latin typeface="New York"/>
                <a:ea typeface="Times New Roman" panose="02020603050405020304" pitchFamily="18" charset="0"/>
                <a:cs typeface="New York"/>
              </a:rPr>
              <a:t> a </a:t>
            </a:r>
            <a:r>
              <a:rPr lang="fr-FR" sz="3200" dirty="0" err="1">
                <a:effectLst/>
                <a:latin typeface="New York"/>
                <a:ea typeface="Times New Roman" panose="02020603050405020304" pitchFamily="18" charset="0"/>
                <a:cs typeface="New York"/>
              </a:rPr>
              <a:t>phytosome</a:t>
            </a:r>
            <a:r>
              <a:rPr lang="fr-FR" sz="3200" dirty="0">
                <a:effectLst/>
                <a:latin typeface="New York"/>
                <a:ea typeface="Times New Roman" panose="02020603050405020304" pitchFamily="18" charset="0"/>
                <a:cs typeface="New York"/>
              </a:rPr>
              <a:t> of </a:t>
            </a:r>
            <a:r>
              <a:rPr lang="fr-FR" sz="3200" dirty="0" err="1">
                <a:effectLst/>
                <a:latin typeface="New York"/>
                <a:ea typeface="Times New Roman" panose="02020603050405020304" pitchFamily="18" charset="0"/>
                <a:cs typeface="New York"/>
              </a:rPr>
              <a:t>red</a:t>
            </a:r>
            <a:r>
              <a:rPr lang="fr-FR" sz="3200" dirty="0">
                <a:effectLst/>
                <a:latin typeface="New York"/>
                <a:ea typeface="Times New Roman" panose="02020603050405020304" pitchFamily="18" charset="0"/>
                <a:cs typeface="New York"/>
              </a:rPr>
              <a:t> dragon fruit </a:t>
            </a:r>
            <a:r>
              <a:rPr lang="fr-FR" sz="3200" dirty="0" err="1">
                <a:effectLst/>
                <a:latin typeface="New York"/>
                <a:ea typeface="Times New Roman" panose="02020603050405020304" pitchFamily="18" charset="0"/>
                <a:cs typeface="New York"/>
              </a:rPr>
              <a:t>flesh</a:t>
            </a:r>
            <a:r>
              <a:rPr lang="fr-FR" sz="3200" dirty="0">
                <a:effectLst/>
                <a:latin typeface="New York"/>
                <a:ea typeface="Times New Roman" panose="02020603050405020304" pitchFamily="18" charset="0"/>
                <a:cs typeface="New York"/>
              </a:rPr>
              <a:t> </a:t>
            </a:r>
            <a:r>
              <a:rPr lang="fr-FR" sz="3200" dirty="0" err="1">
                <a:effectLst/>
                <a:latin typeface="New York"/>
                <a:ea typeface="Times New Roman" panose="02020603050405020304" pitchFamily="18" charset="0"/>
                <a:cs typeface="New York"/>
              </a:rPr>
              <a:t>extract</a:t>
            </a:r>
            <a:endParaRPr lang="fr-FR" sz="3200" dirty="0">
              <a:effectLst/>
              <a:latin typeface="New York"/>
              <a:ea typeface="Times New Roman" panose="02020603050405020304" pitchFamily="18" charset="0"/>
              <a:cs typeface="New York"/>
            </a:endParaRPr>
          </a:p>
          <a:p>
            <a:r>
              <a:rPr lang="en-US" sz="3200" dirty="0">
                <a:solidFill>
                  <a:srgbClr val="000000"/>
                </a:solidFill>
                <a:effectLst/>
                <a:ea typeface="Times New Roman" panose="02020603050405020304" pitchFamily="18" charset="0"/>
              </a:rPr>
              <a:t>Determine the physical characteristics of </a:t>
            </a:r>
            <a:r>
              <a:rPr lang="en-US" sz="3200" dirty="0" err="1">
                <a:solidFill>
                  <a:srgbClr val="000000"/>
                </a:solidFill>
                <a:effectLst/>
                <a:ea typeface="Times New Roman" panose="02020603050405020304" pitchFamily="18" charset="0"/>
              </a:rPr>
              <a:t>phytosom</a:t>
            </a:r>
            <a:r>
              <a:rPr lang="en-US" sz="3200" dirty="0">
                <a:solidFill>
                  <a:srgbClr val="000000"/>
                </a:solidFill>
                <a:effectLst/>
                <a:ea typeface="Times New Roman" panose="02020603050405020304" pitchFamily="18" charset="0"/>
              </a:rPr>
              <a:t> of red dragon fruit </a:t>
            </a:r>
            <a:r>
              <a:rPr lang="en-US" sz="3200" dirty="0">
                <a:solidFill>
                  <a:srgbClr val="000000"/>
                </a:solidFill>
                <a:ea typeface="Times New Roman" panose="02020603050405020304" pitchFamily="18" charset="0"/>
              </a:rPr>
              <a:t>flesh</a:t>
            </a:r>
            <a:r>
              <a:rPr lang="en-US" sz="3200" dirty="0">
                <a:solidFill>
                  <a:srgbClr val="000000"/>
                </a:solidFill>
                <a:effectLst/>
                <a:ea typeface="Times New Roman" panose="02020603050405020304" pitchFamily="18" charset="0"/>
              </a:rPr>
              <a:t> extract </a:t>
            </a:r>
            <a:endParaRPr lang="en-US" sz="3200" dirty="0"/>
          </a:p>
        </p:txBody>
      </p:sp>
    </p:spTree>
    <p:extLst>
      <p:ext uri="{BB962C8B-B14F-4D97-AF65-F5344CB8AC3E}">
        <p14:creationId xmlns:p14="http://schemas.microsoft.com/office/powerpoint/2010/main" val="1846450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E30B-F9DC-BEA5-A4A3-29ED356CF7AC}"/>
              </a:ext>
            </a:extLst>
          </p:cNvPr>
          <p:cNvSpPr>
            <a:spLocks noGrp="1"/>
          </p:cNvSpPr>
          <p:nvPr>
            <p:ph type="title"/>
          </p:nvPr>
        </p:nvSpPr>
        <p:spPr>
          <a:xfrm>
            <a:off x="838200" y="599299"/>
            <a:ext cx="10515600" cy="1325563"/>
          </a:xfrm>
        </p:spPr>
        <p:txBody>
          <a:bodyPr/>
          <a:lstStyle/>
          <a:p>
            <a:r>
              <a:rPr lang="en-US" dirty="0">
                <a:solidFill>
                  <a:srgbClr val="C00000"/>
                </a:solidFill>
              </a:rPr>
              <a:t>METHODE</a:t>
            </a:r>
            <a:endParaRPr lang="en-ID" dirty="0"/>
          </a:p>
        </p:txBody>
      </p:sp>
      <p:graphicFrame>
        <p:nvGraphicFramePr>
          <p:cNvPr id="7" name="Content Placeholder 6">
            <a:extLst>
              <a:ext uri="{FF2B5EF4-FFF2-40B4-BE49-F238E27FC236}">
                <a16:creationId xmlns:a16="http://schemas.microsoft.com/office/drawing/2014/main" id="{13958CA3-581A-8C02-C623-B5122775A2F5}"/>
              </a:ext>
            </a:extLst>
          </p:cNvPr>
          <p:cNvGraphicFramePr>
            <a:graphicFrameLocks noGrp="1"/>
          </p:cNvGraphicFramePr>
          <p:nvPr>
            <p:ph idx="1"/>
            <p:extLst>
              <p:ext uri="{D42A27DB-BD31-4B8C-83A1-F6EECF244321}">
                <p14:modId xmlns:p14="http://schemas.microsoft.com/office/powerpoint/2010/main" val="915115779"/>
              </p:ext>
            </p:extLst>
          </p:nvPr>
        </p:nvGraphicFramePr>
        <p:xfrm>
          <a:off x="510770" y="85325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5">
            <a:extLst>
              <a:ext uri="{FF2B5EF4-FFF2-40B4-BE49-F238E27FC236}">
                <a16:creationId xmlns:a16="http://schemas.microsoft.com/office/drawing/2014/main" id="{1DE55145-4F3A-CEB7-80B1-44538F94E497}"/>
              </a:ext>
            </a:extLst>
          </p:cNvPr>
          <p:cNvGrpSpPr>
            <a:grpSpLocks noChangeAspect="1"/>
          </p:cNvGrpSpPr>
          <p:nvPr/>
        </p:nvGrpSpPr>
        <p:grpSpPr>
          <a:xfrm>
            <a:off x="1243288" y="3998647"/>
            <a:ext cx="1777539" cy="1777532"/>
            <a:chOff x="0" y="0"/>
            <a:chExt cx="6350000" cy="6349975"/>
          </a:xfrm>
        </p:grpSpPr>
        <p:sp>
          <p:nvSpPr>
            <p:cNvPr id="6" name="Freeform 6">
              <a:extLst>
                <a:ext uri="{FF2B5EF4-FFF2-40B4-BE49-F238E27FC236}">
                  <a16:creationId xmlns:a16="http://schemas.microsoft.com/office/drawing/2014/main" id="{F504B528-4874-8815-AFC5-7A1C9EA08A9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22332" r="-22332"/>
              </a:stretch>
            </a:blipFill>
          </p:spPr>
        </p:sp>
      </p:grpSp>
      <p:pic>
        <p:nvPicPr>
          <p:cNvPr id="8" name="Picture 7">
            <a:extLst>
              <a:ext uri="{FF2B5EF4-FFF2-40B4-BE49-F238E27FC236}">
                <a16:creationId xmlns:a16="http://schemas.microsoft.com/office/drawing/2014/main" id="{E9FBD4CF-F6F0-1DB1-56A0-A30EAF1F213B}"/>
              </a:ext>
            </a:extLst>
          </p:cNvPr>
          <p:cNvPicPr>
            <a:picLocks noChangeAspect="1"/>
          </p:cNvPicPr>
          <p:nvPr/>
        </p:nvPicPr>
        <p:blipFill>
          <a:blip r:embed="rId9"/>
          <a:stretch>
            <a:fillRect/>
          </a:stretch>
        </p:blipFill>
        <p:spPr>
          <a:xfrm>
            <a:off x="3627342" y="3762603"/>
            <a:ext cx="5041829" cy="2249619"/>
          </a:xfrm>
          <a:prstGeom prst="rect">
            <a:avLst/>
          </a:prstGeom>
        </p:spPr>
      </p:pic>
      <p:pic>
        <p:nvPicPr>
          <p:cNvPr id="9" name="Picture 8">
            <a:extLst>
              <a:ext uri="{FF2B5EF4-FFF2-40B4-BE49-F238E27FC236}">
                <a16:creationId xmlns:a16="http://schemas.microsoft.com/office/drawing/2014/main" id="{3631CBE0-5CC5-02B1-EFEC-8276FBADCF2E}"/>
              </a:ext>
            </a:extLst>
          </p:cNvPr>
          <p:cNvPicPr>
            <a:picLocks noChangeAspect="1"/>
          </p:cNvPicPr>
          <p:nvPr/>
        </p:nvPicPr>
        <p:blipFill>
          <a:blip r:embed="rId10"/>
          <a:stretch>
            <a:fillRect/>
          </a:stretch>
        </p:blipFill>
        <p:spPr>
          <a:xfrm>
            <a:off x="9344000" y="3716880"/>
            <a:ext cx="1755800" cy="2341067"/>
          </a:xfrm>
          <a:prstGeom prst="rect">
            <a:avLst/>
          </a:prstGeom>
        </p:spPr>
      </p:pic>
    </p:spTree>
    <p:extLst>
      <p:ext uri="{BB962C8B-B14F-4D97-AF65-F5344CB8AC3E}">
        <p14:creationId xmlns:p14="http://schemas.microsoft.com/office/powerpoint/2010/main" val="2795374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8930-B62D-B772-FADD-C9CD5E30B342}"/>
              </a:ext>
            </a:extLst>
          </p:cNvPr>
          <p:cNvSpPr>
            <a:spLocks noGrp="1"/>
          </p:cNvSpPr>
          <p:nvPr>
            <p:ph type="title"/>
          </p:nvPr>
        </p:nvSpPr>
        <p:spPr/>
        <p:txBody>
          <a:bodyPr/>
          <a:lstStyle/>
          <a:p>
            <a:r>
              <a:rPr lang="en-US" dirty="0">
                <a:solidFill>
                  <a:srgbClr val="FF0000"/>
                </a:solidFill>
              </a:rPr>
              <a:t>RESULT</a:t>
            </a:r>
            <a:endParaRPr lang="en-ID" dirty="0">
              <a:solidFill>
                <a:srgbClr val="FF0000"/>
              </a:solidFill>
            </a:endParaRPr>
          </a:p>
        </p:txBody>
      </p:sp>
      <p:sp>
        <p:nvSpPr>
          <p:cNvPr id="3" name="Content Placeholder 2">
            <a:extLst>
              <a:ext uri="{FF2B5EF4-FFF2-40B4-BE49-F238E27FC236}">
                <a16:creationId xmlns:a16="http://schemas.microsoft.com/office/drawing/2014/main" id="{8B879E8D-C58D-4BAA-CC04-EF5050C10B3E}"/>
              </a:ext>
            </a:extLst>
          </p:cNvPr>
          <p:cNvSpPr>
            <a:spLocks noGrp="1"/>
          </p:cNvSpPr>
          <p:nvPr>
            <p:ph idx="1"/>
          </p:nvPr>
        </p:nvSpPr>
        <p:spPr/>
        <p:txBody>
          <a:bodyPr/>
          <a:lstStyle/>
          <a:p>
            <a:pPr algn="just">
              <a:tabLst>
                <a:tab pos="215900" algn="l"/>
              </a:tabLst>
            </a:pPr>
            <a:r>
              <a:rPr lang="en-GB" dirty="0">
                <a:effectLst/>
                <a:latin typeface="Times" panose="02020603050405020304" pitchFamily="18" charset="0"/>
                <a:ea typeface="Times New Roman" panose="02020603050405020304" pitchFamily="18" charset="0"/>
                <a:cs typeface="New York"/>
              </a:rPr>
              <a:t> The yield value </a:t>
            </a:r>
            <a:r>
              <a:rPr lang="en-GB" dirty="0">
                <a:latin typeface="Times" panose="02020603050405020304" pitchFamily="18" charset="0"/>
                <a:ea typeface="Times New Roman" panose="02020603050405020304" pitchFamily="18" charset="0"/>
                <a:cs typeface="New York"/>
              </a:rPr>
              <a:t>of red dragon fruit flesh extract :</a:t>
            </a:r>
            <a:r>
              <a:rPr lang="en-GB" dirty="0">
                <a:effectLst/>
                <a:latin typeface="Times" panose="02020603050405020304" pitchFamily="18" charset="0"/>
                <a:ea typeface="Times New Roman" panose="02020603050405020304" pitchFamily="18" charset="0"/>
                <a:cs typeface="New York"/>
              </a:rPr>
              <a:t> 6.07%.</a:t>
            </a:r>
            <a:endParaRPr lang="en-ID" dirty="0">
              <a:effectLst/>
              <a:latin typeface="Times" panose="02020603050405020304" pitchFamily="18" charset="0"/>
              <a:ea typeface="Times New Roman" panose="02020603050405020304" pitchFamily="18" charset="0"/>
              <a:cs typeface="New York"/>
            </a:endParaRPr>
          </a:p>
          <a:p>
            <a:pPr algn="just">
              <a:tabLst>
                <a:tab pos="215900" algn="l"/>
              </a:tabLst>
            </a:pPr>
            <a:r>
              <a:rPr lang="fr-FR" dirty="0">
                <a:latin typeface="New York"/>
                <a:ea typeface="Times New Roman" panose="02020603050405020304" pitchFamily="18" charset="0"/>
                <a:cs typeface="New York"/>
              </a:rPr>
              <a:t> </a:t>
            </a:r>
            <a:r>
              <a:rPr lang="fr-FR" dirty="0" err="1">
                <a:latin typeface="New York"/>
                <a:ea typeface="Times New Roman" panose="02020603050405020304" pitchFamily="18" charset="0"/>
                <a:cs typeface="New York"/>
              </a:rPr>
              <a:t>M</a:t>
            </a:r>
            <a:r>
              <a:rPr lang="fr-FR" dirty="0" err="1">
                <a:effectLst/>
                <a:latin typeface="New York"/>
                <a:ea typeface="Times New Roman" panose="02020603050405020304" pitchFamily="18" charset="0"/>
                <a:cs typeface="New York"/>
              </a:rPr>
              <a:t>oisture</a:t>
            </a:r>
            <a:r>
              <a:rPr lang="fr-FR" dirty="0">
                <a:effectLst/>
                <a:latin typeface="New York"/>
                <a:ea typeface="Times New Roman" panose="02020603050405020304" pitchFamily="18" charset="0"/>
                <a:cs typeface="New York"/>
              </a:rPr>
              <a:t> of </a:t>
            </a:r>
            <a:r>
              <a:rPr lang="fr-FR" dirty="0" err="1">
                <a:effectLst/>
                <a:latin typeface="New York"/>
                <a:ea typeface="Times New Roman" panose="02020603050405020304" pitchFamily="18" charset="0"/>
                <a:cs typeface="New York"/>
              </a:rPr>
              <a:t>red</a:t>
            </a:r>
            <a:r>
              <a:rPr lang="fr-FR" dirty="0">
                <a:effectLst/>
                <a:latin typeface="New York"/>
                <a:ea typeface="Times New Roman" panose="02020603050405020304" pitchFamily="18" charset="0"/>
                <a:cs typeface="New York"/>
              </a:rPr>
              <a:t> dragon fruit </a:t>
            </a:r>
            <a:r>
              <a:rPr lang="fr-FR" dirty="0" err="1">
                <a:latin typeface="New York"/>
                <a:ea typeface="Times New Roman" panose="02020603050405020304" pitchFamily="18" charset="0"/>
                <a:cs typeface="New York"/>
              </a:rPr>
              <a:t>extract</a:t>
            </a:r>
            <a:r>
              <a:rPr lang="fr-FR" dirty="0">
                <a:latin typeface="New York"/>
                <a:ea typeface="Times New Roman" panose="02020603050405020304" pitchFamily="18" charset="0"/>
                <a:cs typeface="New York"/>
              </a:rPr>
              <a:t> :</a:t>
            </a:r>
            <a:r>
              <a:rPr lang="fr-FR" dirty="0">
                <a:effectLst/>
                <a:latin typeface="New York"/>
                <a:ea typeface="Times New Roman" panose="02020603050405020304" pitchFamily="18" charset="0"/>
                <a:cs typeface="New York"/>
              </a:rPr>
              <a:t> 30.31%.</a:t>
            </a:r>
            <a:r>
              <a:rPr lang="en-GB" dirty="0">
                <a:effectLst/>
                <a:latin typeface="Times" panose="02020603050405020304" pitchFamily="18" charset="0"/>
                <a:ea typeface="Times New Roman" panose="02020603050405020304" pitchFamily="18" charset="0"/>
                <a:cs typeface="New York"/>
              </a:rPr>
              <a:t>	</a:t>
            </a:r>
          </a:p>
          <a:p>
            <a:pPr algn="just">
              <a:tabLst>
                <a:tab pos="215900" algn="l"/>
              </a:tabLst>
            </a:pPr>
            <a:r>
              <a:rPr lang="fr-FR" dirty="0">
                <a:effectLst/>
                <a:latin typeface="Times New Roman" panose="02020603050405020304" pitchFamily="18" charset="0"/>
                <a:ea typeface="Times New Roman" panose="02020603050405020304" pitchFamily="18" charset="0"/>
              </a:rPr>
              <a:t>The total </a:t>
            </a:r>
            <a:r>
              <a:rPr lang="fr-FR" dirty="0" err="1">
                <a:effectLst/>
                <a:latin typeface="Times New Roman" panose="02020603050405020304" pitchFamily="18" charset="0"/>
                <a:ea typeface="Times New Roman" panose="02020603050405020304" pitchFamily="18" charset="0"/>
              </a:rPr>
              <a:t>phenolic</a:t>
            </a:r>
            <a:r>
              <a:rPr lang="fr-FR" dirty="0">
                <a:effectLst/>
                <a:latin typeface="Times New Roman" panose="02020603050405020304" pitchFamily="18" charset="0"/>
                <a:ea typeface="Times New Roman" panose="02020603050405020304" pitchFamily="18" charset="0"/>
              </a:rPr>
              <a:t> content of </a:t>
            </a:r>
            <a:r>
              <a:rPr lang="fr-FR" dirty="0" err="1">
                <a:effectLst/>
                <a:latin typeface="Times New Roman" panose="02020603050405020304" pitchFamily="18" charset="0"/>
                <a:ea typeface="Times New Roman" panose="02020603050405020304" pitchFamily="18" charset="0"/>
              </a:rPr>
              <a:t>extract</a:t>
            </a:r>
            <a:r>
              <a:rPr lang="fr-FR" dirty="0">
                <a:effectLst/>
                <a:latin typeface="Times New Roman" panose="02020603050405020304" pitchFamily="18" charset="0"/>
                <a:ea typeface="Times New Roman" panose="02020603050405020304" pitchFamily="18" charset="0"/>
              </a:rPr>
              <a:t> </a:t>
            </a:r>
            <a:r>
              <a:rPr lang="fr-FR" dirty="0">
                <a:latin typeface="Times New Roman" panose="02020603050405020304" pitchFamily="18" charset="0"/>
                <a:ea typeface="Times New Roman" panose="02020603050405020304" pitchFamily="18" charset="0"/>
              </a:rPr>
              <a:t>:</a:t>
            </a:r>
            <a:r>
              <a:rPr lang="fr-FR" dirty="0">
                <a:effectLst/>
                <a:latin typeface="New York"/>
                <a:ea typeface="Times New Roman" panose="02020603050405020304" pitchFamily="18" charset="0"/>
                <a:cs typeface="New York"/>
              </a:rPr>
              <a:t>10.77</a:t>
            </a:r>
            <a:r>
              <a:rPr lang="fr-FR" dirty="0">
                <a:effectLst/>
                <a:latin typeface="Times New Roman" panose="02020603050405020304" pitchFamily="18" charset="0"/>
                <a:ea typeface="Times New Roman" panose="02020603050405020304" pitchFamily="18" charset="0"/>
              </a:rPr>
              <a:t> mg GAE/g </a:t>
            </a:r>
            <a:r>
              <a:rPr lang="fr-FR" dirty="0" err="1">
                <a:effectLst/>
                <a:latin typeface="Times New Roman" panose="02020603050405020304" pitchFamily="18" charset="0"/>
                <a:ea typeface="Times New Roman" panose="02020603050405020304" pitchFamily="18" charset="0"/>
              </a:rPr>
              <a:t>extract</a:t>
            </a:r>
            <a:r>
              <a:rPr lang="fr-FR" dirty="0">
                <a:effectLst/>
                <a:latin typeface="Times New Roman" panose="02020603050405020304" pitchFamily="18" charset="0"/>
                <a:ea typeface="Times New Roman" panose="02020603050405020304" pitchFamily="18" charset="0"/>
              </a:rPr>
              <a:t>.</a:t>
            </a:r>
          </a:p>
          <a:p>
            <a:pPr algn="just">
              <a:tabLst>
                <a:tab pos="215900" algn="l"/>
              </a:tabLst>
            </a:pPr>
            <a:r>
              <a:rPr lang="fr-FR" dirty="0">
                <a:effectLst/>
                <a:latin typeface="Times New Roman" panose="02020603050405020304" pitchFamily="18" charset="0"/>
                <a:ea typeface="Times New Roman" panose="02020603050405020304" pitchFamily="18" charset="0"/>
              </a:rPr>
              <a:t>The total </a:t>
            </a:r>
            <a:r>
              <a:rPr lang="fr-FR" dirty="0" err="1">
                <a:effectLst/>
                <a:latin typeface="Times New Roman" panose="02020603050405020304" pitchFamily="18" charset="0"/>
                <a:ea typeface="Times New Roman" panose="02020603050405020304" pitchFamily="18" charset="0"/>
              </a:rPr>
              <a:t>flavonoid</a:t>
            </a:r>
            <a:r>
              <a:rPr lang="fr-FR" dirty="0">
                <a:effectLst/>
                <a:latin typeface="Times New Roman" panose="02020603050405020304" pitchFamily="18" charset="0"/>
                <a:ea typeface="Times New Roman" panose="02020603050405020304" pitchFamily="18" charset="0"/>
              </a:rPr>
              <a:t> content of </a:t>
            </a:r>
            <a:r>
              <a:rPr lang="fr-FR" dirty="0" err="1">
                <a:effectLst/>
                <a:latin typeface="Times New Roman" panose="02020603050405020304" pitchFamily="18" charset="0"/>
                <a:ea typeface="Times New Roman" panose="02020603050405020304" pitchFamily="18" charset="0"/>
              </a:rPr>
              <a:t>extract</a:t>
            </a:r>
            <a:r>
              <a:rPr lang="fr-FR" dirty="0">
                <a:effectLst/>
                <a:latin typeface="Times New Roman" panose="02020603050405020304" pitchFamily="18" charset="0"/>
                <a:ea typeface="Times New Roman" panose="02020603050405020304" pitchFamily="18" charset="0"/>
              </a:rPr>
              <a:t> </a:t>
            </a:r>
            <a:r>
              <a:rPr lang="fr-FR" dirty="0">
                <a:latin typeface="Times New Roman" panose="02020603050405020304" pitchFamily="18" charset="0"/>
                <a:ea typeface="Times New Roman" panose="02020603050405020304" pitchFamily="18" charset="0"/>
              </a:rPr>
              <a:t>:</a:t>
            </a:r>
            <a:r>
              <a:rPr lang="fr-FR" dirty="0">
                <a:effectLst/>
                <a:latin typeface="Times New Roman" panose="02020603050405020304" pitchFamily="18" charset="0"/>
                <a:ea typeface="Times New Roman" panose="02020603050405020304" pitchFamily="18" charset="0"/>
              </a:rPr>
              <a:t>19.61 mg </a:t>
            </a:r>
            <a:r>
              <a:rPr lang="fr-FR" dirty="0">
                <a:latin typeface="Times New Roman" panose="02020603050405020304" pitchFamily="18" charset="0"/>
                <a:ea typeface="Times New Roman" panose="02020603050405020304" pitchFamily="18" charset="0"/>
              </a:rPr>
              <a:t>Q</a:t>
            </a:r>
            <a:r>
              <a:rPr lang="fr-FR" dirty="0">
                <a:effectLst/>
                <a:latin typeface="Times New Roman" panose="02020603050405020304" pitchFamily="18" charset="0"/>
                <a:ea typeface="Times New Roman" panose="02020603050405020304" pitchFamily="18" charset="0"/>
              </a:rPr>
              <a:t>E/g </a:t>
            </a:r>
            <a:r>
              <a:rPr lang="fr-FR" dirty="0" err="1">
                <a:effectLst/>
                <a:latin typeface="Times New Roman" panose="02020603050405020304" pitchFamily="18" charset="0"/>
                <a:ea typeface="Times New Roman" panose="02020603050405020304" pitchFamily="18" charset="0"/>
              </a:rPr>
              <a:t>extract</a:t>
            </a:r>
            <a:r>
              <a:rPr lang="fr-FR" dirty="0">
                <a:effectLst/>
                <a:latin typeface="Times New Roman" panose="02020603050405020304" pitchFamily="18" charset="0"/>
                <a:ea typeface="Times New Roman" panose="02020603050405020304" pitchFamily="18" charset="0"/>
              </a:rPr>
              <a:t>.</a:t>
            </a:r>
            <a:endParaRPr lang="en-ID" dirty="0">
              <a:effectLst/>
              <a:latin typeface="Times" panose="02020603050405020304" pitchFamily="18" charset="0"/>
              <a:ea typeface="Times New Roman" panose="02020603050405020304" pitchFamily="18" charset="0"/>
              <a:cs typeface="New York"/>
            </a:endParaRPr>
          </a:p>
          <a:p>
            <a:pPr marL="0" indent="0">
              <a:buNone/>
            </a:pPr>
            <a:endParaRPr lang="en-ID" dirty="0"/>
          </a:p>
        </p:txBody>
      </p:sp>
    </p:spTree>
    <p:extLst>
      <p:ext uri="{BB962C8B-B14F-4D97-AF65-F5344CB8AC3E}">
        <p14:creationId xmlns:p14="http://schemas.microsoft.com/office/powerpoint/2010/main" val="4252073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5034-8BF0-50A5-0BE0-140A48CB3865}"/>
              </a:ext>
            </a:extLst>
          </p:cNvPr>
          <p:cNvSpPr>
            <a:spLocks noGrp="1"/>
          </p:cNvSpPr>
          <p:nvPr>
            <p:ph type="title"/>
          </p:nvPr>
        </p:nvSpPr>
        <p:spPr/>
        <p:txBody>
          <a:bodyPr/>
          <a:lstStyle/>
          <a:p>
            <a:r>
              <a:rPr lang="en-US" dirty="0">
                <a:solidFill>
                  <a:srgbClr val="FF0000"/>
                </a:solidFill>
              </a:rPr>
              <a:t>RESULT</a:t>
            </a:r>
            <a:endParaRPr lang="en-ID" dirty="0">
              <a:solidFill>
                <a:srgbClr val="FF0000"/>
              </a:solidFill>
            </a:endParaRPr>
          </a:p>
        </p:txBody>
      </p:sp>
      <p:sp>
        <p:nvSpPr>
          <p:cNvPr id="3" name="Content Placeholder 2">
            <a:extLst>
              <a:ext uri="{FF2B5EF4-FFF2-40B4-BE49-F238E27FC236}">
                <a16:creationId xmlns:a16="http://schemas.microsoft.com/office/drawing/2014/main" id="{CD1ECBF3-63A0-D6C2-2074-7B6CE79858DA}"/>
              </a:ext>
            </a:extLst>
          </p:cNvPr>
          <p:cNvSpPr>
            <a:spLocks noGrp="1"/>
          </p:cNvSpPr>
          <p:nvPr>
            <p:ph idx="1"/>
          </p:nvPr>
        </p:nvSpPr>
        <p:spPr/>
        <p:txBody>
          <a:bodyPr/>
          <a:lstStyle/>
          <a:p>
            <a:pPr marL="0" indent="0" algn="ctr">
              <a:buNone/>
            </a:pPr>
            <a:r>
              <a:rPr lang="fr-FR" sz="2400" dirty="0" err="1">
                <a:effectLst/>
                <a:latin typeface="New York"/>
                <a:ea typeface="Times New Roman" panose="02020603050405020304" pitchFamily="18" charset="0"/>
                <a:cs typeface="New York"/>
              </a:rPr>
              <a:t>Phytosomes</a:t>
            </a:r>
            <a:r>
              <a:rPr lang="fr-FR" sz="2400" dirty="0">
                <a:effectLst/>
                <a:latin typeface="New York"/>
                <a:ea typeface="Times New Roman" panose="02020603050405020304" pitchFamily="18" charset="0"/>
                <a:cs typeface="New York"/>
              </a:rPr>
              <a:t> </a:t>
            </a:r>
            <a:r>
              <a:rPr lang="fr-FR" sz="2400" dirty="0" err="1">
                <a:effectLst/>
                <a:latin typeface="New York"/>
                <a:ea typeface="Times New Roman" panose="02020603050405020304" pitchFamily="18" charset="0"/>
                <a:cs typeface="New York"/>
              </a:rPr>
              <a:t>with</a:t>
            </a:r>
            <a:r>
              <a:rPr lang="fr-FR" sz="2400" dirty="0">
                <a:effectLst/>
                <a:latin typeface="New York"/>
                <a:ea typeface="Times New Roman" panose="02020603050405020304" pitchFamily="18" charset="0"/>
                <a:cs typeface="New York"/>
              </a:rPr>
              <a:t> </a:t>
            </a:r>
            <a:r>
              <a:rPr lang="fr-FR" sz="2400" dirty="0" err="1">
                <a:effectLst/>
                <a:latin typeface="New York"/>
                <a:ea typeface="Times New Roman" panose="02020603050405020304" pitchFamily="18" charset="0"/>
                <a:cs typeface="New York"/>
              </a:rPr>
              <a:t>various</a:t>
            </a:r>
            <a:r>
              <a:rPr lang="fr-FR" sz="2400" dirty="0">
                <a:effectLst/>
                <a:latin typeface="New York"/>
                <a:ea typeface="Times New Roman" panose="02020603050405020304" pitchFamily="18" charset="0"/>
                <a:cs typeface="New York"/>
              </a:rPr>
              <a:t> combinations of </a:t>
            </a:r>
            <a:r>
              <a:rPr lang="fr-FR" sz="2400" dirty="0" err="1">
                <a:effectLst/>
                <a:latin typeface="New York"/>
                <a:ea typeface="Times New Roman" panose="02020603050405020304" pitchFamily="18" charset="0"/>
                <a:cs typeface="New York"/>
              </a:rPr>
              <a:t>red</a:t>
            </a:r>
            <a:r>
              <a:rPr lang="fr-FR" sz="2400" dirty="0">
                <a:effectLst/>
                <a:latin typeface="New York"/>
                <a:ea typeface="Times New Roman" panose="02020603050405020304" pitchFamily="18" charset="0"/>
                <a:cs typeface="New York"/>
              </a:rPr>
              <a:t> dragon </a:t>
            </a:r>
            <a:r>
              <a:rPr lang="fr-FR" sz="2400" dirty="0" err="1">
                <a:effectLst/>
                <a:latin typeface="New York"/>
                <a:ea typeface="Times New Roman" panose="02020603050405020304" pitchFamily="18" charset="0"/>
                <a:cs typeface="New York"/>
              </a:rPr>
              <a:t>extract</a:t>
            </a:r>
            <a:r>
              <a:rPr lang="fr-FR" sz="2400" dirty="0">
                <a:effectLst/>
                <a:latin typeface="New York"/>
                <a:ea typeface="Times New Roman" panose="02020603050405020304" pitchFamily="18" charset="0"/>
                <a:cs typeface="New York"/>
              </a:rPr>
              <a:t> and </a:t>
            </a:r>
            <a:r>
              <a:rPr lang="fr-FR" sz="2400" dirty="0" err="1">
                <a:effectLst/>
                <a:latin typeface="New York"/>
                <a:ea typeface="Times New Roman" panose="02020603050405020304" pitchFamily="18" charset="0"/>
                <a:cs typeface="New York"/>
              </a:rPr>
              <a:t>lecithin</a:t>
            </a:r>
            <a:endParaRPr lang="en-US" sz="2400" dirty="0">
              <a:effectLst/>
              <a:latin typeface="New York"/>
              <a:ea typeface="Times New Roman" panose="02020603050405020304" pitchFamily="18" charset="0"/>
              <a:cs typeface="New York"/>
            </a:endParaRPr>
          </a:p>
          <a:p>
            <a:pPr marL="0" indent="0">
              <a:buNone/>
            </a:pPr>
            <a:endParaRPr lang="en-US" sz="2400" dirty="0">
              <a:latin typeface="New York"/>
            </a:endParaRPr>
          </a:p>
          <a:p>
            <a:pPr marL="0" indent="0">
              <a:buNone/>
            </a:pPr>
            <a:endParaRPr lang="en-US" sz="1800" dirty="0">
              <a:latin typeface="New York"/>
            </a:endParaRPr>
          </a:p>
          <a:p>
            <a:pPr marL="0" indent="0">
              <a:buNone/>
            </a:pPr>
            <a:endParaRPr lang="en-US" sz="1800" dirty="0">
              <a:latin typeface="New York"/>
            </a:endParaRPr>
          </a:p>
          <a:p>
            <a:pPr marL="0" indent="0">
              <a:buNone/>
            </a:pPr>
            <a:endParaRPr lang="en-US" sz="1800" dirty="0">
              <a:latin typeface="New York"/>
            </a:endParaRPr>
          </a:p>
          <a:p>
            <a:pPr marL="0" indent="0">
              <a:buNone/>
            </a:pPr>
            <a:endParaRPr lang="en-US" sz="1800" dirty="0">
              <a:latin typeface="New York"/>
            </a:endParaRPr>
          </a:p>
          <a:p>
            <a:pPr marL="0" indent="0">
              <a:buNone/>
            </a:pPr>
            <a:endParaRPr lang="en-US" sz="1800" dirty="0">
              <a:latin typeface="New York"/>
            </a:endParaRPr>
          </a:p>
          <a:p>
            <a:pPr marL="0" indent="0">
              <a:buNone/>
            </a:pPr>
            <a:endParaRPr lang="en-US" sz="1800" dirty="0">
              <a:latin typeface="New York"/>
            </a:endParaRPr>
          </a:p>
          <a:p>
            <a:pPr marL="0" indent="0">
              <a:buNone/>
            </a:pPr>
            <a:r>
              <a:rPr lang="en-US" sz="1800" dirty="0">
                <a:latin typeface="New York"/>
              </a:rPr>
              <a:t>                   1:1 			           	             1:3			            1:5</a:t>
            </a:r>
          </a:p>
          <a:p>
            <a:pPr marL="0" indent="0" algn="ctr">
              <a:buNone/>
            </a:pPr>
            <a:r>
              <a:rPr lang="fr-FR" sz="2400" dirty="0" err="1">
                <a:latin typeface="New York"/>
                <a:ea typeface="Times New Roman" panose="02020603050405020304" pitchFamily="18" charset="0"/>
                <a:cs typeface="New York"/>
              </a:rPr>
              <a:t>P</a:t>
            </a:r>
            <a:r>
              <a:rPr lang="fr-FR" sz="2400" dirty="0" err="1">
                <a:effectLst/>
                <a:latin typeface="New York"/>
                <a:ea typeface="Times New Roman" panose="02020603050405020304" pitchFamily="18" charset="0"/>
                <a:cs typeface="New York"/>
              </a:rPr>
              <a:t>hytosome</a:t>
            </a:r>
            <a:r>
              <a:rPr lang="fr-FR" sz="2400" dirty="0">
                <a:effectLst/>
                <a:latin typeface="New York"/>
                <a:ea typeface="Times New Roman" panose="02020603050405020304" pitchFamily="18" charset="0"/>
                <a:cs typeface="New York"/>
              </a:rPr>
              <a:t> </a:t>
            </a:r>
            <a:r>
              <a:rPr lang="fr-FR" sz="2400" dirty="0" err="1">
                <a:effectLst/>
                <a:latin typeface="New York"/>
                <a:ea typeface="Times New Roman" panose="02020603050405020304" pitchFamily="18" charset="0"/>
                <a:cs typeface="New York"/>
              </a:rPr>
              <a:t>with</a:t>
            </a:r>
            <a:r>
              <a:rPr lang="fr-FR" sz="2400" dirty="0">
                <a:effectLst/>
                <a:latin typeface="New York"/>
                <a:ea typeface="Times New Roman" panose="02020603050405020304" pitchFamily="18" charset="0"/>
                <a:cs typeface="New York"/>
              </a:rPr>
              <a:t> 1:5 combination </a:t>
            </a:r>
            <a:r>
              <a:rPr lang="fr-FR" sz="2400" dirty="0" err="1">
                <a:effectLst/>
                <a:latin typeface="New York"/>
                <a:ea typeface="Times New Roman" panose="02020603050405020304" pitchFamily="18" charset="0"/>
                <a:cs typeface="New York"/>
              </a:rPr>
              <a:t>had</a:t>
            </a:r>
            <a:r>
              <a:rPr lang="fr-FR" sz="2400" dirty="0">
                <a:effectLst/>
                <a:latin typeface="New York"/>
                <a:ea typeface="Times New Roman" panose="02020603050405020304" pitchFamily="18" charset="0"/>
                <a:cs typeface="New York"/>
              </a:rPr>
              <a:t> an </a:t>
            </a:r>
            <a:r>
              <a:rPr lang="fr-FR" sz="2400" dirty="0" err="1">
                <a:effectLst/>
                <a:latin typeface="New York"/>
                <a:ea typeface="Times New Roman" panose="02020603050405020304" pitchFamily="18" charset="0"/>
                <a:cs typeface="New York"/>
              </a:rPr>
              <a:t>entrapment</a:t>
            </a:r>
            <a:r>
              <a:rPr lang="fr-FR" sz="2400" dirty="0">
                <a:effectLst/>
                <a:latin typeface="New York"/>
                <a:ea typeface="Times New Roman" panose="02020603050405020304" pitchFamily="18" charset="0"/>
                <a:cs typeface="New York"/>
              </a:rPr>
              <a:t> </a:t>
            </a:r>
            <a:r>
              <a:rPr lang="fr-FR" sz="2400" dirty="0" err="1">
                <a:effectLst/>
                <a:latin typeface="New York"/>
                <a:ea typeface="Times New Roman" panose="02020603050405020304" pitchFamily="18" charset="0"/>
                <a:cs typeface="New York"/>
              </a:rPr>
              <a:t>efficiency</a:t>
            </a:r>
            <a:r>
              <a:rPr lang="fr-FR" sz="2400" dirty="0">
                <a:effectLst/>
                <a:latin typeface="New York"/>
                <a:ea typeface="Times New Roman" panose="02020603050405020304" pitchFamily="18" charset="0"/>
                <a:cs typeface="New York"/>
              </a:rPr>
              <a:t> 62.97% ± 0.025.</a:t>
            </a:r>
            <a:endParaRPr lang="en-US" sz="2400" dirty="0">
              <a:latin typeface="New York"/>
            </a:endParaRPr>
          </a:p>
          <a:p>
            <a:pPr marL="0" indent="0" algn="ctr">
              <a:buNone/>
            </a:pPr>
            <a:endParaRPr lang="en-US" sz="2400" dirty="0">
              <a:latin typeface="New York"/>
            </a:endParaRPr>
          </a:p>
          <a:p>
            <a:pPr marL="0" indent="0">
              <a:buNone/>
            </a:pPr>
            <a:endParaRPr lang="en-ID" dirty="0"/>
          </a:p>
        </p:txBody>
      </p:sp>
      <p:pic>
        <p:nvPicPr>
          <p:cNvPr id="8" name="Picture 7">
            <a:extLst>
              <a:ext uri="{FF2B5EF4-FFF2-40B4-BE49-F238E27FC236}">
                <a16:creationId xmlns:a16="http://schemas.microsoft.com/office/drawing/2014/main" id="{FD6D7480-6981-F844-33D4-E40C7150A0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6280" y="2392773"/>
            <a:ext cx="1849893" cy="2466524"/>
          </a:xfrm>
          <a:prstGeom prst="rect">
            <a:avLst/>
          </a:prstGeom>
          <a:noFill/>
          <a:ln>
            <a:noFill/>
          </a:ln>
        </p:spPr>
      </p:pic>
      <p:pic>
        <p:nvPicPr>
          <p:cNvPr id="9" name="Picture 8" descr="A hand holding a small glass with red sauce&#10;&#10;AI-generated content may be incorrect.">
            <a:extLst>
              <a:ext uri="{FF2B5EF4-FFF2-40B4-BE49-F238E27FC236}">
                <a16:creationId xmlns:a16="http://schemas.microsoft.com/office/drawing/2014/main" id="{3E984AE2-DBB2-8675-ADE3-6091EC00BF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683" r="761"/>
          <a:stretch/>
        </p:blipFill>
        <p:spPr bwMode="auto">
          <a:xfrm>
            <a:off x="5225315" y="2392772"/>
            <a:ext cx="2306162" cy="2427539"/>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8752495A-18FB-47FB-55C6-20E8B2FF6B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1947" y="2392772"/>
            <a:ext cx="1849893" cy="2466524"/>
          </a:xfrm>
          <a:prstGeom prst="rect">
            <a:avLst/>
          </a:prstGeom>
          <a:noFill/>
          <a:ln>
            <a:noFill/>
          </a:ln>
        </p:spPr>
      </p:pic>
    </p:spTree>
    <p:extLst>
      <p:ext uri="{BB962C8B-B14F-4D97-AF65-F5344CB8AC3E}">
        <p14:creationId xmlns:p14="http://schemas.microsoft.com/office/powerpoint/2010/main" val="4539557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UAD Dark Mode</Template>
  <TotalTime>1646</TotalTime>
  <Words>1061</Words>
  <Application>Microsoft Office PowerPoint</Application>
  <PresentationFormat>Widescreen</PresentationFormat>
  <Paragraphs>68</Paragraphs>
  <Slides>13</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New York</vt:lpstr>
      <vt:lpstr>Times</vt:lpstr>
      <vt:lpstr>Times New Roman</vt:lpstr>
      <vt:lpstr>Wingdings</vt:lpstr>
      <vt:lpstr>Office Theme</vt:lpstr>
      <vt:lpstr>PHYTOSOME FORMULATION OF RED DRAGON FRUIT EXTRACT</vt:lpstr>
      <vt:lpstr>INDONESIA</vt:lpstr>
      <vt:lpstr>AGING</vt:lpstr>
      <vt:lpstr>FRUIT DIVERSITY IN INDONESIA</vt:lpstr>
      <vt:lpstr>BACKGROUND</vt:lpstr>
      <vt:lpstr>OBJECTIVE</vt:lpstr>
      <vt:lpstr>METHODE</vt:lpstr>
      <vt:lpstr>RESULT</vt:lpstr>
      <vt:lpstr>RESULT</vt:lpstr>
      <vt:lpstr>CONCLUSION</vt:lpstr>
      <vt:lpstr>Notes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Viant Arsis Vivaldy</dc:creator>
  <cp:lastModifiedBy>Novi Febrianti</cp:lastModifiedBy>
  <cp:revision>20</cp:revision>
  <dcterms:created xsi:type="dcterms:W3CDTF">2024-05-17T05:29:00Z</dcterms:created>
  <dcterms:modified xsi:type="dcterms:W3CDTF">2025-05-20T09:16:17Z</dcterms:modified>
</cp:coreProperties>
</file>